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0E9BF-2787-44F4-9B60-5AF88A6A3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8EDDB-7BCB-4B54-AC41-9E25C1440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AB203-45DE-4726-A601-B805A32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AD9D9-DD86-4F4E-827F-F8429C91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583DA-F2C1-4CBF-871B-019F8AD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E54F9-2445-4F02-B9B3-164A40B3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FDF55-54C2-4010-B018-E7CC0826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4E59D-550C-4A7E-9CDB-4BECB53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7FC2-074B-480F-8FDF-77A82378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39505-487D-432B-880C-61EE576A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5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E318C-277A-4E6A-A12D-4D143A6D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B924-3E78-4171-B891-E66880FE9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C0425-2929-413C-976E-AB2B647A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13F2E-9537-4484-9DFD-884EF9C9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FE8DC-8529-4148-A3EC-2F596E8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9F0F-942B-4E2F-9309-47D92487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DF0A-D766-412D-8F6F-610F27B3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809FD-3699-4552-A302-FC6440E3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E3F9-1C8A-4F19-9800-0A568326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FF843-41C0-4E54-882D-36099B0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9CCB-C804-4F69-A94B-3847A2E0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CF24B-BFFD-4E85-A62C-2C65802C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5F368-E890-40D8-834E-15811E5B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8A52A-E85D-4639-9569-91AE3E50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45E68-ABD7-4E03-BCAB-E899B1B5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17A1-A720-49B9-86E7-E31200B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121D9-9ED7-47E0-AE5F-AEDBE365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5995E-258F-4572-8175-3E8403619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72A1E-5EC2-4809-A9A6-E5DBE8E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CDA3-D922-41B8-99D2-CDC1C54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B79B9-F5D7-43B6-9FF6-78FA5062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CFD0-AD44-4D25-85E9-C1BC30C5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436C0-2157-4125-A300-73460BC0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05CCD-BAE7-458D-B52F-B175CE91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0597B-5253-4332-8E83-09F995BFE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FEC86-C232-4226-8D38-93AC773AF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9EDA2-506C-4A5E-ABD5-07685B5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C0CE3-58EF-4089-985C-F0EB24E5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EB88C-63CE-4BF9-9BE1-D9A4A584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9E11-D5DC-40E6-A567-0F824846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B4839-F147-49B8-9D5C-6B3CCFDD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C5471-3368-4103-A8BC-27C3CC4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A47FC-0D4E-490E-9F60-CAE1C023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3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279F1-E7D4-4ED5-AED5-0CE50B9A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EDC6D4-3E4E-47C2-B7F9-02F6776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1109D-8E8F-4A59-87ED-5CABE6D6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F06B-CA3D-4383-AFC9-E57DD699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64CF9-937D-4AFA-AA86-56F07418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4C73B-9DC6-4703-AB48-97929569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63114-7FF9-4430-89A4-A765786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09192-A3B0-48D3-A84A-CD9AC54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30BCB-ECFD-4051-A5BF-D62F9C7A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D110-6AF4-445A-B968-6A26216B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3E43F1-3009-457C-BE8A-EF4C218F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A75B6-096E-4A7B-9B66-D501FF9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03CD2-D0E3-4917-8A8F-117EDCD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C0EE9-FF2E-4950-8206-8FE099F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6337B-2EB7-4121-A87B-259C011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8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FA485-A93E-4A72-A618-89291358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394F0-61AF-43D1-A4EE-B7AD9F66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DE7B3-1289-427A-B088-B22577CA2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50CD-EED7-4DCA-871B-1D66D3DCEC8B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88CDA-09F1-4E07-9386-44C8EC195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3CFA3-2D23-4EE5-988F-E5C42400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D26D-2E4E-4517-9241-2BEE85F5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06750-1DB9-43FF-B63B-5C9AC2D2E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Chemist’s Guide to Maestro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1438A-F387-4E68-8E5F-5F6804119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8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B73EA7-50FD-4410-BC50-039D87B5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29" y="622570"/>
            <a:ext cx="9091126" cy="5350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E4944-B18B-4669-A8CF-C1B57EC86820}"/>
              </a:ext>
            </a:extLst>
          </p:cNvPr>
          <p:cNvSpPr txBox="1"/>
          <p:nvPr/>
        </p:nvSpPr>
        <p:spPr>
          <a:xfrm>
            <a:off x="291830" y="622570"/>
            <a:ext cx="11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把选择级别改成</a:t>
            </a:r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D0787D-A9AF-45E4-97E7-9DD29E133BEE}"/>
              </a:ext>
            </a:extLst>
          </p:cNvPr>
          <p:cNvCxnSpPr/>
          <p:nvPr/>
        </p:nvCxnSpPr>
        <p:spPr>
          <a:xfrm>
            <a:off x="1877438" y="943583"/>
            <a:ext cx="6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03BB70-CF19-48E9-8A03-AD5A585AF4B7}"/>
              </a:ext>
            </a:extLst>
          </p:cNvPr>
          <p:cNvSpPr txBox="1"/>
          <p:nvPr/>
        </p:nvSpPr>
        <p:spPr>
          <a:xfrm>
            <a:off x="278016" y="3787828"/>
            <a:ext cx="163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之后左键单击配体，就能选中这个小分子。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8AACDF-F7EE-4D5D-9124-283CCF680E4C}"/>
              </a:ext>
            </a:extLst>
          </p:cNvPr>
          <p:cNvCxnSpPr/>
          <p:nvPr/>
        </p:nvCxnSpPr>
        <p:spPr>
          <a:xfrm>
            <a:off x="2015412" y="4249493"/>
            <a:ext cx="6456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CCBB9A-518C-49F2-8832-5D027B64AD04}"/>
              </a:ext>
            </a:extLst>
          </p:cNvPr>
          <p:cNvCxnSpPr>
            <a:stCxn id="5" idx="2"/>
          </p:cNvCxnSpPr>
          <p:nvPr/>
        </p:nvCxnSpPr>
        <p:spPr>
          <a:xfrm>
            <a:off x="865762" y="1268901"/>
            <a:ext cx="0" cy="251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F5AC926-ED87-4C36-9710-9540C5950E91}"/>
              </a:ext>
            </a:extLst>
          </p:cNvPr>
          <p:cNvSpPr txBox="1"/>
          <p:nvPr/>
        </p:nvSpPr>
        <p:spPr>
          <a:xfrm>
            <a:off x="404097" y="2066699"/>
            <a:ext cx="461665" cy="92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之后</a:t>
            </a:r>
          </a:p>
        </p:txBody>
      </p:sp>
    </p:spTree>
    <p:extLst>
      <p:ext uri="{BB962C8B-B14F-4D97-AF65-F5344CB8AC3E}">
        <p14:creationId xmlns:p14="http://schemas.microsoft.com/office/powerpoint/2010/main" val="296816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861BC7-40E9-4FBA-949A-28774D732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175" y="184065"/>
            <a:ext cx="6459167" cy="4286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E0B2F1-2208-47BE-BB10-3AE589C8CC07}"/>
              </a:ext>
            </a:extLst>
          </p:cNvPr>
          <p:cNvSpPr txBox="1"/>
          <p:nvPr/>
        </p:nvSpPr>
        <p:spPr>
          <a:xfrm>
            <a:off x="252919" y="826851"/>
            <a:ext cx="295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在上一张</a:t>
            </a:r>
            <a:r>
              <a:rPr lang="en-US" altLang="zh-CN" dirty="0"/>
              <a:t>PPT</a:t>
            </a:r>
            <a:r>
              <a:rPr lang="zh-CN" altLang="en-US" dirty="0"/>
              <a:t>选择配体的基础上，点击</a:t>
            </a:r>
            <a:r>
              <a:rPr lang="en-US" altLang="zh-CN" dirty="0"/>
              <a:t>expand</a:t>
            </a:r>
            <a:r>
              <a:rPr lang="zh-CN" altLang="en-US" dirty="0"/>
              <a:t>，选择</a:t>
            </a:r>
            <a:r>
              <a:rPr lang="en-US" altLang="zh-CN" dirty="0"/>
              <a:t>5A</a:t>
            </a:r>
            <a:r>
              <a:rPr lang="zh-CN" altLang="en-US" dirty="0"/>
              <a:t>，就能选中配体分子</a:t>
            </a:r>
            <a:r>
              <a:rPr lang="en-US" altLang="zh-CN" dirty="0"/>
              <a:t>5A</a:t>
            </a:r>
            <a:r>
              <a:rPr lang="zh-CN" altLang="en-US" dirty="0"/>
              <a:t>内的所有</a:t>
            </a:r>
            <a:r>
              <a:rPr lang="en-US" altLang="zh-CN" dirty="0"/>
              <a:t>residues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24CC03-9EB1-459C-BF6E-9F69F621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75" y="4634775"/>
            <a:ext cx="4095548" cy="1949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A2D95C-8584-495C-83F2-8CA813A89DAC}"/>
              </a:ext>
            </a:extLst>
          </p:cNvPr>
          <p:cNvSpPr txBox="1"/>
          <p:nvPr/>
        </p:nvSpPr>
        <p:spPr>
          <a:xfrm>
            <a:off x="340468" y="4747098"/>
            <a:ext cx="332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style</a:t>
            </a:r>
            <a:r>
              <a:rPr lang="zh-CN" altLang="en-US" dirty="0"/>
              <a:t>，一个个点一下这些表示形式不一的苯环，看看会发生什么。</a:t>
            </a:r>
            <a:endParaRPr lang="en-US" altLang="zh-CN" dirty="0"/>
          </a:p>
          <a:p>
            <a:r>
              <a:rPr lang="zh-CN" altLang="en-US" dirty="0"/>
              <a:t>苯环上一行的那三个眼睛也很重要，把鼠标放上去等一下，看看它们的功能。</a:t>
            </a:r>
          </a:p>
        </p:txBody>
      </p:sp>
    </p:spTree>
    <p:extLst>
      <p:ext uri="{BB962C8B-B14F-4D97-AF65-F5344CB8AC3E}">
        <p14:creationId xmlns:p14="http://schemas.microsoft.com/office/powerpoint/2010/main" val="230445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87B0DC-DCF3-4740-AAE8-E878BCAD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66" y="183437"/>
            <a:ext cx="2879931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80EE99-0720-4328-9F6E-EACA25F51AC9}"/>
              </a:ext>
            </a:extLst>
          </p:cNvPr>
          <p:cNvSpPr txBox="1"/>
          <p:nvPr/>
        </p:nvSpPr>
        <p:spPr>
          <a:xfrm>
            <a:off x="3582955" y="183437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entry</a:t>
            </a:r>
            <a:r>
              <a:rPr lang="zh-CN" altLang="en-US" dirty="0"/>
              <a:t>里某条记录上单击鼠标右键。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213A9E-EF2F-41A7-A9B2-768FA8F8AEA6}"/>
              </a:ext>
            </a:extLst>
          </p:cNvPr>
          <p:cNvSpPr txBox="1"/>
          <p:nvPr/>
        </p:nvSpPr>
        <p:spPr>
          <a:xfrm>
            <a:off x="3694921" y="1259633"/>
            <a:ext cx="753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 in Workspace</a:t>
            </a:r>
            <a:r>
              <a:rPr lang="zh-CN" altLang="en-US" dirty="0"/>
              <a:t>会把结构固定在</a:t>
            </a:r>
            <a:r>
              <a:rPr lang="en-US" altLang="zh-CN" dirty="0"/>
              <a:t>workspace</a:t>
            </a:r>
            <a:r>
              <a:rPr lang="zh-CN" altLang="en-US" dirty="0"/>
              <a:t>，就是一直保持显示的状态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031FF0-71CA-4937-8F28-AF979E3C7718}"/>
              </a:ext>
            </a:extLst>
          </p:cNvPr>
          <p:cNvSpPr txBox="1"/>
          <p:nvPr/>
        </p:nvSpPr>
        <p:spPr>
          <a:xfrm>
            <a:off x="3694921" y="1726163"/>
            <a:ext cx="70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能把蛋白按照各种组合拆开，比如按不同链。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C39D5D-E1B3-4F1D-9227-DE61A209DC14}"/>
              </a:ext>
            </a:extLst>
          </p:cNvPr>
          <p:cNvSpPr txBox="1"/>
          <p:nvPr/>
        </p:nvSpPr>
        <p:spPr>
          <a:xfrm>
            <a:off x="3694921" y="2315938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Duplicate</a:t>
            </a:r>
            <a:r>
              <a:rPr lang="zh-CN" altLang="en-US" dirty="0"/>
              <a:t>就是复制了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836BAA-BFD4-4EF9-A46A-08C1E992AF50}"/>
              </a:ext>
            </a:extLst>
          </p:cNvPr>
          <p:cNvSpPr txBox="1"/>
          <p:nvPr/>
        </p:nvSpPr>
        <p:spPr>
          <a:xfrm>
            <a:off x="3769567" y="3816220"/>
            <a:ext cx="72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</a:t>
            </a:r>
            <a:r>
              <a:rPr lang="zh-CN" altLang="en-US" dirty="0"/>
              <a:t>能输出这个结构。比如输出成</a:t>
            </a:r>
            <a:r>
              <a:rPr lang="en-US" altLang="zh-CN" dirty="0"/>
              <a:t>PDB</a:t>
            </a:r>
            <a:r>
              <a:rPr lang="zh-CN" altLang="en-US" dirty="0"/>
              <a:t>文件等。</a:t>
            </a:r>
          </a:p>
        </p:txBody>
      </p:sp>
    </p:spTree>
    <p:extLst>
      <p:ext uri="{BB962C8B-B14F-4D97-AF65-F5344CB8AC3E}">
        <p14:creationId xmlns:p14="http://schemas.microsoft.com/office/powerpoint/2010/main" val="231841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C6D515-6CE4-4410-B0A8-36FC9CF2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96438"/>
            <a:ext cx="11391900" cy="4152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1F4A3-8F2C-46FF-9708-8DDB9AC4BD3B}"/>
              </a:ext>
            </a:extLst>
          </p:cNvPr>
          <p:cNvSpPr txBox="1"/>
          <p:nvPr/>
        </p:nvSpPr>
        <p:spPr>
          <a:xfrm>
            <a:off x="7966953" y="77821"/>
            <a:ext cx="4066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r>
              <a:rPr lang="zh-CN" altLang="en-US" dirty="0"/>
              <a:t>选项卡，能够帮助你迅速找到想用的功能。在</a:t>
            </a:r>
            <a:r>
              <a:rPr lang="en-US" altLang="zh-CN" dirty="0"/>
              <a:t>Search</a:t>
            </a:r>
            <a:r>
              <a:rPr lang="zh-CN" altLang="en-US" dirty="0"/>
              <a:t>处能用搜索的方式寻找功能。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FB4CB-AA32-4D9F-8D66-D168785518A0}"/>
              </a:ext>
            </a:extLst>
          </p:cNvPr>
          <p:cNvSpPr txBox="1"/>
          <p:nvPr/>
        </p:nvSpPr>
        <p:spPr>
          <a:xfrm>
            <a:off x="2558374" y="214009"/>
            <a:ext cx="322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JOBS</a:t>
            </a:r>
            <a:r>
              <a:rPr lang="zh-CN" altLang="en-US" dirty="0"/>
              <a:t>选项卡能查看进行中或者已经完成的</a:t>
            </a:r>
            <a:r>
              <a:rPr lang="en-US" altLang="zh-CN" dirty="0"/>
              <a:t>JOBS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8281D0-03CB-461E-A75D-3866EA50F92A}"/>
              </a:ext>
            </a:extLst>
          </p:cNvPr>
          <p:cNvCxnSpPr/>
          <p:nvPr/>
        </p:nvCxnSpPr>
        <p:spPr>
          <a:xfrm>
            <a:off x="11556460" y="860340"/>
            <a:ext cx="0" cy="174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8298D1-8AB5-49AE-AC5C-DBEA5BFC9D9A}"/>
              </a:ext>
            </a:extLst>
          </p:cNvPr>
          <p:cNvCxnSpPr/>
          <p:nvPr/>
        </p:nvCxnSpPr>
        <p:spPr>
          <a:xfrm>
            <a:off x="5421086" y="681135"/>
            <a:ext cx="5337110" cy="200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9DF87-A81B-495F-BB0C-2BAD6E9B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工作目录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8622F69-AD72-4EB7-A346-52EE1C77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工作目录就是你在哪个文件夹以下做工作。软件产生的中间文件都会在这个文件夹里。初始默认在打开</a:t>
            </a:r>
            <a:r>
              <a:rPr lang="en-US" altLang="zh-CN" sz="1600" dirty="0"/>
              <a:t>maestro</a:t>
            </a:r>
            <a:r>
              <a:rPr lang="zh-CN" altLang="en-US" sz="1600" dirty="0"/>
              <a:t>时的</a:t>
            </a:r>
            <a:r>
              <a:rPr lang="en-US" altLang="zh-CN" sz="1600" dirty="0"/>
              <a:t>terminal</a:t>
            </a:r>
            <a:r>
              <a:rPr lang="zh-CN" altLang="en-US" sz="1600" dirty="0"/>
              <a:t>所在的文件夹。每次做事最好到一个特定的目录，不然产生很多中间文件会很乱。</a:t>
            </a:r>
            <a:endParaRPr lang="en-US" sz="16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209FC67-F4BB-438B-9835-6878FFCC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81" y="952500"/>
            <a:ext cx="611416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F1CFE9-8239-43CA-9335-0BD82BE0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Import structure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CF2B8E-804D-4C61-9225-9BB139DF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为了操作某个结构，先要</a:t>
            </a:r>
            <a:r>
              <a:rPr lang="en-US" altLang="zh-CN" sz="1600" dirty="0"/>
              <a:t>import</a:t>
            </a:r>
            <a:r>
              <a:rPr lang="zh-CN" altLang="en-US" sz="1600" dirty="0"/>
              <a:t>进来。结构一般你都事先下好了。</a:t>
            </a:r>
            <a:endParaRPr lang="en-US" altLang="zh-CN" sz="1600" dirty="0"/>
          </a:p>
          <a:p>
            <a:r>
              <a:rPr lang="zh-CN" altLang="en-US" sz="1600" dirty="0"/>
              <a:t>而</a:t>
            </a:r>
            <a:r>
              <a:rPr lang="en-US" altLang="zh-CN" sz="1600" dirty="0"/>
              <a:t>GET PDB</a:t>
            </a:r>
            <a:r>
              <a:rPr lang="zh-CN" altLang="en-US" sz="1600" dirty="0"/>
              <a:t>可以输入</a:t>
            </a:r>
            <a:r>
              <a:rPr lang="en-US" altLang="zh-CN" sz="1600" dirty="0"/>
              <a:t>PDB</a:t>
            </a:r>
            <a:r>
              <a:rPr lang="zh-CN" altLang="en-US" sz="1600" dirty="0"/>
              <a:t>号来现下某个</a:t>
            </a:r>
            <a:r>
              <a:rPr lang="en-US" altLang="zh-CN" sz="1600" dirty="0"/>
              <a:t>PDB</a:t>
            </a:r>
            <a:r>
              <a:rPr lang="zh-CN" altLang="en-US" sz="1600" dirty="0"/>
              <a:t>。我先下</a:t>
            </a:r>
            <a:r>
              <a:rPr lang="en-US" altLang="zh-CN" sz="1600" dirty="0"/>
              <a:t>1f88</a:t>
            </a:r>
            <a:r>
              <a:rPr lang="zh-CN" altLang="en-US" sz="1600" dirty="0"/>
              <a:t>为敬。</a:t>
            </a:r>
            <a:endParaRPr 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14C44-5EE4-4651-BB3F-C772C165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095" y="514350"/>
            <a:ext cx="3171825" cy="58293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E3452FB-6E0A-4156-94D4-E17FF37C440E}"/>
              </a:ext>
            </a:extLst>
          </p:cNvPr>
          <p:cNvCxnSpPr/>
          <p:nvPr/>
        </p:nvCxnSpPr>
        <p:spPr>
          <a:xfrm flipH="1">
            <a:off x="8249055" y="2694562"/>
            <a:ext cx="115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DE1939-BF8F-4CBD-B340-26660F14B77C}"/>
              </a:ext>
            </a:extLst>
          </p:cNvPr>
          <p:cNvCxnSpPr/>
          <p:nvPr/>
        </p:nvCxnSpPr>
        <p:spPr>
          <a:xfrm flipH="1">
            <a:off x="8249055" y="3284376"/>
            <a:ext cx="115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C1F0A3-0FD6-4130-9F6A-EC65D73C9110}"/>
              </a:ext>
            </a:extLst>
          </p:cNvPr>
          <p:cNvSpPr txBox="1"/>
          <p:nvPr/>
        </p:nvSpPr>
        <p:spPr>
          <a:xfrm>
            <a:off x="419877" y="447869"/>
            <a:ext cx="1978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每一行被称为一个</a:t>
            </a:r>
            <a:r>
              <a:rPr lang="en-US" altLang="zh-CN" dirty="0"/>
              <a:t>entry</a:t>
            </a:r>
            <a:r>
              <a:rPr lang="zh-CN" altLang="en-US" dirty="0"/>
              <a:t>。前面打了点的被称为</a:t>
            </a:r>
            <a:r>
              <a:rPr lang="en-US" altLang="zh-CN" dirty="0"/>
              <a:t>included entry</a:t>
            </a:r>
            <a:r>
              <a:rPr lang="zh-CN" altLang="en-US" dirty="0"/>
              <a:t>，而蓝光覆盖的称为</a:t>
            </a:r>
            <a:r>
              <a:rPr lang="en-US" altLang="zh-CN" dirty="0"/>
              <a:t>selected entry</a:t>
            </a:r>
            <a:r>
              <a:rPr lang="zh-CN" altLang="en-US" dirty="0"/>
              <a:t>。它们可以是不同的。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5ACFD5B-4AD5-4AB3-BD40-05404577A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118" y="423550"/>
            <a:ext cx="9741635" cy="55200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1BC8EC-483A-425A-B7A3-8C57AEB39CCD}"/>
              </a:ext>
            </a:extLst>
          </p:cNvPr>
          <p:cNvSpPr txBox="1"/>
          <p:nvPr/>
        </p:nvSpPr>
        <p:spPr>
          <a:xfrm>
            <a:off x="640695" y="3881336"/>
            <a:ext cx="147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把鼠标放到下面的条目上，会出现一个加号</a:t>
            </a:r>
          </a:p>
        </p:txBody>
      </p:sp>
    </p:spTree>
    <p:extLst>
      <p:ext uri="{BB962C8B-B14F-4D97-AF65-F5344CB8AC3E}">
        <p14:creationId xmlns:p14="http://schemas.microsoft.com/office/powerpoint/2010/main" val="5510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0714DF7-E497-4960-BEEC-1D264877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37" y="424041"/>
            <a:ext cx="9179263" cy="5692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1EFE89-FCA8-43AD-B203-0FBC7C505B64}"/>
              </a:ext>
            </a:extLst>
          </p:cNvPr>
          <p:cNvSpPr txBox="1"/>
          <p:nvPr/>
        </p:nvSpPr>
        <p:spPr>
          <a:xfrm>
            <a:off x="603115" y="593388"/>
            <a:ext cx="1575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点一下那个</a:t>
            </a:r>
            <a:r>
              <a:rPr lang="en-US" altLang="zh-CN" dirty="0"/>
              <a:t>ribbon</a:t>
            </a:r>
            <a:r>
              <a:rPr lang="zh-CN" altLang="en-US" dirty="0"/>
              <a:t>，结构就会加上</a:t>
            </a:r>
            <a:r>
              <a:rPr lang="en-US" altLang="zh-CN" dirty="0"/>
              <a:t>ribbon</a:t>
            </a:r>
            <a:r>
              <a:rPr lang="zh-CN" altLang="en-US" dirty="0"/>
              <a:t>，方便查看结构的二级结构。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00BBD2-5DE2-4FF8-B162-0CAD62217203}"/>
              </a:ext>
            </a:extLst>
          </p:cNvPr>
          <p:cNvSpPr txBox="1"/>
          <p:nvPr/>
        </p:nvSpPr>
        <p:spPr>
          <a:xfrm>
            <a:off x="603115" y="3270102"/>
            <a:ext cx="1887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workspace</a:t>
            </a:r>
            <a:r>
              <a:rPr lang="zh-CN" altLang="en-US" dirty="0"/>
              <a:t>里，用左键能选择，按住中键能转动结构，前后滚轮能拉近拉远视角，按住右键能平移结构。</a:t>
            </a:r>
          </a:p>
        </p:txBody>
      </p:sp>
    </p:spTree>
    <p:extLst>
      <p:ext uri="{BB962C8B-B14F-4D97-AF65-F5344CB8AC3E}">
        <p14:creationId xmlns:p14="http://schemas.microsoft.com/office/powerpoint/2010/main" val="14807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C4C329-6B61-4C3D-9F26-3A321346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0" y="204787"/>
            <a:ext cx="2524125" cy="6448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764A26-F2AD-4087-8398-F592950C962A}"/>
              </a:ext>
            </a:extLst>
          </p:cNvPr>
          <p:cNvSpPr txBox="1"/>
          <p:nvPr/>
        </p:nvSpPr>
        <p:spPr>
          <a:xfrm>
            <a:off x="3610947" y="4428147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这里的小箭头依次点开，能把分子分级，可以选中并操作局部。</a:t>
            </a:r>
          </a:p>
        </p:txBody>
      </p:sp>
    </p:spTree>
    <p:extLst>
      <p:ext uri="{BB962C8B-B14F-4D97-AF65-F5344CB8AC3E}">
        <p14:creationId xmlns:p14="http://schemas.microsoft.com/office/powerpoint/2010/main" val="5179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A74B32-C91C-4DF8-B59F-22642F74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75" y="65897"/>
            <a:ext cx="8572500" cy="2228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93E777-CD7C-4350-AB46-4CD6FF96CB76}"/>
              </a:ext>
            </a:extLst>
          </p:cNvPr>
          <p:cNvSpPr txBox="1"/>
          <p:nvPr/>
        </p:nvSpPr>
        <p:spPr>
          <a:xfrm>
            <a:off x="1857983" y="2808928"/>
            <a:ext cx="943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这里点开，能选择左键单击能选择的内容。是选择一个原子？一个残基？一条链？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00D976-575D-4598-BE0C-94261192E957}"/>
              </a:ext>
            </a:extLst>
          </p:cNvPr>
          <p:cNvCxnSpPr/>
          <p:nvPr/>
        </p:nvCxnSpPr>
        <p:spPr>
          <a:xfrm flipV="1">
            <a:off x="2329774" y="2369976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EDD47A1-729B-4214-B001-34C236112A41}"/>
              </a:ext>
            </a:extLst>
          </p:cNvPr>
          <p:cNvSpPr txBox="1"/>
          <p:nvPr/>
        </p:nvSpPr>
        <p:spPr>
          <a:xfrm>
            <a:off x="3097764" y="2808928"/>
            <a:ext cx="1315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Quick select</a:t>
            </a:r>
            <a:r>
              <a:rPr lang="zh-CN" altLang="en-US" dirty="0"/>
              <a:t>这里，点一下</a:t>
            </a:r>
            <a:r>
              <a:rPr lang="en-US" altLang="zh-CN" dirty="0"/>
              <a:t>p</a:t>
            </a:r>
            <a:r>
              <a:rPr lang="zh-CN" altLang="en-US" dirty="0"/>
              <a:t>会立马选中蛋白质，</a:t>
            </a:r>
            <a:r>
              <a:rPr lang="en-US" altLang="zh-CN" dirty="0"/>
              <a:t>L</a:t>
            </a:r>
            <a:r>
              <a:rPr lang="zh-CN" altLang="en-US" dirty="0"/>
              <a:t>会选中配体，</a:t>
            </a:r>
            <a:r>
              <a:rPr lang="en-US" altLang="zh-CN" dirty="0"/>
              <a:t>S</a:t>
            </a:r>
            <a:r>
              <a:rPr lang="zh-CN" altLang="en-US" dirty="0"/>
              <a:t>会选中溶剂。</a:t>
            </a:r>
            <a:r>
              <a:rPr lang="en-US" altLang="zh-CN" dirty="0"/>
              <a:t>All</a:t>
            </a:r>
            <a:r>
              <a:rPr lang="zh-CN" altLang="en-US" dirty="0"/>
              <a:t>就是选全部。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85FF50-58AA-43C8-85E6-581CAFCD017E}"/>
              </a:ext>
            </a:extLst>
          </p:cNvPr>
          <p:cNvCxnSpPr/>
          <p:nvPr/>
        </p:nvCxnSpPr>
        <p:spPr>
          <a:xfrm flipV="1">
            <a:off x="3601842" y="2373082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B786A-8E51-41CE-8DBD-F00FB9446BAC}"/>
              </a:ext>
            </a:extLst>
          </p:cNvPr>
          <p:cNvSpPr txBox="1"/>
          <p:nvPr/>
        </p:nvSpPr>
        <p:spPr>
          <a:xfrm>
            <a:off x="6503437" y="2808928"/>
            <a:ext cx="1007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点击这里的</a:t>
            </a:r>
            <a:r>
              <a:rPr lang="en-US" altLang="zh-CN" dirty="0"/>
              <a:t>【L】</a:t>
            </a:r>
            <a:r>
              <a:rPr lang="zh-CN" altLang="en-US" dirty="0"/>
              <a:t>会聚焦到配体，点第一个会回到蛋白视角。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A9818C-D0E2-4858-BF65-7FAD2384C71D}"/>
              </a:ext>
            </a:extLst>
          </p:cNvPr>
          <p:cNvCxnSpPr/>
          <p:nvPr/>
        </p:nvCxnSpPr>
        <p:spPr>
          <a:xfrm flipV="1">
            <a:off x="6935974" y="2366858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BA07E76-3C67-4A60-BEEB-76F43EA2CC3F}"/>
              </a:ext>
            </a:extLst>
          </p:cNvPr>
          <p:cNvSpPr txBox="1"/>
          <p:nvPr/>
        </p:nvSpPr>
        <p:spPr>
          <a:xfrm>
            <a:off x="7912359" y="2808928"/>
            <a:ext cx="1007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Style,</a:t>
            </a:r>
            <a:r>
              <a:rPr lang="zh-CN" altLang="en-US" dirty="0"/>
              <a:t>能够做一些显示方式的修改。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B1DAA9-7F84-4703-9FE9-8224B9CD879F}"/>
              </a:ext>
            </a:extLst>
          </p:cNvPr>
          <p:cNvCxnSpPr/>
          <p:nvPr/>
        </p:nvCxnSpPr>
        <p:spPr>
          <a:xfrm flipV="1">
            <a:off x="8232936" y="2366857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5BE864-51B6-4905-9FA7-C9E00C44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1" y="1653962"/>
            <a:ext cx="6298740" cy="435133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B2A191-8991-4D77-99AD-8D33E12DDAAD}"/>
              </a:ext>
            </a:extLst>
          </p:cNvPr>
          <p:cNvCxnSpPr/>
          <p:nvPr/>
        </p:nvCxnSpPr>
        <p:spPr>
          <a:xfrm>
            <a:off x="1088306" y="1316211"/>
            <a:ext cx="0" cy="53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21193F-5F0A-483A-84CD-682DB6B362D6}"/>
              </a:ext>
            </a:extLst>
          </p:cNvPr>
          <p:cNvSpPr txBox="1"/>
          <p:nvPr/>
        </p:nvSpPr>
        <p:spPr>
          <a:xfrm>
            <a:off x="110721" y="501004"/>
            <a:ext cx="38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注意这里的</a:t>
            </a:r>
            <a:r>
              <a:rPr lang="en-US" altLang="zh-CN" dirty="0"/>
              <a:t>define</a:t>
            </a:r>
            <a:r>
              <a:rPr lang="zh-CN" altLang="en-US" dirty="0"/>
              <a:t>，点击之后，就能设置一系列条件来选择一部分原子。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FB2CBD-9366-40DC-A76C-34D8F004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46" y="1583722"/>
            <a:ext cx="352425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75E5ED-0F28-4A84-B9E0-55AF9C559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047" y="2946919"/>
            <a:ext cx="3524250" cy="562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A70835-8181-4558-98DD-00F730EA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046" y="3829631"/>
            <a:ext cx="4432447" cy="3644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8D0258-5610-40A8-861A-235E2184A4B5}"/>
              </a:ext>
            </a:extLst>
          </p:cNvPr>
          <p:cNvSpPr txBox="1"/>
          <p:nvPr/>
        </p:nvSpPr>
        <p:spPr>
          <a:xfrm>
            <a:off x="8175685" y="4514361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这三个选项的功能</a:t>
            </a:r>
          </a:p>
        </p:txBody>
      </p:sp>
    </p:spTree>
    <p:extLst>
      <p:ext uri="{BB962C8B-B14F-4D97-AF65-F5344CB8AC3E}">
        <p14:creationId xmlns:p14="http://schemas.microsoft.com/office/powerpoint/2010/main" val="416038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C51556-9596-4ABD-9B26-B220F256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8" y="154635"/>
            <a:ext cx="8496300" cy="4962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289D51-9745-4878-9AFB-7DC317901980}"/>
              </a:ext>
            </a:extLst>
          </p:cNvPr>
          <p:cNvSpPr txBox="1"/>
          <p:nvPr/>
        </p:nvSpPr>
        <p:spPr>
          <a:xfrm>
            <a:off x="9319098" y="418289"/>
            <a:ext cx="204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在这里，我先在</a:t>
            </a:r>
            <a:r>
              <a:rPr lang="en-US" altLang="zh-CN" dirty="0"/>
              <a:t>Chain</a:t>
            </a:r>
            <a:r>
              <a:rPr lang="zh-CN" altLang="en-US" dirty="0"/>
              <a:t>选项卡里选择了</a:t>
            </a:r>
            <a:r>
              <a:rPr lang="en-US" altLang="zh-CN" dirty="0"/>
              <a:t>A</a:t>
            </a:r>
            <a:r>
              <a:rPr lang="zh-CN" altLang="en-US" dirty="0"/>
              <a:t>，点击</a:t>
            </a:r>
            <a:r>
              <a:rPr lang="en-US" altLang="zh-CN" dirty="0"/>
              <a:t>Add</a:t>
            </a:r>
            <a:r>
              <a:rPr lang="zh-CN" altLang="en-US" dirty="0"/>
              <a:t>；之后在</a:t>
            </a:r>
            <a:r>
              <a:rPr lang="en-US" altLang="zh-CN" dirty="0"/>
              <a:t>Residue</a:t>
            </a:r>
            <a:r>
              <a:rPr lang="zh-CN" altLang="en-US" dirty="0"/>
              <a:t>选项卡里的</a:t>
            </a:r>
            <a:r>
              <a:rPr lang="en-US" altLang="zh-CN" dirty="0"/>
              <a:t>Residue type</a:t>
            </a:r>
            <a:r>
              <a:rPr lang="zh-CN" altLang="en-US" dirty="0"/>
              <a:t>项选择</a:t>
            </a:r>
            <a:r>
              <a:rPr lang="en-US" altLang="zh-CN" dirty="0"/>
              <a:t>ALA</a:t>
            </a:r>
            <a:r>
              <a:rPr lang="zh-CN" altLang="en-US" dirty="0"/>
              <a:t>，点击</a:t>
            </a:r>
            <a:r>
              <a:rPr lang="en-US" altLang="zh-CN" dirty="0"/>
              <a:t>Subtract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68A98F-F032-4D0C-9923-82D667FE7F4E}"/>
              </a:ext>
            </a:extLst>
          </p:cNvPr>
          <p:cNvSpPr txBox="1"/>
          <p:nvPr/>
        </p:nvSpPr>
        <p:spPr>
          <a:xfrm>
            <a:off x="9319098" y="4399054"/>
            <a:ext cx="216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最后点击</a:t>
            </a:r>
            <a:r>
              <a:rPr lang="en-US" altLang="zh-CN" dirty="0"/>
              <a:t>OK</a:t>
            </a:r>
            <a:r>
              <a:rPr lang="zh-CN" altLang="en-US" dirty="0"/>
              <a:t>完成选择。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0E837-90AA-4BA7-824D-FBAA29AF68BC}"/>
              </a:ext>
            </a:extLst>
          </p:cNvPr>
          <p:cNvSpPr txBox="1"/>
          <p:nvPr/>
        </p:nvSpPr>
        <p:spPr>
          <a:xfrm>
            <a:off x="535021" y="5768502"/>
            <a:ext cx="767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注意这里的</a:t>
            </a:r>
            <a:r>
              <a:rPr lang="en-US" altLang="zh-CN" dirty="0"/>
              <a:t>ASL</a:t>
            </a:r>
            <a:r>
              <a:rPr lang="zh-CN" altLang="en-US" dirty="0"/>
              <a:t>描述了具体选择了什么原子。</a:t>
            </a:r>
            <a:r>
              <a:rPr lang="en-US" altLang="zh-CN" dirty="0"/>
              <a:t>A</a:t>
            </a:r>
            <a:r>
              <a:rPr lang="zh-CN" altLang="en-US" dirty="0"/>
              <a:t>链且不是</a:t>
            </a:r>
            <a:r>
              <a:rPr lang="en-US" altLang="zh-CN" dirty="0"/>
              <a:t>ALA</a:t>
            </a:r>
            <a:r>
              <a:rPr lang="zh-CN" altLang="en-US" dirty="0"/>
              <a:t>（因为我加入</a:t>
            </a:r>
            <a:r>
              <a:rPr lang="en-US" altLang="zh-CN" dirty="0"/>
              <a:t>ALA</a:t>
            </a:r>
            <a:r>
              <a:rPr lang="zh-CN" altLang="en-US" dirty="0"/>
              <a:t>的时候是用</a:t>
            </a:r>
            <a:r>
              <a:rPr lang="en-US" altLang="zh-CN" dirty="0"/>
              <a:t>subtract</a:t>
            </a:r>
            <a:r>
              <a:rPr lang="zh-CN" altLang="en-US" dirty="0"/>
              <a:t>，所以是</a:t>
            </a:r>
            <a:r>
              <a:rPr lang="en-US" altLang="zh-CN" dirty="0"/>
              <a:t>NOT</a:t>
            </a:r>
            <a:r>
              <a:rPr lang="zh-CN" altLang="en-US" dirty="0"/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6C1DB3-8304-4297-9DE8-D6BFDED5161E}"/>
              </a:ext>
            </a:extLst>
          </p:cNvPr>
          <p:cNvCxnSpPr/>
          <p:nvPr/>
        </p:nvCxnSpPr>
        <p:spPr>
          <a:xfrm flipV="1">
            <a:off x="2519464" y="3881336"/>
            <a:ext cx="0" cy="173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1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572</Words>
  <Application>Microsoft Office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A Chemist’s Guide to Maestro</vt:lpstr>
      <vt:lpstr>工作目录</vt:lpstr>
      <vt:lpstr>Import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Chemist’s Guide to Maestro</dc:title>
  <dc:creator>郭 昱</dc:creator>
  <cp:lastModifiedBy>郭 昱</cp:lastModifiedBy>
  <cp:revision>10</cp:revision>
  <dcterms:created xsi:type="dcterms:W3CDTF">2018-06-16T14:39:02Z</dcterms:created>
  <dcterms:modified xsi:type="dcterms:W3CDTF">2018-06-16T15:52:41Z</dcterms:modified>
</cp:coreProperties>
</file>