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04B1F6-4441-433D-AEFE-6F6AF317EB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8F2D3C-4818-4FD7-8B94-4384C8D703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EA4851-8BAF-46CE-A0DF-F0FE8B4A6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57C9-297A-4182-AA9F-6410AB69958F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927D8E-5B9A-4D67-B27B-25CAB7128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DB4251-E677-47DF-9F97-44F8DCD6D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D3729-023C-4C95-98EC-586F7429B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452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FAC705-C61E-45C0-BB51-F5E4E2162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2F75D6-FFBB-4582-B325-1B67C717BE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D4EA10-7BFD-4B21-A739-84CE51E68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57C9-297A-4182-AA9F-6410AB69958F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531DA0-CCDD-4E0E-9248-0883BE76A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511F75-14D5-4323-8000-25EEEAF83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D3729-023C-4C95-98EC-586F7429B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988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B02A685-0E8D-42B5-9E78-422B2C77F5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32E01E-ABD1-49F0-92A4-4B545E3DD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9FB85C-8943-46D0-9A95-60850D8B4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57C9-297A-4182-AA9F-6410AB69958F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7666BA-938C-4211-A8A1-62CB48AA3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3DC791-BCB4-4F76-808F-14CA51F30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D3729-023C-4C95-98EC-586F7429B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308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C7BAA-5428-4216-BCE6-F57288243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6190D2-D0B0-49D4-B548-8D8602F03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CB0F3F-74D3-4F21-8D1C-356720252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57C9-297A-4182-AA9F-6410AB69958F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DF21DA-4949-499D-84B5-345818598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0E0FFA-DA32-4426-AA81-C8427C55F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D3729-023C-4C95-98EC-586F7429B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4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1F9D5D-ABBE-4196-B4CD-305150E14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3608DA-2805-4FDC-B86D-5D31F08C6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B428AD-397B-441E-BB26-38C0A15D2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57C9-297A-4182-AA9F-6410AB69958F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A823F5-AB09-463E-A33F-250923554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B12C5F-AFA5-4083-ABCB-2543EEEF0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D3729-023C-4C95-98EC-586F7429B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61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81069-2A56-4D22-8B45-70991754D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64E6DC-4AC2-46CB-AE67-E9D2276FA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D0C01E-2888-490F-A00F-A00FF1457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FCA74B-09D3-4B44-9097-D4266FE24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57C9-297A-4182-AA9F-6410AB69958F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13721F-1A79-488F-848E-633011910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54DCD4-E660-44B1-A5DD-DBDEABD5F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D3729-023C-4C95-98EC-586F7429B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433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C10B2-3EDD-443C-9914-F61B960B6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C2C434-B375-4949-9E4B-0EA21DC9D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15463D-8105-4A00-AE8B-65AC180E98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3C1B04-91CE-4FF5-BEB4-637A3E3A42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FFD14C-29EF-4AC9-A9A1-8F19A1A979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2E1C93-CE7D-4071-9174-F9158EBC3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57C9-297A-4182-AA9F-6410AB69958F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7EC23D-B9BD-4F22-A347-839396734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856100-4F1A-4FE0-857A-77312ABC0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D3729-023C-4C95-98EC-586F7429B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925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C58E6D-771D-4CD9-8326-12C79019D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DB63F8-DAB4-4C24-988D-3FB46B876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57C9-297A-4182-AA9F-6410AB69958F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83CAD9-738C-41FC-BC10-DBA1A9193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1D9712-77B2-4E59-9B68-4E4E5E58A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D3729-023C-4C95-98EC-586F7429B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926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DE7878-4020-41EC-8888-D0E6AB4F8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57C9-297A-4182-AA9F-6410AB69958F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6BBE4C-4236-4021-8157-3BC6E03E7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0FB33E-9620-40AF-907D-A71378AF8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D3729-023C-4C95-98EC-586F7429B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461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DD7AF6-FBB5-4700-AFCA-6628E7583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2E5EEF-6087-4353-AAB1-82D7C6526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B6873D-6463-459F-B90D-EFEB84740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B6FD6C-75ED-427D-AD11-E5737A4DE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57C9-297A-4182-AA9F-6410AB69958F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9B8376-CB95-476B-BD2E-70182C49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2D8C56-34E8-4B0B-8E54-5507F9D3F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D3729-023C-4C95-98EC-586F7429B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850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B378BD-4E5C-4A62-B01E-3277B6940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CA6DF6A-3C06-48D0-8B1F-BC9AC716FC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9C37E5-2C64-4FBB-A71B-B5749DCC7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3C2BF5-2704-473E-81DA-9AD266B74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57C9-297A-4182-AA9F-6410AB69958F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6329E7-9037-4C5E-B703-95992BB38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435038-3165-4F93-B420-0FDA60D47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D3729-023C-4C95-98EC-586F7429B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962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A144F6-BF6F-439A-A7A7-A2014E6A3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24B1A9-CD75-4F9D-BC9A-7070D0124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BD7BDC-3CD3-44EA-825D-CA2876FD2A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957C9-297A-4182-AA9F-6410AB69958F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114861-7476-41C7-A138-5BA5071F91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CA576E-7C78-4567-BF92-D98203A58B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D3729-023C-4C95-98EC-586F7429B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181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opm.phar.umich.edu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AB33C-573A-4928-BE3D-80DC1BF160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Molecular Dynamics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8397BD-3D66-421E-9859-4E93C0590A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984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B1680C-A148-4AF7-8ABE-0AB03B862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OPM 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35820D6-5D12-44E3-8848-95C3370E9F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49334"/>
            <a:ext cx="10515600" cy="247714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324A306-9E1C-4582-AA83-F520E4B68ABF}"/>
              </a:ext>
            </a:extLst>
          </p:cNvPr>
          <p:cNvSpPr txBox="1"/>
          <p:nvPr/>
        </p:nvSpPr>
        <p:spPr>
          <a:xfrm>
            <a:off x="838200" y="5817140"/>
            <a:ext cx="9045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虽然没有</a:t>
            </a:r>
            <a:r>
              <a:rPr lang="en-US" altLang="zh-CN" dirty="0"/>
              <a:t>1f88</a:t>
            </a:r>
            <a:r>
              <a:rPr lang="zh-CN" altLang="en-US" dirty="0"/>
              <a:t>的，但有</a:t>
            </a:r>
            <a:r>
              <a:rPr lang="en-US" altLang="zh-CN" dirty="0"/>
              <a:t>1u19</a:t>
            </a:r>
            <a:r>
              <a:rPr lang="zh-CN" altLang="en-US" dirty="0"/>
              <a:t>的数据，它们代表的是同一个蛋白</a:t>
            </a:r>
            <a:r>
              <a:rPr lang="en-US" altLang="zh-CN" dirty="0"/>
              <a:t>Rhodopsin</a:t>
            </a:r>
          </a:p>
          <a:p>
            <a:r>
              <a:rPr lang="zh-CN" altLang="en-US" dirty="0"/>
              <a:t>把这个文件下下来</a:t>
            </a:r>
          </a:p>
        </p:txBody>
      </p:sp>
    </p:spTree>
    <p:extLst>
      <p:ext uri="{BB962C8B-B14F-4D97-AF65-F5344CB8AC3E}">
        <p14:creationId xmlns:p14="http://schemas.microsoft.com/office/powerpoint/2010/main" val="3658219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9B7330-1C1C-4EE7-9B7A-D09B975A7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OPM 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216251C-4F74-45A2-A24B-5D5F53AE7B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9641" y="1690688"/>
            <a:ext cx="6321885" cy="358092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82A8116-A2B4-4AAD-B3E2-C124F595B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74" y="1819072"/>
            <a:ext cx="4864710" cy="219125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3CC0AEF-5B37-4225-8A05-3D4347344CCB}"/>
              </a:ext>
            </a:extLst>
          </p:cNvPr>
          <p:cNvSpPr txBox="1"/>
          <p:nvPr/>
        </p:nvSpPr>
        <p:spPr>
          <a:xfrm>
            <a:off x="369651" y="4406630"/>
            <a:ext cx="3531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把下下来的文件用文本编辑器打开，注意到这一行就是标志的膜的位置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E97388F-A94F-423D-A8AD-1E7FCB4D3953}"/>
              </a:ext>
            </a:extLst>
          </p:cNvPr>
          <p:cNvCxnSpPr/>
          <p:nvPr/>
        </p:nvCxnSpPr>
        <p:spPr>
          <a:xfrm flipV="1">
            <a:off x="3540868" y="2062264"/>
            <a:ext cx="3161489" cy="2928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714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8F7EE8-91B2-4775-B4FA-128D3ED6F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Align structures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62A255-B4F5-4503-A7D3-FE36ECCD7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chimera</a:t>
            </a:r>
            <a:r>
              <a:rPr lang="zh-CN" altLang="en-US" dirty="0"/>
              <a:t>里打开</a:t>
            </a:r>
            <a:r>
              <a:rPr lang="en-US" altLang="zh-CN" dirty="0"/>
              <a:t>1f88.pdb</a:t>
            </a:r>
            <a:r>
              <a:rPr lang="zh-CN" altLang="en-US" dirty="0"/>
              <a:t>和我们从</a:t>
            </a:r>
            <a:r>
              <a:rPr lang="en-US" altLang="zh-CN" dirty="0"/>
              <a:t>OPM</a:t>
            </a:r>
            <a:r>
              <a:rPr lang="zh-CN" altLang="en-US" dirty="0"/>
              <a:t>上下载下来的</a:t>
            </a:r>
            <a:r>
              <a:rPr lang="en-US" altLang="zh-CN" dirty="0"/>
              <a:t>1u19.pdb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48B14DC-7024-4F89-94C4-BBFC8DE8F963}"/>
              </a:ext>
            </a:extLst>
          </p:cNvPr>
          <p:cNvSpPr txBox="1"/>
          <p:nvPr/>
        </p:nvSpPr>
        <p:spPr>
          <a:xfrm>
            <a:off x="1866122" y="2511944"/>
            <a:ext cx="2453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这就标识着膜的位置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9C38272-71E1-438B-9C89-F9F2C2B11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923" y="3265220"/>
            <a:ext cx="5486400" cy="3152775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23DD9E7-7FF4-4BA2-8877-A3DF8C682531}"/>
              </a:ext>
            </a:extLst>
          </p:cNvPr>
          <p:cNvCxnSpPr/>
          <p:nvPr/>
        </p:nvCxnSpPr>
        <p:spPr>
          <a:xfrm>
            <a:off x="4086808" y="2780522"/>
            <a:ext cx="1884784" cy="1707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B786622-DD65-40BD-B05C-55679120AB08}"/>
              </a:ext>
            </a:extLst>
          </p:cNvPr>
          <p:cNvCxnSpPr/>
          <p:nvPr/>
        </p:nvCxnSpPr>
        <p:spPr>
          <a:xfrm>
            <a:off x="3937518" y="2881276"/>
            <a:ext cx="2034074" cy="2698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22D01EB-4D76-41EB-88F3-E817365FAEC6}"/>
              </a:ext>
            </a:extLst>
          </p:cNvPr>
          <p:cNvCxnSpPr/>
          <p:nvPr/>
        </p:nvCxnSpPr>
        <p:spPr>
          <a:xfrm>
            <a:off x="4945224" y="2164702"/>
            <a:ext cx="3470988" cy="1698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39B5842-C6C7-4B08-B84A-CB3DE6B12781}"/>
              </a:ext>
            </a:extLst>
          </p:cNvPr>
          <p:cNvCxnSpPr/>
          <p:nvPr/>
        </p:nvCxnSpPr>
        <p:spPr>
          <a:xfrm flipH="1">
            <a:off x="6839339" y="2164702"/>
            <a:ext cx="3219061" cy="1884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372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5A6198-27A4-4F4B-BC21-7A6C8685B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Align structures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A323049-BBDC-4BF9-A0E4-B478FF1F96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2471" y="1825625"/>
            <a:ext cx="7675087" cy="435133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3011114-7DB9-4122-BE40-2B3CD2250076}"/>
              </a:ext>
            </a:extLst>
          </p:cNvPr>
          <p:cNvSpPr txBox="1"/>
          <p:nvPr/>
        </p:nvSpPr>
        <p:spPr>
          <a:xfrm>
            <a:off x="603114" y="1974715"/>
            <a:ext cx="2490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打开</a:t>
            </a:r>
            <a:r>
              <a:rPr lang="en-US" altLang="zh-CN" dirty="0"/>
              <a:t>command line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B0F0850-FA30-4F37-9829-06A1C03CED0D}"/>
              </a:ext>
            </a:extLst>
          </p:cNvPr>
          <p:cNvCxnSpPr/>
          <p:nvPr/>
        </p:nvCxnSpPr>
        <p:spPr>
          <a:xfrm>
            <a:off x="2568102" y="2169268"/>
            <a:ext cx="2538919" cy="174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77F65CA0-BFD4-4FA8-9E33-816C1AF0E5B3}"/>
              </a:ext>
            </a:extLst>
          </p:cNvPr>
          <p:cNvSpPr txBox="1"/>
          <p:nvPr/>
        </p:nvSpPr>
        <p:spPr>
          <a:xfrm>
            <a:off x="754442" y="5346441"/>
            <a:ext cx="1794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</a:t>
            </a:r>
            <a:r>
              <a:rPr lang="en-US" altLang="zh-CN" dirty="0"/>
              <a:t>mm #0 #1</a:t>
            </a:r>
            <a:r>
              <a:rPr lang="zh-CN" altLang="en-US" dirty="0"/>
              <a:t>敲击</a:t>
            </a:r>
            <a:r>
              <a:rPr lang="en-US" altLang="zh-CN" dirty="0"/>
              <a:t>enter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7DBD4C5-303D-4DE4-8E4A-FCF434E22B28}"/>
              </a:ext>
            </a:extLst>
          </p:cNvPr>
          <p:cNvCxnSpPr/>
          <p:nvPr/>
        </p:nvCxnSpPr>
        <p:spPr>
          <a:xfrm>
            <a:off x="2332653" y="5784980"/>
            <a:ext cx="1504908" cy="289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19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01367B-C95A-4E1C-B83E-769C37293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Align structure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A0892FD-26A9-491C-B1E4-83A3B13322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5100" y="1806963"/>
            <a:ext cx="5075463" cy="435133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96C7F28-AC0B-4F43-A513-867235E50B0A}"/>
              </a:ext>
            </a:extLst>
          </p:cNvPr>
          <p:cNvSpPr txBox="1"/>
          <p:nvPr/>
        </p:nvSpPr>
        <p:spPr>
          <a:xfrm>
            <a:off x="1089498" y="2587557"/>
            <a:ext cx="33560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Align</a:t>
            </a:r>
            <a:r>
              <a:rPr lang="zh-CN" altLang="en-US" dirty="0"/>
              <a:t>到一起了，这里我们注意到</a:t>
            </a:r>
            <a:r>
              <a:rPr lang="en-US" altLang="zh-CN" dirty="0"/>
              <a:t>1f88</a:t>
            </a:r>
            <a:r>
              <a:rPr lang="zh-CN" altLang="en-US" dirty="0"/>
              <a:t>里有两个蛋白，我们只需要一个，我看了一下，没和</a:t>
            </a:r>
            <a:r>
              <a:rPr lang="en-US" altLang="zh-CN" dirty="0"/>
              <a:t>1u19align</a:t>
            </a:r>
            <a:r>
              <a:rPr lang="zh-CN" altLang="en-US" dirty="0"/>
              <a:t>上的是</a:t>
            </a:r>
            <a:r>
              <a:rPr lang="en-US" altLang="zh-CN" dirty="0"/>
              <a:t>B chain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2467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429D22-355A-414A-8591-98B44DC26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Save Coordinates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468C477-0319-48E8-BBBA-FC5732800E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7852" y="1690688"/>
            <a:ext cx="3283277" cy="3318281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2824B39A-90FF-48E3-B6F7-C13D129C10A6}"/>
              </a:ext>
            </a:extLst>
          </p:cNvPr>
          <p:cNvCxnSpPr/>
          <p:nvPr/>
        </p:nvCxnSpPr>
        <p:spPr>
          <a:xfrm>
            <a:off x="379379" y="3200400"/>
            <a:ext cx="953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0169CD3D-0E85-4501-922D-7D88CF7C2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9684" y="1027906"/>
            <a:ext cx="2957086" cy="541175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F19AF56-AA2F-4289-81EF-12DE51268AE8}"/>
              </a:ext>
            </a:extLst>
          </p:cNvPr>
          <p:cNvSpPr txBox="1"/>
          <p:nvPr/>
        </p:nvSpPr>
        <p:spPr>
          <a:xfrm>
            <a:off x="6096000" y="4161453"/>
            <a:ext cx="1835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要保存哪个结构？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96341FB-67CE-4CE1-BE3A-A0AE1F8994A6}"/>
              </a:ext>
            </a:extLst>
          </p:cNvPr>
          <p:cNvCxnSpPr/>
          <p:nvPr/>
        </p:nvCxnSpPr>
        <p:spPr>
          <a:xfrm>
            <a:off x="8052318" y="4301412"/>
            <a:ext cx="1287625" cy="354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B432DDD5-2583-4073-B8C6-DB2DEF532554}"/>
              </a:ext>
            </a:extLst>
          </p:cNvPr>
          <p:cNvSpPr txBox="1"/>
          <p:nvPr/>
        </p:nvSpPr>
        <p:spPr>
          <a:xfrm>
            <a:off x="6167535" y="5337110"/>
            <a:ext cx="2248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保存的时候相对谁的坐标？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534FBB7-7D4D-4626-ABD4-C14484B60351}"/>
              </a:ext>
            </a:extLst>
          </p:cNvPr>
          <p:cNvCxnSpPr/>
          <p:nvPr/>
        </p:nvCxnSpPr>
        <p:spPr>
          <a:xfrm flipV="1">
            <a:off x="7669763" y="5626359"/>
            <a:ext cx="2379306" cy="121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301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5E123B-82C0-48E9-BBEE-A7E0CF21E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Save Coordinates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98D051-9B7B-4296-A177-AAA9CBA61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得到了</a:t>
            </a:r>
            <a:endParaRPr lang="en-US" altLang="zh-CN" dirty="0"/>
          </a:p>
          <a:p>
            <a:r>
              <a:rPr lang="zh-CN" altLang="en-US" dirty="0"/>
              <a:t>和</a:t>
            </a:r>
            <a:r>
              <a:rPr lang="en-US" altLang="zh-CN" dirty="0"/>
              <a:t>1u19.pdb</a:t>
            </a:r>
            <a:r>
              <a:rPr lang="zh-CN" altLang="en-US" dirty="0"/>
              <a:t>同时打开，可以看到它们是重叠的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8CBB5CF-0297-469F-9AE2-ED359B0D4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350" y="1932992"/>
            <a:ext cx="6991350" cy="3048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C923005-3502-4BBB-B696-D741BE443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44580"/>
            <a:ext cx="3547330" cy="313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77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94088F-193A-43F5-9B24-2FFD54B90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Edit </a:t>
            </a:r>
            <a:r>
              <a:rPr lang="en-US" altLang="zh-CN" dirty="0" err="1"/>
              <a:t>pdb</a:t>
            </a:r>
            <a:r>
              <a:rPr lang="en-US" altLang="zh-CN" dirty="0"/>
              <a:t> file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D6F2A3F-F86A-45A1-AB35-A41D8BC9B0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0453" y="2157355"/>
            <a:ext cx="8068483" cy="375100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2B38497-89F5-4971-8A09-B2E92810B134}"/>
              </a:ext>
            </a:extLst>
          </p:cNvPr>
          <p:cNvSpPr txBox="1"/>
          <p:nvPr/>
        </p:nvSpPr>
        <p:spPr>
          <a:xfrm>
            <a:off x="758757" y="2157355"/>
            <a:ext cx="26264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打开</a:t>
            </a:r>
            <a:r>
              <a:rPr lang="en-US" altLang="zh-CN" dirty="0"/>
              <a:t>1f88_new.pdb</a:t>
            </a:r>
            <a:r>
              <a:rPr lang="zh-CN" altLang="en-US" dirty="0"/>
              <a:t>，把之前我们确认不需要的</a:t>
            </a:r>
            <a:r>
              <a:rPr lang="en-US" altLang="zh-CN" dirty="0"/>
              <a:t>B chain</a:t>
            </a:r>
            <a:r>
              <a:rPr lang="zh-CN" altLang="en-US" dirty="0"/>
              <a:t>手动删掉。在文件头加入来自</a:t>
            </a:r>
            <a:r>
              <a:rPr lang="en-US" altLang="zh-CN" dirty="0"/>
              <a:t>1u19.pdb</a:t>
            </a:r>
            <a:r>
              <a:rPr lang="zh-CN" altLang="en-US" dirty="0"/>
              <a:t>的标识膜位置的行</a:t>
            </a:r>
            <a:endParaRPr lang="en-US" altLang="zh-CN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7E876F8-C106-43DD-B73F-9CAF86474DDA}"/>
              </a:ext>
            </a:extLst>
          </p:cNvPr>
          <p:cNvCxnSpPr/>
          <p:nvPr/>
        </p:nvCxnSpPr>
        <p:spPr>
          <a:xfrm>
            <a:off x="2470826" y="3429000"/>
            <a:ext cx="28891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3E6EF68-16AC-4749-AE8C-77A61AE3B437}"/>
              </a:ext>
            </a:extLst>
          </p:cNvPr>
          <p:cNvCxnSpPr/>
          <p:nvPr/>
        </p:nvCxnSpPr>
        <p:spPr>
          <a:xfrm>
            <a:off x="2470826" y="3429000"/>
            <a:ext cx="3939305" cy="2010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099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F5322F-3102-43DD-81A3-F76F87DC4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System Builder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E49F651-579D-4DD0-83ED-6E96E0C492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3306" y="1376549"/>
            <a:ext cx="5470494" cy="314520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B1C34E4-9CE2-4F59-9C7A-03B860A9C947}"/>
              </a:ext>
            </a:extLst>
          </p:cNvPr>
          <p:cNvSpPr txBox="1"/>
          <p:nvPr/>
        </p:nvSpPr>
        <p:spPr>
          <a:xfrm>
            <a:off x="1157591" y="1517515"/>
            <a:ext cx="27334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maestro</a:t>
            </a:r>
            <a:r>
              <a:rPr lang="zh-CN" altLang="en-US" dirty="0"/>
              <a:t>中打开我们弄了半天的</a:t>
            </a:r>
            <a:r>
              <a:rPr lang="en-US" altLang="zh-CN" dirty="0"/>
              <a:t>1f88_new.pdb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点击</a:t>
            </a:r>
            <a:r>
              <a:rPr lang="en-US" altLang="zh-CN" dirty="0"/>
              <a:t>set up membrane</a:t>
            </a:r>
            <a:r>
              <a:rPr lang="zh-CN" altLang="en-US" dirty="0"/>
              <a:t>，再点击</a:t>
            </a:r>
            <a:r>
              <a:rPr lang="en-US" altLang="zh-CN" dirty="0"/>
              <a:t>Place Automatically</a:t>
            </a:r>
            <a:r>
              <a:rPr lang="zh-CN" altLang="en-US" dirty="0"/>
              <a:t>就把膜放好了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CAC80F0-6BF2-4ED0-95B6-A50D6A9C7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04" y="4363600"/>
            <a:ext cx="9790070" cy="2339164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9FE74C1-F27E-47C2-ADEC-17C427D58410}"/>
              </a:ext>
            </a:extLst>
          </p:cNvPr>
          <p:cNvCxnSpPr/>
          <p:nvPr/>
        </p:nvCxnSpPr>
        <p:spPr>
          <a:xfrm>
            <a:off x="2081719" y="2859932"/>
            <a:ext cx="642026" cy="1906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160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E5200F-9EDE-435D-A7FA-4102957F3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Desmond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ADBC3BF-4161-43C7-8DAC-134B1FF509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3555" y="1690688"/>
            <a:ext cx="10515600" cy="334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271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131F0-0D3C-463A-AF71-C2CD2BAFC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Steps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01D7878-7688-4533-83B0-B71FE01E5A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7376" y="3790907"/>
            <a:ext cx="9050268" cy="201650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52387FC-9A05-4452-8AF7-BAD8CE88CD13}"/>
              </a:ext>
            </a:extLst>
          </p:cNvPr>
          <p:cNvSpPr txBox="1"/>
          <p:nvPr/>
        </p:nvSpPr>
        <p:spPr>
          <a:xfrm>
            <a:off x="486383" y="1690688"/>
            <a:ext cx="2898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1.System builder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9D420D8-8C21-4A41-88DD-FBF25B6D49C9}"/>
              </a:ext>
            </a:extLst>
          </p:cNvPr>
          <p:cNvSpPr txBox="1"/>
          <p:nvPr/>
        </p:nvSpPr>
        <p:spPr>
          <a:xfrm>
            <a:off x="486383" y="2402892"/>
            <a:ext cx="220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2.minimization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98B0A28-33CA-4ECF-A59E-7CF3FC42D407}"/>
              </a:ext>
            </a:extLst>
          </p:cNvPr>
          <p:cNvSpPr txBox="1"/>
          <p:nvPr/>
        </p:nvSpPr>
        <p:spPr>
          <a:xfrm>
            <a:off x="486383" y="3115096"/>
            <a:ext cx="2587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3.Molecular Dynamics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88E931D-5463-40F3-A9DF-8C413359708F}"/>
              </a:ext>
            </a:extLst>
          </p:cNvPr>
          <p:cNvCxnSpPr/>
          <p:nvPr/>
        </p:nvCxnSpPr>
        <p:spPr>
          <a:xfrm>
            <a:off x="2247089" y="1875354"/>
            <a:ext cx="1780162" cy="2560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861C36D-7CC8-4AC9-B0E4-1389D2F81960}"/>
              </a:ext>
            </a:extLst>
          </p:cNvPr>
          <p:cNvCxnSpPr/>
          <p:nvPr/>
        </p:nvCxnSpPr>
        <p:spPr>
          <a:xfrm>
            <a:off x="1935804" y="2696547"/>
            <a:ext cx="1201366" cy="1996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190D0EE-F940-49D4-9081-988D31AF5E90}"/>
              </a:ext>
            </a:extLst>
          </p:cNvPr>
          <p:cNvCxnSpPr/>
          <p:nvPr/>
        </p:nvCxnSpPr>
        <p:spPr>
          <a:xfrm>
            <a:off x="1334278" y="3429000"/>
            <a:ext cx="1739662" cy="1590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120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6BF037-B462-4802-BC3B-BB1FBAD3C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system builder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8E9B844-9085-4D4D-8C4A-00AD64276E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7852" y="1825625"/>
            <a:ext cx="7432555" cy="435133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A1FC716-77E3-40DE-9592-48B9DDB950EB}"/>
              </a:ext>
            </a:extLst>
          </p:cNvPr>
          <p:cNvSpPr txBox="1"/>
          <p:nvPr/>
        </p:nvSpPr>
        <p:spPr>
          <a:xfrm>
            <a:off x="661480" y="1825625"/>
            <a:ext cx="3044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第一步 </a:t>
            </a:r>
            <a:r>
              <a:rPr lang="en-US" altLang="zh-CN" dirty="0"/>
              <a:t>system builder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D980794-448E-46CB-8D0F-E22C932C7398}"/>
              </a:ext>
            </a:extLst>
          </p:cNvPr>
          <p:cNvSpPr txBox="1"/>
          <p:nvPr/>
        </p:nvSpPr>
        <p:spPr>
          <a:xfrm>
            <a:off x="768485" y="2840477"/>
            <a:ext cx="1254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点一下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FD32FA4-7703-4A4C-B594-2BCC80A6C735}"/>
              </a:ext>
            </a:extLst>
          </p:cNvPr>
          <p:cNvCxnSpPr/>
          <p:nvPr/>
        </p:nvCxnSpPr>
        <p:spPr>
          <a:xfrm>
            <a:off x="1605064" y="2986391"/>
            <a:ext cx="4815191" cy="680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62DDBF31-AD87-4B88-988A-BC4AC36E8E8D}"/>
              </a:ext>
            </a:extLst>
          </p:cNvPr>
          <p:cNvSpPr txBox="1"/>
          <p:nvPr/>
        </p:nvSpPr>
        <p:spPr>
          <a:xfrm>
            <a:off x="838200" y="4282751"/>
            <a:ext cx="1429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勾上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6CD99B6-7E86-4B42-B022-E67D6E7C34C4}"/>
              </a:ext>
            </a:extLst>
          </p:cNvPr>
          <p:cNvCxnSpPr/>
          <p:nvPr/>
        </p:nvCxnSpPr>
        <p:spPr>
          <a:xfrm flipV="1">
            <a:off x="1502229" y="4282751"/>
            <a:ext cx="2985795" cy="195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EBB0BF3D-FF96-4DD8-8260-0AA0267D3A35}"/>
              </a:ext>
            </a:extLst>
          </p:cNvPr>
          <p:cNvSpPr txBox="1"/>
          <p:nvPr/>
        </p:nvSpPr>
        <p:spPr>
          <a:xfrm>
            <a:off x="6096000" y="727788"/>
            <a:ext cx="189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Ions </a:t>
            </a:r>
            <a:r>
              <a:rPr lang="zh-CN" altLang="en-US" dirty="0"/>
              <a:t>选项卡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15730B4-4368-4ECD-B466-ED8C1833CE1E}"/>
              </a:ext>
            </a:extLst>
          </p:cNvPr>
          <p:cNvCxnSpPr/>
          <p:nvPr/>
        </p:nvCxnSpPr>
        <p:spPr>
          <a:xfrm flipH="1">
            <a:off x="5290457" y="1097120"/>
            <a:ext cx="1129798" cy="1569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158CB315-B672-4858-81BD-DECA60522423}"/>
              </a:ext>
            </a:extLst>
          </p:cNvPr>
          <p:cNvSpPr/>
          <p:nvPr/>
        </p:nvSpPr>
        <p:spPr>
          <a:xfrm>
            <a:off x="404461" y="107424"/>
            <a:ext cx="1717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非膜蛋白的</a:t>
            </a:r>
            <a:r>
              <a:rPr lang="en-US" altLang="zh-CN" b="1" dirty="0">
                <a:solidFill>
                  <a:srgbClr val="FF0000"/>
                </a:solidFill>
              </a:rPr>
              <a:t>MD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807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82302A-A3AF-420A-B671-DCADA08B8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system builder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0522922-7706-48D2-8D09-399CF50B7F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75393" y="1797633"/>
            <a:ext cx="3546273" cy="435133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C335B9C-8B51-4DDD-A6E7-BEBA55D28965}"/>
              </a:ext>
            </a:extLst>
          </p:cNvPr>
          <p:cNvSpPr/>
          <p:nvPr/>
        </p:nvSpPr>
        <p:spPr>
          <a:xfrm>
            <a:off x="404461" y="107424"/>
            <a:ext cx="1717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非膜蛋白的</a:t>
            </a:r>
            <a:r>
              <a:rPr lang="en-US" altLang="zh-CN" b="1" dirty="0">
                <a:solidFill>
                  <a:srgbClr val="FF0000"/>
                </a:solidFill>
              </a:rPr>
              <a:t>MD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70A5A8B-FF6F-441F-993E-23F38DF95CEA}"/>
              </a:ext>
            </a:extLst>
          </p:cNvPr>
          <p:cNvSpPr txBox="1"/>
          <p:nvPr/>
        </p:nvSpPr>
        <p:spPr>
          <a:xfrm>
            <a:off x="1263029" y="2033081"/>
            <a:ext cx="2277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回到</a:t>
            </a:r>
            <a:r>
              <a:rPr lang="en-US" altLang="zh-CN" dirty="0"/>
              <a:t>solvation</a:t>
            </a:r>
            <a:r>
              <a:rPr lang="zh-CN" altLang="en-US" dirty="0"/>
              <a:t>选项卡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EF2CE23-1978-48FE-8041-980DBBC5183C}"/>
              </a:ext>
            </a:extLst>
          </p:cNvPr>
          <p:cNvCxnSpPr>
            <a:stCxn id="6" idx="3"/>
          </p:cNvCxnSpPr>
          <p:nvPr/>
        </p:nvCxnSpPr>
        <p:spPr>
          <a:xfrm flipV="1">
            <a:off x="3540868" y="2178996"/>
            <a:ext cx="3725694" cy="38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06D618AB-233B-4C53-AFA3-72330ADE56D6}"/>
              </a:ext>
            </a:extLst>
          </p:cNvPr>
          <p:cNvSpPr txBox="1"/>
          <p:nvPr/>
        </p:nvSpPr>
        <p:spPr>
          <a:xfrm>
            <a:off x="1263029" y="2845837"/>
            <a:ext cx="18533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如果溶剂是水的话，可以把水模型换成</a:t>
            </a:r>
            <a:r>
              <a:rPr lang="en-US" altLang="zh-CN" dirty="0"/>
              <a:t>TIP3P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41EAE52-F0B5-403E-B942-C1E8E61B8A97}"/>
              </a:ext>
            </a:extLst>
          </p:cNvPr>
          <p:cNvCxnSpPr>
            <a:stCxn id="9" idx="3"/>
          </p:cNvCxnSpPr>
          <p:nvPr/>
        </p:nvCxnSpPr>
        <p:spPr>
          <a:xfrm flipV="1">
            <a:off x="3116424" y="2957804"/>
            <a:ext cx="5215813" cy="349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920AA7F8-C3CA-4339-8A9C-2C7B6E9A6339}"/>
              </a:ext>
            </a:extLst>
          </p:cNvPr>
          <p:cNvSpPr txBox="1"/>
          <p:nvPr/>
        </p:nvSpPr>
        <p:spPr>
          <a:xfrm>
            <a:off x="1095077" y="5072934"/>
            <a:ext cx="2618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改名，</a:t>
            </a:r>
            <a:r>
              <a:rPr lang="en-US" altLang="zh-CN" dirty="0"/>
              <a:t>RUN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F6AC31C-33AA-4E5E-B3C3-4EF7A5ABAEF0}"/>
              </a:ext>
            </a:extLst>
          </p:cNvPr>
          <p:cNvCxnSpPr/>
          <p:nvPr/>
        </p:nvCxnSpPr>
        <p:spPr>
          <a:xfrm>
            <a:off x="2121598" y="5257600"/>
            <a:ext cx="7946133" cy="639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271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05A05F-4BDF-4FE5-A755-4471FD6A3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system builder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9220E55-1AEB-41E3-9F9F-EC8F56AC99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0772" y="1825625"/>
            <a:ext cx="8183028" cy="435133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BA03D9F-074A-45DE-8568-5F06995E8F44}"/>
              </a:ext>
            </a:extLst>
          </p:cNvPr>
          <p:cNvSpPr/>
          <p:nvPr/>
        </p:nvSpPr>
        <p:spPr>
          <a:xfrm>
            <a:off x="404461" y="107424"/>
            <a:ext cx="1717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非膜蛋白的</a:t>
            </a:r>
            <a:r>
              <a:rPr lang="en-US" altLang="zh-CN" b="1" dirty="0">
                <a:solidFill>
                  <a:srgbClr val="FF0000"/>
                </a:solidFill>
              </a:rPr>
              <a:t>MD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0648AC9-4AD6-44AE-9D8B-661AE331358D}"/>
              </a:ext>
            </a:extLst>
          </p:cNvPr>
          <p:cNvSpPr txBox="1"/>
          <p:nvPr/>
        </p:nvSpPr>
        <p:spPr>
          <a:xfrm>
            <a:off x="404461" y="2239347"/>
            <a:ext cx="2407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System builder</a:t>
            </a:r>
            <a:r>
              <a:rPr lang="zh-CN" altLang="en-US" dirty="0"/>
              <a:t>的结果</a:t>
            </a:r>
            <a:endParaRPr lang="en-US" altLang="zh-CN" dirty="0"/>
          </a:p>
          <a:p>
            <a:r>
              <a:rPr lang="zh-CN" altLang="en-US" dirty="0"/>
              <a:t>注意蛋白已经被水包围。</a:t>
            </a:r>
          </a:p>
        </p:txBody>
      </p:sp>
    </p:spTree>
    <p:extLst>
      <p:ext uri="{BB962C8B-B14F-4D97-AF65-F5344CB8AC3E}">
        <p14:creationId xmlns:p14="http://schemas.microsoft.com/office/powerpoint/2010/main" val="3700735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367ED0-E6B7-471F-8C05-F89D83DA7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Minimization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5131E72-3C0F-4531-8465-FB31A050C0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7757" y="1844287"/>
            <a:ext cx="8032827" cy="435133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A34C0A1-1AC5-482B-A72B-1A89F02158F8}"/>
              </a:ext>
            </a:extLst>
          </p:cNvPr>
          <p:cNvSpPr/>
          <p:nvPr/>
        </p:nvSpPr>
        <p:spPr>
          <a:xfrm>
            <a:off x="404461" y="107424"/>
            <a:ext cx="1717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非膜蛋白的</a:t>
            </a:r>
            <a:r>
              <a:rPr lang="en-US" altLang="zh-CN" b="1" dirty="0">
                <a:solidFill>
                  <a:srgbClr val="FF0000"/>
                </a:solidFill>
              </a:rPr>
              <a:t>MD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6A99872-445F-4BBE-A75A-37A2B86F2C4C}"/>
              </a:ext>
            </a:extLst>
          </p:cNvPr>
          <p:cNvSpPr txBox="1"/>
          <p:nvPr/>
        </p:nvSpPr>
        <p:spPr>
          <a:xfrm>
            <a:off x="755780" y="2313992"/>
            <a:ext cx="1717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点击</a:t>
            </a:r>
            <a:r>
              <a:rPr lang="en-US" altLang="zh-CN" dirty="0"/>
              <a:t>load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E435F94-C238-4F81-BF5E-CD7154C89534}"/>
              </a:ext>
            </a:extLst>
          </p:cNvPr>
          <p:cNvCxnSpPr/>
          <p:nvPr/>
        </p:nvCxnSpPr>
        <p:spPr>
          <a:xfrm>
            <a:off x="1828800" y="2500604"/>
            <a:ext cx="5206482" cy="1352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EE111A6C-CDD5-42C1-AC48-173B1D99DB19}"/>
              </a:ext>
            </a:extLst>
          </p:cNvPr>
          <p:cNvSpPr txBox="1"/>
          <p:nvPr/>
        </p:nvSpPr>
        <p:spPr>
          <a:xfrm>
            <a:off x="838200" y="4879910"/>
            <a:ext cx="1634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RUN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08C41FA-1A73-4E14-8C21-5FDF7C7EE5AB}"/>
              </a:ext>
            </a:extLst>
          </p:cNvPr>
          <p:cNvCxnSpPr/>
          <p:nvPr/>
        </p:nvCxnSpPr>
        <p:spPr>
          <a:xfrm flipV="1">
            <a:off x="1539551" y="4991878"/>
            <a:ext cx="8042988" cy="74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539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A3BEDA-5C29-40DC-80B2-E96689B23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Molecular Dynamics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5CA3046F-289F-44AA-86FB-02F866A01C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2301" y="1695353"/>
            <a:ext cx="4773798" cy="435133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81F1A64-016F-4FD4-A8B0-F2DD3F11032D}"/>
              </a:ext>
            </a:extLst>
          </p:cNvPr>
          <p:cNvSpPr/>
          <p:nvPr/>
        </p:nvSpPr>
        <p:spPr>
          <a:xfrm>
            <a:off x="404461" y="107424"/>
            <a:ext cx="1717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非膜蛋白的</a:t>
            </a:r>
            <a:r>
              <a:rPr lang="en-US" altLang="zh-CN" b="1" dirty="0">
                <a:solidFill>
                  <a:srgbClr val="FF0000"/>
                </a:solidFill>
              </a:rPr>
              <a:t>MD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1CCA200-E9E4-4092-B549-DC3D5F24329E}"/>
              </a:ext>
            </a:extLst>
          </p:cNvPr>
          <p:cNvSpPr txBox="1"/>
          <p:nvPr/>
        </p:nvSpPr>
        <p:spPr>
          <a:xfrm>
            <a:off x="710119" y="2198451"/>
            <a:ext cx="3132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得到</a:t>
            </a:r>
            <a:r>
              <a:rPr lang="en-US" altLang="zh-CN" dirty="0"/>
              <a:t>minimization</a:t>
            </a:r>
            <a:r>
              <a:rPr lang="zh-CN" altLang="en-US" dirty="0"/>
              <a:t>的结果后，检查没有大问题后，点击</a:t>
            </a:r>
            <a:r>
              <a:rPr lang="en-US" altLang="zh-CN" dirty="0"/>
              <a:t>load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E5AE113-4FA3-4BC6-BBF6-EBA911626CB1}"/>
              </a:ext>
            </a:extLst>
          </p:cNvPr>
          <p:cNvCxnSpPr/>
          <p:nvPr/>
        </p:nvCxnSpPr>
        <p:spPr>
          <a:xfrm flipV="1">
            <a:off x="3657600" y="2344366"/>
            <a:ext cx="4669277" cy="340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45C21AAD-D523-4C39-A645-E28E67279B78}"/>
              </a:ext>
            </a:extLst>
          </p:cNvPr>
          <p:cNvSpPr txBox="1"/>
          <p:nvPr/>
        </p:nvSpPr>
        <p:spPr>
          <a:xfrm>
            <a:off x="905069" y="3429000"/>
            <a:ext cx="2937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调整时间，一般短的</a:t>
            </a:r>
            <a:r>
              <a:rPr lang="en-US" altLang="zh-CN" dirty="0"/>
              <a:t>50ns</a:t>
            </a:r>
            <a:r>
              <a:rPr lang="zh-CN" altLang="en-US" dirty="0"/>
              <a:t>，长的</a:t>
            </a:r>
            <a:r>
              <a:rPr lang="en-US" altLang="zh-CN" dirty="0"/>
              <a:t>200ns</a:t>
            </a:r>
            <a:r>
              <a:rPr lang="zh-CN" altLang="en-US" dirty="0"/>
              <a:t>，这种感觉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32018FC-FE5C-4E35-B6A2-C1395A10FA3A}"/>
              </a:ext>
            </a:extLst>
          </p:cNvPr>
          <p:cNvCxnSpPr>
            <a:stCxn id="10" idx="3"/>
          </p:cNvCxnSpPr>
          <p:nvPr/>
        </p:nvCxnSpPr>
        <p:spPr>
          <a:xfrm flipV="1">
            <a:off x="3842426" y="3163078"/>
            <a:ext cx="5366888" cy="589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385ACD7A-B488-45D8-AFA5-947188FF5AB2}"/>
              </a:ext>
            </a:extLst>
          </p:cNvPr>
          <p:cNvSpPr txBox="1"/>
          <p:nvPr/>
        </p:nvSpPr>
        <p:spPr>
          <a:xfrm>
            <a:off x="905069" y="4739951"/>
            <a:ext cx="3582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调整温度，室温</a:t>
            </a:r>
            <a:r>
              <a:rPr lang="en-US" altLang="zh-CN" dirty="0"/>
              <a:t>297</a:t>
            </a:r>
            <a:r>
              <a:rPr lang="zh-CN" altLang="en-US" dirty="0"/>
              <a:t>，体温</a:t>
            </a:r>
            <a:r>
              <a:rPr lang="en-US" altLang="zh-CN" dirty="0"/>
              <a:t>310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760EC0A-1FFF-4513-9991-B64D12032A5B}"/>
              </a:ext>
            </a:extLst>
          </p:cNvPr>
          <p:cNvCxnSpPr/>
          <p:nvPr/>
        </p:nvCxnSpPr>
        <p:spPr>
          <a:xfrm flipV="1">
            <a:off x="4068147" y="4002833"/>
            <a:ext cx="4258730" cy="951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D570B3B7-B5A5-4A48-A5D6-62466C74A6D6}"/>
              </a:ext>
            </a:extLst>
          </p:cNvPr>
          <p:cNvSpPr txBox="1"/>
          <p:nvPr/>
        </p:nvSpPr>
        <p:spPr>
          <a:xfrm>
            <a:off x="905069" y="5635690"/>
            <a:ext cx="4469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改名，选择</a:t>
            </a:r>
            <a:r>
              <a:rPr lang="en-US" altLang="zh-CN" dirty="0"/>
              <a:t>GPU</a:t>
            </a:r>
            <a:r>
              <a:rPr lang="zh-CN" altLang="en-US" dirty="0"/>
              <a:t>（在</a:t>
            </a:r>
            <a:r>
              <a:rPr lang="en-US" altLang="zh-CN" dirty="0"/>
              <a:t>HPC</a:t>
            </a:r>
            <a:r>
              <a:rPr lang="zh-CN" altLang="en-US" dirty="0"/>
              <a:t>上），</a:t>
            </a:r>
            <a:r>
              <a:rPr lang="en-US" altLang="zh-CN" dirty="0"/>
              <a:t>run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033BD48-FF9D-44E7-8B49-22542E189495}"/>
              </a:ext>
            </a:extLst>
          </p:cNvPr>
          <p:cNvCxnSpPr/>
          <p:nvPr/>
        </p:nvCxnSpPr>
        <p:spPr>
          <a:xfrm flipV="1">
            <a:off x="4581331" y="5635690"/>
            <a:ext cx="6018245" cy="214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165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8B7E0D-C037-4AAB-A947-7276A03FD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膜蛋白呢？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4D33BB-12E8-4EDA-AF00-65BF75E35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就是第一步</a:t>
            </a:r>
            <a:r>
              <a:rPr lang="en-US" altLang="zh-CN" dirty="0"/>
              <a:t>system builder</a:t>
            </a:r>
            <a:r>
              <a:rPr lang="zh-CN" altLang="en-US" dirty="0"/>
              <a:t>需要变动</a:t>
            </a:r>
            <a:endParaRPr lang="en-US" altLang="zh-CN" dirty="0"/>
          </a:p>
          <a:p>
            <a:r>
              <a:rPr lang="zh-CN" altLang="en-US" dirty="0"/>
              <a:t>需要膜位置的参数</a:t>
            </a:r>
            <a:endParaRPr lang="en-US" altLang="zh-CN" dirty="0"/>
          </a:p>
          <a:p>
            <a:r>
              <a:rPr lang="zh-CN" altLang="en-US" dirty="0"/>
              <a:t>从</a:t>
            </a:r>
            <a:r>
              <a:rPr lang="en-US" altLang="zh-CN" dirty="0">
                <a:hlinkClick r:id="rId2"/>
              </a:rPr>
              <a:t>http://opm.phar.umich.edu/</a:t>
            </a:r>
            <a:r>
              <a:rPr lang="zh-CN" altLang="en-US" dirty="0"/>
              <a:t>获得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D7974A-F56B-452B-B23D-6A1381E14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57823"/>
            <a:ext cx="8630816" cy="2635052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63FA77F-3856-4993-B864-A8DC689C1646}"/>
              </a:ext>
            </a:extLst>
          </p:cNvPr>
          <p:cNvCxnSpPr/>
          <p:nvPr/>
        </p:nvCxnSpPr>
        <p:spPr>
          <a:xfrm>
            <a:off x="8200417" y="3429000"/>
            <a:ext cx="0" cy="90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41406401-C587-4C2B-86D8-B5109E341B44}"/>
              </a:ext>
            </a:extLst>
          </p:cNvPr>
          <p:cNvSpPr txBox="1"/>
          <p:nvPr/>
        </p:nvSpPr>
        <p:spPr>
          <a:xfrm>
            <a:off x="7436498" y="2799184"/>
            <a:ext cx="2332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在这里输入想做的蛋白，比如我想看</a:t>
            </a:r>
            <a:r>
              <a:rPr lang="en-US" altLang="zh-CN" dirty="0"/>
              <a:t>1f88</a:t>
            </a:r>
            <a:r>
              <a:rPr lang="zh-CN" altLang="en-US" dirty="0"/>
              <a:t>的膜的位置</a:t>
            </a:r>
          </a:p>
        </p:txBody>
      </p:sp>
    </p:spTree>
    <p:extLst>
      <p:ext uri="{BB962C8B-B14F-4D97-AF65-F5344CB8AC3E}">
        <p14:creationId xmlns:p14="http://schemas.microsoft.com/office/powerpoint/2010/main" val="4248702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408</Words>
  <Application>Microsoft Office PowerPoint</Application>
  <PresentationFormat>宽屏</PresentationFormat>
  <Paragraphs>60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等线</vt:lpstr>
      <vt:lpstr>等线 Light</vt:lpstr>
      <vt:lpstr>Arial</vt:lpstr>
      <vt:lpstr>Office 主题​​</vt:lpstr>
      <vt:lpstr>Molecular Dynamics</vt:lpstr>
      <vt:lpstr>Desmond</vt:lpstr>
      <vt:lpstr>Steps</vt:lpstr>
      <vt:lpstr>system builder</vt:lpstr>
      <vt:lpstr>system builder</vt:lpstr>
      <vt:lpstr>system builder</vt:lpstr>
      <vt:lpstr>Minimization</vt:lpstr>
      <vt:lpstr>Molecular Dynamics</vt:lpstr>
      <vt:lpstr>膜蛋白呢？</vt:lpstr>
      <vt:lpstr>OPM </vt:lpstr>
      <vt:lpstr>OPM </vt:lpstr>
      <vt:lpstr>Align structures</vt:lpstr>
      <vt:lpstr>Align structures</vt:lpstr>
      <vt:lpstr>Align structure</vt:lpstr>
      <vt:lpstr>Save Coordinates</vt:lpstr>
      <vt:lpstr>Save Coordinates</vt:lpstr>
      <vt:lpstr>Edit pdb file</vt:lpstr>
      <vt:lpstr>System Builder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Molecular Dynamics</dc:title>
  <dc:creator>郭 昱</dc:creator>
  <cp:lastModifiedBy>郭 昱</cp:lastModifiedBy>
  <cp:revision>6</cp:revision>
  <dcterms:created xsi:type="dcterms:W3CDTF">2018-06-17T09:02:38Z</dcterms:created>
  <dcterms:modified xsi:type="dcterms:W3CDTF">2018-06-17T09:52:57Z</dcterms:modified>
</cp:coreProperties>
</file>