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37F7A-8EB3-4E4E-9D61-BB3328326D4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B5C8FD1-58EE-4221-B8D3-2FB475109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F5546B-0162-4CC3-9BD6-C437A2082A77}"/>
              </a:ext>
            </a:extLst>
          </p:cNvPr>
          <p:cNvSpPr>
            <a:spLocks noGrp="1"/>
          </p:cNvSpPr>
          <p:nvPr>
            <p:ph type="dt" sz="half" idx="10"/>
          </p:nvPr>
        </p:nvSpPr>
        <p:spPr/>
        <p:txBody>
          <a:bodyPr/>
          <a:lstStyle/>
          <a:p>
            <a:fld id="{2800D22D-1BBC-4CD2-BC78-7FEE35810D4C}"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1CC0408C-57AB-41AB-A0E7-6FE9DCC233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0BD3B8-B725-4BB4-906B-DB61FD42A543}"/>
              </a:ext>
            </a:extLst>
          </p:cNvPr>
          <p:cNvSpPr>
            <a:spLocks noGrp="1"/>
          </p:cNvSpPr>
          <p:nvPr>
            <p:ph type="sldNum" sz="quarter" idx="12"/>
          </p:nvPr>
        </p:nvSpPr>
        <p:spPr/>
        <p:txBody>
          <a:body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156266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79333-605F-4788-A5CD-E575DF9EC1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C91014-0518-442F-80C7-94736F21E9E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2B9B56-F0EA-4341-AC87-DDA11EC7896E}"/>
              </a:ext>
            </a:extLst>
          </p:cNvPr>
          <p:cNvSpPr>
            <a:spLocks noGrp="1"/>
          </p:cNvSpPr>
          <p:nvPr>
            <p:ph type="dt" sz="half" idx="10"/>
          </p:nvPr>
        </p:nvSpPr>
        <p:spPr/>
        <p:txBody>
          <a:bodyPr/>
          <a:lstStyle/>
          <a:p>
            <a:fld id="{2800D22D-1BBC-4CD2-BC78-7FEE35810D4C}"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DFFD8232-2E22-4024-8608-59B69E1C89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B7C16D-D4DA-443E-8394-92CCCE720CB6}"/>
              </a:ext>
            </a:extLst>
          </p:cNvPr>
          <p:cNvSpPr>
            <a:spLocks noGrp="1"/>
          </p:cNvSpPr>
          <p:nvPr>
            <p:ph type="sldNum" sz="quarter" idx="12"/>
          </p:nvPr>
        </p:nvSpPr>
        <p:spPr/>
        <p:txBody>
          <a:body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43760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1935F9-3772-4C6E-8253-BFD2AA4912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EB9DFFA-999C-427D-B1F1-69E0C9F16B0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C2E048-22C1-42FA-8B31-7CA43A7A210D}"/>
              </a:ext>
            </a:extLst>
          </p:cNvPr>
          <p:cNvSpPr>
            <a:spLocks noGrp="1"/>
          </p:cNvSpPr>
          <p:nvPr>
            <p:ph type="dt" sz="half" idx="10"/>
          </p:nvPr>
        </p:nvSpPr>
        <p:spPr/>
        <p:txBody>
          <a:bodyPr/>
          <a:lstStyle/>
          <a:p>
            <a:fld id="{2800D22D-1BBC-4CD2-BC78-7FEE35810D4C}"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CEA00FF1-B63B-4EC5-AA57-97663E09D1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FBB018-96AF-40CF-9746-4F7504BD5907}"/>
              </a:ext>
            </a:extLst>
          </p:cNvPr>
          <p:cNvSpPr>
            <a:spLocks noGrp="1"/>
          </p:cNvSpPr>
          <p:nvPr>
            <p:ph type="sldNum" sz="quarter" idx="12"/>
          </p:nvPr>
        </p:nvSpPr>
        <p:spPr/>
        <p:txBody>
          <a:body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392132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74812-121A-4A4B-BC05-064BE7000E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5EFF9B-192C-4619-BEEB-44B57578AE6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3008523-14F4-4D6E-8B5A-CE8B48A5F0AC}"/>
              </a:ext>
            </a:extLst>
          </p:cNvPr>
          <p:cNvSpPr>
            <a:spLocks noGrp="1"/>
          </p:cNvSpPr>
          <p:nvPr>
            <p:ph type="dt" sz="half" idx="10"/>
          </p:nvPr>
        </p:nvSpPr>
        <p:spPr/>
        <p:txBody>
          <a:bodyPr/>
          <a:lstStyle/>
          <a:p>
            <a:fld id="{2800D22D-1BBC-4CD2-BC78-7FEE35810D4C}"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2669E9A1-0E4E-4ECA-82CC-939D9F9D1C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0C8D45-CCA0-4C5A-AF8B-6D182237534D}"/>
              </a:ext>
            </a:extLst>
          </p:cNvPr>
          <p:cNvSpPr>
            <a:spLocks noGrp="1"/>
          </p:cNvSpPr>
          <p:nvPr>
            <p:ph type="sldNum" sz="quarter" idx="12"/>
          </p:nvPr>
        </p:nvSpPr>
        <p:spPr/>
        <p:txBody>
          <a:body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298410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7E30F-9F82-407D-88E5-50EF6415DE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E2812A-38B0-49A1-BD42-6C8F3DA57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277ADBD-8888-4458-96C1-EA07F24ECBA8}"/>
              </a:ext>
            </a:extLst>
          </p:cNvPr>
          <p:cNvSpPr>
            <a:spLocks noGrp="1"/>
          </p:cNvSpPr>
          <p:nvPr>
            <p:ph type="dt" sz="half" idx="10"/>
          </p:nvPr>
        </p:nvSpPr>
        <p:spPr/>
        <p:txBody>
          <a:bodyPr/>
          <a:lstStyle/>
          <a:p>
            <a:fld id="{2800D22D-1BBC-4CD2-BC78-7FEE35810D4C}"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7F95FC3B-4C50-40C0-8361-A70C423272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BF6AD0-004B-402F-95C3-8C2EB7147364}"/>
              </a:ext>
            </a:extLst>
          </p:cNvPr>
          <p:cNvSpPr>
            <a:spLocks noGrp="1"/>
          </p:cNvSpPr>
          <p:nvPr>
            <p:ph type="sldNum" sz="quarter" idx="12"/>
          </p:nvPr>
        </p:nvSpPr>
        <p:spPr/>
        <p:txBody>
          <a:body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24392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20126-5C4D-4F0D-8D3B-3A8BA0F1B5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208D4E-41DF-48C5-AB19-AD2263EA808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BA2C610-2DF0-4773-A955-7BD47C75E8A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25879E3-7062-4C5E-BDE3-8B17BA187A08}"/>
              </a:ext>
            </a:extLst>
          </p:cNvPr>
          <p:cNvSpPr>
            <a:spLocks noGrp="1"/>
          </p:cNvSpPr>
          <p:nvPr>
            <p:ph type="dt" sz="half" idx="10"/>
          </p:nvPr>
        </p:nvSpPr>
        <p:spPr/>
        <p:txBody>
          <a:bodyPr/>
          <a:lstStyle/>
          <a:p>
            <a:fld id="{2800D22D-1BBC-4CD2-BC78-7FEE35810D4C}" type="datetimeFigureOut">
              <a:rPr lang="zh-CN" altLang="en-US" smtClean="0"/>
              <a:t>2018/6/17</a:t>
            </a:fld>
            <a:endParaRPr lang="zh-CN" altLang="en-US"/>
          </a:p>
        </p:txBody>
      </p:sp>
      <p:sp>
        <p:nvSpPr>
          <p:cNvPr id="6" name="页脚占位符 5">
            <a:extLst>
              <a:ext uri="{FF2B5EF4-FFF2-40B4-BE49-F238E27FC236}">
                <a16:creationId xmlns:a16="http://schemas.microsoft.com/office/drawing/2014/main" id="{EA80EF58-4D28-4D9C-A702-12E3386D26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6783AA-AA9B-4D17-BCC5-7F5A9C0556CC}"/>
              </a:ext>
            </a:extLst>
          </p:cNvPr>
          <p:cNvSpPr>
            <a:spLocks noGrp="1"/>
          </p:cNvSpPr>
          <p:nvPr>
            <p:ph type="sldNum" sz="quarter" idx="12"/>
          </p:nvPr>
        </p:nvSpPr>
        <p:spPr/>
        <p:txBody>
          <a:body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81802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DCB5C-8BF7-4D2D-9703-6E1C53E6B6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D2C99E-4CE7-410D-AB55-7C8EC0FC6A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B417D3C-2C2D-4F91-912B-F1D6094EAF0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724957B-DCC6-4CB5-A6CB-230A269F5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3BA1787-E301-4E1F-B90C-3D0F31F3D73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1EEC138-FB20-4217-B47A-67D588EF54D8}"/>
              </a:ext>
            </a:extLst>
          </p:cNvPr>
          <p:cNvSpPr>
            <a:spLocks noGrp="1"/>
          </p:cNvSpPr>
          <p:nvPr>
            <p:ph type="dt" sz="half" idx="10"/>
          </p:nvPr>
        </p:nvSpPr>
        <p:spPr/>
        <p:txBody>
          <a:bodyPr/>
          <a:lstStyle/>
          <a:p>
            <a:fld id="{2800D22D-1BBC-4CD2-BC78-7FEE35810D4C}" type="datetimeFigureOut">
              <a:rPr lang="zh-CN" altLang="en-US" smtClean="0"/>
              <a:t>2018/6/17</a:t>
            </a:fld>
            <a:endParaRPr lang="zh-CN" altLang="en-US"/>
          </a:p>
        </p:txBody>
      </p:sp>
      <p:sp>
        <p:nvSpPr>
          <p:cNvPr id="8" name="页脚占位符 7">
            <a:extLst>
              <a:ext uri="{FF2B5EF4-FFF2-40B4-BE49-F238E27FC236}">
                <a16:creationId xmlns:a16="http://schemas.microsoft.com/office/drawing/2014/main" id="{048BBF9C-C5C5-4806-BDF6-979A97D880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85E77C0-1C67-460F-B76B-CE7CC5DF4764}"/>
              </a:ext>
            </a:extLst>
          </p:cNvPr>
          <p:cNvSpPr>
            <a:spLocks noGrp="1"/>
          </p:cNvSpPr>
          <p:nvPr>
            <p:ph type="sldNum" sz="quarter" idx="12"/>
          </p:nvPr>
        </p:nvSpPr>
        <p:spPr/>
        <p:txBody>
          <a:body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247808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B773B-5B98-419A-9140-5AB907CCD29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CDD008-55A8-46C2-8D60-ABB11F8294F4}"/>
              </a:ext>
            </a:extLst>
          </p:cNvPr>
          <p:cNvSpPr>
            <a:spLocks noGrp="1"/>
          </p:cNvSpPr>
          <p:nvPr>
            <p:ph type="dt" sz="half" idx="10"/>
          </p:nvPr>
        </p:nvSpPr>
        <p:spPr/>
        <p:txBody>
          <a:bodyPr/>
          <a:lstStyle/>
          <a:p>
            <a:fld id="{2800D22D-1BBC-4CD2-BC78-7FEE35810D4C}" type="datetimeFigureOut">
              <a:rPr lang="zh-CN" altLang="en-US" smtClean="0"/>
              <a:t>2018/6/17</a:t>
            </a:fld>
            <a:endParaRPr lang="zh-CN" altLang="en-US"/>
          </a:p>
        </p:txBody>
      </p:sp>
      <p:sp>
        <p:nvSpPr>
          <p:cNvPr id="4" name="页脚占位符 3">
            <a:extLst>
              <a:ext uri="{FF2B5EF4-FFF2-40B4-BE49-F238E27FC236}">
                <a16:creationId xmlns:a16="http://schemas.microsoft.com/office/drawing/2014/main" id="{A083D382-0182-4F03-B6CA-9D8F19199D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F9BA37-FA8D-4E71-9010-9493E7E00CFE}"/>
              </a:ext>
            </a:extLst>
          </p:cNvPr>
          <p:cNvSpPr>
            <a:spLocks noGrp="1"/>
          </p:cNvSpPr>
          <p:nvPr>
            <p:ph type="sldNum" sz="quarter" idx="12"/>
          </p:nvPr>
        </p:nvSpPr>
        <p:spPr/>
        <p:txBody>
          <a:body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379851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900CC5-1699-4C1D-A349-1BD77493CBED}"/>
              </a:ext>
            </a:extLst>
          </p:cNvPr>
          <p:cNvSpPr>
            <a:spLocks noGrp="1"/>
          </p:cNvSpPr>
          <p:nvPr>
            <p:ph type="dt" sz="half" idx="10"/>
          </p:nvPr>
        </p:nvSpPr>
        <p:spPr/>
        <p:txBody>
          <a:bodyPr/>
          <a:lstStyle/>
          <a:p>
            <a:fld id="{2800D22D-1BBC-4CD2-BC78-7FEE35810D4C}" type="datetimeFigureOut">
              <a:rPr lang="zh-CN" altLang="en-US" smtClean="0"/>
              <a:t>2018/6/17</a:t>
            </a:fld>
            <a:endParaRPr lang="zh-CN" altLang="en-US"/>
          </a:p>
        </p:txBody>
      </p:sp>
      <p:sp>
        <p:nvSpPr>
          <p:cNvPr id="3" name="页脚占位符 2">
            <a:extLst>
              <a:ext uri="{FF2B5EF4-FFF2-40B4-BE49-F238E27FC236}">
                <a16:creationId xmlns:a16="http://schemas.microsoft.com/office/drawing/2014/main" id="{C1541CBC-2DB2-432E-9CF5-F75F3A0BD06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768C51-744D-4B62-8549-BBF457301C34}"/>
              </a:ext>
            </a:extLst>
          </p:cNvPr>
          <p:cNvSpPr>
            <a:spLocks noGrp="1"/>
          </p:cNvSpPr>
          <p:nvPr>
            <p:ph type="sldNum" sz="quarter" idx="12"/>
          </p:nvPr>
        </p:nvSpPr>
        <p:spPr/>
        <p:txBody>
          <a:body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2424994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1F3BA-BC63-4661-B35A-27320E3EBF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D382A1D-60F4-4678-BE0F-2B21AE8821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9CEE61F-172C-4E9D-B067-88D7C5971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6B57C43-D3C4-4DDD-A530-2945895D3B8C}"/>
              </a:ext>
            </a:extLst>
          </p:cNvPr>
          <p:cNvSpPr>
            <a:spLocks noGrp="1"/>
          </p:cNvSpPr>
          <p:nvPr>
            <p:ph type="dt" sz="half" idx="10"/>
          </p:nvPr>
        </p:nvSpPr>
        <p:spPr/>
        <p:txBody>
          <a:bodyPr/>
          <a:lstStyle/>
          <a:p>
            <a:fld id="{2800D22D-1BBC-4CD2-BC78-7FEE35810D4C}" type="datetimeFigureOut">
              <a:rPr lang="zh-CN" altLang="en-US" smtClean="0"/>
              <a:t>2018/6/17</a:t>
            </a:fld>
            <a:endParaRPr lang="zh-CN" altLang="en-US"/>
          </a:p>
        </p:txBody>
      </p:sp>
      <p:sp>
        <p:nvSpPr>
          <p:cNvPr id="6" name="页脚占位符 5">
            <a:extLst>
              <a:ext uri="{FF2B5EF4-FFF2-40B4-BE49-F238E27FC236}">
                <a16:creationId xmlns:a16="http://schemas.microsoft.com/office/drawing/2014/main" id="{ACC853EC-1EEA-4E7B-B700-493ECB8BB4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31E284-2601-4EC3-B8DE-68901CA34268}"/>
              </a:ext>
            </a:extLst>
          </p:cNvPr>
          <p:cNvSpPr>
            <a:spLocks noGrp="1"/>
          </p:cNvSpPr>
          <p:nvPr>
            <p:ph type="sldNum" sz="quarter" idx="12"/>
          </p:nvPr>
        </p:nvSpPr>
        <p:spPr/>
        <p:txBody>
          <a:body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209274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05D8C-9F3F-4E10-9097-35376B8175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A2E35A4-36D7-4169-9DF1-935CB4D2D8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9783871-337D-4527-8CF9-B085FC234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05E69A1-4ADD-411A-959F-00D5ABC2C4C3}"/>
              </a:ext>
            </a:extLst>
          </p:cNvPr>
          <p:cNvSpPr>
            <a:spLocks noGrp="1"/>
          </p:cNvSpPr>
          <p:nvPr>
            <p:ph type="dt" sz="half" idx="10"/>
          </p:nvPr>
        </p:nvSpPr>
        <p:spPr/>
        <p:txBody>
          <a:bodyPr/>
          <a:lstStyle/>
          <a:p>
            <a:fld id="{2800D22D-1BBC-4CD2-BC78-7FEE35810D4C}" type="datetimeFigureOut">
              <a:rPr lang="zh-CN" altLang="en-US" smtClean="0"/>
              <a:t>2018/6/17</a:t>
            </a:fld>
            <a:endParaRPr lang="zh-CN" altLang="en-US"/>
          </a:p>
        </p:txBody>
      </p:sp>
      <p:sp>
        <p:nvSpPr>
          <p:cNvPr id="6" name="页脚占位符 5">
            <a:extLst>
              <a:ext uri="{FF2B5EF4-FFF2-40B4-BE49-F238E27FC236}">
                <a16:creationId xmlns:a16="http://schemas.microsoft.com/office/drawing/2014/main" id="{3CCD466D-FB3A-4CEE-9CA4-19DBAD42B9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5E02F1-A9F7-495F-B854-43D831B64323}"/>
              </a:ext>
            </a:extLst>
          </p:cNvPr>
          <p:cNvSpPr>
            <a:spLocks noGrp="1"/>
          </p:cNvSpPr>
          <p:nvPr>
            <p:ph type="sldNum" sz="quarter" idx="12"/>
          </p:nvPr>
        </p:nvSpPr>
        <p:spPr/>
        <p:txBody>
          <a:body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73901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9A5597-BDC2-48A7-A325-4B0D85F986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8A836E2-F2D1-4590-9E69-962CE5B0B2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8F322F-B620-475B-BA94-D4CD80A70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0D22D-1BBC-4CD2-BC78-7FEE35810D4C}" type="datetimeFigureOut">
              <a:rPr lang="zh-CN" altLang="en-US" smtClean="0"/>
              <a:t>2018/6/17</a:t>
            </a:fld>
            <a:endParaRPr lang="zh-CN" altLang="en-US"/>
          </a:p>
        </p:txBody>
      </p:sp>
      <p:sp>
        <p:nvSpPr>
          <p:cNvPr id="5" name="页脚占位符 4">
            <a:extLst>
              <a:ext uri="{FF2B5EF4-FFF2-40B4-BE49-F238E27FC236}">
                <a16:creationId xmlns:a16="http://schemas.microsoft.com/office/drawing/2014/main" id="{51CADA53-CCB0-4FB9-BFA0-AFD8A72A60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7E4E96F-AB82-4DF8-A76B-AF0459932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3CEEE-1F70-4798-9485-B6948E1F60F5}" type="slidenum">
              <a:rPr lang="zh-CN" altLang="en-US" smtClean="0"/>
              <a:t>‹#›</a:t>
            </a:fld>
            <a:endParaRPr lang="zh-CN" altLang="en-US"/>
          </a:p>
        </p:txBody>
      </p:sp>
    </p:spTree>
    <p:extLst>
      <p:ext uri="{BB962C8B-B14F-4D97-AF65-F5344CB8AC3E}">
        <p14:creationId xmlns:p14="http://schemas.microsoft.com/office/powerpoint/2010/main" val="1719331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E8921-9DE2-484A-BDBE-7DAC0BD6E99C}"/>
              </a:ext>
            </a:extLst>
          </p:cNvPr>
          <p:cNvSpPr>
            <a:spLocks noGrp="1"/>
          </p:cNvSpPr>
          <p:nvPr>
            <p:ph type="ctrTitle"/>
          </p:nvPr>
        </p:nvSpPr>
        <p:spPr/>
        <p:txBody>
          <a:bodyPr/>
          <a:lstStyle/>
          <a:p>
            <a:r>
              <a:rPr lang="en-US" altLang="zh-CN" dirty="0"/>
              <a:t>More in Maestro</a:t>
            </a:r>
            <a:endParaRPr lang="zh-CN" altLang="en-US" dirty="0"/>
          </a:p>
        </p:txBody>
      </p:sp>
      <p:sp>
        <p:nvSpPr>
          <p:cNvPr id="3" name="副标题 2">
            <a:extLst>
              <a:ext uri="{FF2B5EF4-FFF2-40B4-BE49-F238E27FC236}">
                <a16:creationId xmlns:a16="http://schemas.microsoft.com/office/drawing/2014/main" id="{77A7CE44-F1A0-4AFC-B7E4-CA23E40C59C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77684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C2940-06D6-489A-A244-33068B9FB102}"/>
              </a:ext>
            </a:extLst>
          </p:cNvPr>
          <p:cNvSpPr>
            <a:spLocks noGrp="1"/>
          </p:cNvSpPr>
          <p:nvPr>
            <p:ph type="title"/>
          </p:nvPr>
        </p:nvSpPr>
        <p:spPr/>
        <p:txBody>
          <a:bodyPr/>
          <a:lstStyle/>
          <a:p>
            <a:r>
              <a:rPr lang="en-US" altLang="zh-CN" dirty="0"/>
              <a:t>Predicting Membrane Permeability</a:t>
            </a:r>
            <a:endParaRPr lang="zh-CN" altLang="en-US" dirty="0"/>
          </a:p>
        </p:txBody>
      </p:sp>
      <p:pic>
        <p:nvPicPr>
          <p:cNvPr id="5" name="内容占位符 4" descr="图片包含 屏幕截图&#10;&#10;已生成极高可信度的说明">
            <a:extLst>
              <a:ext uri="{FF2B5EF4-FFF2-40B4-BE49-F238E27FC236}">
                <a16:creationId xmlns:a16="http://schemas.microsoft.com/office/drawing/2014/main" id="{632118F7-23CF-4505-9B0E-AC4E564BD6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0948"/>
            <a:ext cx="3023681" cy="1761116"/>
          </a:xfrm>
        </p:spPr>
      </p:pic>
      <p:pic>
        <p:nvPicPr>
          <p:cNvPr id="7" name="图片 6" descr="图片包含 屏幕截图&#10;&#10;已生成极高可信度的说明">
            <a:extLst>
              <a:ext uri="{FF2B5EF4-FFF2-40B4-BE49-F238E27FC236}">
                <a16:creationId xmlns:a16="http://schemas.microsoft.com/office/drawing/2014/main" id="{1B73D232-BE00-4DFF-B6A2-35D1A8CF4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454" y="1380948"/>
            <a:ext cx="3810000" cy="1762125"/>
          </a:xfrm>
          <a:prstGeom prst="rect">
            <a:avLst/>
          </a:prstGeom>
        </p:spPr>
      </p:pic>
      <p:cxnSp>
        <p:nvCxnSpPr>
          <p:cNvPr id="9" name="直接箭头连接符 8">
            <a:extLst>
              <a:ext uri="{FF2B5EF4-FFF2-40B4-BE49-F238E27FC236}">
                <a16:creationId xmlns:a16="http://schemas.microsoft.com/office/drawing/2014/main" id="{88917DEC-F156-4107-A4B2-08E769C6605E}"/>
              </a:ext>
            </a:extLst>
          </p:cNvPr>
          <p:cNvCxnSpPr>
            <a:stCxn id="5" idx="3"/>
            <a:endCxn id="7" idx="1"/>
          </p:cNvCxnSpPr>
          <p:nvPr/>
        </p:nvCxnSpPr>
        <p:spPr>
          <a:xfrm>
            <a:off x="3861881" y="2261506"/>
            <a:ext cx="1262573" cy="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descr="图片包含 屏幕截图&#10;&#10;已生成极高可信度的说明">
            <a:extLst>
              <a:ext uri="{FF2B5EF4-FFF2-40B4-BE49-F238E27FC236}">
                <a16:creationId xmlns:a16="http://schemas.microsoft.com/office/drawing/2014/main" id="{CA3D6CCF-651D-4F0F-97B9-80433AF80C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842347"/>
            <a:ext cx="4068599" cy="1477715"/>
          </a:xfrm>
          <a:prstGeom prst="rect">
            <a:avLst/>
          </a:prstGeom>
        </p:spPr>
      </p:pic>
      <p:pic>
        <p:nvPicPr>
          <p:cNvPr id="13" name="图片 12" descr="图片包含 屏幕截图&#10;&#10;已生成极高可信度的说明">
            <a:extLst>
              <a:ext uri="{FF2B5EF4-FFF2-40B4-BE49-F238E27FC236}">
                <a16:creationId xmlns:a16="http://schemas.microsoft.com/office/drawing/2014/main" id="{B586C4D8-BE8A-4C7E-94EA-500B23C29D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0950" y="3792536"/>
            <a:ext cx="3103504" cy="2527526"/>
          </a:xfrm>
          <a:prstGeom prst="rect">
            <a:avLst/>
          </a:prstGeom>
        </p:spPr>
      </p:pic>
    </p:spTree>
    <p:extLst>
      <p:ext uri="{BB962C8B-B14F-4D97-AF65-F5344CB8AC3E}">
        <p14:creationId xmlns:p14="http://schemas.microsoft.com/office/powerpoint/2010/main" val="262177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FA6C6-1975-4CE8-95EF-FFD58D350EA0}"/>
              </a:ext>
            </a:extLst>
          </p:cNvPr>
          <p:cNvSpPr>
            <a:spLocks noGrp="1"/>
          </p:cNvSpPr>
          <p:nvPr>
            <p:ph type="title"/>
          </p:nvPr>
        </p:nvSpPr>
        <p:spPr/>
        <p:txBody>
          <a:bodyPr/>
          <a:lstStyle/>
          <a:p>
            <a:r>
              <a:rPr lang="en-US" altLang="zh-CN" dirty="0"/>
              <a:t>MM-GBSA</a:t>
            </a:r>
            <a:endParaRPr lang="zh-CN" altLang="en-US" dirty="0"/>
          </a:p>
        </p:txBody>
      </p:sp>
      <p:sp>
        <p:nvSpPr>
          <p:cNvPr id="3" name="内容占位符 2">
            <a:extLst>
              <a:ext uri="{FF2B5EF4-FFF2-40B4-BE49-F238E27FC236}">
                <a16:creationId xmlns:a16="http://schemas.microsoft.com/office/drawing/2014/main" id="{8000D44B-3456-45EF-A69D-6B91F3E590B0}"/>
              </a:ext>
            </a:extLst>
          </p:cNvPr>
          <p:cNvSpPr>
            <a:spLocks noGrp="1"/>
          </p:cNvSpPr>
          <p:nvPr>
            <p:ph idx="1"/>
          </p:nvPr>
        </p:nvSpPr>
        <p:spPr/>
        <p:txBody>
          <a:bodyPr/>
          <a:lstStyle/>
          <a:p>
            <a:r>
              <a:rPr lang="zh-CN" altLang="en-US" dirty="0"/>
              <a:t>可以用于微调结合构像，把结果变得更好</a:t>
            </a:r>
          </a:p>
        </p:txBody>
      </p:sp>
      <p:pic>
        <p:nvPicPr>
          <p:cNvPr id="4" name="图片 3">
            <a:extLst>
              <a:ext uri="{FF2B5EF4-FFF2-40B4-BE49-F238E27FC236}">
                <a16:creationId xmlns:a16="http://schemas.microsoft.com/office/drawing/2014/main" id="{CB01FAA6-997C-4FCD-9098-4D0B2C6CE3BA}"/>
              </a:ext>
            </a:extLst>
          </p:cNvPr>
          <p:cNvPicPr>
            <a:picLocks noChangeAspect="1"/>
          </p:cNvPicPr>
          <p:nvPr/>
        </p:nvPicPr>
        <p:blipFill>
          <a:blip r:embed="rId2"/>
          <a:stretch>
            <a:fillRect/>
          </a:stretch>
        </p:blipFill>
        <p:spPr>
          <a:xfrm>
            <a:off x="838200" y="2379307"/>
            <a:ext cx="4901508" cy="4018772"/>
          </a:xfrm>
          <a:prstGeom prst="rect">
            <a:avLst/>
          </a:prstGeom>
        </p:spPr>
      </p:pic>
    </p:spTree>
    <p:extLst>
      <p:ext uri="{BB962C8B-B14F-4D97-AF65-F5344CB8AC3E}">
        <p14:creationId xmlns:p14="http://schemas.microsoft.com/office/powerpoint/2010/main" val="92856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BA327-239C-45F3-8962-ABEC82B39365}"/>
              </a:ext>
            </a:extLst>
          </p:cNvPr>
          <p:cNvSpPr>
            <a:spLocks noGrp="1"/>
          </p:cNvSpPr>
          <p:nvPr>
            <p:ph type="title"/>
          </p:nvPr>
        </p:nvSpPr>
        <p:spPr/>
        <p:txBody>
          <a:bodyPr/>
          <a:lstStyle/>
          <a:p>
            <a:r>
              <a:rPr lang="en-US" altLang="zh-CN" dirty="0"/>
              <a:t>Sitemap</a:t>
            </a:r>
            <a:endParaRPr lang="zh-CN" altLang="en-US" dirty="0"/>
          </a:p>
        </p:txBody>
      </p:sp>
      <p:sp>
        <p:nvSpPr>
          <p:cNvPr id="3" name="内容占位符 2">
            <a:extLst>
              <a:ext uri="{FF2B5EF4-FFF2-40B4-BE49-F238E27FC236}">
                <a16:creationId xmlns:a16="http://schemas.microsoft.com/office/drawing/2014/main" id="{CC9610AD-267B-4828-81CF-3CC146E070DF}"/>
              </a:ext>
            </a:extLst>
          </p:cNvPr>
          <p:cNvSpPr>
            <a:spLocks noGrp="1"/>
          </p:cNvSpPr>
          <p:nvPr>
            <p:ph idx="1"/>
          </p:nvPr>
        </p:nvSpPr>
        <p:spPr/>
        <p:txBody>
          <a:bodyPr/>
          <a:lstStyle/>
          <a:p>
            <a:r>
              <a:rPr lang="zh-CN" altLang="en-US" dirty="0"/>
              <a:t>找口袋</a:t>
            </a:r>
          </a:p>
        </p:txBody>
      </p:sp>
      <p:pic>
        <p:nvPicPr>
          <p:cNvPr id="4" name="图片 3">
            <a:extLst>
              <a:ext uri="{FF2B5EF4-FFF2-40B4-BE49-F238E27FC236}">
                <a16:creationId xmlns:a16="http://schemas.microsoft.com/office/drawing/2014/main" id="{7D6371A6-3053-46B3-B2D6-D8C86412FE34}"/>
              </a:ext>
            </a:extLst>
          </p:cNvPr>
          <p:cNvPicPr>
            <a:picLocks noChangeAspect="1"/>
          </p:cNvPicPr>
          <p:nvPr/>
        </p:nvPicPr>
        <p:blipFill>
          <a:blip r:embed="rId2"/>
          <a:stretch>
            <a:fillRect/>
          </a:stretch>
        </p:blipFill>
        <p:spPr>
          <a:xfrm>
            <a:off x="925869" y="2511198"/>
            <a:ext cx="6496050" cy="3533775"/>
          </a:xfrm>
          <a:prstGeom prst="rect">
            <a:avLst/>
          </a:prstGeom>
        </p:spPr>
      </p:pic>
    </p:spTree>
    <p:extLst>
      <p:ext uri="{BB962C8B-B14F-4D97-AF65-F5344CB8AC3E}">
        <p14:creationId xmlns:p14="http://schemas.microsoft.com/office/powerpoint/2010/main" val="159438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E5290-F6BB-48EE-B687-8368966E7F7D}"/>
              </a:ext>
            </a:extLst>
          </p:cNvPr>
          <p:cNvSpPr>
            <a:spLocks noGrp="1"/>
          </p:cNvSpPr>
          <p:nvPr>
            <p:ph type="title"/>
          </p:nvPr>
        </p:nvSpPr>
        <p:spPr/>
        <p:txBody>
          <a:bodyPr/>
          <a:lstStyle/>
          <a:p>
            <a:r>
              <a:rPr lang="en-US" altLang="zh-CN" dirty="0"/>
              <a:t>And more......</a:t>
            </a:r>
            <a:endParaRPr lang="zh-CN" altLang="en-US" dirty="0"/>
          </a:p>
        </p:txBody>
      </p:sp>
      <p:sp>
        <p:nvSpPr>
          <p:cNvPr id="3" name="内容占位符 2">
            <a:extLst>
              <a:ext uri="{FF2B5EF4-FFF2-40B4-BE49-F238E27FC236}">
                <a16:creationId xmlns:a16="http://schemas.microsoft.com/office/drawing/2014/main" id="{DCF94A80-2B41-497C-B9FD-572405363F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0698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0F3F5-C49F-4493-8848-2536A240EB32}"/>
              </a:ext>
            </a:extLst>
          </p:cNvPr>
          <p:cNvSpPr>
            <a:spLocks noGrp="1"/>
          </p:cNvSpPr>
          <p:nvPr>
            <p:ph type="title"/>
          </p:nvPr>
        </p:nvSpPr>
        <p:spPr/>
        <p:txBody>
          <a:bodyPr/>
          <a:lstStyle/>
          <a:p>
            <a:r>
              <a:rPr lang="en-US" altLang="zh-CN" dirty="0"/>
              <a:t>learning</a:t>
            </a:r>
            <a:endParaRPr lang="zh-CN" altLang="en-US" dirty="0"/>
          </a:p>
        </p:txBody>
      </p:sp>
      <p:sp>
        <p:nvSpPr>
          <p:cNvPr id="3" name="内容占位符 2">
            <a:extLst>
              <a:ext uri="{FF2B5EF4-FFF2-40B4-BE49-F238E27FC236}">
                <a16:creationId xmlns:a16="http://schemas.microsoft.com/office/drawing/2014/main" id="{B13BB424-F07B-4B08-9799-CF33CB8BD9B9}"/>
              </a:ext>
            </a:extLst>
          </p:cNvPr>
          <p:cNvSpPr>
            <a:spLocks noGrp="1"/>
          </p:cNvSpPr>
          <p:nvPr>
            <p:ph idx="1"/>
          </p:nvPr>
        </p:nvSpPr>
        <p:spPr/>
        <p:txBody>
          <a:bodyPr/>
          <a:lstStyle/>
          <a:p>
            <a:r>
              <a:rPr lang="zh-CN" altLang="en-US" dirty="0"/>
              <a:t>这份</a:t>
            </a:r>
            <a:r>
              <a:rPr lang="en-US" altLang="zh-CN" dirty="0"/>
              <a:t>ppt</a:t>
            </a:r>
            <a:r>
              <a:rPr lang="zh-CN" altLang="en-US" dirty="0"/>
              <a:t>是我自己看</a:t>
            </a:r>
            <a:r>
              <a:rPr lang="en-US" altLang="zh-CN" dirty="0"/>
              <a:t>maestro</a:t>
            </a:r>
            <a:r>
              <a:rPr lang="zh-CN" altLang="en-US" dirty="0"/>
              <a:t>内置教程的一个随手摘录，已经不是示范了，会非常简略。</a:t>
            </a:r>
            <a:endParaRPr lang="en-US" altLang="zh-CN" dirty="0"/>
          </a:p>
          <a:p>
            <a:endParaRPr lang="zh-CN" altLang="en-US" dirty="0"/>
          </a:p>
        </p:txBody>
      </p:sp>
      <p:pic>
        <p:nvPicPr>
          <p:cNvPr id="4" name="图片 3">
            <a:extLst>
              <a:ext uri="{FF2B5EF4-FFF2-40B4-BE49-F238E27FC236}">
                <a16:creationId xmlns:a16="http://schemas.microsoft.com/office/drawing/2014/main" id="{37FD036B-5F17-4EE9-B5F4-A6C289CED519}"/>
              </a:ext>
            </a:extLst>
          </p:cNvPr>
          <p:cNvPicPr>
            <a:picLocks noChangeAspect="1"/>
          </p:cNvPicPr>
          <p:nvPr/>
        </p:nvPicPr>
        <p:blipFill>
          <a:blip r:embed="rId2"/>
          <a:stretch>
            <a:fillRect/>
          </a:stretch>
        </p:blipFill>
        <p:spPr>
          <a:xfrm>
            <a:off x="7061475" y="2766506"/>
            <a:ext cx="4040472" cy="3545394"/>
          </a:xfrm>
          <a:prstGeom prst="rect">
            <a:avLst/>
          </a:prstGeom>
        </p:spPr>
      </p:pic>
      <p:sp>
        <p:nvSpPr>
          <p:cNvPr id="5" name="文本框 4">
            <a:extLst>
              <a:ext uri="{FF2B5EF4-FFF2-40B4-BE49-F238E27FC236}">
                <a16:creationId xmlns:a16="http://schemas.microsoft.com/office/drawing/2014/main" id="{761C9396-B86B-47E0-B5FB-DACF3A7E40D1}"/>
              </a:ext>
            </a:extLst>
          </p:cNvPr>
          <p:cNvSpPr txBox="1"/>
          <p:nvPr/>
        </p:nvSpPr>
        <p:spPr>
          <a:xfrm>
            <a:off x="2587557" y="3429000"/>
            <a:ext cx="3142034" cy="369332"/>
          </a:xfrm>
          <a:prstGeom prst="rect">
            <a:avLst/>
          </a:prstGeom>
          <a:noFill/>
        </p:spPr>
        <p:txBody>
          <a:bodyPr wrap="square" rtlCol="0">
            <a:spAutoFit/>
          </a:bodyPr>
          <a:lstStyle/>
          <a:p>
            <a:r>
              <a:rPr lang="zh-CN" altLang="en-US" dirty="0"/>
              <a:t>点开</a:t>
            </a:r>
            <a:r>
              <a:rPr lang="en-US" altLang="zh-CN" dirty="0"/>
              <a:t>tutorial</a:t>
            </a:r>
            <a:r>
              <a:rPr lang="zh-CN" altLang="en-US" dirty="0"/>
              <a:t>，自己学习吧</a:t>
            </a:r>
          </a:p>
        </p:txBody>
      </p:sp>
      <p:cxnSp>
        <p:nvCxnSpPr>
          <p:cNvPr id="7" name="直接箭头连接符 6">
            <a:extLst>
              <a:ext uri="{FF2B5EF4-FFF2-40B4-BE49-F238E27FC236}">
                <a16:creationId xmlns:a16="http://schemas.microsoft.com/office/drawing/2014/main" id="{770F0746-9145-4512-B1E6-98A92BD98A1C}"/>
              </a:ext>
            </a:extLst>
          </p:cNvPr>
          <p:cNvCxnSpPr/>
          <p:nvPr/>
        </p:nvCxnSpPr>
        <p:spPr>
          <a:xfrm>
            <a:off x="5291847" y="3638145"/>
            <a:ext cx="2422187" cy="160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98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4F8CD-60B3-41A1-8EB8-7BA5BE9DBC84}"/>
              </a:ext>
            </a:extLst>
          </p:cNvPr>
          <p:cNvSpPr>
            <a:spLocks noGrp="1"/>
          </p:cNvSpPr>
          <p:nvPr>
            <p:ph type="title"/>
          </p:nvPr>
        </p:nvSpPr>
        <p:spPr/>
        <p:txBody>
          <a:bodyPr/>
          <a:lstStyle/>
          <a:p>
            <a:r>
              <a:rPr lang="en-US" altLang="zh-CN" dirty="0"/>
              <a:t>Accounting for Protein Flexibility</a:t>
            </a:r>
            <a:endParaRPr lang="zh-CN" altLang="en-US" dirty="0"/>
          </a:p>
        </p:txBody>
      </p:sp>
      <p:sp>
        <p:nvSpPr>
          <p:cNvPr id="3" name="内容占位符 2">
            <a:extLst>
              <a:ext uri="{FF2B5EF4-FFF2-40B4-BE49-F238E27FC236}">
                <a16:creationId xmlns:a16="http://schemas.microsoft.com/office/drawing/2014/main" id="{45F94F4C-4389-4092-8AFE-39D5CC499D92}"/>
              </a:ext>
            </a:extLst>
          </p:cNvPr>
          <p:cNvSpPr>
            <a:spLocks noGrp="1"/>
          </p:cNvSpPr>
          <p:nvPr>
            <p:ph idx="1"/>
          </p:nvPr>
        </p:nvSpPr>
        <p:spPr/>
        <p:txBody>
          <a:bodyPr/>
          <a:lstStyle/>
          <a:p>
            <a:r>
              <a:rPr lang="en-US" altLang="zh-CN" dirty="0"/>
              <a:t>Protein are much more dynamic than the static pictures captured in PDB structure files and exploiting these dynamics can be a good approach to tackling difficult drug design problems</a:t>
            </a:r>
          </a:p>
          <a:p>
            <a:r>
              <a:rPr lang="en-US" altLang="zh-CN" dirty="0"/>
              <a:t>Scenarios that suggest flexibility is present</a:t>
            </a:r>
          </a:p>
          <a:p>
            <a:pPr lvl="1"/>
            <a:r>
              <a:rPr lang="en-US" altLang="zh-CN" dirty="0"/>
              <a:t>When a ligand is experimentally known to bind to a protein but rigid docking with glide is unable to capture it</a:t>
            </a:r>
          </a:p>
          <a:p>
            <a:pPr lvl="1"/>
            <a:r>
              <a:rPr lang="en-US" altLang="zh-CN" dirty="0"/>
              <a:t>When a large ligand is known to fit in a relatively small active site</a:t>
            </a:r>
          </a:p>
          <a:p>
            <a:pPr lvl="1"/>
            <a:r>
              <a:rPr lang="en-US" altLang="zh-CN" dirty="0"/>
              <a:t>When the overlay of numerous crystal structures suggest clear variation in either side chain or loop positions</a:t>
            </a:r>
          </a:p>
          <a:p>
            <a:pPr lvl="1"/>
            <a:r>
              <a:rPr lang="en-US" altLang="zh-CN" dirty="0"/>
              <a:t>When high B-factors around the protein binding site indicate mobility</a:t>
            </a:r>
            <a:endParaRPr lang="zh-CN" altLang="en-US" dirty="0"/>
          </a:p>
        </p:txBody>
      </p:sp>
    </p:spTree>
    <p:extLst>
      <p:ext uri="{BB962C8B-B14F-4D97-AF65-F5344CB8AC3E}">
        <p14:creationId xmlns:p14="http://schemas.microsoft.com/office/powerpoint/2010/main" val="426172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3BA4B-EFCB-4E3E-B8CA-6D18EA271713}"/>
              </a:ext>
            </a:extLst>
          </p:cNvPr>
          <p:cNvSpPr>
            <a:spLocks noGrp="1"/>
          </p:cNvSpPr>
          <p:nvPr>
            <p:ph type="title"/>
          </p:nvPr>
        </p:nvSpPr>
        <p:spPr/>
        <p:txBody>
          <a:bodyPr/>
          <a:lstStyle/>
          <a:p>
            <a:r>
              <a:rPr lang="en-US" altLang="zh-CN" dirty="0"/>
              <a:t>Aligning Protein Crystal Structures</a:t>
            </a:r>
            <a:endParaRPr lang="zh-CN" altLang="en-US" dirty="0"/>
          </a:p>
        </p:txBody>
      </p:sp>
      <p:pic>
        <p:nvPicPr>
          <p:cNvPr id="5" name="内容占位符 4" descr="图片包含 屏幕截图&#10;&#10;已生成极高可信度的说明">
            <a:extLst>
              <a:ext uri="{FF2B5EF4-FFF2-40B4-BE49-F238E27FC236}">
                <a16:creationId xmlns:a16="http://schemas.microsoft.com/office/drawing/2014/main" id="{2A26C3CA-0196-4028-A67B-70C8BEF749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795" y="1700212"/>
            <a:ext cx="2803006" cy="4136143"/>
          </a:xfrm>
        </p:spPr>
      </p:pic>
      <p:pic>
        <p:nvPicPr>
          <p:cNvPr id="7" name="图片 6" descr="图片包含 屏幕截图&#10;&#10;已生成极高可信度的说明">
            <a:extLst>
              <a:ext uri="{FF2B5EF4-FFF2-40B4-BE49-F238E27FC236}">
                <a16:creationId xmlns:a16="http://schemas.microsoft.com/office/drawing/2014/main" id="{BB34C360-9E4A-4DA7-B358-52FBFC457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605" y="1690688"/>
            <a:ext cx="3276600" cy="4038600"/>
          </a:xfrm>
          <a:prstGeom prst="rect">
            <a:avLst/>
          </a:prstGeom>
        </p:spPr>
      </p:pic>
    </p:spTree>
    <p:extLst>
      <p:ext uri="{BB962C8B-B14F-4D97-AF65-F5344CB8AC3E}">
        <p14:creationId xmlns:p14="http://schemas.microsoft.com/office/powerpoint/2010/main" val="354169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D8C4A-C5E3-427E-9C7E-89F1933A9F5A}"/>
              </a:ext>
            </a:extLst>
          </p:cNvPr>
          <p:cNvSpPr>
            <a:spLocks noGrp="1"/>
          </p:cNvSpPr>
          <p:nvPr>
            <p:ph type="title"/>
          </p:nvPr>
        </p:nvSpPr>
        <p:spPr/>
        <p:txBody>
          <a:bodyPr/>
          <a:lstStyle/>
          <a:p>
            <a:r>
              <a:rPr lang="en-US" altLang="zh-CN" dirty="0"/>
              <a:t>Softening the Potential in Glide</a:t>
            </a:r>
            <a:endParaRPr lang="zh-CN" altLang="en-US" dirty="0"/>
          </a:p>
        </p:txBody>
      </p:sp>
      <p:pic>
        <p:nvPicPr>
          <p:cNvPr id="5" name="内容占位符 4" descr="图片包含 屏幕截图&#10;&#10;已生成极高可信度的说明">
            <a:extLst>
              <a:ext uri="{FF2B5EF4-FFF2-40B4-BE49-F238E27FC236}">
                <a16:creationId xmlns:a16="http://schemas.microsoft.com/office/drawing/2014/main" id="{EA408C6B-2045-4236-B346-293556F00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64" y="1411523"/>
            <a:ext cx="5544400" cy="3687384"/>
          </a:xfrm>
        </p:spPr>
      </p:pic>
      <p:pic>
        <p:nvPicPr>
          <p:cNvPr id="7" name="图片 6" descr="图片包含 屏幕截图&#10;&#10;已生成极高可信度的说明">
            <a:extLst>
              <a:ext uri="{FF2B5EF4-FFF2-40B4-BE49-F238E27FC236}">
                <a16:creationId xmlns:a16="http://schemas.microsoft.com/office/drawing/2014/main" id="{062FC575-73E7-47D4-A525-0EE921C65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600" y="1411523"/>
            <a:ext cx="4799823" cy="3687384"/>
          </a:xfrm>
          <a:prstGeom prst="rect">
            <a:avLst/>
          </a:prstGeom>
        </p:spPr>
      </p:pic>
      <p:sp>
        <p:nvSpPr>
          <p:cNvPr id="8" name="矩形 7">
            <a:extLst>
              <a:ext uri="{FF2B5EF4-FFF2-40B4-BE49-F238E27FC236}">
                <a16:creationId xmlns:a16="http://schemas.microsoft.com/office/drawing/2014/main" id="{5DDC6D88-0C81-4637-82C3-64CD12384885}"/>
              </a:ext>
            </a:extLst>
          </p:cNvPr>
          <p:cNvSpPr/>
          <p:nvPr/>
        </p:nvSpPr>
        <p:spPr>
          <a:xfrm>
            <a:off x="115223" y="5206111"/>
            <a:ext cx="11837113" cy="1477328"/>
          </a:xfrm>
          <a:prstGeom prst="rect">
            <a:avLst/>
          </a:prstGeom>
        </p:spPr>
        <p:txBody>
          <a:bodyPr wrap="square">
            <a:spAutoFit/>
          </a:bodyPr>
          <a:lstStyle/>
          <a:p>
            <a:r>
              <a:rPr lang="en-US" altLang="zh-CN" b="0" i="0" u="none" strike="noStrike" dirty="0">
                <a:solidFill>
                  <a:srgbClr val="333333"/>
                </a:solidFill>
                <a:effectLst/>
                <a:latin typeface="Arial" panose="020B0604020202020204" pitchFamily="34" charset="0"/>
              </a:rPr>
              <a:t>It should be clear that softening the potential will create more room by scaling back the VDW radii by some amount. This alleviates some problems of working with a rigid receptor grid, as seen in this case, but scaling back does not physically move residue coordinates. In the case of 1GVQ, which can also dock prednisone and progesterone, scaling alone would not facilitate docking of these larger molecules, and we would need to turn to a full induced fit docking protocol.</a:t>
            </a:r>
            <a:endParaRPr lang="zh-CN" altLang="en-US" dirty="0"/>
          </a:p>
        </p:txBody>
      </p:sp>
    </p:spTree>
    <p:extLst>
      <p:ext uri="{BB962C8B-B14F-4D97-AF65-F5344CB8AC3E}">
        <p14:creationId xmlns:p14="http://schemas.microsoft.com/office/powerpoint/2010/main" val="201458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0185D-6CD8-4EAB-A66F-C97A6FFEB1B0}"/>
              </a:ext>
            </a:extLst>
          </p:cNvPr>
          <p:cNvSpPr>
            <a:spLocks noGrp="1"/>
          </p:cNvSpPr>
          <p:nvPr>
            <p:ph type="title"/>
          </p:nvPr>
        </p:nvSpPr>
        <p:spPr/>
        <p:txBody>
          <a:bodyPr/>
          <a:lstStyle/>
          <a:p>
            <a:r>
              <a:rPr lang="en-US" altLang="zh-CN" dirty="0"/>
              <a:t>Set up a Loop Refinement in IFD</a:t>
            </a:r>
            <a:endParaRPr lang="zh-CN" altLang="en-US" dirty="0"/>
          </a:p>
        </p:txBody>
      </p:sp>
      <p:pic>
        <p:nvPicPr>
          <p:cNvPr id="5" name="内容占位符 4" descr="图片包含 屏幕截图&#10;&#10;已生成极高可信度的说明">
            <a:extLst>
              <a:ext uri="{FF2B5EF4-FFF2-40B4-BE49-F238E27FC236}">
                <a16:creationId xmlns:a16="http://schemas.microsoft.com/office/drawing/2014/main" id="{4158C533-0D4F-44ED-A70E-670C0E69B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481" y="1609481"/>
            <a:ext cx="3468046" cy="3639037"/>
          </a:xfrm>
        </p:spPr>
      </p:pic>
      <p:pic>
        <p:nvPicPr>
          <p:cNvPr id="7" name="图片 6" descr="图片包含 屏幕截图&#10;&#10;已生成极高可信度的说明">
            <a:extLst>
              <a:ext uri="{FF2B5EF4-FFF2-40B4-BE49-F238E27FC236}">
                <a16:creationId xmlns:a16="http://schemas.microsoft.com/office/drawing/2014/main" id="{88EE646F-F96A-4DC1-9402-A06BCB4F2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458" y="1805230"/>
            <a:ext cx="3984739" cy="872066"/>
          </a:xfrm>
          <a:prstGeom prst="rect">
            <a:avLst/>
          </a:prstGeom>
        </p:spPr>
      </p:pic>
      <p:pic>
        <p:nvPicPr>
          <p:cNvPr id="9" name="图片 8" descr="图片包含 屏幕截图&#10;&#10;已生成极高可信度的说明">
            <a:extLst>
              <a:ext uri="{FF2B5EF4-FFF2-40B4-BE49-F238E27FC236}">
                <a16:creationId xmlns:a16="http://schemas.microsoft.com/office/drawing/2014/main" id="{5E9BFD18-7C0F-416B-815A-CB601AD7B1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4527" y="2791838"/>
            <a:ext cx="4817588" cy="3408126"/>
          </a:xfrm>
          <a:prstGeom prst="rect">
            <a:avLst/>
          </a:prstGeom>
        </p:spPr>
      </p:pic>
      <p:sp>
        <p:nvSpPr>
          <p:cNvPr id="10" name="矩形 9">
            <a:extLst>
              <a:ext uri="{FF2B5EF4-FFF2-40B4-BE49-F238E27FC236}">
                <a16:creationId xmlns:a16="http://schemas.microsoft.com/office/drawing/2014/main" id="{5090CA51-1559-472B-8D7B-F1545B67CD8E}"/>
              </a:ext>
            </a:extLst>
          </p:cNvPr>
          <p:cNvSpPr/>
          <p:nvPr/>
        </p:nvSpPr>
        <p:spPr>
          <a:xfrm>
            <a:off x="8544128" y="1805230"/>
            <a:ext cx="3343073" cy="707886"/>
          </a:xfrm>
          <a:prstGeom prst="rect">
            <a:avLst/>
          </a:prstGeom>
        </p:spPr>
        <p:txBody>
          <a:bodyPr wrap="square">
            <a:spAutoFit/>
          </a:bodyPr>
          <a:lstStyle/>
          <a:p>
            <a:r>
              <a:rPr lang="en-US" altLang="zh-CN" sz="1000" b="0" i="0" u="none" strike="noStrike" dirty="0">
                <a:solidFill>
                  <a:srgbClr val="333333"/>
                </a:solidFill>
                <a:effectLst/>
                <a:latin typeface="Arial" panose="020B0604020202020204" pitchFamily="34" charset="0"/>
              </a:rPr>
              <a:t>Set the Job name to </a:t>
            </a:r>
            <a:r>
              <a:rPr lang="en-US" altLang="zh-CN" sz="1000" b="1" i="0" u="none" strike="noStrike" dirty="0" err="1">
                <a:solidFill>
                  <a:srgbClr val="333333"/>
                </a:solidFill>
                <a:effectLst/>
                <a:latin typeface="Arial" panose="020B0604020202020204" pitchFamily="34" charset="0"/>
              </a:rPr>
              <a:t>InducedFit_LoopRef_TACE</a:t>
            </a:r>
            <a:r>
              <a:rPr lang="en-US" altLang="zh-CN" sz="1000" b="0" i="0" u="none" strike="noStrike" dirty="0">
                <a:solidFill>
                  <a:srgbClr val="333333"/>
                </a:solidFill>
                <a:effectLst/>
                <a:latin typeface="Arial" panose="020B0604020202020204" pitchFamily="34" charset="0"/>
              </a:rPr>
              <a:t> and use </a:t>
            </a:r>
            <a:r>
              <a:rPr lang="en-US" altLang="zh-CN" sz="1000" b="1" i="0" u="none" strike="noStrike" dirty="0">
                <a:solidFill>
                  <a:srgbClr val="333333"/>
                </a:solidFill>
                <a:effectLst/>
                <a:latin typeface="Arial" panose="020B0604020202020204" pitchFamily="34" charset="0"/>
              </a:rPr>
              <a:t>Settings (cog) &gt; Write</a:t>
            </a:r>
            <a:r>
              <a:rPr lang="en-US" altLang="zh-CN" sz="1000" b="0" i="0" u="none" strike="noStrike" dirty="0">
                <a:solidFill>
                  <a:srgbClr val="333333"/>
                </a:solidFill>
                <a:effectLst/>
                <a:latin typeface="Arial" panose="020B0604020202020204" pitchFamily="34" charset="0"/>
              </a:rPr>
              <a:t> to write out the input files</a:t>
            </a:r>
          </a:p>
          <a:p>
            <a:pPr>
              <a:buFont typeface="Arial" panose="020B0604020202020204" pitchFamily="34" charset="0"/>
              <a:buChar char="•"/>
            </a:pPr>
            <a:r>
              <a:rPr lang="en-US" altLang="zh-CN" sz="1000" b="0" i="0" u="none" strike="noStrike" dirty="0">
                <a:solidFill>
                  <a:srgbClr val="333333"/>
                </a:solidFill>
                <a:effectLst/>
                <a:latin typeface="Arial" panose="020B0604020202020204" pitchFamily="34" charset="0"/>
              </a:rPr>
              <a:t>This creates a directory, in which we will edit the </a:t>
            </a:r>
            <a:r>
              <a:rPr lang="en-US" altLang="zh-CN" sz="1000" b="0" i="0" u="none" strike="noStrike" dirty="0">
                <a:solidFill>
                  <a:srgbClr val="333333"/>
                </a:solidFill>
                <a:effectLst/>
                <a:latin typeface="Courier New" panose="02070309020205020404" pitchFamily="49" charset="0"/>
              </a:rPr>
              <a:t>*.</a:t>
            </a:r>
            <a:r>
              <a:rPr lang="en-US" altLang="zh-CN" sz="1000" b="0" i="0" u="none" strike="noStrike" dirty="0" err="1">
                <a:solidFill>
                  <a:srgbClr val="333333"/>
                </a:solidFill>
                <a:effectLst/>
                <a:latin typeface="Courier New" panose="02070309020205020404" pitchFamily="49" charset="0"/>
              </a:rPr>
              <a:t>inp</a:t>
            </a:r>
            <a:r>
              <a:rPr lang="en-US" altLang="zh-CN" sz="1000" b="0" i="0" u="none" strike="noStrike" dirty="0">
                <a:solidFill>
                  <a:srgbClr val="333333"/>
                </a:solidFill>
                <a:effectLst/>
                <a:latin typeface="Arial" panose="020B0604020202020204" pitchFamily="34" charset="0"/>
              </a:rPr>
              <a:t> file</a:t>
            </a:r>
          </a:p>
        </p:txBody>
      </p:sp>
      <p:sp>
        <p:nvSpPr>
          <p:cNvPr id="11" name="矩形 10">
            <a:extLst>
              <a:ext uri="{FF2B5EF4-FFF2-40B4-BE49-F238E27FC236}">
                <a16:creationId xmlns:a16="http://schemas.microsoft.com/office/drawing/2014/main" id="{49FCEDD9-C4BF-4169-B127-A396409EE5EB}"/>
              </a:ext>
            </a:extLst>
          </p:cNvPr>
          <p:cNvSpPr/>
          <p:nvPr/>
        </p:nvSpPr>
        <p:spPr>
          <a:xfrm>
            <a:off x="8742115" y="3229583"/>
            <a:ext cx="3216612" cy="2862322"/>
          </a:xfrm>
          <a:prstGeom prst="rect">
            <a:avLst/>
          </a:prstGeom>
        </p:spPr>
        <p:txBody>
          <a:bodyPr wrap="square">
            <a:spAutoFit/>
          </a:bodyPr>
          <a:lstStyle/>
          <a:p>
            <a:pPr>
              <a:buFont typeface="+mj-lt"/>
              <a:buAutoNum type="arabicPeriod" startAt="9"/>
            </a:pPr>
            <a:r>
              <a:rPr lang="en-US" altLang="zh-CN" sz="1000" b="0" i="0" u="none" strike="noStrike" dirty="0">
                <a:solidFill>
                  <a:srgbClr val="333333"/>
                </a:solidFill>
                <a:effectLst/>
                <a:latin typeface="Arial" panose="020B0604020202020204" pitchFamily="34" charset="0"/>
              </a:rPr>
              <a:t>Edit the section for Prime Loop Refinement following instructions in the text</a:t>
            </a:r>
          </a:p>
          <a:p>
            <a:pPr>
              <a:buFont typeface="Arial" panose="020B0604020202020204" pitchFamily="34" charset="0"/>
              <a:buChar char="•"/>
            </a:pPr>
            <a:r>
              <a:rPr lang="en-US" altLang="zh-CN" sz="1000" b="0" i="0" u="none" strike="noStrike" dirty="0">
                <a:solidFill>
                  <a:srgbClr val="333333"/>
                </a:solidFill>
                <a:effectLst/>
                <a:latin typeface="Arial" panose="020B0604020202020204" pitchFamily="34" charset="0"/>
              </a:rPr>
              <a:t>Remove hashes</a:t>
            </a:r>
          </a:p>
          <a:p>
            <a:pPr>
              <a:buFont typeface="Arial" panose="020B0604020202020204" pitchFamily="34" charset="0"/>
              <a:buChar char="•"/>
            </a:pPr>
            <a:r>
              <a:rPr lang="en-US" altLang="zh-CN" sz="1000" b="0" i="0" u="none" strike="noStrike" dirty="0">
                <a:solidFill>
                  <a:srgbClr val="333333"/>
                </a:solidFill>
                <a:effectLst/>
                <a:latin typeface="Arial" panose="020B0604020202020204" pitchFamily="34" charset="0"/>
              </a:rPr>
              <a:t>Define start residue </a:t>
            </a:r>
            <a:r>
              <a:rPr lang="en-US" altLang="zh-CN" sz="1000" b="1" i="0" u="none" strike="noStrike" dirty="0">
                <a:solidFill>
                  <a:srgbClr val="333333"/>
                </a:solidFill>
                <a:effectLst/>
                <a:latin typeface="Arial" panose="020B0604020202020204" pitchFamily="34" charset="0"/>
              </a:rPr>
              <a:t>(437)</a:t>
            </a:r>
            <a:r>
              <a:rPr lang="en-US" altLang="zh-CN" sz="1000" b="0" i="0" u="none" strike="noStrike" dirty="0">
                <a:solidFill>
                  <a:srgbClr val="333333"/>
                </a:solidFill>
                <a:effectLst/>
                <a:latin typeface="Arial" panose="020B0604020202020204" pitchFamily="34" charset="0"/>
              </a:rPr>
              <a:t> and end residue </a:t>
            </a:r>
            <a:r>
              <a:rPr lang="en-US" altLang="zh-CN" sz="1000" b="1" i="0" u="none" strike="noStrike" dirty="0">
                <a:solidFill>
                  <a:srgbClr val="333333"/>
                </a:solidFill>
                <a:effectLst/>
                <a:latin typeface="Arial" panose="020B0604020202020204" pitchFamily="34" charset="0"/>
              </a:rPr>
              <a:t>(443)</a:t>
            </a:r>
            <a:endParaRPr lang="en-US" altLang="zh-CN" sz="1000" b="0" i="0" u="none" strike="noStrike" dirty="0">
              <a:solidFill>
                <a:srgbClr val="333333"/>
              </a:solidFill>
              <a:effectLst/>
              <a:latin typeface="Arial" panose="020B0604020202020204" pitchFamily="34" charset="0"/>
            </a:endParaRPr>
          </a:p>
          <a:p>
            <a:pPr>
              <a:buFont typeface="Arial" panose="020B0604020202020204" pitchFamily="34" charset="0"/>
              <a:buChar char="•"/>
            </a:pPr>
            <a:r>
              <a:rPr lang="en-US" altLang="zh-CN" sz="1000" b="0" i="0" u="none" strike="noStrike" dirty="0">
                <a:solidFill>
                  <a:srgbClr val="333333"/>
                </a:solidFill>
                <a:effectLst/>
                <a:latin typeface="Arial" panose="020B0604020202020204" pitchFamily="34" charset="0"/>
              </a:rPr>
              <a:t>Max structures </a:t>
            </a:r>
            <a:r>
              <a:rPr lang="en-US" altLang="zh-CN" sz="1000" b="1" i="0" u="none" strike="noStrike" dirty="0">
                <a:solidFill>
                  <a:srgbClr val="333333"/>
                </a:solidFill>
                <a:effectLst/>
                <a:latin typeface="Arial" panose="020B0604020202020204" pitchFamily="34" charset="0"/>
              </a:rPr>
              <a:t>20</a:t>
            </a:r>
            <a:endParaRPr lang="en-US" altLang="zh-CN" sz="1000" b="0" i="0" u="none" strike="noStrike" dirty="0">
              <a:solidFill>
                <a:srgbClr val="333333"/>
              </a:solidFill>
              <a:effectLst/>
              <a:latin typeface="Arial" panose="020B0604020202020204" pitchFamily="34" charset="0"/>
            </a:endParaRPr>
          </a:p>
          <a:p>
            <a:pPr>
              <a:buFont typeface="Arial" panose="020B0604020202020204" pitchFamily="34" charset="0"/>
              <a:buChar char="•"/>
            </a:pPr>
            <a:r>
              <a:rPr lang="en-US" altLang="zh-CN" sz="1000" b="0" i="0" u="none" strike="noStrike" dirty="0">
                <a:solidFill>
                  <a:srgbClr val="333333"/>
                </a:solidFill>
                <a:effectLst/>
                <a:latin typeface="Arial" panose="020B0604020202020204" pitchFamily="34" charset="0"/>
              </a:rPr>
              <a:t>Save changes to the file</a:t>
            </a:r>
          </a:p>
          <a:p>
            <a:r>
              <a:rPr lang="en-US" altLang="zh-CN" sz="1000" b="0" i="0" u="none" strike="noStrike" dirty="0">
                <a:solidFill>
                  <a:srgbClr val="333333"/>
                </a:solidFill>
                <a:effectLst/>
                <a:latin typeface="Arial" panose="020B0604020202020204" pitchFamily="34" charset="0"/>
              </a:rPr>
              <a:t>We now run the job from the command line. A job that typically takes 2+ days to complete on a single CPU is more ideally suited to a cluster and should be submitted to a queue</a:t>
            </a:r>
          </a:p>
          <a:p>
            <a:pPr>
              <a:buFont typeface="+mj-lt"/>
              <a:buAutoNum type="arabicPeriod" startAt="10"/>
            </a:pPr>
            <a:r>
              <a:rPr lang="en-US" altLang="zh-CN" sz="1000" b="0" i="0" u="none" strike="noStrike" dirty="0">
                <a:solidFill>
                  <a:srgbClr val="333333"/>
                </a:solidFill>
                <a:effectLst/>
                <a:latin typeface="Arial" panose="020B0604020202020204" pitchFamily="34" charset="0"/>
              </a:rPr>
              <a:t>Type </a:t>
            </a:r>
            <a:r>
              <a:rPr lang="en-US" altLang="zh-CN" sz="1000" b="1" i="0" u="none" strike="noStrike" dirty="0">
                <a:solidFill>
                  <a:srgbClr val="333333"/>
                </a:solidFill>
                <a:effectLst/>
                <a:latin typeface="Arial" panose="020B0604020202020204" pitchFamily="34" charset="0"/>
              </a:rPr>
              <a:t>$SCHRODINGER/</a:t>
            </a:r>
            <a:r>
              <a:rPr lang="en-US" altLang="zh-CN" sz="1000" b="1" i="0" u="none" strike="noStrike" dirty="0" err="1">
                <a:solidFill>
                  <a:srgbClr val="333333"/>
                </a:solidFill>
                <a:effectLst/>
                <a:latin typeface="Arial" panose="020B0604020202020204" pitchFamily="34" charset="0"/>
              </a:rPr>
              <a:t>ifd</a:t>
            </a:r>
            <a:r>
              <a:rPr lang="en-US" altLang="zh-CN" sz="1000" b="1" i="0" u="none" strike="noStrike" dirty="0">
                <a:solidFill>
                  <a:srgbClr val="333333"/>
                </a:solidFill>
                <a:effectLst/>
                <a:latin typeface="Arial" panose="020B0604020202020204" pitchFamily="34" charset="0"/>
              </a:rPr>
              <a:t> -h</a:t>
            </a:r>
            <a:r>
              <a:rPr lang="en-US" altLang="zh-CN" sz="1000" b="0" i="0" u="none" strike="noStrike" dirty="0">
                <a:solidFill>
                  <a:srgbClr val="333333"/>
                </a:solidFill>
                <a:effectLst/>
                <a:latin typeface="Arial" panose="020B0604020202020204" pitchFamily="34" charset="0"/>
              </a:rPr>
              <a:t> for details on job options</a:t>
            </a:r>
          </a:p>
          <a:p>
            <a:pPr>
              <a:buFont typeface="Arial" panose="020B0604020202020204" pitchFamily="34" charset="0"/>
              <a:buChar char="•"/>
            </a:pPr>
            <a:r>
              <a:rPr lang="en-US" altLang="zh-CN" sz="1000" b="0" i="0" u="none" strike="noStrike" dirty="0">
                <a:solidFill>
                  <a:srgbClr val="333333"/>
                </a:solidFill>
                <a:effectLst/>
                <a:latin typeface="Arial" panose="020B0604020202020204" pitchFamily="34" charset="0"/>
              </a:rPr>
              <a:t>Using Job Control Options, choose where the job should be run. </a:t>
            </a:r>
            <a:r>
              <a:rPr lang="en-US" altLang="zh-CN" sz="1000" b="0" i="0" u="none" strike="noStrike" dirty="0" err="1">
                <a:solidFill>
                  <a:srgbClr val="333333"/>
                </a:solidFill>
                <a:effectLst/>
                <a:latin typeface="Arial" panose="020B0604020202020204" pitchFamily="34" charset="0"/>
              </a:rPr>
              <a:t>Pregenerated</a:t>
            </a:r>
            <a:r>
              <a:rPr lang="en-US" altLang="zh-CN" sz="1000" b="0" i="0" u="none" strike="noStrike" dirty="0">
                <a:solidFill>
                  <a:srgbClr val="333333"/>
                </a:solidFill>
                <a:effectLst/>
                <a:latin typeface="Arial" panose="020B0604020202020204" pitchFamily="34" charset="0"/>
              </a:rPr>
              <a:t> results are provided that are analyzed in the next section</a:t>
            </a:r>
          </a:p>
          <a:p>
            <a:pPr>
              <a:buFont typeface="+mj-lt"/>
              <a:buAutoNum type="arabicPeriod" startAt="11"/>
            </a:pPr>
            <a:r>
              <a:rPr lang="en-US" altLang="zh-CN" sz="1000" b="0" i="0" u="none" strike="noStrike" dirty="0">
                <a:solidFill>
                  <a:srgbClr val="333333"/>
                </a:solidFill>
                <a:effectLst/>
                <a:latin typeface="Arial" panose="020B0604020202020204" pitchFamily="34" charset="0"/>
              </a:rPr>
              <a:t>To run the job, in a terminal type the following plus any job options: </a:t>
            </a:r>
            <a:r>
              <a:rPr lang="en-US" altLang="zh-CN" sz="1000" b="1" i="0" u="none" strike="noStrike" dirty="0">
                <a:solidFill>
                  <a:srgbClr val="333333"/>
                </a:solidFill>
                <a:effectLst/>
                <a:latin typeface="Arial" panose="020B0604020202020204" pitchFamily="34" charset="0"/>
              </a:rPr>
              <a:t>$SCHRODINGER/</a:t>
            </a:r>
            <a:r>
              <a:rPr lang="en-US" altLang="zh-CN" sz="1000" b="1" i="0" u="none" strike="noStrike" dirty="0" err="1">
                <a:solidFill>
                  <a:srgbClr val="333333"/>
                </a:solidFill>
                <a:effectLst/>
                <a:latin typeface="Arial" panose="020B0604020202020204" pitchFamily="34" charset="0"/>
              </a:rPr>
              <a:t>ifd</a:t>
            </a:r>
            <a:r>
              <a:rPr lang="en-US" altLang="zh-CN" sz="1000" b="1" i="0" u="none" strike="noStrike" dirty="0">
                <a:solidFill>
                  <a:srgbClr val="333333"/>
                </a:solidFill>
                <a:effectLst/>
                <a:latin typeface="Arial" panose="020B0604020202020204" pitchFamily="34" charset="0"/>
              </a:rPr>
              <a:t> </a:t>
            </a:r>
            <a:r>
              <a:rPr lang="en-US" altLang="zh-CN" sz="1000" b="1" i="0" u="none" strike="noStrike" dirty="0" err="1">
                <a:solidFill>
                  <a:srgbClr val="333333"/>
                </a:solidFill>
                <a:effectLst/>
                <a:latin typeface="Arial" panose="020B0604020202020204" pitchFamily="34" charset="0"/>
              </a:rPr>
              <a:t>InducedFit_LoopRef_TACE.inp</a:t>
            </a:r>
            <a:endParaRPr lang="en-US" altLang="zh-CN" sz="1000"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06450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B5117-BB7A-4F81-AFB8-72E4255F649C}"/>
              </a:ext>
            </a:extLst>
          </p:cNvPr>
          <p:cNvSpPr>
            <a:spLocks noGrp="1"/>
          </p:cNvSpPr>
          <p:nvPr>
            <p:ph type="title"/>
          </p:nvPr>
        </p:nvSpPr>
        <p:spPr/>
        <p:txBody>
          <a:bodyPr>
            <a:normAutofit/>
          </a:bodyPr>
          <a:lstStyle/>
          <a:p>
            <a:r>
              <a:rPr lang="en-US" altLang="zh-CN" dirty="0"/>
              <a:t>Building QSAR Models with </a:t>
            </a:r>
            <a:r>
              <a:rPr lang="en-US" altLang="zh-CN" dirty="0" err="1"/>
              <a:t>AutoQSAR</a:t>
            </a:r>
            <a:r>
              <a:rPr lang="en-US" altLang="zh-CN" dirty="0"/>
              <a:t>/</a:t>
            </a:r>
            <a:r>
              <a:rPr lang="en-US" altLang="zh-CN" dirty="0" err="1"/>
              <a:t>DeepChem</a:t>
            </a:r>
            <a:endParaRPr lang="zh-CN" altLang="en-US" dirty="0"/>
          </a:p>
        </p:txBody>
      </p:sp>
      <p:sp>
        <p:nvSpPr>
          <p:cNvPr id="3" name="内容占位符 2">
            <a:extLst>
              <a:ext uri="{FF2B5EF4-FFF2-40B4-BE49-F238E27FC236}">
                <a16:creationId xmlns:a16="http://schemas.microsoft.com/office/drawing/2014/main" id="{5AEA2E80-084C-42E5-8731-559164CA5996}"/>
              </a:ext>
            </a:extLst>
          </p:cNvPr>
          <p:cNvSpPr>
            <a:spLocks noGrp="1"/>
          </p:cNvSpPr>
          <p:nvPr>
            <p:ph idx="1"/>
          </p:nvPr>
        </p:nvSpPr>
        <p:spPr/>
        <p:txBody>
          <a:bodyPr>
            <a:normAutofit fontScale="92500" lnSpcReduction="10000"/>
          </a:bodyPr>
          <a:lstStyle/>
          <a:p>
            <a:r>
              <a:rPr lang="en-US" altLang="zh-CN" dirty="0"/>
              <a:t>Quantitative structure–activity relationship models (QSAR models) are regression or classification models used in the chemical and biological sciences and engineering. Like other regression models, QSAR regression models relate a set of "predictor" variables (X) to the potency of the response variable (Y), while classification QSAR models relate the predictor variables to a categorical value of the response variable.</a:t>
            </a:r>
          </a:p>
          <a:p>
            <a:r>
              <a:rPr lang="en-US" altLang="zh-CN" dirty="0"/>
              <a:t>In QSAR modeling, the predictors consist of </a:t>
            </a:r>
            <a:r>
              <a:rPr lang="en-US" altLang="zh-CN" dirty="0" err="1"/>
              <a:t>physico</a:t>
            </a:r>
            <a:r>
              <a:rPr lang="en-US" altLang="zh-CN" dirty="0"/>
              <a:t>-chemical properties or theoretical molecular descriptors of chemicals; the QSAR response-variable could be a biological activity of the chemicals. QSAR models first summarize a supposed relationship between chemical structures and biological activity in a data-set of chemicals. Second, QSAR models predict the activities of new chemicals.</a:t>
            </a:r>
            <a:endParaRPr lang="zh-CN" altLang="en-US" dirty="0"/>
          </a:p>
        </p:txBody>
      </p:sp>
    </p:spTree>
    <p:extLst>
      <p:ext uri="{BB962C8B-B14F-4D97-AF65-F5344CB8AC3E}">
        <p14:creationId xmlns:p14="http://schemas.microsoft.com/office/powerpoint/2010/main" val="93492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27A77-6901-4BA0-A2E6-C099509FDB59}"/>
              </a:ext>
            </a:extLst>
          </p:cNvPr>
          <p:cNvSpPr>
            <a:spLocks noGrp="1"/>
          </p:cNvSpPr>
          <p:nvPr>
            <p:ph type="title"/>
          </p:nvPr>
        </p:nvSpPr>
        <p:spPr/>
        <p:txBody>
          <a:bodyPr/>
          <a:lstStyle/>
          <a:p>
            <a:r>
              <a:rPr lang="en-US" altLang="zh-CN" dirty="0"/>
              <a:t>Building QSAR Models with </a:t>
            </a:r>
            <a:r>
              <a:rPr lang="en-US" altLang="zh-CN" dirty="0" err="1"/>
              <a:t>AutoQSAR</a:t>
            </a:r>
            <a:r>
              <a:rPr lang="en-US" altLang="zh-CN" dirty="0"/>
              <a:t>/</a:t>
            </a:r>
            <a:r>
              <a:rPr lang="en-US" altLang="zh-CN" dirty="0" err="1"/>
              <a:t>DeepChem</a:t>
            </a:r>
            <a:endParaRPr lang="zh-CN" altLang="en-US" dirty="0"/>
          </a:p>
        </p:txBody>
      </p:sp>
      <p:pic>
        <p:nvPicPr>
          <p:cNvPr id="5" name="内容占位符 4" descr="图片包含 屏幕截图&#10;&#10;已生成极高可信度的说明">
            <a:extLst>
              <a:ext uri="{FF2B5EF4-FFF2-40B4-BE49-F238E27FC236}">
                <a16:creationId xmlns:a16="http://schemas.microsoft.com/office/drawing/2014/main" id="{3BFA4222-2EC5-444C-BA3B-5BD65E8DE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371" y="1690688"/>
            <a:ext cx="6347710" cy="4984491"/>
          </a:xfrm>
        </p:spPr>
      </p:pic>
    </p:spTree>
    <p:extLst>
      <p:ext uri="{BB962C8B-B14F-4D97-AF65-F5344CB8AC3E}">
        <p14:creationId xmlns:p14="http://schemas.microsoft.com/office/powerpoint/2010/main" val="317259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944EE-B09A-42CA-954D-919EBBD746C3}"/>
              </a:ext>
            </a:extLst>
          </p:cNvPr>
          <p:cNvSpPr>
            <a:spLocks noGrp="1"/>
          </p:cNvSpPr>
          <p:nvPr>
            <p:ph type="title"/>
          </p:nvPr>
        </p:nvSpPr>
        <p:spPr/>
        <p:txBody>
          <a:bodyPr/>
          <a:lstStyle/>
          <a:p>
            <a:r>
              <a:rPr lang="en-US" altLang="zh-CN" dirty="0"/>
              <a:t>Conformational Analysis for Small Molecules Using </a:t>
            </a:r>
            <a:r>
              <a:rPr lang="en-US" altLang="zh-CN" dirty="0" err="1"/>
              <a:t>MacroModel</a:t>
            </a:r>
            <a:r>
              <a:rPr lang="en-US" altLang="zh-CN" dirty="0"/>
              <a:t> and </a:t>
            </a:r>
            <a:r>
              <a:rPr lang="en-US" altLang="zh-CN" dirty="0" err="1"/>
              <a:t>ConfGen</a:t>
            </a:r>
            <a:endParaRPr lang="zh-CN" altLang="en-US" dirty="0"/>
          </a:p>
        </p:txBody>
      </p:sp>
      <p:pic>
        <p:nvPicPr>
          <p:cNvPr id="5" name="内容占位符 4" descr="图片包含 屏幕截图&#10;&#10;已生成极高可信度的说明">
            <a:extLst>
              <a:ext uri="{FF2B5EF4-FFF2-40B4-BE49-F238E27FC236}">
                <a16:creationId xmlns:a16="http://schemas.microsoft.com/office/drawing/2014/main" id="{79F29CC7-E265-4B58-8266-A32EF6EC52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1604" y="1884784"/>
            <a:ext cx="3832841" cy="3667028"/>
          </a:xfrm>
        </p:spPr>
      </p:pic>
      <p:sp>
        <p:nvSpPr>
          <p:cNvPr id="6" name="矩形 5">
            <a:extLst>
              <a:ext uri="{FF2B5EF4-FFF2-40B4-BE49-F238E27FC236}">
                <a16:creationId xmlns:a16="http://schemas.microsoft.com/office/drawing/2014/main" id="{0D0AE06F-48CC-40EF-A8B6-D052FDF1F749}"/>
              </a:ext>
            </a:extLst>
          </p:cNvPr>
          <p:cNvSpPr/>
          <p:nvPr/>
        </p:nvSpPr>
        <p:spPr>
          <a:xfrm>
            <a:off x="7469005" y="5752497"/>
            <a:ext cx="1981633" cy="369332"/>
          </a:xfrm>
          <a:prstGeom prst="rect">
            <a:avLst/>
          </a:prstGeom>
        </p:spPr>
        <p:txBody>
          <a:bodyPr wrap="none">
            <a:spAutoFit/>
          </a:bodyPr>
          <a:lstStyle/>
          <a:p>
            <a:r>
              <a:rPr lang="en-US" altLang="zh-CN" dirty="0"/>
              <a:t>Scanning Torsions</a:t>
            </a:r>
            <a:endParaRPr lang="zh-CN" altLang="en-US" dirty="0"/>
          </a:p>
        </p:txBody>
      </p:sp>
      <p:pic>
        <p:nvPicPr>
          <p:cNvPr id="8" name="图片 7" descr="图片包含 屏幕截图&#10;&#10;已生成极高可信度的说明">
            <a:extLst>
              <a:ext uri="{FF2B5EF4-FFF2-40B4-BE49-F238E27FC236}">
                <a16:creationId xmlns:a16="http://schemas.microsoft.com/office/drawing/2014/main" id="{4577D3B1-23A5-423D-91D6-43671B7D8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03" y="1690688"/>
            <a:ext cx="4350833" cy="4192621"/>
          </a:xfrm>
          <a:prstGeom prst="rect">
            <a:avLst/>
          </a:prstGeom>
        </p:spPr>
      </p:pic>
    </p:spTree>
    <p:extLst>
      <p:ext uri="{BB962C8B-B14F-4D97-AF65-F5344CB8AC3E}">
        <p14:creationId xmlns:p14="http://schemas.microsoft.com/office/powerpoint/2010/main" val="42254016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591</Words>
  <Application>Microsoft Office PowerPoint</Application>
  <PresentationFormat>宽屏</PresentationFormat>
  <Paragraphs>38</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Courier New</vt:lpstr>
      <vt:lpstr>Office 主题​​</vt:lpstr>
      <vt:lpstr>More in Maestro</vt:lpstr>
      <vt:lpstr>learning</vt:lpstr>
      <vt:lpstr>Accounting for Protein Flexibility</vt:lpstr>
      <vt:lpstr>Aligning Protein Crystal Structures</vt:lpstr>
      <vt:lpstr>Softening the Potential in Glide</vt:lpstr>
      <vt:lpstr>Set up a Loop Refinement in IFD</vt:lpstr>
      <vt:lpstr>Building QSAR Models with AutoQSAR/DeepChem</vt:lpstr>
      <vt:lpstr>Building QSAR Models with AutoQSAR/DeepChem</vt:lpstr>
      <vt:lpstr>Conformational Analysis for Small Molecules Using MacroModel and ConfGen</vt:lpstr>
      <vt:lpstr>Predicting Membrane Permeability</vt:lpstr>
      <vt:lpstr>MM-GBSA</vt:lpstr>
      <vt:lpstr>Sitemap</vt:lpstr>
      <vt:lpstr>And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in Maestro</dc:title>
  <dc:creator>郭 昱</dc:creator>
  <cp:lastModifiedBy>郭 昱</cp:lastModifiedBy>
  <cp:revision>10</cp:revision>
  <dcterms:created xsi:type="dcterms:W3CDTF">2018-06-17T07:50:25Z</dcterms:created>
  <dcterms:modified xsi:type="dcterms:W3CDTF">2018-06-17T09:59:03Z</dcterms:modified>
</cp:coreProperties>
</file>