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9" r:id="rId5"/>
    <p:sldId id="270" r:id="rId6"/>
    <p:sldId id="277" r:id="rId7"/>
    <p:sldId id="275" r:id="rId8"/>
    <p:sldId id="279" r:id="rId9"/>
    <p:sldId id="282" r:id="rId10"/>
    <p:sldId id="287" r:id="rId11"/>
    <p:sldId id="288" r:id="rId12"/>
    <p:sldId id="285" r:id="rId13"/>
    <p:sldId id="286" r:id="rId14"/>
    <p:sldId id="283" r:id="rId15"/>
    <p:sldId id="284" r:id="rId16"/>
    <p:sldId id="293" r:id="rId17"/>
    <p:sldId id="289" r:id="rId18"/>
    <p:sldId id="290" r:id="rId19"/>
    <p:sldId id="291" r:id="rId20"/>
    <p:sldId id="292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qVGIKi3A0Wx2+aTxSK7Z08wJ5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70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079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325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642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55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941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446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22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113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62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36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99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4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59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1257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21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4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0" y="371642"/>
            <a:ext cx="9144000" cy="390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Веб-сборщик приложений нейронных сетей для решения задач радиолокации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5817704" y="4862931"/>
            <a:ext cx="6306117" cy="184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Презентацию подготовил студент гр.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РТм-21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Александров Илья Константинович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 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к.т.н. Хафизов Динар Гафиятуллович 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Обучение линейной нейронной сети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23CD9-0979-4DB2-BFF1-306DA866D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0" y="1325563"/>
            <a:ext cx="10536120" cy="5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305154-EEA7-440E-BA96-0B87C8C82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0" y="504358"/>
            <a:ext cx="11082559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Поиск наилучшей конфигурации линейной нейронной сети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D3539D-196B-4051-83D4-74E2E74D8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9"/>
          <a:stretch/>
        </p:blipFill>
        <p:spPr>
          <a:xfrm>
            <a:off x="391589" y="1325563"/>
            <a:ext cx="10679015" cy="51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7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CC0D7-88C2-42D3-896A-C36E43704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0" y="956917"/>
            <a:ext cx="1040275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Обучение сверточной нейронной сети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E0705-0C14-46F0-9928-DD93A7BF4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99" b="13568"/>
          <a:stretch/>
        </p:blipFill>
        <p:spPr>
          <a:xfrm>
            <a:off x="427100" y="1325563"/>
            <a:ext cx="10545647" cy="49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37B8FD-7A7D-4BF5-A3C8-60B2509D2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00" y="1158099"/>
            <a:ext cx="10926700" cy="5563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296E4-534D-4220-8AA4-29161ECB7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00" y="504358"/>
            <a:ext cx="10959660" cy="6217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F37BB-8BA2-4CAC-9A3D-FA11D6E6B9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31"/>
          <a:stretch/>
        </p:blipFill>
        <p:spPr>
          <a:xfrm>
            <a:off x="427100" y="136525"/>
            <a:ext cx="11176015" cy="65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6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9994-24CB-4FCC-8026-4B50CB73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 программы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36A21-21C9-4CEC-A553-D745DED568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7930" y="1680787"/>
            <a:ext cx="4500245" cy="2299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9E4A4-02B1-4C45-AA92-CEA1577E59F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012" y="4069397"/>
            <a:ext cx="6120130" cy="2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06650-6DAA-4D9F-B058-B734CB2A227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56316" y="1690687"/>
            <a:ext cx="3975161" cy="22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Оценка обученной модели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E1440-013D-4941-B4C0-587BB18CDADC}"/>
              </a:ext>
            </a:extLst>
          </p:cNvPr>
          <p:cNvPicPr/>
          <p:nvPr/>
        </p:nvPicPr>
        <p:blipFill rotWithShape="1">
          <a:blip r:embed="rId3"/>
          <a:srcRect l="10783"/>
          <a:stretch/>
        </p:blipFill>
        <p:spPr bwMode="auto">
          <a:xfrm>
            <a:off x="463137" y="1565639"/>
            <a:ext cx="5459730" cy="2288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E0A83-E8C9-430D-9C41-9B36642F432F}"/>
              </a:ext>
            </a:extLst>
          </p:cNvPr>
          <p:cNvPicPr/>
          <p:nvPr/>
        </p:nvPicPr>
        <p:blipFill rotWithShape="1">
          <a:blip r:embed="rId4"/>
          <a:srcRect l="9484" t="9856"/>
          <a:stretch/>
        </p:blipFill>
        <p:spPr bwMode="auto">
          <a:xfrm>
            <a:off x="6652895" y="1565639"/>
            <a:ext cx="5539105" cy="2326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A8CB4-4128-455A-A0BA-05F49C509470}"/>
              </a:ext>
            </a:extLst>
          </p:cNvPr>
          <p:cNvPicPr/>
          <p:nvPr/>
        </p:nvPicPr>
        <p:blipFill rotWithShape="1">
          <a:blip r:embed="rId5"/>
          <a:srcRect l="7666"/>
          <a:stretch/>
        </p:blipFill>
        <p:spPr bwMode="auto">
          <a:xfrm>
            <a:off x="367569" y="4112260"/>
            <a:ext cx="5650865" cy="2380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7A543F-D300-4C2F-A5AB-DAB99C18A882}"/>
              </a:ext>
            </a:extLst>
          </p:cNvPr>
          <p:cNvPicPr/>
          <p:nvPr/>
        </p:nvPicPr>
        <p:blipFill rotWithShape="1">
          <a:blip r:embed="rId6"/>
          <a:srcRect l="9094"/>
          <a:stretch/>
        </p:blipFill>
        <p:spPr bwMode="auto">
          <a:xfrm>
            <a:off x="6612510" y="4050030"/>
            <a:ext cx="5563235" cy="2442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268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Вероятность правильного обнаружения и распознавания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B8B0C-B1AF-46BB-8F43-44C511F8C6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9135" y="2192066"/>
            <a:ext cx="5639435" cy="3324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004645-7A27-4AA6-AFD5-10FD4F15AA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8997" y="2192066"/>
            <a:ext cx="566801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3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Вероятность ложной тревоги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C4077-C8C2-4116-B121-C008BE2C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6" y="2153490"/>
            <a:ext cx="5973009" cy="3400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17DE32-7785-4968-9895-5D2C9B82E1D6}"/>
              </a:ext>
            </a:extLst>
          </p:cNvPr>
          <p:cNvPicPr/>
          <p:nvPr/>
        </p:nvPicPr>
        <p:blipFill rotWithShape="1">
          <a:blip r:embed="rId4"/>
          <a:srcRect l="944"/>
          <a:stretch/>
        </p:blipFill>
        <p:spPr>
          <a:xfrm>
            <a:off x="6218990" y="2134677"/>
            <a:ext cx="597300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450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Цель: </a:t>
            </a: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Разработка программного обеспечения для упрощенной сборки и обучения нейронных сетей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Задачи:</a:t>
            </a:r>
          </a:p>
          <a:p>
            <a:pPr marL="228600" indent="-292100" algn="just">
              <a:buSzPts val="2800"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Анализ задач радиолокации и выявление тех задач, которые эффективно решаются с помощью нейронных сетей.</a:t>
            </a:r>
          </a:p>
          <a:p>
            <a:pPr marL="228600" lvl="0" indent="-2921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Создание прототипа веб-сборщика приложений с графическим интерфейсом для автоматизации обучения нейронных сетей.</a:t>
            </a:r>
          </a:p>
          <a:p>
            <a:pPr marL="228600" indent="-292100" algn="just">
              <a:buSzPts val="2800"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Проведение экспериментальной проверки разработанного инструмента на тестовом наборе данных для оценки его эффективности.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работы и решаемые задачи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Вероятность пропуска сигнала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67A15-A115-4C4E-A453-20F4176179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5865" y="2087291"/>
            <a:ext cx="590613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7BBFC-E757-43B0-8766-0826D407B5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3190" y="2087291"/>
            <a:ext cx="597281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85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49824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 algn="l"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Были выполнены следующие задачи:</a:t>
            </a:r>
          </a:p>
          <a:p>
            <a:pPr marL="228600" indent="-292100" algn="just">
              <a:buSzPts val="2800"/>
            </a:pPr>
            <a:r>
              <a:rPr lang="ru-RU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Проанализированы </a:t>
            </a: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задачи радиолокации и выявлены, что нейронные сети успешно справляются с задачами обнаружения и распознавания.</a:t>
            </a:r>
          </a:p>
          <a:p>
            <a:pPr marL="228600" lvl="0" indent="-292100" algn="just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Создан прототип веб-сборщика приложений с графическим интерфейсом для упрощения обучения нейронных сетей.</a:t>
            </a:r>
          </a:p>
          <a:p>
            <a:pPr marL="228600" indent="-292100" algn="just">
              <a:buSzPts val="2800"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результате экспериментальной проверки на тестовом наборе данных было выявлено, что вероятность ложной тревоги не превышает 15%, вероятность пропуска не превышает 20% при гауссовском шуме с СКО равном 3.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5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Актуальность темы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450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Актуальность темы обусловлена необходимостью повышения эффективности и доступности методов обучения нейронных сетей для специалистов в радиолокации. </a:t>
            </a:r>
          </a:p>
          <a:p>
            <a:pPr marL="0" indent="450000" algn="just">
              <a:spcBef>
                <a:spcPts val="0"/>
              </a:spcBef>
              <a:buSzPts val="2800"/>
              <a:buNone/>
            </a:pPr>
            <a:endParaRPr lang="ru-RU" dirty="0">
              <a:solidFill>
                <a:srgbClr val="000000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0" indent="450000" algn="just">
              <a:spcBef>
                <a:spcPts val="0"/>
              </a:spcBef>
              <a:buSzPts val="2800"/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Нейронные сети, благодаря своей способности моделировать сложные нелинейные зависимости, позволяют более гибко оценивать данные на выявление определенных закономерностей.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0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b="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450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sz="2400" b="0" i="0" dirty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Обзор существующих методов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buSzPts val="2800"/>
              <a:buNone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Для решения задач обнаружения и распознавания применяются следующие методы:</a:t>
            </a:r>
          </a:p>
          <a:p>
            <a:pPr marL="635000" indent="-457200">
              <a:buSzPts val="2800"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Энергетический детектор</a:t>
            </a:r>
          </a:p>
          <a:p>
            <a:pPr marL="635000" indent="-457200">
              <a:buSzPts val="2800"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Критерий Баеса</a:t>
            </a:r>
          </a:p>
          <a:p>
            <a:pPr marL="635000" indent="-457200">
              <a:buSzPts val="2800"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Критерий Котельникова</a:t>
            </a:r>
          </a:p>
          <a:p>
            <a:pPr marL="635000" indent="-457200">
              <a:buSzPts val="2800"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Критерий Неймона-Пирсона</a:t>
            </a:r>
          </a:p>
          <a:p>
            <a:pPr marL="635000" indent="-457200">
              <a:buSzPts val="2800"/>
            </a:pPr>
            <a:r>
              <a:rPr lang="ru-R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Метод спектрального анализа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3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Математический аппарат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76BE0-0D1B-44C3-9E6F-119D627B26C4}"/>
              </a:ext>
            </a:extLst>
          </p:cNvPr>
          <p:cNvPicPr/>
          <p:nvPr/>
        </p:nvPicPr>
        <p:blipFill rotWithShape="1">
          <a:blip r:embed="rId3"/>
          <a:srcRect b="6123"/>
          <a:stretch/>
        </p:blipFill>
        <p:spPr bwMode="auto">
          <a:xfrm>
            <a:off x="6502701" y="1988282"/>
            <a:ext cx="4623329" cy="404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FE2542-8502-49D9-88FD-18F2F7A832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6569" y="4740719"/>
            <a:ext cx="5124450" cy="1296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204B8E-7ABA-4E7E-939E-CC624EC90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52" y="3102878"/>
            <a:ext cx="3956381" cy="720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220C70-FC84-4B76-B646-D93216D2B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63" y="3930367"/>
            <a:ext cx="5374238" cy="509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56150A-92A6-4B95-A15C-A322081C462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1966"/>
          <a:stretch/>
        </p:blipFill>
        <p:spPr>
          <a:xfrm>
            <a:off x="206570" y="2060269"/>
            <a:ext cx="1879682" cy="720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708F0B-8765-4B35-B08E-6DCC8A9533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607" b="42318"/>
          <a:stretch/>
        </p:blipFill>
        <p:spPr>
          <a:xfrm>
            <a:off x="269390" y="2628215"/>
            <a:ext cx="4602648" cy="2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11022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Блок схема взаимодействия пользователя с разработанным ПО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C9C2D-1F02-412B-955D-696039C214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4946" y="2318507"/>
            <a:ext cx="10822108" cy="36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Разработанное ПО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08F0D-87FC-4943-B521-B14C87BB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8" y="1438182"/>
            <a:ext cx="11711318" cy="44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Добавление своего датасета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2F34F0-DD73-43C3-B232-33661066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8" y="1080556"/>
            <a:ext cx="1032654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6D168-3AFD-4FEA-B56D-FD5FE500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0" y="504359"/>
            <a:ext cx="10992620" cy="62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80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289</Words>
  <Application>Microsoft Office PowerPoint</Application>
  <PresentationFormat>Widescreen</PresentationFormat>
  <Paragraphs>57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</vt:lpstr>
      <vt:lpstr>Тема Office</vt:lpstr>
      <vt:lpstr>PowerPoint Presentation</vt:lpstr>
      <vt:lpstr>Цель работы и решаемые задачи</vt:lpstr>
      <vt:lpstr>Актуальность темы</vt:lpstr>
      <vt:lpstr>Обзор существующих методов</vt:lpstr>
      <vt:lpstr>Математический аппарат</vt:lpstr>
      <vt:lpstr>Блок схема взаимодействия пользователя с разработанным ПО</vt:lpstr>
      <vt:lpstr>Разработанное ПО</vt:lpstr>
      <vt:lpstr>Добавление своего датасета</vt:lpstr>
      <vt:lpstr>PowerPoint Presentation</vt:lpstr>
      <vt:lpstr>Обучение линейной нейронной сети</vt:lpstr>
      <vt:lpstr>PowerPoint Presentation</vt:lpstr>
      <vt:lpstr>Поиск наилучшей конфигурации линейной нейронной сети</vt:lpstr>
      <vt:lpstr>PowerPoint Presentation</vt:lpstr>
      <vt:lpstr>Обучение сверточной нейронной сети</vt:lpstr>
      <vt:lpstr>PowerPoint Presentation</vt:lpstr>
      <vt:lpstr>Результат выполнения программы</vt:lpstr>
      <vt:lpstr>Оценка обученной модели</vt:lpstr>
      <vt:lpstr>Вероятность правильного обнаружения и распознавания</vt:lpstr>
      <vt:lpstr>Вероятность ложной тревоги</vt:lpstr>
      <vt:lpstr>Вероятность пропуска сигнала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Учетная запись Майкрософт</dc:creator>
  <cp:lastModifiedBy>Ilya Aleksandrov</cp:lastModifiedBy>
  <cp:revision>3</cp:revision>
  <cp:lastPrinted>2025-05-28T05:55:08Z</cp:lastPrinted>
  <dcterms:created xsi:type="dcterms:W3CDTF">2023-03-09T18:44:51Z</dcterms:created>
  <dcterms:modified xsi:type="dcterms:W3CDTF">2025-05-28T06:14:32Z</dcterms:modified>
</cp:coreProperties>
</file>