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56" r:id="rId6"/>
    <p:sldId id="343" r:id="rId7"/>
    <p:sldId id="371" r:id="rId8"/>
    <p:sldId id="352" r:id="rId9"/>
    <p:sldId id="300" r:id="rId10"/>
    <p:sldId id="374" r:id="rId11"/>
    <p:sldId id="372" r:id="rId12"/>
    <p:sldId id="302" r:id="rId13"/>
    <p:sldId id="379" r:id="rId14"/>
    <p:sldId id="353" r:id="rId15"/>
    <p:sldId id="355" r:id="rId16"/>
    <p:sldId id="362" r:id="rId17"/>
    <p:sldId id="363" r:id="rId18"/>
    <p:sldId id="364" r:id="rId19"/>
    <p:sldId id="354" r:id="rId20"/>
    <p:sldId id="356" r:id="rId21"/>
    <p:sldId id="357" r:id="rId22"/>
    <p:sldId id="359" r:id="rId23"/>
    <p:sldId id="311" r:id="rId24"/>
    <p:sldId id="367" r:id="rId25"/>
    <p:sldId id="360" r:id="rId26"/>
    <p:sldId id="368" r:id="rId27"/>
    <p:sldId id="365" r:id="rId28"/>
    <p:sldId id="366" r:id="rId29"/>
    <p:sldId id="376" r:id="rId30"/>
    <p:sldId id="377" r:id="rId31"/>
    <p:sldId id="373" r:id="rId32"/>
    <p:sldId id="385" r:id="rId33"/>
    <p:sldId id="378" r:id="rId34"/>
    <p:sldId id="380" r:id="rId35"/>
    <p:sldId id="386" r:id="rId36"/>
    <p:sldId id="387" r:id="rId37"/>
    <p:sldId id="388" r:id="rId38"/>
    <p:sldId id="390" r:id="rId39"/>
    <p:sldId id="391" r:id="rId40"/>
    <p:sldId id="381" r:id="rId41"/>
    <p:sldId id="383" r:id="rId42"/>
    <p:sldId id="392" r:id="rId43"/>
    <p:sldId id="342"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F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2749" autoAdjust="0"/>
  </p:normalViewPr>
  <p:slideViewPr>
    <p:cSldViewPr snapToGrid="0">
      <p:cViewPr varScale="1">
        <p:scale>
          <a:sx n="92" d="100"/>
          <a:sy n="92" d="100"/>
        </p:scale>
        <p:origin x="154"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199A0D-631E-433C-8D9A-62096BDE4393}" type="datetimeFigureOut">
              <a:rPr lang="de-DE" smtClean="0"/>
              <a:t>01.11.2024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1F9015-3A23-4614-ADCC-162587A8393D}" type="slidenum">
              <a:rPr lang="de-DE" smtClean="0"/>
              <a:t>‹#›</a:t>
            </a:fld>
            <a:endParaRPr lang="de-DE"/>
          </a:p>
        </p:txBody>
      </p:sp>
    </p:spTree>
    <p:extLst>
      <p:ext uri="{BB962C8B-B14F-4D97-AF65-F5344CB8AC3E}">
        <p14:creationId xmlns:p14="http://schemas.microsoft.com/office/powerpoint/2010/main" val="36003267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25870-6881-437C-8253-115FAB5C6C9A}" type="datetimeFigureOut">
              <a:rPr lang="de-DE" smtClean="0"/>
              <a:t>01.11.2024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EB736-B50B-4F9F-9788-167D8314734B}" type="slidenum">
              <a:rPr lang="de-DE" smtClean="0"/>
              <a:t>‹#›</a:t>
            </a:fld>
            <a:endParaRPr lang="de-DE"/>
          </a:p>
        </p:txBody>
      </p:sp>
    </p:spTree>
    <p:extLst>
      <p:ext uri="{BB962C8B-B14F-4D97-AF65-F5344CB8AC3E}">
        <p14:creationId xmlns:p14="http://schemas.microsoft.com/office/powerpoint/2010/main" val="12727058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firmware\StudentLab2024\Lab1a\Lab1a_LED_Button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4</a:t>
            </a:fld>
            <a:endParaRPr lang="de-DE"/>
          </a:p>
        </p:txBody>
      </p:sp>
    </p:spTree>
    <p:extLst>
      <p:ext uri="{BB962C8B-B14F-4D97-AF65-F5344CB8AC3E}">
        <p14:creationId xmlns:p14="http://schemas.microsoft.com/office/powerpoint/2010/main" val="42262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13</a:t>
            </a:fld>
            <a:endParaRPr lang="de-DE"/>
          </a:p>
        </p:txBody>
      </p:sp>
    </p:spTree>
    <p:extLst>
      <p:ext uri="{BB962C8B-B14F-4D97-AF65-F5344CB8AC3E}">
        <p14:creationId xmlns:p14="http://schemas.microsoft.com/office/powerpoint/2010/main" val="294250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14</a:t>
            </a:fld>
            <a:endParaRPr lang="de-DE"/>
          </a:p>
        </p:txBody>
      </p:sp>
    </p:spTree>
    <p:extLst>
      <p:ext uri="{BB962C8B-B14F-4D97-AF65-F5344CB8AC3E}">
        <p14:creationId xmlns:p14="http://schemas.microsoft.com/office/powerpoint/2010/main" val="2774386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15</a:t>
            </a:fld>
            <a:endParaRPr lang="de-DE"/>
          </a:p>
        </p:txBody>
      </p:sp>
    </p:spTree>
    <p:extLst>
      <p:ext uri="{BB962C8B-B14F-4D97-AF65-F5344CB8AC3E}">
        <p14:creationId xmlns:p14="http://schemas.microsoft.com/office/powerpoint/2010/main" val="596103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16</a:t>
            </a:fld>
            <a:endParaRPr lang="de-DE"/>
          </a:p>
        </p:txBody>
      </p:sp>
    </p:spTree>
    <p:extLst>
      <p:ext uri="{BB962C8B-B14F-4D97-AF65-F5344CB8AC3E}">
        <p14:creationId xmlns:p14="http://schemas.microsoft.com/office/powerpoint/2010/main" val="82275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17</a:t>
            </a:fld>
            <a:endParaRPr lang="de-DE"/>
          </a:p>
        </p:txBody>
      </p:sp>
    </p:spTree>
    <p:extLst>
      <p:ext uri="{BB962C8B-B14F-4D97-AF65-F5344CB8AC3E}">
        <p14:creationId xmlns:p14="http://schemas.microsoft.com/office/powerpoint/2010/main" val="3453566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18</a:t>
            </a:fld>
            <a:endParaRPr lang="de-DE"/>
          </a:p>
        </p:txBody>
      </p:sp>
    </p:spTree>
    <p:extLst>
      <p:ext uri="{BB962C8B-B14F-4D97-AF65-F5344CB8AC3E}">
        <p14:creationId xmlns:p14="http://schemas.microsoft.com/office/powerpoint/2010/main" val="569886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19</a:t>
            </a:fld>
            <a:endParaRPr lang="de-DE"/>
          </a:p>
        </p:txBody>
      </p:sp>
    </p:spTree>
    <p:extLst>
      <p:ext uri="{BB962C8B-B14F-4D97-AF65-F5344CB8AC3E}">
        <p14:creationId xmlns:p14="http://schemas.microsoft.com/office/powerpoint/2010/main" val="3621614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20</a:t>
            </a:fld>
            <a:endParaRPr lang="de-DE"/>
          </a:p>
        </p:txBody>
      </p:sp>
    </p:spTree>
    <p:extLst>
      <p:ext uri="{BB962C8B-B14F-4D97-AF65-F5344CB8AC3E}">
        <p14:creationId xmlns:p14="http://schemas.microsoft.com/office/powerpoint/2010/main" val="1707821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21</a:t>
            </a:fld>
            <a:endParaRPr lang="de-DE"/>
          </a:p>
        </p:txBody>
      </p:sp>
    </p:spTree>
    <p:extLst>
      <p:ext uri="{BB962C8B-B14F-4D97-AF65-F5344CB8AC3E}">
        <p14:creationId xmlns:p14="http://schemas.microsoft.com/office/powerpoint/2010/main" val="1346002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22</a:t>
            </a:fld>
            <a:endParaRPr lang="de-DE"/>
          </a:p>
        </p:txBody>
      </p:sp>
    </p:spTree>
    <p:extLst>
      <p:ext uri="{BB962C8B-B14F-4D97-AF65-F5344CB8AC3E}">
        <p14:creationId xmlns:p14="http://schemas.microsoft.com/office/powerpoint/2010/main" val="3146392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5</a:t>
            </a:fld>
            <a:endParaRPr lang="de-DE"/>
          </a:p>
        </p:txBody>
      </p:sp>
    </p:spTree>
    <p:extLst>
      <p:ext uri="{BB962C8B-B14F-4D97-AF65-F5344CB8AC3E}">
        <p14:creationId xmlns:p14="http://schemas.microsoft.com/office/powerpoint/2010/main" val="3859007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23</a:t>
            </a:fld>
            <a:endParaRPr lang="de-DE"/>
          </a:p>
        </p:txBody>
      </p:sp>
    </p:spTree>
    <p:extLst>
      <p:ext uri="{BB962C8B-B14F-4D97-AF65-F5344CB8AC3E}">
        <p14:creationId xmlns:p14="http://schemas.microsoft.com/office/powerpoint/2010/main" val="157639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24</a:t>
            </a:fld>
            <a:endParaRPr lang="de-DE"/>
          </a:p>
        </p:txBody>
      </p:sp>
    </p:spTree>
    <p:extLst>
      <p:ext uri="{BB962C8B-B14F-4D97-AF65-F5344CB8AC3E}">
        <p14:creationId xmlns:p14="http://schemas.microsoft.com/office/powerpoint/2010/main" val="1906206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25</a:t>
            </a:fld>
            <a:endParaRPr lang="de-DE"/>
          </a:p>
        </p:txBody>
      </p:sp>
    </p:spTree>
    <p:extLst>
      <p:ext uri="{BB962C8B-B14F-4D97-AF65-F5344CB8AC3E}">
        <p14:creationId xmlns:p14="http://schemas.microsoft.com/office/powerpoint/2010/main" val="2012811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26</a:t>
            </a:fld>
            <a:endParaRPr lang="de-DE"/>
          </a:p>
        </p:txBody>
      </p:sp>
    </p:spTree>
    <p:extLst>
      <p:ext uri="{BB962C8B-B14F-4D97-AF65-F5344CB8AC3E}">
        <p14:creationId xmlns:p14="http://schemas.microsoft.com/office/powerpoint/2010/main" val="3481853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27</a:t>
            </a:fld>
            <a:endParaRPr lang="de-DE"/>
          </a:p>
        </p:txBody>
      </p:sp>
    </p:spTree>
    <p:extLst>
      <p:ext uri="{BB962C8B-B14F-4D97-AF65-F5344CB8AC3E}">
        <p14:creationId xmlns:p14="http://schemas.microsoft.com/office/powerpoint/2010/main" val="3904855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firmware\StudentLab2024\Lab1a\Lab1a_LED_Button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29</a:t>
            </a:fld>
            <a:endParaRPr lang="de-DE"/>
          </a:p>
        </p:txBody>
      </p:sp>
    </p:spTree>
    <p:extLst>
      <p:ext uri="{BB962C8B-B14F-4D97-AF65-F5344CB8AC3E}">
        <p14:creationId xmlns:p14="http://schemas.microsoft.com/office/powerpoint/2010/main" val="310197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30</a:t>
            </a:fld>
            <a:endParaRPr lang="de-DE"/>
          </a:p>
        </p:txBody>
      </p:sp>
    </p:spTree>
    <p:extLst>
      <p:ext uri="{BB962C8B-B14F-4D97-AF65-F5344CB8AC3E}">
        <p14:creationId xmlns:p14="http://schemas.microsoft.com/office/powerpoint/2010/main" val="28930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31</a:t>
            </a:fld>
            <a:endParaRPr lang="de-DE"/>
          </a:p>
        </p:txBody>
      </p:sp>
    </p:spTree>
    <p:extLst>
      <p:ext uri="{BB962C8B-B14F-4D97-AF65-F5344CB8AC3E}">
        <p14:creationId xmlns:p14="http://schemas.microsoft.com/office/powerpoint/2010/main" val="3264898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32</a:t>
            </a:fld>
            <a:endParaRPr lang="de-DE"/>
          </a:p>
        </p:txBody>
      </p:sp>
    </p:spTree>
    <p:extLst>
      <p:ext uri="{BB962C8B-B14F-4D97-AF65-F5344CB8AC3E}">
        <p14:creationId xmlns:p14="http://schemas.microsoft.com/office/powerpoint/2010/main" val="551424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33</a:t>
            </a:fld>
            <a:endParaRPr lang="de-DE"/>
          </a:p>
        </p:txBody>
      </p:sp>
    </p:spTree>
    <p:extLst>
      <p:ext uri="{BB962C8B-B14F-4D97-AF65-F5344CB8AC3E}">
        <p14:creationId xmlns:p14="http://schemas.microsoft.com/office/powerpoint/2010/main" val="21167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6</a:t>
            </a:fld>
            <a:endParaRPr lang="de-DE"/>
          </a:p>
        </p:txBody>
      </p:sp>
    </p:spTree>
    <p:extLst>
      <p:ext uri="{BB962C8B-B14F-4D97-AF65-F5344CB8AC3E}">
        <p14:creationId xmlns:p14="http://schemas.microsoft.com/office/powerpoint/2010/main" val="41957090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34</a:t>
            </a:fld>
            <a:endParaRPr lang="de-DE"/>
          </a:p>
        </p:txBody>
      </p:sp>
    </p:spTree>
    <p:extLst>
      <p:ext uri="{BB962C8B-B14F-4D97-AF65-F5344CB8AC3E}">
        <p14:creationId xmlns:p14="http://schemas.microsoft.com/office/powerpoint/2010/main" val="856878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35</a:t>
            </a:fld>
            <a:endParaRPr lang="de-DE"/>
          </a:p>
        </p:txBody>
      </p:sp>
    </p:spTree>
    <p:extLst>
      <p:ext uri="{BB962C8B-B14F-4D97-AF65-F5344CB8AC3E}">
        <p14:creationId xmlns:p14="http://schemas.microsoft.com/office/powerpoint/2010/main" val="3284344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36</a:t>
            </a:fld>
            <a:endParaRPr lang="de-DE"/>
          </a:p>
        </p:txBody>
      </p:sp>
    </p:spTree>
    <p:extLst>
      <p:ext uri="{BB962C8B-B14F-4D97-AF65-F5344CB8AC3E}">
        <p14:creationId xmlns:p14="http://schemas.microsoft.com/office/powerpoint/2010/main" val="17514865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firmware\StudentLab2024\Lab1b\Lab1b_PWM_FreeRTOS1</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37</a:t>
            </a:fld>
            <a:endParaRPr lang="de-DE"/>
          </a:p>
        </p:txBody>
      </p:sp>
    </p:spTree>
    <p:extLst>
      <p:ext uri="{BB962C8B-B14F-4D97-AF65-F5344CB8AC3E}">
        <p14:creationId xmlns:p14="http://schemas.microsoft.com/office/powerpoint/2010/main" val="409259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7</a:t>
            </a:fld>
            <a:endParaRPr lang="de-DE"/>
          </a:p>
        </p:txBody>
      </p:sp>
    </p:spTree>
    <p:extLst>
      <p:ext uri="{BB962C8B-B14F-4D97-AF65-F5344CB8AC3E}">
        <p14:creationId xmlns:p14="http://schemas.microsoft.com/office/powerpoint/2010/main" val="271442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8</a:t>
            </a:fld>
            <a:endParaRPr lang="de-DE"/>
          </a:p>
        </p:txBody>
      </p:sp>
    </p:spTree>
    <p:extLst>
      <p:ext uri="{BB962C8B-B14F-4D97-AF65-F5344CB8AC3E}">
        <p14:creationId xmlns:p14="http://schemas.microsoft.com/office/powerpoint/2010/main" val="2034021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9</a:t>
            </a:fld>
            <a:endParaRPr lang="de-DE"/>
          </a:p>
        </p:txBody>
      </p:sp>
    </p:spTree>
    <p:extLst>
      <p:ext uri="{BB962C8B-B14F-4D97-AF65-F5344CB8AC3E}">
        <p14:creationId xmlns:p14="http://schemas.microsoft.com/office/powerpoint/2010/main" val="300666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firmware\StudentLab2024\Lab1a\Lab1a_LED_Button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10</a:t>
            </a:fld>
            <a:endParaRPr lang="de-DE"/>
          </a:p>
        </p:txBody>
      </p:sp>
    </p:spTree>
    <p:extLst>
      <p:ext uri="{BB962C8B-B14F-4D97-AF65-F5344CB8AC3E}">
        <p14:creationId xmlns:p14="http://schemas.microsoft.com/office/powerpoint/2010/main" val="2958277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11</a:t>
            </a:fld>
            <a:endParaRPr lang="de-DE"/>
          </a:p>
        </p:txBody>
      </p:sp>
    </p:spTree>
    <p:extLst>
      <p:ext uri="{BB962C8B-B14F-4D97-AF65-F5344CB8AC3E}">
        <p14:creationId xmlns:p14="http://schemas.microsoft.com/office/powerpoint/2010/main" val="197792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F:\AEE\AEE2\BSW\BSW Goals\ST firmware\StudentLab2024\Lab1b\Lab1b_LED_Button</a:t>
            </a:r>
            <a:endParaRPr lang="bg-BG" dirty="0" smtClean="0"/>
          </a:p>
          <a:p>
            <a:endParaRPr lang="bg-BG" dirty="0"/>
          </a:p>
        </p:txBody>
      </p:sp>
      <p:sp>
        <p:nvSpPr>
          <p:cNvPr id="4" name="Slide Number Placeholder 3"/>
          <p:cNvSpPr>
            <a:spLocks noGrp="1"/>
          </p:cNvSpPr>
          <p:nvPr>
            <p:ph type="sldNum" sz="quarter" idx="10"/>
          </p:nvPr>
        </p:nvSpPr>
        <p:spPr/>
        <p:txBody>
          <a:bodyPr/>
          <a:lstStyle/>
          <a:p>
            <a:fld id="{430EB736-B50B-4F9F-9788-167D8314734B}" type="slidenum">
              <a:rPr lang="de-DE" smtClean="0"/>
              <a:t>12</a:t>
            </a:fld>
            <a:endParaRPr lang="de-DE"/>
          </a:p>
        </p:txBody>
      </p:sp>
    </p:spTree>
    <p:extLst>
      <p:ext uri="{BB962C8B-B14F-4D97-AF65-F5344CB8AC3E}">
        <p14:creationId xmlns:p14="http://schemas.microsoft.com/office/powerpoint/2010/main" val="2837417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6" name="Grafik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996125" y="230400"/>
            <a:ext cx="1725025" cy="359634"/>
          </a:xfrm>
          <a:prstGeom prst="rect">
            <a:avLst/>
          </a:prstGeom>
        </p:spPr>
      </p:pic>
      <p:sp>
        <p:nvSpPr>
          <p:cNvPr id="2" name="Titel 1"/>
          <p:cNvSpPr>
            <a:spLocks noGrp="1"/>
          </p:cNvSpPr>
          <p:nvPr>
            <p:ph type="ctrTitle" hasCustomPrompt="1"/>
          </p:nvPr>
        </p:nvSpPr>
        <p:spPr bwMode="gray">
          <a:xfrm>
            <a:off x="916800" y="2286000"/>
            <a:ext cx="10363200" cy="1144800"/>
          </a:xfrm>
        </p:spPr>
        <p:txBody>
          <a:bodyPr anchor="ctr">
            <a:noAutofit/>
          </a:bodyPr>
          <a:lstStyle>
            <a:lvl1pPr algn="ctr">
              <a:defRPr sz="2000" b="0">
                <a:solidFill>
                  <a:schemeClr val="tx2"/>
                </a:solidFill>
              </a:defRPr>
            </a:lvl1pPr>
          </a:lstStyle>
          <a:p>
            <a:r>
              <a:rPr lang="en-US" noProof="0" dirty="0"/>
              <a:t>Main title here</a:t>
            </a:r>
          </a:p>
        </p:txBody>
      </p:sp>
      <p:sp>
        <p:nvSpPr>
          <p:cNvPr id="3" name="Untertitel 2"/>
          <p:cNvSpPr>
            <a:spLocks noGrp="1"/>
          </p:cNvSpPr>
          <p:nvPr>
            <p:ph type="subTitle" idx="1" hasCustomPrompt="1"/>
          </p:nvPr>
        </p:nvSpPr>
        <p:spPr bwMode="gray">
          <a:xfrm>
            <a:off x="1833600" y="3430800"/>
            <a:ext cx="8534400" cy="1753200"/>
          </a:xfrm>
        </p:spPr>
        <p:txBody>
          <a:bodyPr lIns="0" tIns="72000" rIns="0" bIns="72000">
            <a:noAutofit/>
          </a:bodyPr>
          <a:lstStyle>
            <a:lvl1pPr marL="0" indent="0" algn="ctr">
              <a:buNone/>
              <a:defRPr sz="16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noProof="0" dirty="0"/>
              <a:t>Add title</a:t>
            </a:r>
          </a:p>
        </p:txBody>
      </p:sp>
      <p:sp>
        <p:nvSpPr>
          <p:cNvPr id="5" name="Textfeld 4"/>
          <p:cNvSpPr txBox="1"/>
          <p:nvPr/>
        </p:nvSpPr>
        <p:spPr bwMode="gray">
          <a:xfrm>
            <a:off x="432002" y="6574904"/>
            <a:ext cx="5512905" cy="244800"/>
          </a:xfrm>
          <a:prstGeom prst="rect">
            <a:avLst/>
          </a:prstGeom>
          <a:noFill/>
        </p:spPr>
        <p:txBody>
          <a:bodyPr wrap="square" lIns="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a:t>Occasion / Author / Date       Slide </a:t>
            </a:r>
            <a:fld id="{F24121DE-C92B-4102-8ACA-8815D3BDB157}" type="slidenum">
              <a:rPr lang="en-US" sz="900" noProof="0" smtClean="0"/>
              <a:pPr marL="0" marR="0" indent="0" algn="l" defTabSz="914400" rtl="0" eaLnBrk="1" fontAlgn="auto" latinLnBrk="0" hangingPunct="1">
                <a:lnSpc>
                  <a:spcPct val="100000"/>
                </a:lnSpc>
                <a:spcBef>
                  <a:spcPts val="0"/>
                </a:spcBef>
                <a:spcAft>
                  <a:spcPts val="0"/>
                </a:spcAft>
                <a:buClrTx/>
                <a:buSzTx/>
                <a:buFontTx/>
                <a:buNone/>
                <a:tabLst/>
                <a:defRPr/>
              </a:pPr>
              <a:t>‹#›</a:t>
            </a:fld>
            <a:r>
              <a:rPr lang="en-US" sz="900" noProof="0" dirty="0"/>
              <a:t> </a:t>
            </a:r>
          </a:p>
        </p:txBody>
      </p:sp>
      <p:sp>
        <p:nvSpPr>
          <p:cNvPr id="13" name="Text Box 7"/>
          <p:cNvSpPr txBox="1">
            <a:spLocks noChangeArrowheads="1"/>
          </p:cNvSpPr>
          <p:nvPr/>
        </p:nvSpPr>
        <p:spPr bwMode="auto">
          <a:xfrm rot="16200000">
            <a:off x="9157088" y="3498523"/>
            <a:ext cx="5640149" cy="32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a:spAutoFit/>
          </a:bodyPr>
          <a:lstStyle>
            <a:lvl1pPr defTabSz="449263">
              <a:defRPr>
                <a:solidFill>
                  <a:schemeClr val="tx1"/>
                </a:solidFill>
                <a:latin typeface="Arial" charset="0"/>
              </a:defRPr>
            </a:lvl1pPr>
            <a:lvl2pPr defTabSz="449263">
              <a:defRPr>
                <a:solidFill>
                  <a:schemeClr val="tx1"/>
                </a:solidFill>
                <a:latin typeface="Arial" charset="0"/>
              </a:defRPr>
            </a:lvl2pPr>
            <a:lvl3pPr defTabSz="449263">
              <a:defRPr>
                <a:solidFill>
                  <a:schemeClr val="tx1"/>
                </a:solidFill>
                <a:latin typeface="Arial" charset="0"/>
              </a:defRPr>
            </a:lvl3pPr>
            <a:lvl4pPr defTabSz="449263">
              <a:defRPr>
                <a:solidFill>
                  <a:schemeClr val="tx1"/>
                </a:solidFill>
                <a:latin typeface="Arial" charset="0"/>
              </a:defRPr>
            </a:lvl4pPr>
            <a:lvl5pPr defTabSz="449263">
              <a:defRPr>
                <a:solidFill>
                  <a:schemeClr val="tx1"/>
                </a:solidFill>
                <a:latin typeface="Arial" charset="0"/>
              </a:defRPr>
            </a:lvl5pPr>
            <a:lvl6pPr defTabSz="449263" fontAlgn="base">
              <a:spcBef>
                <a:spcPct val="0"/>
              </a:spcBef>
              <a:spcAft>
                <a:spcPct val="0"/>
              </a:spcAft>
              <a:defRPr>
                <a:solidFill>
                  <a:schemeClr val="tx1"/>
                </a:solidFill>
                <a:latin typeface="Arial" charset="0"/>
              </a:defRPr>
            </a:lvl6pPr>
            <a:lvl7pPr defTabSz="449263" fontAlgn="base">
              <a:spcBef>
                <a:spcPct val="0"/>
              </a:spcBef>
              <a:spcAft>
                <a:spcPct val="0"/>
              </a:spcAft>
              <a:defRPr>
                <a:solidFill>
                  <a:schemeClr val="tx1"/>
                </a:solidFill>
                <a:latin typeface="Arial" charset="0"/>
              </a:defRPr>
            </a:lvl7pPr>
            <a:lvl8pPr defTabSz="449263" fontAlgn="base">
              <a:spcBef>
                <a:spcPct val="0"/>
              </a:spcBef>
              <a:spcAft>
                <a:spcPct val="0"/>
              </a:spcAft>
              <a:defRPr>
                <a:solidFill>
                  <a:schemeClr val="tx1"/>
                </a:solidFill>
                <a:latin typeface="Arial" charset="0"/>
              </a:defRPr>
            </a:lvl8pPr>
            <a:lvl9pPr defTabSz="449263" fontAlgn="base">
              <a:spcBef>
                <a:spcPct val="0"/>
              </a:spcBef>
              <a:spcAft>
                <a:spcPct val="0"/>
              </a:spcAft>
              <a:defRPr>
                <a:solidFill>
                  <a:schemeClr val="tx1"/>
                </a:solidFill>
                <a:latin typeface="Arial" charset="0"/>
              </a:defRPr>
            </a:lvl9pPr>
          </a:lstStyle>
          <a:p>
            <a:pPr marL="0" marR="0" lvl="0" indent="0" algn="ctr" defTabSz="449263" rtl="0" eaLnBrk="1" fontAlgn="auto" latinLnBrk="0" hangingPunct="1">
              <a:lnSpc>
                <a:spcPct val="95000"/>
              </a:lnSpc>
              <a:spcBef>
                <a:spcPts val="0"/>
              </a:spcBef>
              <a:spcAft>
                <a:spcPts val="0"/>
              </a:spcAft>
              <a:buClr>
                <a:srgbClr val="000000"/>
              </a:buClr>
              <a:buSzPct val="100000"/>
              <a:buFontTx/>
              <a:buNone/>
              <a:tabLst/>
              <a:defRPr/>
            </a:pPr>
            <a:r>
              <a:rPr lang="en-US" altLang="de-DE" sz="800" b="0" noProof="0" dirty="0">
                <a:solidFill>
                  <a:srgbClr val="808080"/>
                </a:solidFill>
              </a:rPr>
              <a:t>©</a:t>
            </a:r>
            <a:r>
              <a:rPr lang="en-US" altLang="de-DE" sz="800" b="0" noProof="0" dirty="0"/>
              <a:t> 2024, </a:t>
            </a:r>
            <a:r>
              <a:rPr lang="en-US" altLang="de-DE" sz="800" b="0" noProof="0" dirty="0">
                <a:solidFill>
                  <a:srgbClr val="000000"/>
                </a:solidFill>
              </a:rPr>
              <a:t>Leopold Kostal GmbH &amp; Co. KG.</a:t>
            </a:r>
            <a:r>
              <a:rPr lang="en-US" altLang="de-DE" sz="800" b="0" noProof="0" dirty="0"/>
              <a:t> </a:t>
            </a:r>
            <a:r>
              <a:rPr lang="en-US" altLang="de-DE" sz="800" b="0" noProof="0" dirty="0">
                <a:solidFill>
                  <a:srgbClr val="000000"/>
                </a:solidFill>
              </a:rPr>
              <a:t>Contents and presentation are protected world-wide. Any kind of using,                 copying etc. is prohibited without prior permission. All rights - incl. Industrial property rights - are reserved.</a:t>
            </a:r>
          </a:p>
        </p:txBody>
      </p:sp>
    </p:spTree>
    <p:extLst>
      <p:ext uri="{BB962C8B-B14F-4D97-AF65-F5344CB8AC3E}">
        <p14:creationId xmlns:p14="http://schemas.microsoft.com/office/powerpoint/2010/main" val="175142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2390641" y="5502325"/>
            <a:ext cx="7315200" cy="806400"/>
          </a:xfrm>
        </p:spPr>
        <p:txBody>
          <a:bodyPr/>
          <a:lstStyle/>
          <a:p>
            <a:r>
              <a:rPr lang="en-US" noProof="0" dirty="0"/>
              <a:t>Add title</a:t>
            </a:r>
          </a:p>
        </p:txBody>
      </p:sp>
      <p:sp>
        <p:nvSpPr>
          <p:cNvPr id="4" name="Bildplatzhalter 3"/>
          <p:cNvSpPr>
            <a:spLocks noGrp="1"/>
          </p:cNvSpPr>
          <p:nvPr>
            <p:ph type="pic" sz="quarter" idx="10" hasCustomPrompt="1"/>
          </p:nvPr>
        </p:nvSpPr>
        <p:spPr bwMode="gray">
          <a:xfrm>
            <a:off x="2390641" y="835199"/>
            <a:ext cx="7315200" cy="3960000"/>
          </a:xfrm>
        </p:spPr>
        <p:txBody>
          <a:bodyPr lIns="360000" rIns="360000"/>
          <a:lstStyle/>
          <a:p>
            <a:r>
              <a:rPr lang="en-US" noProof="0" dirty="0"/>
              <a:t>Add picture</a:t>
            </a:r>
          </a:p>
        </p:txBody>
      </p:sp>
      <p:sp>
        <p:nvSpPr>
          <p:cNvPr id="6" name="Textplatzhalter 5"/>
          <p:cNvSpPr>
            <a:spLocks noGrp="1"/>
          </p:cNvSpPr>
          <p:nvPr>
            <p:ph type="body" sz="quarter" idx="11" hasCustomPrompt="1"/>
          </p:nvPr>
        </p:nvSpPr>
        <p:spPr bwMode="gray">
          <a:xfrm>
            <a:off x="2390641" y="4802400"/>
            <a:ext cx="7315200" cy="565200"/>
          </a:xfrm>
        </p:spPr>
        <p:txBody>
          <a:bodyPr/>
          <a:lstStyle>
            <a:lvl1pPr>
              <a:defRPr/>
            </a:lvl1pPr>
          </a:lstStyle>
          <a:p>
            <a:pPr lvl="0"/>
            <a:r>
              <a:rPr lang="en-US" noProof="0" dirty="0"/>
              <a:t>Add title</a:t>
            </a:r>
          </a:p>
        </p:txBody>
      </p:sp>
    </p:spTree>
    <p:extLst>
      <p:ext uri="{BB962C8B-B14F-4D97-AF65-F5344CB8AC3E}">
        <p14:creationId xmlns:p14="http://schemas.microsoft.com/office/powerpoint/2010/main" val="25692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slid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964800" y="4406400"/>
            <a:ext cx="10363200" cy="1360800"/>
          </a:xfrm>
        </p:spPr>
        <p:txBody>
          <a:bodyPr lIns="360000" rIns="90000" bIns="0" anchor="t">
            <a:noAutofit/>
          </a:bodyPr>
          <a:lstStyle>
            <a:lvl1pPr>
              <a:defRPr sz="4000"/>
            </a:lvl1pPr>
          </a:lstStyle>
          <a:p>
            <a:r>
              <a:rPr lang="en-US" noProof="0" dirty="0"/>
              <a:t>Add title</a:t>
            </a:r>
          </a:p>
        </p:txBody>
      </p:sp>
      <p:sp>
        <p:nvSpPr>
          <p:cNvPr id="3" name="Textplatzhalter 2"/>
          <p:cNvSpPr>
            <a:spLocks noGrp="1"/>
          </p:cNvSpPr>
          <p:nvPr>
            <p:ph type="body" idx="1" hasCustomPrompt="1"/>
          </p:nvPr>
        </p:nvSpPr>
        <p:spPr bwMode="gray">
          <a:xfrm>
            <a:off x="964800" y="2905200"/>
            <a:ext cx="10363200" cy="1501200"/>
          </a:xfrm>
        </p:spPr>
        <p:txBody>
          <a:bodyPr lIns="360000" tIns="360000" rIns="360000" bIns="360000" anchor="b">
            <a:noAutofit/>
          </a:bodyPr>
          <a:lstStyle>
            <a:lvl1pPr marL="0" indent="0">
              <a:buNone/>
              <a:defRPr sz="20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Add title</a:t>
            </a:r>
          </a:p>
        </p:txBody>
      </p:sp>
    </p:spTree>
    <p:extLst>
      <p:ext uri="{BB962C8B-B14F-4D97-AF65-F5344CB8AC3E}">
        <p14:creationId xmlns:p14="http://schemas.microsoft.com/office/powerpoint/2010/main" val="16517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US" noProof="0" dirty="0"/>
              <a:t>Edit title format of master</a:t>
            </a:r>
          </a:p>
        </p:txBody>
      </p:sp>
    </p:spTree>
    <p:extLst>
      <p:ext uri="{BB962C8B-B14F-4D97-AF65-F5344CB8AC3E}">
        <p14:creationId xmlns:p14="http://schemas.microsoft.com/office/powerpoint/2010/main" val="285145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ith 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Edit title format of master</a:t>
            </a:r>
          </a:p>
        </p:txBody>
      </p:sp>
      <p:sp>
        <p:nvSpPr>
          <p:cNvPr id="3" name="Inhaltsplatzhalter 3"/>
          <p:cNvSpPr>
            <a:spLocks noGrp="1"/>
          </p:cNvSpPr>
          <p:nvPr>
            <p:ph sz="quarter" idx="10" hasCustomPrompt="1"/>
          </p:nvPr>
        </p:nvSpPr>
        <p:spPr bwMode="gray">
          <a:xfrm>
            <a:off x="432000" y="1781948"/>
            <a:ext cx="11232000" cy="4525253"/>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6" name="Textplatzhalter 5"/>
          <p:cNvSpPr>
            <a:spLocks noGrp="1"/>
          </p:cNvSpPr>
          <p:nvPr>
            <p:ph type="body" sz="quarter" idx="11" hasCustomPrompt="1"/>
          </p:nvPr>
        </p:nvSpPr>
        <p:spPr>
          <a:xfrm>
            <a:off x="431999" y="1241947"/>
            <a:ext cx="11232001" cy="540000"/>
          </a:xfrm>
          <a:solidFill>
            <a:schemeClr val="accent1"/>
          </a:solidFill>
        </p:spPr>
        <p:txBody>
          <a:bodyPr lIns="72000" tIns="72000" rIns="72000" bIns="72000" anchor="ctr"/>
          <a:lstStyle>
            <a:lvl1pPr>
              <a:lnSpc>
                <a:spcPct val="100000"/>
              </a:lnSpc>
              <a:defRPr>
                <a:solidFill>
                  <a:schemeClr val="bg1"/>
                </a:solidFill>
              </a:defRPr>
            </a:lvl1pPr>
          </a:lstStyle>
          <a:p>
            <a:pPr lvl="0"/>
            <a:r>
              <a:rPr lang="en-US" noProof="0" dirty="0"/>
              <a:t>Edit title format of </a:t>
            </a:r>
            <a:r>
              <a:rPr lang="en-US" noProof="0" dirty="0" err="1"/>
              <a:t>mastert</a:t>
            </a:r>
            <a:endParaRPr lang="en-US" noProof="0" dirty="0"/>
          </a:p>
        </p:txBody>
      </p:sp>
    </p:spTree>
    <p:extLst>
      <p:ext uri="{BB962C8B-B14F-4D97-AF65-F5344CB8AC3E}">
        <p14:creationId xmlns:p14="http://schemas.microsoft.com/office/powerpoint/2010/main" val="252248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sp>
        <p:nvSpPr>
          <p:cNvPr id="4" name="Inhaltsplatzhalter 3"/>
          <p:cNvSpPr>
            <a:spLocks noGrp="1"/>
          </p:cNvSpPr>
          <p:nvPr>
            <p:ph sz="quarter" idx="10" hasCustomPrompt="1"/>
          </p:nvPr>
        </p:nvSpPr>
        <p:spPr bwMode="gray">
          <a:xfrm>
            <a:off x="432000" y="835199"/>
            <a:ext cx="11232000" cy="5472001"/>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2" name="Titel 1"/>
          <p:cNvSpPr>
            <a:spLocks noGrp="1"/>
          </p:cNvSpPr>
          <p:nvPr>
            <p:ph type="title" hasCustomPrompt="1"/>
          </p:nvPr>
        </p:nvSpPr>
        <p:spPr bwMode="gray"/>
        <p:txBody>
          <a:bodyPr/>
          <a:lstStyle/>
          <a:p>
            <a:r>
              <a:rPr lang="en-US" noProof="0" dirty="0"/>
              <a:t>Edit title format of master</a:t>
            </a:r>
          </a:p>
        </p:txBody>
      </p:sp>
    </p:spTree>
    <p:extLst>
      <p:ext uri="{BB962C8B-B14F-4D97-AF65-F5344CB8AC3E}">
        <p14:creationId xmlns:p14="http://schemas.microsoft.com/office/powerpoint/2010/main" val="374129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noProof="0" dirty="0"/>
              <a:t>Edit title format of master</a:t>
            </a:r>
          </a:p>
        </p:txBody>
      </p:sp>
      <p:sp>
        <p:nvSpPr>
          <p:cNvPr id="4" name="Inhaltsplatzhalter 3"/>
          <p:cNvSpPr>
            <a:spLocks noGrp="1"/>
          </p:cNvSpPr>
          <p:nvPr>
            <p:ph sz="quarter" idx="10" hasCustomPrompt="1"/>
          </p:nvPr>
        </p:nvSpPr>
        <p:spPr bwMode="gray">
          <a:xfrm>
            <a:off x="432001" y="835199"/>
            <a:ext cx="5472475" cy="5472000"/>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6" name="Inhaltsplatzhalter 5"/>
          <p:cNvSpPr>
            <a:spLocks noGrp="1"/>
          </p:cNvSpPr>
          <p:nvPr>
            <p:ph sz="quarter" idx="11" hasCustomPrompt="1"/>
          </p:nvPr>
        </p:nvSpPr>
        <p:spPr bwMode="gray">
          <a:xfrm>
            <a:off x="6192476" y="835199"/>
            <a:ext cx="5472475" cy="5472000"/>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Tree>
    <p:extLst>
      <p:ext uri="{BB962C8B-B14F-4D97-AF65-F5344CB8AC3E}">
        <p14:creationId xmlns:p14="http://schemas.microsoft.com/office/powerpoint/2010/main" val="2614729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with two contents">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US" noProof="0" dirty="0"/>
              <a:t>Edit title format of master</a:t>
            </a:r>
          </a:p>
        </p:txBody>
      </p:sp>
      <p:sp>
        <p:nvSpPr>
          <p:cNvPr id="4" name="Inhaltsplatzhalter 3"/>
          <p:cNvSpPr>
            <a:spLocks noGrp="1"/>
          </p:cNvSpPr>
          <p:nvPr>
            <p:ph sz="quarter" idx="10" hasCustomPrompt="1"/>
          </p:nvPr>
        </p:nvSpPr>
        <p:spPr bwMode="gray">
          <a:xfrm>
            <a:off x="432002" y="1375200"/>
            <a:ext cx="5471999" cy="4931999"/>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6" name="Inhaltsplatzhalter 5"/>
          <p:cNvSpPr>
            <a:spLocks noGrp="1"/>
          </p:cNvSpPr>
          <p:nvPr>
            <p:ph sz="quarter" idx="11" hasCustomPrompt="1"/>
          </p:nvPr>
        </p:nvSpPr>
        <p:spPr bwMode="gray">
          <a:xfrm>
            <a:off x="6192001" y="1375200"/>
            <a:ext cx="5471999" cy="4931999"/>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11" name="Textplatzhalter 10"/>
          <p:cNvSpPr>
            <a:spLocks noGrp="1"/>
          </p:cNvSpPr>
          <p:nvPr>
            <p:ph type="body" sz="quarter" idx="12" hasCustomPrompt="1"/>
          </p:nvPr>
        </p:nvSpPr>
        <p:spPr bwMode="gray">
          <a:xfrm>
            <a:off x="432002" y="835199"/>
            <a:ext cx="5471999" cy="540001"/>
          </a:xfrm>
        </p:spPr>
        <p:txBody>
          <a:bodyPr>
            <a:noAutofit/>
          </a:bodyPr>
          <a:lstStyle>
            <a:lvl1pPr marL="0" marR="0" indent="0" algn="l" defTabSz="685800" rtl="0" eaLnBrk="1" fontAlgn="auto" latinLnBrk="0" hangingPunct="1">
              <a:lnSpc>
                <a:spcPct val="93000"/>
              </a:lnSpc>
              <a:spcBef>
                <a:spcPts val="400"/>
              </a:spcBef>
              <a:spcAft>
                <a:spcPts val="0"/>
              </a:spcAft>
              <a:buClr>
                <a:schemeClr val="tx2"/>
              </a:buClr>
              <a:buSzTx/>
              <a:buFontTx/>
              <a:buNone/>
              <a:tabLst/>
              <a:defRPr sz="1800">
                <a:solidFill>
                  <a:schemeClr val="tx2"/>
                </a:solidFill>
              </a:defRPr>
            </a:lvl1pPr>
          </a:lstStyle>
          <a:p>
            <a:pPr marL="0" marR="0" lvl="0" indent="0" algn="l" defTabSz="685800" rtl="0" eaLnBrk="1" fontAlgn="auto" latinLnBrk="0" hangingPunct="1">
              <a:lnSpc>
                <a:spcPct val="93000"/>
              </a:lnSpc>
              <a:spcBef>
                <a:spcPts val="400"/>
              </a:spcBef>
              <a:spcAft>
                <a:spcPts val="0"/>
              </a:spcAft>
              <a:buClr>
                <a:schemeClr val="tx2"/>
              </a:buClr>
              <a:buSzTx/>
              <a:buFontTx/>
              <a:buNone/>
              <a:tabLst/>
              <a:defRPr/>
            </a:pPr>
            <a:r>
              <a:rPr lang="en-US" noProof="0" dirty="0"/>
              <a:t>Edit text format of master</a:t>
            </a:r>
          </a:p>
        </p:txBody>
      </p:sp>
      <p:sp>
        <p:nvSpPr>
          <p:cNvPr id="12" name="Textplatzhalter 10"/>
          <p:cNvSpPr>
            <a:spLocks noGrp="1"/>
          </p:cNvSpPr>
          <p:nvPr>
            <p:ph type="body" sz="quarter" idx="13" hasCustomPrompt="1"/>
          </p:nvPr>
        </p:nvSpPr>
        <p:spPr bwMode="gray">
          <a:xfrm>
            <a:off x="6192001" y="835199"/>
            <a:ext cx="5471999" cy="540001"/>
          </a:xfrm>
        </p:spPr>
        <p:txBody>
          <a:bodyPr>
            <a:noAutofit/>
          </a:bodyPr>
          <a:lstStyle>
            <a:lvl1pPr marL="0" indent="0">
              <a:buNone/>
              <a:defRPr sz="1800">
                <a:solidFill>
                  <a:schemeClr val="tx2"/>
                </a:solidFill>
              </a:defRPr>
            </a:lvl1pPr>
          </a:lstStyle>
          <a:p>
            <a:pPr lvl="0"/>
            <a:r>
              <a:rPr lang="en-US" noProof="0" dirty="0"/>
              <a:t>Edit text format of master</a:t>
            </a:r>
          </a:p>
        </p:txBody>
      </p:sp>
    </p:spTree>
    <p:extLst>
      <p:ext uri="{BB962C8B-B14F-4D97-AF65-F5344CB8AC3E}">
        <p14:creationId xmlns:p14="http://schemas.microsoft.com/office/powerpoint/2010/main" val="2844871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mpty slide">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007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2/3">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en-US" noProof="0" dirty="0"/>
              <a:t>Edit title format of master</a:t>
            </a:r>
          </a:p>
        </p:txBody>
      </p:sp>
      <p:sp>
        <p:nvSpPr>
          <p:cNvPr id="4" name="Textplatzhalter 3"/>
          <p:cNvSpPr>
            <a:spLocks noGrp="1"/>
          </p:cNvSpPr>
          <p:nvPr>
            <p:ph type="body" sz="quarter" idx="10" hasCustomPrompt="1"/>
          </p:nvPr>
        </p:nvSpPr>
        <p:spPr bwMode="gray">
          <a:xfrm>
            <a:off x="432000" y="835199"/>
            <a:ext cx="4319800" cy="5472000"/>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7" name="Inhaltsplatzhalter 6"/>
          <p:cNvSpPr>
            <a:spLocks noGrp="1"/>
          </p:cNvSpPr>
          <p:nvPr>
            <p:ph sz="quarter" idx="11" hasCustomPrompt="1"/>
          </p:nvPr>
        </p:nvSpPr>
        <p:spPr bwMode="gray">
          <a:xfrm>
            <a:off x="5039802" y="835199"/>
            <a:ext cx="6625151" cy="5472000"/>
          </a:xfrm>
        </p:spPr>
        <p:txBody>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Tree>
    <p:extLst>
      <p:ext uri="{BB962C8B-B14F-4D97-AF65-F5344CB8AC3E}">
        <p14:creationId xmlns:p14="http://schemas.microsoft.com/office/powerpoint/2010/main" val="12409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Grafik 8"/>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Grafik 10"/>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9996125" y="230400"/>
            <a:ext cx="1725025" cy="359634"/>
          </a:xfrm>
          <a:prstGeom prst="rect">
            <a:avLst/>
          </a:prstGeom>
        </p:spPr>
      </p:pic>
      <p:sp>
        <p:nvSpPr>
          <p:cNvPr id="2" name="Titelplatzhalter 1"/>
          <p:cNvSpPr>
            <a:spLocks noGrp="1"/>
          </p:cNvSpPr>
          <p:nvPr>
            <p:ph type="title"/>
          </p:nvPr>
        </p:nvSpPr>
        <p:spPr bwMode="gray">
          <a:xfrm>
            <a:off x="432000" y="113217"/>
            <a:ext cx="9216000" cy="594000"/>
          </a:xfrm>
          <a:prstGeom prst="rect">
            <a:avLst/>
          </a:prstGeom>
        </p:spPr>
        <p:txBody>
          <a:bodyPr vert="horz" lIns="0" tIns="72000" rIns="0" bIns="72000" rtlCol="0" anchor="b">
            <a:noAutofit/>
          </a:bodyPr>
          <a:lstStyle/>
          <a:p>
            <a:r>
              <a:rPr lang="en-US" noProof="0" dirty="0"/>
              <a:t>Edit title format of master</a:t>
            </a:r>
          </a:p>
        </p:txBody>
      </p:sp>
      <p:sp>
        <p:nvSpPr>
          <p:cNvPr id="3" name="Textplatzhalter 2"/>
          <p:cNvSpPr>
            <a:spLocks noGrp="1"/>
          </p:cNvSpPr>
          <p:nvPr>
            <p:ph type="body" idx="1"/>
          </p:nvPr>
        </p:nvSpPr>
        <p:spPr bwMode="gray">
          <a:xfrm>
            <a:off x="432000" y="835200"/>
            <a:ext cx="11232000" cy="5472000"/>
          </a:xfrm>
          <a:prstGeom prst="rect">
            <a:avLst/>
          </a:prstGeom>
        </p:spPr>
        <p:txBody>
          <a:bodyPr vert="horz" lIns="0" tIns="360000" rIns="0" bIns="360000" rtlCol="0">
            <a:noAutofit/>
          </a:bodyPr>
          <a:lstStyle/>
          <a:p>
            <a:pPr lvl="0"/>
            <a:r>
              <a:rPr lang="en-US" noProof="0" dirty="0"/>
              <a:t>Edit text format of master</a:t>
            </a:r>
          </a:p>
          <a:p>
            <a:pPr lvl="1"/>
            <a:r>
              <a:rPr lang="en-US" noProof="0" dirty="0"/>
              <a:t>Level two</a:t>
            </a:r>
          </a:p>
          <a:p>
            <a:pPr lvl="2"/>
            <a:r>
              <a:rPr lang="en-US" noProof="0" dirty="0"/>
              <a:t>Level three</a:t>
            </a:r>
          </a:p>
          <a:p>
            <a:pPr lvl="3"/>
            <a:r>
              <a:rPr lang="en-US" noProof="0" dirty="0"/>
              <a:t>Level four</a:t>
            </a:r>
          </a:p>
          <a:p>
            <a:pPr lvl="4"/>
            <a:r>
              <a:rPr lang="en-US" noProof="0" dirty="0"/>
              <a:t>Level five</a:t>
            </a:r>
          </a:p>
        </p:txBody>
      </p:sp>
      <p:sp>
        <p:nvSpPr>
          <p:cNvPr id="10" name="Textfeld 9"/>
          <p:cNvSpPr txBox="1"/>
          <p:nvPr/>
        </p:nvSpPr>
        <p:spPr bwMode="gray">
          <a:xfrm>
            <a:off x="432002" y="6574904"/>
            <a:ext cx="5512905" cy="244800"/>
          </a:xfrm>
          <a:prstGeom prst="rect">
            <a:avLst/>
          </a:prstGeom>
          <a:noFill/>
        </p:spPr>
        <p:txBody>
          <a:bodyPr wrap="square" lIns="0" tIns="0" rIns="0" bIns="0" rtlCol="0" anchor="ct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noProof="0" dirty="0"/>
              <a:t>Occasion / Author / Date       Slide </a:t>
            </a:r>
            <a:fld id="{F24121DE-C92B-4102-8ACA-8815D3BDB157}" type="slidenum">
              <a:rPr lang="en-US" sz="900" noProof="0" smtClean="0"/>
              <a:pPr marL="0" marR="0" indent="0" algn="l" defTabSz="914400" rtl="0" eaLnBrk="1" fontAlgn="auto" latinLnBrk="0" hangingPunct="1">
                <a:lnSpc>
                  <a:spcPct val="100000"/>
                </a:lnSpc>
                <a:spcBef>
                  <a:spcPts val="0"/>
                </a:spcBef>
                <a:spcAft>
                  <a:spcPts val="0"/>
                </a:spcAft>
                <a:buClrTx/>
                <a:buSzTx/>
                <a:buFontTx/>
                <a:buNone/>
                <a:tabLst/>
                <a:defRPr/>
              </a:pPr>
              <a:t>‹#›</a:t>
            </a:fld>
            <a:r>
              <a:rPr lang="en-US" sz="900" noProof="0" dirty="0"/>
              <a:t> </a:t>
            </a:r>
          </a:p>
        </p:txBody>
      </p:sp>
      <p:sp>
        <p:nvSpPr>
          <p:cNvPr id="12" name="Text Box 7"/>
          <p:cNvSpPr txBox="1">
            <a:spLocks noChangeArrowheads="1"/>
          </p:cNvSpPr>
          <p:nvPr/>
        </p:nvSpPr>
        <p:spPr bwMode="auto">
          <a:xfrm rot="16200000">
            <a:off x="9157088" y="3498523"/>
            <a:ext cx="5640149" cy="32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a:spAutoFit/>
          </a:bodyPr>
          <a:lstStyle>
            <a:lvl1pPr defTabSz="449263">
              <a:defRPr>
                <a:solidFill>
                  <a:schemeClr val="tx1"/>
                </a:solidFill>
                <a:latin typeface="Arial" charset="0"/>
              </a:defRPr>
            </a:lvl1pPr>
            <a:lvl2pPr defTabSz="449263">
              <a:defRPr>
                <a:solidFill>
                  <a:schemeClr val="tx1"/>
                </a:solidFill>
                <a:latin typeface="Arial" charset="0"/>
              </a:defRPr>
            </a:lvl2pPr>
            <a:lvl3pPr defTabSz="449263">
              <a:defRPr>
                <a:solidFill>
                  <a:schemeClr val="tx1"/>
                </a:solidFill>
                <a:latin typeface="Arial" charset="0"/>
              </a:defRPr>
            </a:lvl3pPr>
            <a:lvl4pPr defTabSz="449263">
              <a:defRPr>
                <a:solidFill>
                  <a:schemeClr val="tx1"/>
                </a:solidFill>
                <a:latin typeface="Arial" charset="0"/>
              </a:defRPr>
            </a:lvl4pPr>
            <a:lvl5pPr defTabSz="449263">
              <a:defRPr>
                <a:solidFill>
                  <a:schemeClr val="tx1"/>
                </a:solidFill>
                <a:latin typeface="Arial" charset="0"/>
              </a:defRPr>
            </a:lvl5pPr>
            <a:lvl6pPr defTabSz="449263" fontAlgn="base">
              <a:spcBef>
                <a:spcPct val="0"/>
              </a:spcBef>
              <a:spcAft>
                <a:spcPct val="0"/>
              </a:spcAft>
              <a:defRPr>
                <a:solidFill>
                  <a:schemeClr val="tx1"/>
                </a:solidFill>
                <a:latin typeface="Arial" charset="0"/>
              </a:defRPr>
            </a:lvl6pPr>
            <a:lvl7pPr defTabSz="449263" fontAlgn="base">
              <a:spcBef>
                <a:spcPct val="0"/>
              </a:spcBef>
              <a:spcAft>
                <a:spcPct val="0"/>
              </a:spcAft>
              <a:defRPr>
                <a:solidFill>
                  <a:schemeClr val="tx1"/>
                </a:solidFill>
                <a:latin typeface="Arial" charset="0"/>
              </a:defRPr>
            </a:lvl7pPr>
            <a:lvl8pPr defTabSz="449263" fontAlgn="base">
              <a:spcBef>
                <a:spcPct val="0"/>
              </a:spcBef>
              <a:spcAft>
                <a:spcPct val="0"/>
              </a:spcAft>
              <a:defRPr>
                <a:solidFill>
                  <a:schemeClr val="tx1"/>
                </a:solidFill>
                <a:latin typeface="Arial" charset="0"/>
              </a:defRPr>
            </a:lvl8pPr>
            <a:lvl9pPr defTabSz="449263" fontAlgn="base">
              <a:spcBef>
                <a:spcPct val="0"/>
              </a:spcBef>
              <a:spcAft>
                <a:spcPct val="0"/>
              </a:spcAft>
              <a:defRPr>
                <a:solidFill>
                  <a:schemeClr val="tx1"/>
                </a:solidFill>
                <a:latin typeface="Arial" charset="0"/>
              </a:defRPr>
            </a:lvl9pPr>
          </a:lstStyle>
          <a:p>
            <a:pPr marL="0" marR="0" lvl="0" indent="0" algn="ctr" defTabSz="449263" rtl="0" eaLnBrk="1" fontAlgn="auto" latinLnBrk="0" hangingPunct="1">
              <a:lnSpc>
                <a:spcPct val="95000"/>
              </a:lnSpc>
              <a:spcBef>
                <a:spcPts val="0"/>
              </a:spcBef>
              <a:spcAft>
                <a:spcPts val="0"/>
              </a:spcAft>
              <a:buClr>
                <a:srgbClr val="000000"/>
              </a:buClr>
              <a:buSzPct val="100000"/>
              <a:buFontTx/>
              <a:buNone/>
              <a:tabLst/>
              <a:defRPr/>
            </a:pPr>
            <a:r>
              <a:rPr lang="en-US" altLang="de-DE" sz="800" b="0" noProof="0" dirty="0">
                <a:solidFill>
                  <a:srgbClr val="808080"/>
                </a:solidFill>
              </a:rPr>
              <a:t>©</a:t>
            </a:r>
            <a:r>
              <a:rPr lang="en-US" altLang="de-DE" sz="800" b="0" noProof="0" dirty="0"/>
              <a:t> 2024, </a:t>
            </a:r>
            <a:r>
              <a:rPr lang="en-US" altLang="de-DE" sz="800" b="0" noProof="0" dirty="0">
                <a:solidFill>
                  <a:srgbClr val="000000"/>
                </a:solidFill>
              </a:rPr>
              <a:t>Leopold Kostal GmbH &amp; Co. KG.</a:t>
            </a:r>
            <a:r>
              <a:rPr lang="en-US" altLang="de-DE" sz="800" b="0" noProof="0" dirty="0"/>
              <a:t> </a:t>
            </a:r>
            <a:r>
              <a:rPr lang="en-US" altLang="de-DE" sz="800" b="0" noProof="0" dirty="0">
                <a:solidFill>
                  <a:srgbClr val="000000"/>
                </a:solidFill>
              </a:rPr>
              <a:t>Contents and presentation are protected world-wide. Any kind of using,                 copying etc. is prohibited without prior permission. All rights - incl. Industrial property rights - are reserved.</a:t>
            </a:r>
          </a:p>
        </p:txBody>
      </p:sp>
    </p:spTree>
    <p:extLst>
      <p:ext uri="{BB962C8B-B14F-4D97-AF65-F5344CB8AC3E}">
        <p14:creationId xmlns:p14="http://schemas.microsoft.com/office/powerpoint/2010/main" val="200027536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9"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685800" rtl="0" eaLnBrk="1" latinLnBrk="0" hangingPunct="1">
        <a:lnSpc>
          <a:spcPct val="100000"/>
        </a:lnSpc>
        <a:spcBef>
          <a:spcPct val="0"/>
        </a:spcBef>
        <a:buNone/>
        <a:defRPr sz="1800" b="1" kern="1200">
          <a:solidFill>
            <a:schemeClr val="tx2"/>
          </a:solidFill>
          <a:latin typeface="+mj-lt"/>
          <a:ea typeface="+mj-ea"/>
          <a:cs typeface="+mj-cs"/>
        </a:defRPr>
      </a:lvl1pPr>
    </p:titleStyle>
    <p:bodyStyle>
      <a:lvl1pPr marL="0" indent="0" algn="l" defTabSz="685800" rtl="0" eaLnBrk="1" latinLnBrk="0" hangingPunct="1">
        <a:lnSpc>
          <a:spcPct val="100000"/>
        </a:lnSpc>
        <a:spcBef>
          <a:spcPts val="400"/>
        </a:spcBef>
        <a:buClr>
          <a:schemeClr val="tx2"/>
        </a:buClr>
        <a:buFontTx/>
        <a:buNone/>
        <a:defRPr sz="1600" b="1" kern="1200">
          <a:solidFill>
            <a:schemeClr val="tx2"/>
          </a:solidFill>
          <a:latin typeface="+mn-lt"/>
          <a:ea typeface="+mn-ea"/>
          <a:cs typeface="+mn-cs"/>
        </a:defRPr>
      </a:lvl1pPr>
      <a:lvl2pPr marL="342000" indent="-342000" algn="l" defTabSz="685800" rtl="0" eaLnBrk="1" latinLnBrk="0" hangingPunct="1">
        <a:lnSpc>
          <a:spcPct val="100000"/>
        </a:lnSpc>
        <a:spcBef>
          <a:spcPts val="400"/>
        </a:spcBef>
        <a:buClr>
          <a:schemeClr val="tx2"/>
        </a:buClr>
        <a:buFont typeface="Wingdings" panose="05000000000000000000" pitchFamily="2" charset="2"/>
        <a:buChar char="§"/>
        <a:defRPr sz="1600" b="1" kern="1200">
          <a:solidFill>
            <a:schemeClr val="tx2"/>
          </a:solidFill>
          <a:latin typeface="+mn-lt"/>
          <a:ea typeface="+mn-ea"/>
          <a:cs typeface="+mn-cs"/>
        </a:defRPr>
      </a:lvl2pPr>
      <a:lvl3pPr marL="741600" indent="-342000" algn="l" defTabSz="685800" rtl="0" eaLnBrk="1" latinLnBrk="0" hangingPunct="1">
        <a:lnSpc>
          <a:spcPct val="100000"/>
        </a:lnSpc>
        <a:spcBef>
          <a:spcPts val="300"/>
        </a:spcBef>
        <a:buClr>
          <a:schemeClr val="tx2"/>
        </a:buClr>
        <a:buFont typeface="Wingdings" panose="05000000000000000000" pitchFamily="2" charset="2"/>
        <a:buChar char="§"/>
        <a:defRPr sz="1200" kern="1200">
          <a:solidFill>
            <a:schemeClr val="tx2"/>
          </a:solidFill>
          <a:latin typeface="+mn-lt"/>
          <a:ea typeface="+mn-ea"/>
          <a:cs typeface="+mn-cs"/>
        </a:defRPr>
      </a:lvl3pPr>
      <a:lvl4pPr marL="1144800" indent="-230400" algn="l" defTabSz="685800" rtl="0" eaLnBrk="1" latinLnBrk="0" hangingPunct="1">
        <a:lnSpc>
          <a:spcPct val="100000"/>
        </a:lnSpc>
        <a:spcBef>
          <a:spcPts val="300"/>
        </a:spcBef>
        <a:buClr>
          <a:schemeClr val="tx2"/>
        </a:buClr>
        <a:buFont typeface="Wingdings" panose="05000000000000000000" pitchFamily="2" charset="2"/>
        <a:buChar char="§"/>
        <a:defRPr sz="1200" kern="1200">
          <a:solidFill>
            <a:schemeClr val="tx2"/>
          </a:solidFill>
          <a:latin typeface="+mn-lt"/>
          <a:ea typeface="+mn-ea"/>
          <a:cs typeface="+mn-cs"/>
        </a:defRPr>
      </a:lvl4pPr>
      <a:lvl5pPr marL="1602000" indent="-165600" algn="l" defTabSz="685800" rtl="0" eaLnBrk="1" latinLnBrk="0" hangingPunct="1">
        <a:lnSpc>
          <a:spcPct val="100000"/>
        </a:lnSpc>
        <a:spcBef>
          <a:spcPts val="300"/>
        </a:spcBef>
        <a:buClr>
          <a:schemeClr val="tx2"/>
        </a:buClr>
        <a:buFont typeface="Wingdings" panose="05000000000000000000" pitchFamily="2" charset="2"/>
        <a:buChar char="§"/>
        <a:defRPr sz="12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userDrawn="1">
          <p15:clr>
            <a:srgbClr val="F26B43"/>
          </p15:clr>
        </p15:guide>
        <p15:guide id="2" pos="272" userDrawn="1">
          <p15:clr>
            <a:srgbClr val="F26B43"/>
          </p15:clr>
        </p15:guide>
        <p15:guide id="3" pos="7348" userDrawn="1">
          <p15:clr>
            <a:srgbClr val="F26B43"/>
          </p15:clr>
        </p15:guide>
        <p15:guide id="4" orient="horz" pos="3974" userDrawn="1">
          <p15:clr>
            <a:srgbClr val="F26B43"/>
          </p15:clr>
        </p15:guide>
        <p15:guide id="5" pos="3809" userDrawn="1">
          <p15:clr>
            <a:srgbClr val="F26B43"/>
          </p15:clr>
        </p15:guide>
        <p15:guide id="6" pos="3900" userDrawn="1">
          <p15:clr>
            <a:srgbClr val="F26B43"/>
          </p15:clr>
        </p15:guide>
        <p15:guide id="7" pos="3719" userDrawn="1">
          <p15:clr>
            <a:srgbClr val="F26B43"/>
          </p15:clr>
        </p15:guide>
        <p15:guide id="8" pos="6077" userDrawn="1">
          <p15:clr>
            <a:srgbClr val="F26B43"/>
          </p15:clr>
        </p15:guide>
        <p15:guide id="9" orient="horz" pos="3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49.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st.com/en/development-tools/stm32cubemx.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3735" y="1336093"/>
            <a:ext cx="10363200" cy="2092907"/>
          </a:xfrm>
        </p:spPr>
        <p:txBody>
          <a:bodyPr/>
          <a:lstStyle/>
          <a:p>
            <a:r>
              <a:rPr lang="en-US" sz="4000" b="1" noProof="0" dirty="0" smtClean="0"/>
              <a:t>STM32</a:t>
            </a:r>
            <a:br>
              <a:rPr lang="en-US" sz="4000" b="1" noProof="0" dirty="0" smtClean="0"/>
            </a:br>
            <a:r>
              <a:rPr lang="en-US" sz="4000" b="1" noProof="0" dirty="0" smtClean="0"/>
              <a:t>with Motor driver</a:t>
            </a:r>
            <a:endParaRPr lang="en-US" sz="4000" b="1" noProof="0" dirty="0"/>
          </a:p>
        </p:txBody>
      </p:sp>
      <p:sp>
        <p:nvSpPr>
          <p:cNvPr id="3" name="Untertitel 2"/>
          <p:cNvSpPr>
            <a:spLocks noGrp="1"/>
          </p:cNvSpPr>
          <p:nvPr>
            <p:ph type="subTitle" idx="1"/>
          </p:nvPr>
        </p:nvSpPr>
        <p:spPr>
          <a:xfrm>
            <a:off x="1618135" y="4537364"/>
            <a:ext cx="8534400" cy="1478905"/>
          </a:xfrm>
        </p:spPr>
        <p:txBody>
          <a:bodyPr/>
          <a:lstStyle/>
          <a:p>
            <a:endParaRPr lang="en-US" dirty="0"/>
          </a:p>
          <a:p>
            <a:endParaRPr lang="en-US" dirty="0"/>
          </a:p>
          <a:p>
            <a:r>
              <a:rPr lang="en-US" dirty="0" smtClean="0"/>
              <a:t>01.11.2024</a:t>
            </a:r>
            <a:endParaRPr lang="en-US" dirty="0" smtClean="0"/>
          </a:p>
        </p:txBody>
      </p:sp>
      <p:sp>
        <p:nvSpPr>
          <p:cNvPr id="4" name="Titel 1"/>
          <p:cNvSpPr txBox="1">
            <a:spLocks/>
          </p:cNvSpPr>
          <p:nvPr/>
        </p:nvSpPr>
        <p:spPr bwMode="gray">
          <a:xfrm>
            <a:off x="786862" y="3828400"/>
            <a:ext cx="10363200" cy="708964"/>
          </a:xfrm>
          <a:prstGeom prst="rect">
            <a:avLst/>
          </a:prstGeom>
        </p:spPr>
        <p:txBody>
          <a:bodyPr vert="horz" lIns="0" tIns="72000" rIns="0" bIns="72000" rtlCol="0" anchor="ctr">
            <a:noAutofit/>
          </a:bodyPr>
          <a:lstStyle>
            <a:lvl1pPr algn="ctr" defTabSz="685800" rtl="0" eaLnBrk="1" latinLnBrk="0" hangingPunct="1">
              <a:lnSpc>
                <a:spcPct val="100000"/>
              </a:lnSpc>
              <a:spcBef>
                <a:spcPct val="0"/>
              </a:spcBef>
              <a:buNone/>
              <a:defRPr sz="2000" b="0" kern="1200">
                <a:solidFill>
                  <a:schemeClr val="tx2"/>
                </a:solidFill>
                <a:latin typeface="+mj-lt"/>
                <a:ea typeface="+mj-ea"/>
                <a:cs typeface="+mj-cs"/>
              </a:defRPr>
            </a:lvl1pPr>
          </a:lstStyle>
          <a:p>
            <a:r>
              <a:rPr lang="en-US" sz="2800" b="1" dirty="0" smtClean="0"/>
              <a:t>Student Lab 2b</a:t>
            </a:r>
            <a:endParaRPr lang="en-US" sz="2800" b="1" dirty="0"/>
          </a:p>
        </p:txBody>
      </p:sp>
    </p:spTree>
    <p:extLst>
      <p:ext uri="{BB962C8B-B14F-4D97-AF65-F5344CB8AC3E}">
        <p14:creationId xmlns:p14="http://schemas.microsoft.com/office/powerpoint/2010/main" val="1826173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00" y="97175"/>
            <a:ext cx="9216000" cy="594000"/>
          </a:xfrm>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1999" y="1035170"/>
            <a:ext cx="9449937" cy="5272029"/>
          </a:xfrm>
        </p:spPr>
        <p:txBody>
          <a:bodyPr/>
          <a:lstStyle/>
          <a:p>
            <a:r>
              <a:rPr lang="en-US" sz="2000" dirty="0" smtClean="0"/>
              <a:t>For code with 1 button function, </a:t>
            </a:r>
            <a:r>
              <a:rPr lang="en-US" sz="2000" dirty="0">
                <a:solidFill>
                  <a:srgbClr val="00B0F0"/>
                </a:solidFill>
              </a:rPr>
              <a:t>B1 (Blue Button) </a:t>
            </a:r>
            <a:r>
              <a:rPr lang="en-US" sz="2000" dirty="0"/>
              <a:t>will be used</a:t>
            </a:r>
            <a:endParaRPr lang="en-US" sz="2000" dirty="0" smtClean="0"/>
          </a:p>
          <a:p>
            <a:r>
              <a:rPr lang="en-US" u="sng" dirty="0" smtClean="0"/>
              <a:t>This code is used to check your Driver and Mirror’s motors connection</a:t>
            </a:r>
            <a:endParaRPr lang="en-US" dirty="0" smtClean="0"/>
          </a:p>
          <a:p>
            <a:pPr marL="285750" indent="-285750">
              <a:buFontTx/>
              <a:buChar char="-"/>
            </a:pPr>
            <a:endParaRPr lang="en-US" dirty="0" smtClean="0"/>
          </a:p>
          <a:p>
            <a:pPr marL="285750" indent="-285750">
              <a:buFontTx/>
              <a:buChar char="-"/>
            </a:pPr>
            <a:r>
              <a:rPr lang="en-US" dirty="0" smtClean="0"/>
              <a:t>Set the MCU pins in STM32CubeMX as described.</a:t>
            </a:r>
            <a:endParaRPr lang="bg-BG" dirty="0" smtClean="0"/>
          </a:p>
          <a:p>
            <a:pPr marL="627750" lvl="1" indent="-285750">
              <a:buFontTx/>
              <a:buChar char="-"/>
            </a:pPr>
            <a:r>
              <a:rPr lang="en-US" sz="1800" dirty="0" smtClean="0"/>
              <a:t>Four </a:t>
            </a:r>
            <a:r>
              <a:rPr lang="en-US" sz="1800" dirty="0" smtClean="0">
                <a:solidFill>
                  <a:srgbClr val="0070C0"/>
                </a:solidFill>
              </a:rPr>
              <a:t>GPIO output </a:t>
            </a:r>
            <a:r>
              <a:rPr lang="en-US" sz="1800" dirty="0" smtClean="0"/>
              <a:t>pins</a:t>
            </a:r>
          </a:p>
          <a:p>
            <a:pPr marL="1027350" lvl="2" indent="-285750">
              <a:buFontTx/>
              <a:buChar char="-"/>
            </a:pPr>
            <a:r>
              <a:rPr lang="en-US" sz="1400" b="1" dirty="0"/>
              <a:t>PB15</a:t>
            </a:r>
            <a:r>
              <a:rPr lang="en-US" sz="1400" dirty="0"/>
              <a:t> for INA1</a:t>
            </a:r>
          </a:p>
          <a:p>
            <a:pPr marL="1027350" lvl="2" indent="-285750">
              <a:buFontTx/>
              <a:buChar char="-"/>
            </a:pPr>
            <a:r>
              <a:rPr lang="en-US" sz="1400" b="1" dirty="0"/>
              <a:t>PB1</a:t>
            </a:r>
            <a:r>
              <a:rPr lang="en-US" sz="1400" dirty="0"/>
              <a:t> for INA2</a:t>
            </a:r>
          </a:p>
          <a:p>
            <a:pPr marL="1027350" lvl="2" indent="-285750">
              <a:buFontTx/>
              <a:buChar char="-"/>
            </a:pPr>
            <a:r>
              <a:rPr lang="en-US" sz="1400" b="1" dirty="0"/>
              <a:t>PB13</a:t>
            </a:r>
            <a:r>
              <a:rPr lang="en-US" sz="1400" dirty="0"/>
              <a:t> for INB1</a:t>
            </a:r>
          </a:p>
          <a:p>
            <a:pPr marL="1027350" lvl="2" indent="-285750">
              <a:buFontTx/>
              <a:buChar char="-"/>
            </a:pPr>
            <a:r>
              <a:rPr lang="en-US" sz="1400" b="1" dirty="0"/>
              <a:t>PB14</a:t>
            </a:r>
            <a:r>
              <a:rPr lang="en-US" sz="1400" dirty="0"/>
              <a:t> for INB2</a:t>
            </a:r>
          </a:p>
          <a:p>
            <a:pPr marL="627750" lvl="1" indent="-285750">
              <a:buFontTx/>
              <a:buChar char="-"/>
            </a:pPr>
            <a:r>
              <a:rPr lang="en-US" sz="1800" dirty="0" smtClean="0"/>
              <a:t>Four </a:t>
            </a:r>
            <a:r>
              <a:rPr lang="en-US" sz="1800" dirty="0" smtClean="0"/>
              <a:t>external input pins for buttons</a:t>
            </a:r>
          </a:p>
          <a:p>
            <a:pPr marL="1027350" lvl="2" indent="-285750">
              <a:buFontTx/>
              <a:buChar char="-"/>
            </a:pPr>
            <a:r>
              <a:rPr lang="en-US" sz="1400" b="1" dirty="0" smtClean="0"/>
              <a:t>PC13</a:t>
            </a:r>
            <a:r>
              <a:rPr lang="en-US" sz="1400" dirty="0" smtClean="0"/>
              <a:t> </a:t>
            </a:r>
            <a:r>
              <a:rPr lang="en-US" sz="1400" dirty="0"/>
              <a:t>(</a:t>
            </a:r>
            <a:r>
              <a:rPr lang="en-US" sz="1400" dirty="0" smtClean="0">
                <a:solidFill>
                  <a:srgbClr val="0070C0"/>
                </a:solidFill>
              </a:rPr>
              <a:t>GPIO_EXTI13</a:t>
            </a:r>
            <a:r>
              <a:rPr lang="en-US" sz="1400" dirty="0" smtClean="0"/>
              <a:t>) </a:t>
            </a:r>
            <a:r>
              <a:rPr lang="en-US" sz="1400" dirty="0"/>
              <a:t>for </a:t>
            </a:r>
            <a:r>
              <a:rPr lang="en-US" sz="1400" dirty="0" smtClean="0"/>
              <a:t>BUTTON </a:t>
            </a:r>
            <a:r>
              <a:rPr lang="en-US" sz="1400" dirty="0" smtClean="0"/>
              <a:t>(B1 or Blue Button)</a:t>
            </a:r>
          </a:p>
          <a:p>
            <a:pPr marL="627750" lvl="1" indent="-285750">
              <a:buFontTx/>
              <a:buChar char="-"/>
            </a:pPr>
            <a:r>
              <a:rPr lang="en-US" sz="1800" dirty="0" smtClean="0"/>
              <a:t>Two </a:t>
            </a:r>
            <a:r>
              <a:rPr lang="en-US" sz="1800" dirty="0" smtClean="0">
                <a:solidFill>
                  <a:srgbClr val="0070C0"/>
                </a:solidFill>
              </a:rPr>
              <a:t>GPIO input </a:t>
            </a:r>
            <a:r>
              <a:rPr lang="en-US" sz="1800" dirty="0" smtClean="0"/>
              <a:t>pins for feedback LO1 and LO2</a:t>
            </a:r>
          </a:p>
          <a:p>
            <a:pPr marL="1027350" lvl="2" indent="-285750">
              <a:buFontTx/>
              <a:buChar char="-"/>
            </a:pPr>
            <a:r>
              <a:rPr lang="en-US" sz="1400" b="1" dirty="0" smtClean="0"/>
              <a:t>PC6</a:t>
            </a:r>
            <a:r>
              <a:rPr lang="en-US" sz="1400" dirty="0" smtClean="0"/>
              <a:t> for LO1</a:t>
            </a:r>
          </a:p>
          <a:p>
            <a:pPr marL="1027350" lvl="2" indent="-285750">
              <a:buFontTx/>
              <a:buChar char="-"/>
            </a:pPr>
            <a:r>
              <a:rPr lang="en-US" sz="1400" b="1" dirty="0" smtClean="0"/>
              <a:t>PC5</a:t>
            </a:r>
            <a:r>
              <a:rPr lang="en-US" sz="1400" dirty="0" smtClean="0"/>
              <a:t> for LO2</a:t>
            </a:r>
            <a:endParaRPr lang="en-US" sz="1400" dirty="0"/>
          </a:p>
          <a:p>
            <a:pPr lvl="2" indent="0">
              <a:buNone/>
            </a:pPr>
            <a:r>
              <a:rPr lang="en-US" sz="1600" dirty="0" smtClean="0">
                <a:solidFill>
                  <a:srgbClr val="FF0000"/>
                </a:solidFill>
              </a:rPr>
              <a:t>Caution! These two pins </a:t>
            </a:r>
            <a:r>
              <a:rPr lang="en-US" sz="1600" b="1" dirty="0" smtClean="0">
                <a:solidFill>
                  <a:srgbClr val="FF0000"/>
                </a:solidFill>
              </a:rPr>
              <a:t>MUST </a:t>
            </a:r>
            <a:r>
              <a:rPr lang="en-US" sz="1600" dirty="0" smtClean="0">
                <a:solidFill>
                  <a:srgbClr val="FF0000"/>
                </a:solidFill>
              </a:rPr>
              <a:t>be connected to pull-up connection</a:t>
            </a:r>
            <a:r>
              <a:rPr lang="en-US" sz="1400" dirty="0" smtClean="0">
                <a:solidFill>
                  <a:srgbClr val="FF0000"/>
                </a:solidFill>
              </a:rPr>
              <a:t>.</a:t>
            </a:r>
            <a:endParaRPr lang="en-US" sz="1400" dirty="0">
              <a:solidFill>
                <a:srgbClr val="FF0000"/>
              </a:solidFill>
            </a:endParaRPr>
          </a:p>
          <a:p>
            <a:pPr lvl="1" indent="0">
              <a:buNone/>
            </a:pPr>
            <a:endParaRPr lang="en-US" dirty="0" smtClean="0"/>
          </a:p>
          <a:p>
            <a:pPr lvl="1" indent="0">
              <a:buNone/>
            </a:pPr>
            <a:r>
              <a:rPr lang="en-US" sz="1200" b="0" dirty="0" smtClean="0">
                <a:solidFill>
                  <a:srgbClr val="00B0F0"/>
                </a:solidFill>
              </a:rPr>
              <a:t>PA5 is additionally set as TIM2_CH1 and can be used for debugging/testing purpose.</a:t>
            </a:r>
            <a:endParaRPr lang="en-US" sz="1200" b="0" dirty="0">
              <a:solidFill>
                <a:srgbClr val="00B0F0"/>
              </a:solidFill>
            </a:endParaRPr>
          </a:p>
          <a:p>
            <a:pPr lvl="1" indent="0">
              <a:buNone/>
            </a:pPr>
            <a:endParaRPr lang="en-US" dirty="0"/>
          </a:p>
        </p:txBody>
      </p:sp>
      <p:pic>
        <p:nvPicPr>
          <p:cNvPr id="6" name="Picture 5"/>
          <p:cNvPicPr>
            <a:picLocks noChangeAspect="1"/>
          </p:cNvPicPr>
          <p:nvPr/>
        </p:nvPicPr>
        <p:blipFill>
          <a:blip r:embed="rId3"/>
          <a:stretch>
            <a:fillRect/>
          </a:stretch>
        </p:blipFill>
        <p:spPr>
          <a:xfrm>
            <a:off x="7484842" y="1880329"/>
            <a:ext cx="4031329" cy="3581710"/>
          </a:xfrm>
          <a:prstGeom prst="rect">
            <a:avLst/>
          </a:prstGeom>
        </p:spPr>
      </p:pic>
    </p:spTree>
    <p:extLst>
      <p:ext uri="{BB962C8B-B14F-4D97-AF65-F5344CB8AC3E}">
        <p14:creationId xmlns:p14="http://schemas.microsoft.com/office/powerpoint/2010/main" val="3028223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Set </a:t>
            </a:r>
            <a:r>
              <a:rPr lang="en-US" dirty="0" smtClean="0">
                <a:solidFill>
                  <a:srgbClr val="0070C0"/>
                </a:solidFill>
              </a:rPr>
              <a:t>GPIO Mode and Configuration </a:t>
            </a:r>
            <a:r>
              <a:rPr lang="en-US" dirty="0" smtClean="0"/>
              <a:t>as below:</a:t>
            </a:r>
            <a:endParaRPr lang="bg-BG" dirty="0"/>
          </a:p>
        </p:txBody>
      </p:sp>
      <p:pic>
        <p:nvPicPr>
          <p:cNvPr id="4" name="Picture 3"/>
          <p:cNvPicPr>
            <a:picLocks noChangeAspect="1"/>
          </p:cNvPicPr>
          <p:nvPr/>
        </p:nvPicPr>
        <p:blipFill>
          <a:blip r:embed="rId3"/>
          <a:stretch>
            <a:fillRect/>
          </a:stretch>
        </p:blipFill>
        <p:spPr>
          <a:xfrm>
            <a:off x="1183820" y="1519124"/>
            <a:ext cx="9491014" cy="4718390"/>
          </a:xfrm>
          <a:prstGeom prst="rect">
            <a:avLst/>
          </a:prstGeom>
        </p:spPr>
      </p:pic>
    </p:spTree>
    <p:extLst>
      <p:ext uri="{BB962C8B-B14F-4D97-AF65-F5344CB8AC3E}">
        <p14:creationId xmlns:p14="http://schemas.microsoft.com/office/powerpoint/2010/main" val="765687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INA1 setting</a:t>
            </a:r>
            <a:endParaRPr lang="bg-BG" dirty="0"/>
          </a:p>
        </p:txBody>
      </p:sp>
      <p:pic>
        <p:nvPicPr>
          <p:cNvPr id="5" name="Picture 4"/>
          <p:cNvPicPr>
            <a:picLocks noChangeAspect="1"/>
          </p:cNvPicPr>
          <p:nvPr/>
        </p:nvPicPr>
        <p:blipFill>
          <a:blip r:embed="rId3"/>
          <a:stretch>
            <a:fillRect/>
          </a:stretch>
        </p:blipFill>
        <p:spPr>
          <a:xfrm>
            <a:off x="3615474" y="882394"/>
            <a:ext cx="4605961" cy="5518663"/>
          </a:xfrm>
          <a:prstGeom prst="rect">
            <a:avLst/>
          </a:prstGeom>
        </p:spPr>
      </p:pic>
    </p:spTree>
    <p:extLst>
      <p:ext uri="{BB962C8B-B14F-4D97-AF65-F5344CB8AC3E}">
        <p14:creationId xmlns:p14="http://schemas.microsoft.com/office/powerpoint/2010/main" val="1171462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LO1 setting</a:t>
            </a:r>
            <a:endParaRPr lang="bg-BG" dirty="0"/>
          </a:p>
        </p:txBody>
      </p:sp>
      <p:pic>
        <p:nvPicPr>
          <p:cNvPr id="4" name="Picture 3"/>
          <p:cNvPicPr>
            <a:picLocks noChangeAspect="1"/>
          </p:cNvPicPr>
          <p:nvPr/>
        </p:nvPicPr>
        <p:blipFill>
          <a:blip r:embed="rId3"/>
          <a:stretch>
            <a:fillRect/>
          </a:stretch>
        </p:blipFill>
        <p:spPr>
          <a:xfrm>
            <a:off x="3607854" y="920617"/>
            <a:ext cx="4906008" cy="5514564"/>
          </a:xfrm>
          <a:prstGeom prst="rect">
            <a:avLst/>
          </a:prstGeom>
        </p:spPr>
      </p:pic>
    </p:spTree>
    <p:extLst>
      <p:ext uri="{BB962C8B-B14F-4D97-AF65-F5344CB8AC3E}">
        <p14:creationId xmlns:p14="http://schemas.microsoft.com/office/powerpoint/2010/main" val="1548625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a:t>
            </a:r>
            <a:r>
              <a:rPr lang="en-US" dirty="0" smtClean="0"/>
              <a:t>BUTTON </a:t>
            </a:r>
            <a:r>
              <a:rPr lang="en-US" dirty="0" smtClean="0"/>
              <a:t>setting</a:t>
            </a:r>
            <a:endParaRPr lang="bg-BG" dirty="0"/>
          </a:p>
        </p:txBody>
      </p:sp>
      <p:pic>
        <p:nvPicPr>
          <p:cNvPr id="5" name="Picture 4"/>
          <p:cNvPicPr>
            <a:picLocks noChangeAspect="1"/>
          </p:cNvPicPr>
          <p:nvPr/>
        </p:nvPicPr>
        <p:blipFill>
          <a:blip r:embed="rId3"/>
          <a:stretch>
            <a:fillRect/>
          </a:stretch>
        </p:blipFill>
        <p:spPr>
          <a:xfrm>
            <a:off x="3624183" y="910202"/>
            <a:ext cx="4976291" cy="5524979"/>
          </a:xfrm>
          <a:prstGeom prst="rect">
            <a:avLst/>
          </a:prstGeom>
        </p:spPr>
      </p:pic>
    </p:spTree>
    <p:extLst>
      <p:ext uri="{BB962C8B-B14F-4D97-AF65-F5344CB8AC3E}">
        <p14:creationId xmlns:p14="http://schemas.microsoft.com/office/powerpoint/2010/main" val="4234114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pic>
        <p:nvPicPr>
          <p:cNvPr id="5" name="Content Placeholder 4"/>
          <p:cNvPicPr>
            <a:picLocks noGrp="1" noChangeAspect="1"/>
          </p:cNvPicPr>
          <p:nvPr>
            <p:ph sz="quarter" idx="10"/>
          </p:nvPr>
        </p:nvPicPr>
        <p:blipFill>
          <a:blip r:embed="rId3"/>
          <a:stretch>
            <a:fillRect/>
          </a:stretch>
        </p:blipFill>
        <p:spPr>
          <a:xfrm>
            <a:off x="1336040" y="887595"/>
            <a:ext cx="9167270" cy="5279064"/>
          </a:xfrm>
          <a:prstGeom prst="rect">
            <a:avLst/>
          </a:prstGeom>
        </p:spPr>
      </p:pic>
      <p:sp>
        <p:nvSpPr>
          <p:cNvPr id="6" name="Oval 5"/>
          <p:cNvSpPr/>
          <p:nvPr/>
        </p:nvSpPr>
        <p:spPr>
          <a:xfrm>
            <a:off x="6725920" y="2989287"/>
            <a:ext cx="863600" cy="43463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dirty="0" smtClean="0">
                <a:solidFill>
                  <a:schemeClr val="tx1"/>
                </a:solidFill>
              </a:rPr>
              <a:t>                        </a:t>
            </a:r>
            <a:endParaRPr lang="bg-BG" sz="1600" b="0" dirty="0" err="1" smtClean="0">
              <a:solidFill>
                <a:schemeClr val="tx1"/>
              </a:solidFill>
            </a:endParaRPr>
          </a:p>
        </p:txBody>
      </p:sp>
      <p:sp>
        <p:nvSpPr>
          <p:cNvPr id="7" name="Rectangle 6"/>
          <p:cNvSpPr/>
          <p:nvPr/>
        </p:nvSpPr>
        <p:spPr>
          <a:xfrm>
            <a:off x="1336040" y="2788128"/>
            <a:ext cx="5375189" cy="338554"/>
          </a:xfrm>
          <a:prstGeom prst="rect">
            <a:avLst/>
          </a:prstGeom>
        </p:spPr>
        <p:txBody>
          <a:bodyPr wrap="none">
            <a:spAutoFit/>
          </a:bodyPr>
          <a:lstStyle/>
          <a:p>
            <a:r>
              <a:rPr lang="en-US" sz="1600" b="1" dirty="0">
                <a:solidFill>
                  <a:schemeClr val="tx2"/>
                </a:solidFill>
              </a:rPr>
              <a:t>Fill with 170 and it will find the solution automatically</a:t>
            </a:r>
            <a:endParaRPr lang="bg-BG" sz="1600" b="1" dirty="0">
              <a:solidFill>
                <a:schemeClr val="tx2"/>
              </a:solidFill>
            </a:endParaRPr>
          </a:p>
        </p:txBody>
      </p:sp>
    </p:spTree>
    <p:extLst>
      <p:ext uri="{BB962C8B-B14F-4D97-AF65-F5344CB8AC3E}">
        <p14:creationId xmlns:p14="http://schemas.microsoft.com/office/powerpoint/2010/main" val="877473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Check or set </a:t>
            </a:r>
            <a:r>
              <a:rPr lang="en-US" dirty="0" smtClean="0">
                <a:solidFill>
                  <a:srgbClr val="0070C0"/>
                </a:solidFill>
              </a:rPr>
              <a:t>NVIC Mode and Configuration </a:t>
            </a:r>
            <a:r>
              <a:rPr lang="en-US" dirty="0" smtClean="0"/>
              <a:t>as below:</a:t>
            </a:r>
            <a:endParaRPr lang="bg-BG" dirty="0"/>
          </a:p>
        </p:txBody>
      </p:sp>
      <p:pic>
        <p:nvPicPr>
          <p:cNvPr id="4" name="Picture 3"/>
          <p:cNvPicPr>
            <a:picLocks noChangeAspect="1"/>
          </p:cNvPicPr>
          <p:nvPr/>
        </p:nvPicPr>
        <p:blipFill>
          <a:blip r:embed="rId3"/>
          <a:stretch>
            <a:fillRect/>
          </a:stretch>
        </p:blipFill>
        <p:spPr>
          <a:xfrm>
            <a:off x="200337" y="1883236"/>
            <a:ext cx="6256581" cy="3957380"/>
          </a:xfrm>
          <a:prstGeom prst="rect">
            <a:avLst/>
          </a:prstGeom>
        </p:spPr>
      </p:pic>
      <p:pic>
        <p:nvPicPr>
          <p:cNvPr id="5" name="Picture 4"/>
          <p:cNvPicPr>
            <a:picLocks noChangeAspect="1"/>
          </p:cNvPicPr>
          <p:nvPr/>
        </p:nvPicPr>
        <p:blipFill>
          <a:blip r:embed="rId4"/>
          <a:stretch>
            <a:fillRect/>
          </a:stretch>
        </p:blipFill>
        <p:spPr>
          <a:xfrm>
            <a:off x="6513095" y="1883236"/>
            <a:ext cx="5263095" cy="2499200"/>
          </a:xfrm>
          <a:prstGeom prst="rect">
            <a:avLst/>
          </a:prstGeom>
        </p:spPr>
      </p:pic>
    </p:spTree>
    <p:extLst>
      <p:ext uri="{BB962C8B-B14F-4D97-AF65-F5344CB8AC3E}">
        <p14:creationId xmlns:p14="http://schemas.microsoft.com/office/powerpoint/2010/main" val="745168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Set </a:t>
            </a:r>
            <a:r>
              <a:rPr lang="en-US" dirty="0" smtClean="0">
                <a:solidFill>
                  <a:srgbClr val="0070C0"/>
                </a:solidFill>
              </a:rPr>
              <a:t>SYS Mode and Configuration </a:t>
            </a:r>
            <a:r>
              <a:rPr lang="en-US" dirty="0" smtClean="0"/>
              <a:t>as below:</a:t>
            </a:r>
            <a:endParaRPr lang="bg-BG" dirty="0"/>
          </a:p>
        </p:txBody>
      </p:sp>
      <p:pic>
        <p:nvPicPr>
          <p:cNvPr id="6" name="Picture 5"/>
          <p:cNvPicPr>
            <a:picLocks noChangeAspect="1"/>
          </p:cNvPicPr>
          <p:nvPr/>
        </p:nvPicPr>
        <p:blipFill>
          <a:blip r:embed="rId3"/>
          <a:stretch>
            <a:fillRect/>
          </a:stretch>
        </p:blipFill>
        <p:spPr>
          <a:xfrm>
            <a:off x="2386896" y="1689383"/>
            <a:ext cx="7646788" cy="3219326"/>
          </a:xfrm>
          <a:prstGeom prst="rect">
            <a:avLst/>
          </a:prstGeom>
        </p:spPr>
      </p:pic>
      <p:sp>
        <p:nvSpPr>
          <p:cNvPr id="5" name="Rectangle 4"/>
          <p:cNvSpPr/>
          <p:nvPr/>
        </p:nvSpPr>
        <p:spPr>
          <a:xfrm>
            <a:off x="3085357" y="5147340"/>
            <a:ext cx="6096000" cy="615553"/>
          </a:xfrm>
          <a:prstGeom prst="rect">
            <a:avLst/>
          </a:prstGeom>
        </p:spPr>
        <p:txBody>
          <a:bodyPr>
            <a:spAutoFit/>
          </a:bodyPr>
          <a:lstStyle/>
          <a:p>
            <a:pPr algn="ctr"/>
            <a:r>
              <a:rPr lang="en-US" sz="1600" b="1" dirty="0">
                <a:solidFill>
                  <a:schemeClr val="tx2"/>
                </a:solidFill>
              </a:rPr>
              <a:t>Select </a:t>
            </a:r>
            <a:r>
              <a:rPr lang="en-US" b="1" dirty="0" err="1">
                <a:solidFill>
                  <a:srgbClr val="009B9B"/>
                </a:solidFill>
              </a:rPr>
              <a:t>Timebase</a:t>
            </a:r>
            <a:r>
              <a:rPr lang="en-US" b="1" dirty="0">
                <a:solidFill>
                  <a:srgbClr val="009B9B"/>
                </a:solidFill>
              </a:rPr>
              <a:t> Source </a:t>
            </a:r>
            <a:r>
              <a:rPr lang="en-US" sz="1600" b="1" dirty="0">
                <a:solidFill>
                  <a:schemeClr val="tx2"/>
                </a:solidFill>
              </a:rPr>
              <a:t>other than </a:t>
            </a:r>
            <a:r>
              <a:rPr lang="en-US" b="1" dirty="0" err="1">
                <a:solidFill>
                  <a:srgbClr val="009B9B"/>
                </a:solidFill>
              </a:rPr>
              <a:t>SysTick</a:t>
            </a:r>
            <a:r>
              <a:rPr lang="en-US" dirty="0">
                <a:solidFill>
                  <a:srgbClr val="009B9B"/>
                </a:solidFill>
              </a:rPr>
              <a:t> </a:t>
            </a:r>
          </a:p>
          <a:p>
            <a:pPr algn="ctr"/>
            <a:r>
              <a:rPr lang="en-US" sz="1600" b="1" dirty="0">
                <a:solidFill>
                  <a:schemeClr val="tx2"/>
                </a:solidFill>
              </a:rPr>
              <a:t>for </a:t>
            </a:r>
            <a:r>
              <a:rPr lang="en-US" sz="1600" b="1" dirty="0" err="1">
                <a:solidFill>
                  <a:schemeClr val="tx2"/>
                </a:solidFill>
              </a:rPr>
              <a:t>FreeRTOS</a:t>
            </a:r>
            <a:r>
              <a:rPr lang="en-US" sz="1600" b="1" dirty="0">
                <a:solidFill>
                  <a:schemeClr val="tx2"/>
                </a:solidFill>
              </a:rPr>
              <a:t> based code</a:t>
            </a:r>
            <a:endParaRPr lang="bg-BG" sz="1600" b="1" dirty="0">
              <a:solidFill>
                <a:schemeClr val="tx2"/>
              </a:solidFill>
            </a:endParaRPr>
          </a:p>
        </p:txBody>
      </p:sp>
      <p:sp>
        <p:nvSpPr>
          <p:cNvPr id="8" name="Rectangle 7"/>
          <p:cNvSpPr/>
          <p:nvPr/>
        </p:nvSpPr>
        <p:spPr>
          <a:xfrm>
            <a:off x="5121643" y="3879952"/>
            <a:ext cx="3664529" cy="17992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Tree>
    <p:extLst>
      <p:ext uri="{BB962C8B-B14F-4D97-AF65-F5344CB8AC3E}">
        <p14:creationId xmlns:p14="http://schemas.microsoft.com/office/powerpoint/2010/main" val="3035382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Set </a:t>
            </a:r>
            <a:r>
              <a:rPr lang="en-US" dirty="0" smtClean="0">
                <a:solidFill>
                  <a:srgbClr val="0070C0"/>
                </a:solidFill>
              </a:rPr>
              <a:t>FREERTOS Mode and Configuration </a:t>
            </a:r>
            <a:r>
              <a:rPr lang="en-US" dirty="0" smtClean="0"/>
              <a:t>as below:</a:t>
            </a:r>
            <a:endParaRPr lang="bg-BG" dirty="0"/>
          </a:p>
        </p:txBody>
      </p:sp>
      <p:pic>
        <p:nvPicPr>
          <p:cNvPr id="6" name="Picture 5"/>
          <p:cNvPicPr>
            <a:picLocks noChangeAspect="1"/>
          </p:cNvPicPr>
          <p:nvPr/>
        </p:nvPicPr>
        <p:blipFill>
          <a:blip r:embed="rId3"/>
          <a:stretch>
            <a:fillRect/>
          </a:stretch>
        </p:blipFill>
        <p:spPr>
          <a:xfrm>
            <a:off x="718058" y="1637955"/>
            <a:ext cx="7303724" cy="4513463"/>
          </a:xfrm>
          <a:prstGeom prst="rect">
            <a:avLst/>
          </a:prstGeom>
        </p:spPr>
      </p:pic>
      <p:pic>
        <p:nvPicPr>
          <p:cNvPr id="9" name="Picture 8"/>
          <p:cNvPicPr>
            <a:picLocks noChangeAspect="1"/>
          </p:cNvPicPr>
          <p:nvPr/>
        </p:nvPicPr>
        <p:blipFill>
          <a:blip r:embed="rId4"/>
          <a:stretch>
            <a:fillRect/>
          </a:stretch>
        </p:blipFill>
        <p:spPr>
          <a:xfrm>
            <a:off x="8391485" y="1738745"/>
            <a:ext cx="2011587" cy="1579687"/>
          </a:xfrm>
          <a:prstGeom prst="rect">
            <a:avLst/>
          </a:prstGeom>
        </p:spPr>
      </p:pic>
      <p:pic>
        <p:nvPicPr>
          <p:cNvPr id="10" name="Picture 9"/>
          <p:cNvPicPr>
            <a:picLocks noChangeAspect="1"/>
          </p:cNvPicPr>
          <p:nvPr/>
        </p:nvPicPr>
        <p:blipFill>
          <a:blip r:embed="rId5"/>
          <a:stretch>
            <a:fillRect/>
          </a:stretch>
        </p:blipFill>
        <p:spPr>
          <a:xfrm>
            <a:off x="8391485" y="3571199"/>
            <a:ext cx="2152071" cy="1675227"/>
          </a:xfrm>
          <a:prstGeom prst="rect">
            <a:avLst/>
          </a:prstGeom>
        </p:spPr>
      </p:pic>
    </p:spTree>
    <p:extLst>
      <p:ext uri="{BB962C8B-B14F-4D97-AF65-F5344CB8AC3E}">
        <p14:creationId xmlns:p14="http://schemas.microsoft.com/office/powerpoint/2010/main" val="3213657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pic>
        <p:nvPicPr>
          <p:cNvPr id="4" name="Picture 3"/>
          <p:cNvPicPr>
            <a:picLocks noChangeAspect="1"/>
          </p:cNvPicPr>
          <p:nvPr/>
        </p:nvPicPr>
        <p:blipFill>
          <a:blip r:embed="rId3"/>
          <a:stretch>
            <a:fillRect/>
          </a:stretch>
        </p:blipFill>
        <p:spPr>
          <a:xfrm>
            <a:off x="352368" y="1600956"/>
            <a:ext cx="6276523" cy="4472557"/>
          </a:xfrm>
          <a:prstGeom prst="rect">
            <a:avLst/>
          </a:prstGeom>
        </p:spPr>
      </p:pic>
      <p:sp>
        <p:nvSpPr>
          <p:cNvPr id="5" name="Rectangle 4"/>
          <p:cNvSpPr/>
          <p:nvPr/>
        </p:nvSpPr>
        <p:spPr>
          <a:xfrm>
            <a:off x="352368" y="1163783"/>
            <a:ext cx="3677482" cy="338554"/>
          </a:xfrm>
          <a:prstGeom prst="rect">
            <a:avLst/>
          </a:prstGeom>
        </p:spPr>
        <p:txBody>
          <a:bodyPr wrap="none">
            <a:spAutoFit/>
          </a:bodyPr>
          <a:lstStyle/>
          <a:p>
            <a:r>
              <a:rPr lang="en-US" sz="1600" b="1" dirty="0" smtClean="0">
                <a:solidFill>
                  <a:schemeClr val="tx2"/>
                </a:solidFill>
              </a:rPr>
              <a:t>Truth table of INx1, INx2, and </a:t>
            </a:r>
            <a:r>
              <a:rPr lang="en-US" sz="1600" b="1" dirty="0" err="1" smtClean="0">
                <a:solidFill>
                  <a:schemeClr val="tx2"/>
                </a:solidFill>
              </a:rPr>
              <a:t>PWMx</a:t>
            </a:r>
            <a:endParaRPr lang="bg-BG" sz="1600" b="1" dirty="0">
              <a:solidFill>
                <a:schemeClr val="tx2"/>
              </a:solidFill>
            </a:endParaRPr>
          </a:p>
        </p:txBody>
      </p:sp>
      <p:sp>
        <p:nvSpPr>
          <p:cNvPr id="8" name="Rectangle 7"/>
          <p:cNvSpPr/>
          <p:nvPr/>
        </p:nvSpPr>
        <p:spPr>
          <a:xfrm>
            <a:off x="516127" y="4429823"/>
            <a:ext cx="5892694" cy="164368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9" name="Rectangle 8"/>
          <p:cNvSpPr/>
          <p:nvPr/>
        </p:nvSpPr>
        <p:spPr>
          <a:xfrm>
            <a:off x="6708524" y="4557989"/>
            <a:ext cx="4704541" cy="830997"/>
          </a:xfrm>
          <a:prstGeom prst="rect">
            <a:avLst/>
          </a:prstGeom>
        </p:spPr>
        <p:txBody>
          <a:bodyPr wrap="square">
            <a:spAutoFit/>
          </a:bodyPr>
          <a:lstStyle/>
          <a:p>
            <a:r>
              <a:rPr lang="en-US" sz="1600" b="1" dirty="0" smtClean="0">
                <a:solidFill>
                  <a:schemeClr val="tx2"/>
                </a:solidFill>
              </a:rPr>
              <a:t>Because we will not connect </a:t>
            </a:r>
            <a:r>
              <a:rPr lang="en-US" sz="1600" b="1" dirty="0" err="1" smtClean="0">
                <a:solidFill>
                  <a:schemeClr val="tx2"/>
                </a:solidFill>
              </a:rPr>
              <a:t>PWMx</a:t>
            </a:r>
            <a:r>
              <a:rPr lang="en-US" sz="1600" b="1" dirty="0" smtClean="0">
                <a:solidFill>
                  <a:schemeClr val="tx2"/>
                </a:solidFill>
              </a:rPr>
              <a:t> pins of the Driver board to NUCLEO pins, we will keep the level of </a:t>
            </a:r>
            <a:r>
              <a:rPr lang="en-US" sz="1600" b="1" dirty="0" err="1" smtClean="0">
                <a:solidFill>
                  <a:schemeClr val="tx2"/>
                </a:solidFill>
              </a:rPr>
              <a:t>PWMx</a:t>
            </a:r>
            <a:r>
              <a:rPr lang="en-US" sz="1600" b="1" dirty="0" smtClean="0">
                <a:solidFill>
                  <a:schemeClr val="tx2"/>
                </a:solidFill>
              </a:rPr>
              <a:t> to be HIGH (1)</a:t>
            </a:r>
            <a:endParaRPr lang="bg-BG" sz="1600" b="1" dirty="0">
              <a:solidFill>
                <a:schemeClr val="tx2"/>
              </a:solidFill>
            </a:endParaRPr>
          </a:p>
        </p:txBody>
      </p:sp>
      <p:sp>
        <p:nvSpPr>
          <p:cNvPr id="10" name="Oval 9"/>
          <p:cNvSpPr/>
          <p:nvPr/>
        </p:nvSpPr>
        <p:spPr>
          <a:xfrm>
            <a:off x="352368" y="4973487"/>
            <a:ext cx="698390" cy="43463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en-US" sz="1600" b="0" dirty="0" smtClean="0">
                <a:solidFill>
                  <a:schemeClr val="tx1"/>
                </a:solidFill>
              </a:rPr>
              <a:t>                        </a:t>
            </a:r>
            <a:endParaRPr lang="bg-BG" sz="1600" b="0" dirty="0" err="1" smtClean="0">
              <a:solidFill>
                <a:schemeClr val="tx1"/>
              </a:solidFill>
            </a:endParaRPr>
          </a:p>
        </p:txBody>
      </p:sp>
    </p:spTree>
    <p:extLst>
      <p:ext uri="{BB962C8B-B14F-4D97-AF65-F5344CB8AC3E}">
        <p14:creationId xmlns:p14="http://schemas.microsoft.com/office/powerpoint/2010/main" val="3615218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sz="quarter" idx="10"/>
          </p:nvPr>
        </p:nvSpPr>
        <p:spPr>
          <a:xfrm>
            <a:off x="432001" y="835199"/>
            <a:ext cx="11081126" cy="5472000"/>
          </a:xfrm>
        </p:spPr>
        <p:txBody>
          <a:bodyPr/>
          <a:lstStyle/>
          <a:p>
            <a:r>
              <a:rPr lang="en-US" sz="2000" u="sng" dirty="0" smtClean="0"/>
              <a:t>Lab2 content</a:t>
            </a:r>
          </a:p>
          <a:p>
            <a:endParaRPr lang="en-US" dirty="0" smtClean="0"/>
          </a:p>
          <a:p>
            <a:r>
              <a:rPr lang="en-US" dirty="0" smtClean="0"/>
              <a:t>Lab2a: Setting up hardware</a:t>
            </a:r>
          </a:p>
          <a:p>
            <a:r>
              <a:rPr lang="en-US" dirty="0"/>
              <a:t>	</a:t>
            </a:r>
            <a:r>
              <a:rPr lang="en-US" dirty="0" smtClean="0"/>
              <a:t>- Connection of Motor </a:t>
            </a:r>
            <a:r>
              <a:rPr lang="en-US" dirty="0"/>
              <a:t>driver board to NUCLEO board for </a:t>
            </a:r>
            <a:r>
              <a:rPr lang="en-US" dirty="0" smtClean="0"/>
              <a:t>driving Mirror’s motors</a:t>
            </a:r>
          </a:p>
          <a:p>
            <a:r>
              <a:rPr lang="en-US" dirty="0" smtClean="0"/>
              <a:t>	- Connection of 4 (four) buttons</a:t>
            </a:r>
            <a:endParaRPr lang="en-US" dirty="0"/>
          </a:p>
          <a:p>
            <a:endParaRPr lang="en-US" dirty="0" smtClean="0"/>
          </a:p>
          <a:p>
            <a:r>
              <a:rPr lang="en-US" dirty="0" smtClean="0"/>
              <a:t>Lab2b: </a:t>
            </a:r>
          </a:p>
          <a:p>
            <a:r>
              <a:rPr lang="en-US" dirty="0"/>
              <a:t>	</a:t>
            </a:r>
            <a:r>
              <a:rPr lang="en-US" dirty="0" smtClean="0"/>
              <a:t>- Forward and reverse of motor using buttons (one button and four buttons)</a:t>
            </a:r>
          </a:p>
          <a:p>
            <a:r>
              <a:rPr lang="en-US" dirty="0"/>
              <a:t>	</a:t>
            </a:r>
            <a:r>
              <a:rPr lang="en-US" dirty="0" smtClean="0"/>
              <a:t>	</a:t>
            </a:r>
          </a:p>
          <a:p>
            <a:endParaRPr lang="bg-BG" dirty="0"/>
          </a:p>
        </p:txBody>
      </p:sp>
    </p:spTree>
    <p:extLst>
      <p:ext uri="{BB962C8B-B14F-4D97-AF65-F5344CB8AC3E}">
        <p14:creationId xmlns:p14="http://schemas.microsoft.com/office/powerpoint/2010/main" val="6285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pic>
        <p:nvPicPr>
          <p:cNvPr id="4" name="Picture 3"/>
          <p:cNvPicPr>
            <a:picLocks noChangeAspect="1"/>
          </p:cNvPicPr>
          <p:nvPr/>
        </p:nvPicPr>
        <p:blipFill>
          <a:blip r:embed="rId3"/>
          <a:stretch>
            <a:fillRect/>
          </a:stretch>
        </p:blipFill>
        <p:spPr>
          <a:xfrm>
            <a:off x="352368" y="1600956"/>
            <a:ext cx="6276523" cy="4472557"/>
          </a:xfrm>
          <a:prstGeom prst="rect">
            <a:avLst/>
          </a:prstGeom>
        </p:spPr>
      </p:pic>
      <p:sp>
        <p:nvSpPr>
          <p:cNvPr id="5" name="Rectangle 4"/>
          <p:cNvSpPr/>
          <p:nvPr/>
        </p:nvSpPr>
        <p:spPr>
          <a:xfrm>
            <a:off x="352368" y="1163783"/>
            <a:ext cx="3677482" cy="338554"/>
          </a:xfrm>
          <a:prstGeom prst="rect">
            <a:avLst/>
          </a:prstGeom>
        </p:spPr>
        <p:txBody>
          <a:bodyPr wrap="none">
            <a:spAutoFit/>
          </a:bodyPr>
          <a:lstStyle/>
          <a:p>
            <a:r>
              <a:rPr lang="en-US" sz="1600" b="1" dirty="0" smtClean="0">
                <a:solidFill>
                  <a:schemeClr val="tx2"/>
                </a:solidFill>
              </a:rPr>
              <a:t>Truth table of INx1, INx2, and </a:t>
            </a:r>
            <a:r>
              <a:rPr lang="en-US" sz="1600" b="1" dirty="0" err="1" smtClean="0">
                <a:solidFill>
                  <a:schemeClr val="tx2"/>
                </a:solidFill>
              </a:rPr>
              <a:t>PWMx</a:t>
            </a:r>
            <a:endParaRPr lang="bg-BG" sz="1600" b="1" dirty="0">
              <a:solidFill>
                <a:schemeClr val="tx2"/>
              </a:solidFill>
            </a:endParaRPr>
          </a:p>
        </p:txBody>
      </p:sp>
      <p:sp>
        <p:nvSpPr>
          <p:cNvPr id="8" name="Rectangle 7"/>
          <p:cNvSpPr/>
          <p:nvPr/>
        </p:nvSpPr>
        <p:spPr>
          <a:xfrm>
            <a:off x="1178011" y="4810897"/>
            <a:ext cx="5181069" cy="79083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9" name="Rectangle 8"/>
          <p:cNvSpPr/>
          <p:nvPr/>
        </p:nvSpPr>
        <p:spPr>
          <a:xfrm>
            <a:off x="6628891" y="4913925"/>
            <a:ext cx="4704541" cy="584775"/>
          </a:xfrm>
          <a:prstGeom prst="rect">
            <a:avLst/>
          </a:prstGeom>
        </p:spPr>
        <p:txBody>
          <a:bodyPr wrap="square">
            <a:spAutoFit/>
          </a:bodyPr>
          <a:lstStyle/>
          <a:p>
            <a:r>
              <a:rPr lang="en-US" sz="1600" b="1" dirty="0" smtClean="0">
                <a:solidFill>
                  <a:schemeClr val="tx2"/>
                </a:solidFill>
              </a:rPr>
              <a:t>In this case, motor will run when one of </a:t>
            </a:r>
            <a:r>
              <a:rPr lang="en-US" sz="1600" b="1" dirty="0" err="1" smtClean="0">
                <a:solidFill>
                  <a:schemeClr val="tx2"/>
                </a:solidFill>
              </a:rPr>
              <a:t>INx</a:t>
            </a:r>
            <a:r>
              <a:rPr lang="en-US" sz="1600" b="1" dirty="0" smtClean="0">
                <a:solidFill>
                  <a:schemeClr val="tx2"/>
                </a:solidFill>
              </a:rPr>
              <a:t> pin level is HIGH and the other is LOW</a:t>
            </a:r>
            <a:endParaRPr lang="bg-BG" sz="1600" b="1" dirty="0">
              <a:solidFill>
                <a:schemeClr val="tx2"/>
              </a:solidFill>
            </a:endParaRPr>
          </a:p>
        </p:txBody>
      </p:sp>
    </p:spTree>
    <p:extLst>
      <p:ext uri="{BB962C8B-B14F-4D97-AF65-F5344CB8AC3E}">
        <p14:creationId xmlns:p14="http://schemas.microsoft.com/office/powerpoint/2010/main" val="3126527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962891"/>
            <a:ext cx="11330508" cy="5344308"/>
          </a:xfrm>
        </p:spPr>
        <p:txBody>
          <a:bodyPr/>
          <a:lstStyle/>
          <a:p>
            <a:pPr marL="285750" indent="-285750">
              <a:buFontTx/>
              <a:buChar char="-"/>
            </a:pPr>
            <a:r>
              <a:rPr lang="en-US" dirty="0" smtClean="0"/>
              <a:t>The code related to truth table</a:t>
            </a:r>
          </a:p>
          <a:p>
            <a:pPr marL="285750" indent="-285750">
              <a:buFontTx/>
              <a:buChar char="-"/>
            </a:pPr>
            <a:endParaRPr lang="en-US" dirty="0"/>
          </a:p>
          <a:p>
            <a:r>
              <a:rPr lang="en-US" dirty="0" smtClean="0"/>
              <a:t>Forward</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Reverse</a:t>
            </a:r>
          </a:p>
          <a:p>
            <a:endParaRPr lang="en-US" dirty="0"/>
          </a:p>
          <a:p>
            <a:endParaRPr lang="en-US" dirty="0" smtClean="0"/>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6438769" y="897350"/>
            <a:ext cx="3785963" cy="2697821"/>
          </a:xfrm>
          <a:prstGeom prst="rect">
            <a:avLst/>
          </a:prstGeom>
        </p:spPr>
      </p:pic>
      <p:pic>
        <p:nvPicPr>
          <p:cNvPr id="5" name="Picture 4"/>
          <p:cNvPicPr>
            <a:picLocks noChangeAspect="1"/>
          </p:cNvPicPr>
          <p:nvPr/>
        </p:nvPicPr>
        <p:blipFill>
          <a:blip r:embed="rId4"/>
          <a:stretch>
            <a:fillRect/>
          </a:stretch>
        </p:blipFill>
        <p:spPr>
          <a:xfrm>
            <a:off x="321405" y="2241430"/>
            <a:ext cx="5517358" cy="647756"/>
          </a:xfrm>
          <a:prstGeom prst="rect">
            <a:avLst/>
          </a:prstGeom>
        </p:spPr>
      </p:pic>
      <p:pic>
        <p:nvPicPr>
          <p:cNvPr id="6" name="Picture 5"/>
          <p:cNvPicPr>
            <a:picLocks noChangeAspect="1"/>
          </p:cNvPicPr>
          <p:nvPr/>
        </p:nvPicPr>
        <p:blipFill>
          <a:blip r:embed="rId5"/>
          <a:stretch>
            <a:fillRect/>
          </a:stretch>
        </p:blipFill>
        <p:spPr>
          <a:xfrm>
            <a:off x="321405" y="2987289"/>
            <a:ext cx="5532599" cy="647756"/>
          </a:xfrm>
          <a:prstGeom prst="rect">
            <a:avLst/>
          </a:prstGeom>
        </p:spPr>
      </p:pic>
      <p:sp>
        <p:nvSpPr>
          <p:cNvPr id="7" name="Rectangle 6"/>
          <p:cNvSpPr/>
          <p:nvPr/>
        </p:nvSpPr>
        <p:spPr>
          <a:xfrm>
            <a:off x="6946232" y="2838900"/>
            <a:ext cx="3144251" cy="25722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pic>
        <p:nvPicPr>
          <p:cNvPr id="8" name="Picture 7"/>
          <p:cNvPicPr>
            <a:picLocks noChangeAspect="1"/>
          </p:cNvPicPr>
          <p:nvPr/>
        </p:nvPicPr>
        <p:blipFill>
          <a:blip r:embed="rId3"/>
          <a:stretch>
            <a:fillRect/>
          </a:stretch>
        </p:blipFill>
        <p:spPr>
          <a:xfrm>
            <a:off x="6438769" y="3660712"/>
            <a:ext cx="3785963" cy="2697821"/>
          </a:xfrm>
          <a:prstGeom prst="rect">
            <a:avLst/>
          </a:prstGeom>
        </p:spPr>
      </p:pic>
      <p:sp>
        <p:nvSpPr>
          <p:cNvPr id="9" name="Rectangle 8"/>
          <p:cNvSpPr/>
          <p:nvPr/>
        </p:nvSpPr>
        <p:spPr>
          <a:xfrm>
            <a:off x="6946232" y="5822732"/>
            <a:ext cx="3129010" cy="25722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pic>
        <p:nvPicPr>
          <p:cNvPr id="10" name="Picture 9"/>
          <p:cNvPicPr>
            <a:picLocks noChangeAspect="1"/>
          </p:cNvPicPr>
          <p:nvPr/>
        </p:nvPicPr>
        <p:blipFill>
          <a:blip r:embed="rId6"/>
          <a:stretch>
            <a:fillRect/>
          </a:stretch>
        </p:blipFill>
        <p:spPr>
          <a:xfrm>
            <a:off x="321405" y="4280980"/>
            <a:ext cx="5578323" cy="754445"/>
          </a:xfrm>
          <a:prstGeom prst="rect">
            <a:avLst/>
          </a:prstGeom>
        </p:spPr>
      </p:pic>
      <p:pic>
        <p:nvPicPr>
          <p:cNvPr id="11" name="Picture 10"/>
          <p:cNvPicPr>
            <a:picLocks noChangeAspect="1"/>
          </p:cNvPicPr>
          <p:nvPr/>
        </p:nvPicPr>
        <p:blipFill>
          <a:blip r:embed="rId7"/>
          <a:stretch>
            <a:fillRect/>
          </a:stretch>
        </p:blipFill>
        <p:spPr>
          <a:xfrm>
            <a:off x="371945" y="5163145"/>
            <a:ext cx="5502117" cy="632515"/>
          </a:xfrm>
          <a:prstGeom prst="rect">
            <a:avLst/>
          </a:prstGeom>
        </p:spPr>
      </p:pic>
    </p:spTree>
    <p:extLst>
      <p:ext uri="{BB962C8B-B14F-4D97-AF65-F5344CB8AC3E}">
        <p14:creationId xmlns:p14="http://schemas.microsoft.com/office/powerpoint/2010/main" val="3397163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2720617" cy="338554"/>
          </a:xfrm>
          <a:prstGeom prst="rect">
            <a:avLst/>
          </a:prstGeom>
        </p:spPr>
        <p:txBody>
          <a:bodyPr wrap="none">
            <a:spAutoFit/>
          </a:bodyPr>
          <a:lstStyle/>
          <a:p>
            <a:r>
              <a:rPr lang="en-US" sz="1600" b="1" dirty="0" smtClean="0">
                <a:solidFill>
                  <a:schemeClr val="tx2"/>
                </a:solidFill>
              </a:rPr>
              <a:t>Implementation: in </a:t>
            </a:r>
            <a:r>
              <a:rPr lang="en-US" sz="1600" b="1" i="1" dirty="0" err="1" smtClean="0">
                <a:solidFill>
                  <a:schemeClr val="tx2"/>
                </a:solidFill>
              </a:rPr>
              <a:t>main.c</a:t>
            </a:r>
            <a:endParaRPr lang="bg-BG" sz="1600" b="1" i="1" dirty="0">
              <a:solidFill>
                <a:schemeClr val="tx2"/>
              </a:solidFill>
            </a:endParaRPr>
          </a:p>
        </p:txBody>
      </p:sp>
      <p:pic>
        <p:nvPicPr>
          <p:cNvPr id="4" name="Picture 3"/>
          <p:cNvPicPr>
            <a:picLocks noChangeAspect="1"/>
          </p:cNvPicPr>
          <p:nvPr/>
        </p:nvPicPr>
        <p:blipFill>
          <a:blip r:embed="rId3"/>
          <a:stretch>
            <a:fillRect/>
          </a:stretch>
        </p:blipFill>
        <p:spPr>
          <a:xfrm>
            <a:off x="183348" y="1625152"/>
            <a:ext cx="5639289" cy="2629128"/>
          </a:xfrm>
          <a:prstGeom prst="rect">
            <a:avLst/>
          </a:prstGeom>
        </p:spPr>
      </p:pic>
      <p:pic>
        <p:nvPicPr>
          <p:cNvPr id="8" name="Picture 7"/>
          <p:cNvPicPr>
            <a:picLocks noChangeAspect="1"/>
          </p:cNvPicPr>
          <p:nvPr/>
        </p:nvPicPr>
        <p:blipFill>
          <a:blip r:embed="rId4"/>
          <a:stretch>
            <a:fillRect/>
          </a:stretch>
        </p:blipFill>
        <p:spPr>
          <a:xfrm>
            <a:off x="6097255" y="1553405"/>
            <a:ext cx="5524979" cy="2552921"/>
          </a:xfrm>
          <a:prstGeom prst="rect">
            <a:avLst/>
          </a:prstGeom>
        </p:spPr>
      </p:pic>
      <p:pic>
        <p:nvPicPr>
          <p:cNvPr id="9" name="Picture 8"/>
          <p:cNvPicPr>
            <a:picLocks noChangeAspect="1"/>
          </p:cNvPicPr>
          <p:nvPr/>
        </p:nvPicPr>
        <p:blipFill>
          <a:blip r:embed="rId5"/>
          <a:stretch>
            <a:fillRect/>
          </a:stretch>
        </p:blipFill>
        <p:spPr>
          <a:xfrm>
            <a:off x="3384299" y="4495948"/>
            <a:ext cx="4252328" cy="1371719"/>
          </a:xfrm>
          <a:prstGeom prst="rect">
            <a:avLst/>
          </a:prstGeom>
        </p:spPr>
      </p:pic>
    </p:spTree>
    <p:extLst>
      <p:ext uri="{BB962C8B-B14F-4D97-AF65-F5344CB8AC3E}">
        <p14:creationId xmlns:p14="http://schemas.microsoft.com/office/powerpoint/2010/main" val="4182961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3170227" cy="338554"/>
          </a:xfrm>
          <a:prstGeom prst="rect">
            <a:avLst/>
          </a:prstGeom>
        </p:spPr>
        <p:txBody>
          <a:bodyPr wrap="none">
            <a:spAutoFit/>
          </a:bodyPr>
          <a:lstStyle/>
          <a:p>
            <a:r>
              <a:rPr lang="en-US" sz="1600" b="1" dirty="0" smtClean="0">
                <a:solidFill>
                  <a:schemeClr val="tx2"/>
                </a:solidFill>
              </a:rPr>
              <a:t>To be noticed for LO1 and LO2</a:t>
            </a:r>
            <a:endParaRPr lang="bg-BG" sz="1600" b="1" dirty="0">
              <a:solidFill>
                <a:schemeClr val="tx2"/>
              </a:solidFill>
            </a:endParaRPr>
          </a:p>
        </p:txBody>
      </p:sp>
      <p:pic>
        <p:nvPicPr>
          <p:cNvPr id="6" name="Picture 5"/>
          <p:cNvPicPr>
            <a:picLocks noChangeAspect="1"/>
          </p:cNvPicPr>
          <p:nvPr/>
        </p:nvPicPr>
        <p:blipFill>
          <a:blip r:embed="rId3"/>
          <a:stretch>
            <a:fillRect/>
          </a:stretch>
        </p:blipFill>
        <p:spPr>
          <a:xfrm>
            <a:off x="1937481" y="1728846"/>
            <a:ext cx="6424217" cy="1928027"/>
          </a:xfrm>
          <a:prstGeom prst="rect">
            <a:avLst/>
          </a:prstGeom>
        </p:spPr>
      </p:pic>
      <p:pic>
        <p:nvPicPr>
          <p:cNvPr id="7" name="Picture 6"/>
          <p:cNvPicPr>
            <a:picLocks noChangeAspect="1"/>
          </p:cNvPicPr>
          <p:nvPr/>
        </p:nvPicPr>
        <p:blipFill rotWithShape="1">
          <a:blip r:embed="rId4"/>
          <a:srcRect t="4680"/>
          <a:stretch/>
        </p:blipFill>
        <p:spPr>
          <a:xfrm>
            <a:off x="1395105" y="4509908"/>
            <a:ext cx="7703877" cy="1400822"/>
          </a:xfrm>
          <a:prstGeom prst="rect">
            <a:avLst/>
          </a:prstGeom>
        </p:spPr>
      </p:pic>
      <p:sp>
        <p:nvSpPr>
          <p:cNvPr id="8" name="Rectangle 7"/>
          <p:cNvSpPr/>
          <p:nvPr/>
        </p:nvSpPr>
        <p:spPr>
          <a:xfrm>
            <a:off x="352368" y="4052659"/>
            <a:ext cx="2821478" cy="338554"/>
          </a:xfrm>
          <a:prstGeom prst="rect">
            <a:avLst/>
          </a:prstGeom>
        </p:spPr>
        <p:txBody>
          <a:bodyPr wrap="none">
            <a:spAutoFit/>
          </a:bodyPr>
          <a:lstStyle/>
          <a:p>
            <a:r>
              <a:rPr lang="en-US" sz="1600" b="1" dirty="0" smtClean="0">
                <a:solidFill>
                  <a:schemeClr val="tx2"/>
                </a:solidFill>
              </a:rPr>
              <a:t>Truth table of LO1 and LO2</a:t>
            </a:r>
            <a:endParaRPr lang="bg-BG" sz="1600" b="1" dirty="0">
              <a:solidFill>
                <a:schemeClr val="tx2"/>
              </a:solidFill>
            </a:endParaRPr>
          </a:p>
        </p:txBody>
      </p:sp>
      <p:sp>
        <p:nvSpPr>
          <p:cNvPr id="9" name="Rectangle 8"/>
          <p:cNvSpPr/>
          <p:nvPr/>
        </p:nvSpPr>
        <p:spPr>
          <a:xfrm>
            <a:off x="1312875" y="5086350"/>
            <a:ext cx="7855618" cy="82438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4" name="Rectangle 3"/>
          <p:cNvSpPr/>
          <p:nvPr/>
        </p:nvSpPr>
        <p:spPr>
          <a:xfrm>
            <a:off x="9181213" y="5086350"/>
            <a:ext cx="2660930" cy="584775"/>
          </a:xfrm>
          <a:prstGeom prst="rect">
            <a:avLst/>
          </a:prstGeom>
        </p:spPr>
        <p:txBody>
          <a:bodyPr wrap="square">
            <a:spAutoFit/>
          </a:bodyPr>
          <a:lstStyle/>
          <a:p>
            <a:r>
              <a:rPr lang="en-US" sz="1600" dirty="0" smtClean="0">
                <a:solidFill>
                  <a:srgbClr val="00B0F0"/>
                </a:solidFill>
              </a:rPr>
              <a:t>Compare these rows with the code of the next page</a:t>
            </a:r>
            <a:endParaRPr lang="en-US" sz="1600" dirty="0">
              <a:solidFill>
                <a:srgbClr val="00B0F0"/>
              </a:solidFill>
            </a:endParaRPr>
          </a:p>
        </p:txBody>
      </p:sp>
    </p:spTree>
    <p:extLst>
      <p:ext uri="{BB962C8B-B14F-4D97-AF65-F5344CB8AC3E}">
        <p14:creationId xmlns:p14="http://schemas.microsoft.com/office/powerpoint/2010/main" val="3350902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2720617" cy="338554"/>
          </a:xfrm>
          <a:prstGeom prst="rect">
            <a:avLst/>
          </a:prstGeom>
        </p:spPr>
        <p:txBody>
          <a:bodyPr wrap="none">
            <a:spAutoFit/>
          </a:bodyPr>
          <a:lstStyle/>
          <a:p>
            <a:r>
              <a:rPr lang="en-US" sz="1600" b="1" dirty="0" smtClean="0">
                <a:solidFill>
                  <a:schemeClr val="tx2"/>
                </a:solidFill>
              </a:rPr>
              <a:t>Implementation: in </a:t>
            </a:r>
            <a:r>
              <a:rPr lang="en-US" sz="1600" b="1" i="1" dirty="0" err="1" smtClean="0">
                <a:solidFill>
                  <a:schemeClr val="tx2"/>
                </a:solidFill>
              </a:rPr>
              <a:t>main.c</a:t>
            </a:r>
            <a:endParaRPr lang="bg-BG" sz="1600" b="1" i="1" dirty="0">
              <a:solidFill>
                <a:schemeClr val="tx2"/>
              </a:solidFill>
            </a:endParaRPr>
          </a:p>
        </p:txBody>
      </p:sp>
      <p:pic>
        <p:nvPicPr>
          <p:cNvPr id="4" name="Picture 3"/>
          <p:cNvPicPr>
            <a:picLocks noChangeAspect="1"/>
          </p:cNvPicPr>
          <p:nvPr/>
        </p:nvPicPr>
        <p:blipFill>
          <a:blip r:embed="rId3"/>
          <a:stretch>
            <a:fillRect/>
          </a:stretch>
        </p:blipFill>
        <p:spPr>
          <a:xfrm>
            <a:off x="3534236" y="1163783"/>
            <a:ext cx="7590766" cy="4990168"/>
          </a:xfrm>
          <a:prstGeom prst="rect">
            <a:avLst/>
          </a:prstGeom>
        </p:spPr>
      </p:pic>
      <p:pic>
        <p:nvPicPr>
          <p:cNvPr id="6" name="Picture 5"/>
          <p:cNvPicPr>
            <a:picLocks noChangeAspect="1"/>
          </p:cNvPicPr>
          <p:nvPr/>
        </p:nvPicPr>
        <p:blipFill>
          <a:blip r:embed="rId4"/>
          <a:stretch>
            <a:fillRect/>
          </a:stretch>
        </p:blipFill>
        <p:spPr>
          <a:xfrm>
            <a:off x="584818" y="3391376"/>
            <a:ext cx="2662932" cy="213748"/>
          </a:xfrm>
          <a:prstGeom prst="rect">
            <a:avLst/>
          </a:prstGeom>
        </p:spPr>
      </p:pic>
      <p:pic>
        <p:nvPicPr>
          <p:cNvPr id="7" name="Picture 6"/>
          <p:cNvPicPr>
            <a:picLocks noChangeAspect="1"/>
          </p:cNvPicPr>
          <p:nvPr/>
        </p:nvPicPr>
        <p:blipFill>
          <a:blip r:embed="rId5"/>
          <a:stretch>
            <a:fillRect/>
          </a:stretch>
        </p:blipFill>
        <p:spPr>
          <a:xfrm>
            <a:off x="584818" y="1889616"/>
            <a:ext cx="2696266" cy="737829"/>
          </a:xfrm>
          <a:prstGeom prst="rect">
            <a:avLst/>
          </a:prstGeom>
        </p:spPr>
      </p:pic>
      <p:pic>
        <p:nvPicPr>
          <p:cNvPr id="9" name="Picture 8"/>
          <p:cNvPicPr>
            <a:picLocks noChangeAspect="1"/>
          </p:cNvPicPr>
          <p:nvPr/>
        </p:nvPicPr>
        <p:blipFill>
          <a:blip r:embed="rId6"/>
          <a:stretch>
            <a:fillRect/>
          </a:stretch>
        </p:blipFill>
        <p:spPr>
          <a:xfrm>
            <a:off x="584818" y="2772313"/>
            <a:ext cx="2867623" cy="311698"/>
          </a:xfrm>
          <a:prstGeom prst="rect">
            <a:avLst/>
          </a:prstGeom>
        </p:spPr>
      </p:pic>
      <p:sp>
        <p:nvSpPr>
          <p:cNvPr id="10" name="Rectangle 9"/>
          <p:cNvSpPr/>
          <p:nvPr/>
        </p:nvSpPr>
        <p:spPr>
          <a:xfrm>
            <a:off x="4505111" y="2627444"/>
            <a:ext cx="6699524" cy="205069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Tree>
    <p:extLst>
      <p:ext uri="{BB962C8B-B14F-4D97-AF65-F5344CB8AC3E}">
        <p14:creationId xmlns:p14="http://schemas.microsoft.com/office/powerpoint/2010/main" val="1169402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3427541" cy="338554"/>
          </a:xfrm>
          <a:prstGeom prst="rect">
            <a:avLst/>
          </a:prstGeom>
        </p:spPr>
        <p:txBody>
          <a:bodyPr wrap="none">
            <a:spAutoFit/>
          </a:bodyPr>
          <a:lstStyle/>
          <a:p>
            <a:r>
              <a:rPr lang="en-US" sz="1600" b="1" dirty="0" smtClean="0">
                <a:solidFill>
                  <a:schemeClr val="tx2"/>
                </a:solidFill>
              </a:rPr>
              <a:t>Button implementation, in </a:t>
            </a:r>
            <a:r>
              <a:rPr lang="en-US" sz="1600" b="1" i="1" dirty="0" err="1" smtClean="0">
                <a:solidFill>
                  <a:schemeClr val="tx2"/>
                </a:solidFill>
              </a:rPr>
              <a:t>main.c</a:t>
            </a:r>
            <a:endParaRPr lang="bg-BG" sz="1600" b="1" i="1" dirty="0">
              <a:solidFill>
                <a:schemeClr val="tx2"/>
              </a:solidFill>
            </a:endParaRPr>
          </a:p>
        </p:txBody>
      </p:sp>
      <p:pic>
        <p:nvPicPr>
          <p:cNvPr id="11" name="Picture 10"/>
          <p:cNvPicPr>
            <a:picLocks noChangeAspect="1"/>
          </p:cNvPicPr>
          <p:nvPr/>
        </p:nvPicPr>
        <p:blipFill>
          <a:blip r:embed="rId3"/>
          <a:stretch>
            <a:fillRect/>
          </a:stretch>
        </p:blipFill>
        <p:spPr>
          <a:xfrm>
            <a:off x="4432500" y="2198000"/>
            <a:ext cx="4931936" cy="412036"/>
          </a:xfrm>
          <a:prstGeom prst="rect">
            <a:avLst/>
          </a:prstGeom>
        </p:spPr>
      </p:pic>
      <p:pic>
        <p:nvPicPr>
          <p:cNvPr id="7" name="Picture 6"/>
          <p:cNvPicPr>
            <a:picLocks noChangeAspect="1"/>
          </p:cNvPicPr>
          <p:nvPr/>
        </p:nvPicPr>
        <p:blipFill>
          <a:blip r:embed="rId4"/>
          <a:stretch>
            <a:fillRect/>
          </a:stretch>
        </p:blipFill>
        <p:spPr>
          <a:xfrm>
            <a:off x="4432500" y="1431032"/>
            <a:ext cx="3331036" cy="405932"/>
          </a:xfrm>
          <a:prstGeom prst="rect">
            <a:avLst/>
          </a:prstGeom>
        </p:spPr>
      </p:pic>
      <p:pic>
        <p:nvPicPr>
          <p:cNvPr id="8" name="Picture 7"/>
          <p:cNvPicPr>
            <a:picLocks noChangeAspect="1"/>
          </p:cNvPicPr>
          <p:nvPr/>
        </p:nvPicPr>
        <p:blipFill>
          <a:blip r:embed="rId5"/>
          <a:stretch>
            <a:fillRect/>
          </a:stretch>
        </p:blipFill>
        <p:spPr>
          <a:xfrm>
            <a:off x="4432500" y="3092578"/>
            <a:ext cx="5079062" cy="1936621"/>
          </a:xfrm>
          <a:prstGeom prst="rect">
            <a:avLst/>
          </a:prstGeom>
        </p:spPr>
      </p:pic>
    </p:spTree>
    <p:extLst>
      <p:ext uri="{BB962C8B-B14F-4D97-AF65-F5344CB8AC3E}">
        <p14:creationId xmlns:p14="http://schemas.microsoft.com/office/powerpoint/2010/main" val="3004929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3884397" cy="338554"/>
          </a:xfrm>
          <a:prstGeom prst="rect">
            <a:avLst/>
          </a:prstGeom>
        </p:spPr>
        <p:txBody>
          <a:bodyPr wrap="none">
            <a:spAutoFit/>
          </a:bodyPr>
          <a:lstStyle/>
          <a:p>
            <a:r>
              <a:rPr lang="en-US" sz="1600" b="1" dirty="0" smtClean="0">
                <a:solidFill>
                  <a:schemeClr val="tx2"/>
                </a:solidFill>
              </a:rPr>
              <a:t>One button implementation, in </a:t>
            </a:r>
            <a:r>
              <a:rPr lang="en-US" sz="1600" b="1" i="1" dirty="0" err="1" smtClean="0">
                <a:solidFill>
                  <a:schemeClr val="tx2"/>
                </a:solidFill>
              </a:rPr>
              <a:t>main.c</a:t>
            </a:r>
            <a:endParaRPr lang="bg-BG" sz="1600" b="1" i="1" dirty="0">
              <a:solidFill>
                <a:schemeClr val="tx2"/>
              </a:solidFill>
            </a:endParaRPr>
          </a:p>
        </p:txBody>
      </p:sp>
      <p:pic>
        <p:nvPicPr>
          <p:cNvPr id="4" name="Picture 3"/>
          <p:cNvPicPr>
            <a:picLocks noChangeAspect="1"/>
          </p:cNvPicPr>
          <p:nvPr/>
        </p:nvPicPr>
        <p:blipFill rotWithShape="1">
          <a:blip r:embed="rId3"/>
          <a:srcRect t="17308"/>
          <a:stretch/>
        </p:blipFill>
        <p:spPr>
          <a:xfrm>
            <a:off x="685798" y="1616745"/>
            <a:ext cx="3938392" cy="173971"/>
          </a:xfrm>
          <a:prstGeom prst="rect">
            <a:avLst/>
          </a:prstGeom>
        </p:spPr>
      </p:pic>
      <p:pic>
        <p:nvPicPr>
          <p:cNvPr id="10" name="Picture 9"/>
          <p:cNvPicPr>
            <a:picLocks noChangeAspect="1"/>
          </p:cNvPicPr>
          <p:nvPr/>
        </p:nvPicPr>
        <p:blipFill>
          <a:blip r:embed="rId4"/>
          <a:stretch>
            <a:fillRect/>
          </a:stretch>
        </p:blipFill>
        <p:spPr>
          <a:xfrm>
            <a:off x="685798" y="1876794"/>
            <a:ext cx="5229046" cy="4544813"/>
          </a:xfrm>
          <a:prstGeom prst="rect">
            <a:avLst/>
          </a:prstGeom>
        </p:spPr>
      </p:pic>
      <p:pic>
        <p:nvPicPr>
          <p:cNvPr id="12" name="Picture 11"/>
          <p:cNvPicPr>
            <a:picLocks noChangeAspect="1"/>
          </p:cNvPicPr>
          <p:nvPr/>
        </p:nvPicPr>
        <p:blipFill>
          <a:blip r:embed="rId5"/>
          <a:stretch>
            <a:fillRect/>
          </a:stretch>
        </p:blipFill>
        <p:spPr>
          <a:xfrm>
            <a:off x="6373887" y="1390438"/>
            <a:ext cx="4623406" cy="5031169"/>
          </a:xfrm>
          <a:prstGeom prst="rect">
            <a:avLst/>
          </a:prstGeom>
        </p:spPr>
      </p:pic>
    </p:spTree>
    <p:extLst>
      <p:ext uri="{BB962C8B-B14F-4D97-AF65-F5344CB8AC3E}">
        <p14:creationId xmlns:p14="http://schemas.microsoft.com/office/powerpoint/2010/main" val="2285916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r>
              <a:rPr lang="en-US" dirty="0" smtClean="0"/>
              <a:t>We can observe the variables in </a:t>
            </a:r>
            <a:r>
              <a:rPr lang="en-US" dirty="0" smtClean="0">
                <a:solidFill>
                  <a:srgbClr val="0070C0"/>
                </a:solidFill>
              </a:rPr>
              <a:t>Live Expressions</a:t>
            </a:r>
            <a:endParaRPr lang="en-US" dirty="0">
              <a:solidFill>
                <a:srgbClr val="0070C0"/>
              </a:solidFill>
            </a:endParaRPr>
          </a:p>
          <a:p>
            <a:endParaRPr lang="en-US" dirty="0" smtClean="0"/>
          </a:p>
        </p:txBody>
      </p:sp>
      <p:sp>
        <p:nvSpPr>
          <p:cNvPr id="5" name="Rectangle 4"/>
          <p:cNvSpPr/>
          <p:nvPr/>
        </p:nvSpPr>
        <p:spPr>
          <a:xfrm>
            <a:off x="352368" y="1163783"/>
            <a:ext cx="1253869" cy="338554"/>
          </a:xfrm>
          <a:prstGeom prst="rect">
            <a:avLst/>
          </a:prstGeom>
        </p:spPr>
        <p:txBody>
          <a:bodyPr wrap="none">
            <a:spAutoFit/>
          </a:bodyPr>
          <a:lstStyle/>
          <a:p>
            <a:r>
              <a:rPr lang="en-US" sz="1600" b="1" dirty="0" smtClean="0">
                <a:solidFill>
                  <a:schemeClr val="tx2"/>
                </a:solidFill>
              </a:rPr>
              <a:t>Debugging</a:t>
            </a:r>
            <a:endParaRPr lang="bg-BG" sz="1600" b="1" i="1" dirty="0">
              <a:solidFill>
                <a:schemeClr val="tx2"/>
              </a:solidFill>
            </a:endParaRPr>
          </a:p>
        </p:txBody>
      </p:sp>
      <p:pic>
        <p:nvPicPr>
          <p:cNvPr id="4" name="Picture 3"/>
          <p:cNvPicPr>
            <a:picLocks noChangeAspect="1"/>
          </p:cNvPicPr>
          <p:nvPr/>
        </p:nvPicPr>
        <p:blipFill>
          <a:blip r:embed="rId3"/>
          <a:stretch>
            <a:fillRect/>
          </a:stretch>
        </p:blipFill>
        <p:spPr>
          <a:xfrm>
            <a:off x="352368" y="1872155"/>
            <a:ext cx="11014330" cy="4295738"/>
          </a:xfrm>
          <a:prstGeom prst="rect">
            <a:avLst/>
          </a:prstGeom>
        </p:spPr>
      </p:pic>
      <p:sp>
        <p:nvSpPr>
          <p:cNvPr id="12" name="Rectangle 11"/>
          <p:cNvSpPr/>
          <p:nvPr/>
        </p:nvSpPr>
        <p:spPr>
          <a:xfrm>
            <a:off x="6946232" y="2579913"/>
            <a:ext cx="4091881" cy="620487"/>
          </a:xfrm>
          <a:prstGeom prst="rect">
            <a:avLst/>
          </a:prstGeom>
          <a:noFill/>
          <a:ln w="38100">
            <a:solidFill>
              <a:srgbClr val="FF008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Tree>
    <p:extLst>
      <p:ext uri="{BB962C8B-B14F-4D97-AF65-F5344CB8AC3E}">
        <p14:creationId xmlns:p14="http://schemas.microsoft.com/office/powerpoint/2010/main" val="2277063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1036863" y="1404257"/>
            <a:ext cx="9339943" cy="4902942"/>
          </a:xfrm>
        </p:spPr>
        <p:txBody>
          <a:bodyPr/>
          <a:lstStyle/>
          <a:p>
            <a:r>
              <a:rPr lang="en-US" sz="2000" dirty="0" smtClean="0"/>
              <a:t>Observe the behavior of mirror’s motors!</a:t>
            </a:r>
          </a:p>
          <a:p>
            <a:endParaRPr lang="en-US" dirty="0"/>
          </a:p>
          <a:p>
            <a:pPr marL="1027350" lvl="2" indent="-285750">
              <a:buFont typeface="Arial" panose="020B0604020202020204" pitchFamily="34" charset="0"/>
              <a:buChar char="•"/>
            </a:pPr>
            <a:r>
              <a:rPr lang="en-US" sz="1600" b="1" dirty="0">
                <a:solidFill>
                  <a:srgbClr val="0070C0"/>
                </a:solidFill>
              </a:rPr>
              <a:t>First pressing </a:t>
            </a:r>
            <a:r>
              <a:rPr lang="en-US" sz="1600" b="1" dirty="0">
                <a:solidFill>
                  <a:srgbClr val="0070C0"/>
                </a:solidFill>
                <a:sym typeface="Wingdings" panose="05000000000000000000" pitchFamily="2" charset="2"/>
              </a:rPr>
              <a:t></a:t>
            </a:r>
            <a:r>
              <a:rPr lang="en-US" sz="1600" b="1" dirty="0">
                <a:solidFill>
                  <a:srgbClr val="0070C0"/>
                </a:solidFill>
              </a:rPr>
              <a:t> motor 1 runs in forward direction for 1s</a:t>
            </a:r>
          </a:p>
          <a:p>
            <a:pPr marL="1027350" lvl="2" indent="-285750">
              <a:buFont typeface="Arial" panose="020B0604020202020204" pitchFamily="34" charset="0"/>
              <a:buChar char="•"/>
            </a:pPr>
            <a:r>
              <a:rPr lang="en-US" sz="1600" b="1" dirty="0">
                <a:solidFill>
                  <a:srgbClr val="0070C0"/>
                </a:solidFill>
              </a:rPr>
              <a:t>Second pressing </a:t>
            </a:r>
            <a:r>
              <a:rPr lang="en-US" sz="1600" b="1" dirty="0">
                <a:solidFill>
                  <a:srgbClr val="0070C0"/>
                </a:solidFill>
                <a:sym typeface="Wingdings" panose="05000000000000000000" pitchFamily="2" charset="2"/>
              </a:rPr>
              <a:t></a:t>
            </a:r>
            <a:r>
              <a:rPr lang="en-US" sz="1600" b="1" dirty="0">
                <a:solidFill>
                  <a:srgbClr val="0070C0"/>
                </a:solidFill>
              </a:rPr>
              <a:t> motor 1 runs in reverse direction for 1s</a:t>
            </a:r>
          </a:p>
          <a:p>
            <a:pPr marL="1027350" lvl="2" indent="-285750">
              <a:buFont typeface="Arial" panose="020B0604020202020204" pitchFamily="34" charset="0"/>
              <a:buChar char="•"/>
            </a:pPr>
            <a:r>
              <a:rPr lang="en-US" sz="1600" b="1" dirty="0">
                <a:solidFill>
                  <a:srgbClr val="0070C0"/>
                </a:solidFill>
              </a:rPr>
              <a:t>Third pressing </a:t>
            </a:r>
            <a:r>
              <a:rPr lang="en-US" sz="1600" b="1" dirty="0">
                <a:solidFill>
                  <a:srgbClr val="0070C0"/>
                </a:solidFill>
                <a:sym typeface="Wingdings" panose="05000000000000000000" pitchFamily="2" charset="2"/>
              </a:rPr>
              <a:t></a:t>
            </a:r>
            <a:r>
              <a:rPr lang="en-US" sz="1600" b="1" dirty="0">
                <a:solidFill>
                  <a:srgbClr val="0070C0"/>
                </a:solidFill>
              </a:rPr>
              <a:t> motor 2 runs in forward direction for 1s</a:t>
            </a:r>
          </a:p>
          <a:p>
            <a:pPr marL="1027350" lvl="2" indent="-285750">
              <a:buFont typeface="Arial" panose="020B0604020202020204" pitchFamily="34" charset="0"/>
              <a:buChar char="•"/>
            </a:pPr>
            <a:r>
              <a:rPr lang="en-US" sz="1600" b="1" dirty="0">
                <a:solidFill>
                  <a:srgbClr val="0070C0"/>
                </a:solidFill>
              </a:rPr>
              <a:t>Fourth pressing </a:t>
            </a:r>
            <a:r>
              <a:rPr lang="en-US" sz="1600" b="1" dirty="0">
                <a:solidFill>
                  <a:srgbClr val="0070C0"/>
                </a:solidFill>
                <a:sym typeface="Wingdings" panose="05000000000000000000" pitchFamily="2" charset="2"/>
              </a:rPr>
              <a:t></a:t>
            </a:r>
            <a:r>
              <a:rPr lang="en-US" sz="1600" b="1" dirty="0">
                <a:solidFill>
                  <a:srgbClr val="0070C0"/>
                </a:solidFill>
              </a:rPr>
              <a:t> motor 2 runs in reverse direction for 1s</a:t>
            </a:r>
          </a:p>
          <a:p>
            <a:pPr marL="1027350" lvl="2" indent="-285750">
              <a:buFont typeface="Arial" panose="020B0604020202020204" pitchFamily="34" charset="0"/>
              <a:buChar char="•"/>
            </a:pPr>
            <a:r>
              <a:rPr lang="en-US" sz="1600" b="1" dirty="0">
                <a:solidFill>
                  <a:srgbClr val="0070C0"/>
                </a:solidFill>
              </a:rPr>
              <a:t>Another pressing will come back to first pressing, and so on</a:t>
            </a:r>
          </a:p>
          <a:p>
            <a:pPr marL="1027350" lvl="2" indent="-285750">
              <a:buFont typeface="Arial" panose="020B0604020202020204" pitchFamily="34" charset="0"/>
              <a:buChar char="•"/>
            </a:pPr>
            <a:r>
              <a:rPr lang="en-US" sz="1600" b="1" dirty="0">
                <a:solidFill>
                  <a:srgbClr val="0070C0"/>
                </a:solidFill>
              </a:rPr>
              <a:t>No button is pressed </a:t>
            </a:r>
            <a:r>
              <a:rPr lang="en-US" sz="1600" b="1" dirty="0">
                <a:solidFill>
                  <a:srgbClr val="0070C0"/>
                </a:solidFill>
                <a:sym typeface="Wingdings" panose="05000000000000000000" pitchFamily="2" charset="2"/>
              </a:rPr>
              <a:t> no motor running</a:t>
            </a:r>
            <a:endParaRPr lang="en-US" dirty="0"/>
          </a:p>
          <a:p>
            <a:endParaRPr lang="bg-BG" dirty="0"/>
          </a:p>
        </p:txBody>
      </p:sp>
    </p:spTree>
    <p:extLst>
      <p:ext uri="{BB962C8B-B14F-4D97-AF65-F5344CB8AC3E}">
        <p14:creationId xmlns:p14="http://schemas.microsoft.com/office/powerpoint/2010/main" val="566228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176228" y="938893"/>
            <a:ext cx="4529107" cy="4960854"/>
          </a:xfrm>
          <a:prstGeom prst="rect">
            <a:avLst/>
          </a:prstGeom>
        </p:spPr>
      </p:pic>
      <p:sp>
        <p:nvSpPr>
          <p:cNvPr id="2" name="Title 1"/>
          <p:cNvSpPr>
            <a:spLocks noGrp="1"/>
          </p:cNvSpPr>
          <p:nvPr>
            <p:ph type="title"/>
          </p:nvPr>
        </p:nvSpPr>
        <p:spPr>
          <a:xfrm>
            <a:off x="432000" y="97175"/>
            <a:ext cx="9216000" cy="594000"/>
          </a:xfrm>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1999" y="938893"/>
            <a:ext cx="9449937" cy="5368306"/>
          </a:xfrm>
        </p:spPr>
        <p:txBody>
          <a:bodyPr/>
          <a:lstStyle/>
          <a:p>
            <a:r>
              <a:rPr lang="en-US" sz="2000" dirty="0"/>
              <a:t>For code with 4 buttons </a:t>
            </a:r>
            <a:r>
              <a:rPr lang="en-US" sz="2000" dirty="0" smtClean="0"/>
              <a:t>function</a:t>
            </a:r>
            <a:endParaRPr lang="en-US" sz="2000" dirty="0"/>
          </a:p>
          <a:p>
            <a:pPr marL="285750" indent="-285750">
              <a:buFontTx/>
              <a:buChar char="-"/>
            </a:pPr>
            <a:r>
              <a:rPr lang="en-US" dirty="0" smtClean="0"/>
              <a:t>Set </a:t>
            </a:r>
            <a:r>
              <a:rPr lang="en-US" dirty="0"/>
              <a:t>the MCU pins in STM32CubeMX as described.</a:t>
            </a:r>
            <a:endParaRPr lang="bg-BG" dirty="0"/>
          </a:p>
          <a:p>
            <a:pPr marL="627750" lvl="1" indent="-285750">
              <a:buFontTx/>
              <a:buChar char="-"/>
            </a:pPr>
            <a:r>
              <a:rPr lang="en-US" sz="1800" dirty="0" smtClean="0"/>
              <a:t>Four </a:t>
            </a:r>
            <a:r>
              <a:rPr lang="en-US" sz="1800" dirty="0" smtClean="0">
                <a:solidFill>
                  <a:srgbClr val="0070C0"/>
                </a:solidFill>
              </a:rPr>
              <a:t>GPIO output </a:t>
            </a:r>
            <a:r>
              <a:rPr lang="en-US" sz="1800" dirty="0" smtClean="0"/>
              <a:t>pins</a:t>
            </a:r>
          </a:p>
          <a:p>
            <a:pPr marL="1027350" lvl="2" indent="-285750">
              <a:buFontTx/>
              <a:buChar char="-"/>
            </a:pPr>
            <a:r>
              <a:rPr lang="en-US" sz="1400" b="1" dirty="0" smtClean="0"/>
              <a:t>PB15</a:t>
            </a:r>
            <a:r>
              <a:rPr lang="en-US" sz="1400" dirty="0" smtClean="0"/>
              <a:t> </a:t>
            </a:r>
            <a:r>
              <a:rPr lang="en-US" sz="1400" dirty="0" smtClean="0"/>
              <a:t>for INA1</a:t>
            </a:r>
          </a:p>
          <a:p>
            <a:pPr marL="1027350" lvl="2" indent="-285750">
              <a:buFontTx/>
              <a:buChar char="-"/>
            </a:pPr>
            <a:r>
              <a:rPr lang="en-US" sz="1400" b="1" dirty="0" smtClean="0"/>
              <a:t>PB1</a:t>
            </a:r>
            <a:r>
              <a:rPr lang="en-US" sz="1400" dirty="0" smtClean="0"/>
              <a:t> </a:t>
            </a:r>
            <a:r>
              <a:rPr lang="en-US" sz="1400" dirty="0" smtClean="0"/>
              <a:t>for INA2</a:t>
            </a:r>
          </a:p>
          <a:p>
            <a:pPr marL="1027350" lvl="2" indent="-285750">
              <a:buFontTx/>
              <a:buChar char="-"/>
            </a:pPr>
            <a:r>
              <a:rPr lang="en-US" sz="1400" b="1" dirty="0" smtClean="0"/>
              <a:t>PB13</a:t>
            </a:r>
            <a:r>
              <a:rPr lang="en-US" sz="1400" dirty="0" smtClean="0"/>
              <a:t> </a:t>
            </a:r>
            <a:r>
              <a:rPr lang="en-US" sz="1400" dirty="0" smtClean="0"/>
              <a:t>for INB1</a:t>
            </a:r>
          </a:p>
          <a:p>
            <a:pPr marL="1027350" lvl="2" indent="-285750">
              <a:buFontTx/>
              <a:buChar char="-"/>
            </a:pPr>
            <a:r>
              <a:rPr lang="en-US" sz="1400" b="1" dirty="0" smtClean="0"/>
              <a:t>PB14</a:t>
            </a:r>
            <a:r>
              <a:rPr lang="en-US" sz="1400" dirty="0" smtClean="0"/>
              <a:t> </a:t>
            </a:r>
            <a:r>
              <a:rPr lang="en-US" sz="1400" dirty="0" smtClean="0"/>
              <a:t>for INB2</a:t>
            </a:r>
          </a:p>
          <a:p>
            <a:pPr marL="627750" lvl="1" indent="-285750">
              <a:buFontTx/>
              <a:buChar char="-"/>
            </a:pPr>
            <a:r>
              <a:rPr lang="en-US" sz="1800" dirty="0" smtClean="0"/>
              <a:t>Four external input pins for buttons</a:t>
            </a:r>
          </a:p>
          <a:p>
            <a:pPr marL="1027350" lvl="2" indent="-285750">
              <a:buFontTx/>
              <a:buChar char="-"/>
            </a:pPr>
            <a:r>
              <a:rPr lang="en-US" sz="1400" b="1" dirty="0" smtClean="0"/>
              <a:t>PC10</a:t>
            </a:r>
            <a:r>
              <a:rPr lang="en-US" sz="1400" dirty="0" smtClean="0"/>
              <a:t> (</a:t>
            </a:r>
            <a:r>
              <a:rPr lang="en-US" sz="1400" dirty="0" smtClean="0">
                <a:solidFill>
                  <a:srgbClr val="0070C0"/>
                </a:solidFill>
              </a:rPr>
              <a:t>GPIO_EXTI10</a:t>
            </a:r>
            <a:r>
              <a:rPr lang="en-US" sz="1400" dirty="0" smtClean="0"/>
              <a:t>) for BUTTON1</a:t>
            </a:r>
          </a:p>
          <a:p>
            <a:pPr marL="1027350" lvl="2" indent="-285750">
              <a:buFontTx/>
              <a:buChar char="-"/>
            </a:pPr>
            <a:r>
              <a:rPr lang="en-US" sz="1400" b="1" dirty="0" smtClean="0"/>
              <a:t>PC11</a:t>
            </a:r>
            <a:r>
              <a:rPr lang="en-US" sz="1400" dirty="0" smtClean="0"/>
              <a:t> </a:t>
            </a:r>
            <a:r>
              <a:rPr lang="en-US" sz="1400" dirty="0"/>
              <a:t>(</a:t>
            </a:r>
            <a:r>
              <a:rPr lang="en-US" sz="1400" dirty="0" smtClean="0">
                <a:solidFill>
                  <a:srgbClr val="0070C0"/>
                </a:solidFill>
              </a:rPr>
              <a:t>GPIO_EXTI11</a:t>
            </a:r>
            <a:r>
              <a:rPr lang="en-US" sz="1400" dirty="0" smtClean="0"/>
              <a:t>) </a:t>
            </a:r>
            <a:r>
              <a:rPr lang="en-US" sz="1400" dirty="0"/>
              <a:t>for </a:t>
            </a:r>
            <a:r>
              <a:rPr lang="en-US" sz="1400" dirty="0" smtClean="0"/>
              <a:t>BUTTON2</a:t>
            </a:r>
          </a:p>
          <a:p>
            <a:pPr marL="1027350" lvl="2" indent="-285750">
              <a:buFontTx/>
              <a:buChar char="-"/>
            </a:pPr>
            <a:r>
              <a:rPr lang="en-US" sz="1400" b="1" dirty="0" smtClean="0"/>
              <a:t>PC12</a:t>
            </a:r>
            <a:r>
              <a:rPr lang="en-US" sz="1400" dirty="0" smtClean="0"/>
              <a:t> </a:t>
            </a:r>
            <a:r>
              <a:rPr lang="en-US" sz="1400" dirty="0"/>
              <a:t>(</a:t>
            </a:r>
            <a:r>
              <a:rPr lang="en-US" sz="1400" dirty="0" smtClean="0">
                <a:solidFill>
                  <a:srgbClr val="0070C0"/>
                </a:solidFill>
              </a:rPr>
              <a:t>GPIO_EXTI12</a:t>
            </a:r>
            <a:r>
              <a:rPr lang="en-US" sz="1400" dirty="0" smtClean="0"/>
              <a:t>) </a:t>
            </a:r>
            <a:r>
              <a:rPr lang="en-US" sz="1400" dirty="0"/>
              <a:t>for </a:t>
            </a:r>
            <a:r>
              <a:rPr lang="en-US" sz="1400" dirty="0" smtClean="0"/>
              <a:t>BUTTON3</a:t>
            </a:r>
          </a:p>
          <a:p>
            <a:pPr marL="1027350" lvl="2" indent="-285750">
              <a:buFontTx/>
              <a:buChar char="-"/>
            </a:pPr>
            <a:r>
              <a:rPr lang="en-US" sz="1400" b="1" dirty="0" smtClean="0"/>
              <a:t>PD2</a:t>
            </a:r>
            <a:r>
              <a:rPr lang="en-US" sz="1400" dirty="0" smtClean="0"/>
              <a:t> </a:t>
            </a:r>
            <a:r>
              <a:rPr lang="en-US" sz="1400" dirty="0"/>
              <a:t>(</a:t>
            </a:r>
            <a:r>
              <a:rPr lang="en-US" sz="1400" dirty="0" smtClean="0">
                <a:solidFill>
                  <a:srgbClr val="0070C0"/>
                </a:solidFill>
              </a:rPr>
              <a:t>GPIO_EXTI2</a:t>
            </a:r>
            <a:r>
              <a:rPr lang="en-US" sz="1400" dirty="0" smtClean="0"/>
              <a:t>) </a:t>
            </a:r>
            <a:r>
              <a:rPr lang="en-US" sz="1400" dirty="0"/>
              <a:t>for </a:t>
            </a:r>
            <a:r>
              <a:rPr lang="en-US" sz="1400" dirty="0" smtClean="0"/>
              <a:t>BUTTON4</a:t>
            </a:r>
          </a:p>
          <a:p>
            <a:pPr marL="627750" lvl="1" indent="-285750">
              <a:buFontTx/>
              <a:buChar char="-"/>
            </a:pPr>
            <a:r>
              <a:rPr lang="en-US" sz="1800" dirty="0" smtClean="0"/>
              <a:t>Two </a:t>
            </a:r>
            <a:r>
              <a:rPr lang="en-US" sz="1800" dirty="0" smtClean="0">
                <a:solidFill>
                  <a:srgbClr val="0070C0"/>
                </a:solidFill>
              </a:rPr>
              <a:t>GPIO input </a:t>
            </a:r>
            <a:r>
              <a:rPr lang="en-US" sz="1800" dirty="0" smtClean="0"/>
              <a:t>pins for feedback LO1 and LO2</a:t>
            </a:r>
          </a:p>
          <a:p>
            <a:pPr marL="1027350" lvl="2" indent="-285750">
              <a:buFontTx/>
              <a:buChar char="-"/>
            </a:pPr>
            <a:r>
              <a:rPr lang="en-US" sz="1400" b="1" dirty="0" smtClean="0"/>
              <a:t>PC6</a:t>
            </a:r>
            <a:r>
              <a:rPr lang="en-US" sz="1400" dirty="0" smtClean="0"/>
              <a:t> </a:t>
            </a:r>
            <a:r>
              <a:rPr lang="en-US" sz="1400" dirty="0" smtClean="0"/>
              <a:t>for LO1</a:t>
            </a:r>
          </a:p>
          <a:p>
            <a:pPr marL="1027350" lvl="2" indent="-285750">
              <a:buFontTx/>
              <a:buChar char="-"/>
            </a:pPr>
            <a:r>
              <a:rPr lang="en-US" sz="1400" b="1" dirty="0" smtClean="0"/>
              <a:t>PC5</a:t>
            </a:r>
            <a:r>
              <a:rPr lang="en-US" sz="1400" dirty="0" smtClean="0"/>
              <a:t> for LO2</a:t>
            </a:r>
            <a:endParaRPr lang="en-US" sz="1400" dirty="0"/>
          </a:p>
          <a:p>
            <a:pPr lvl="2" indent="0">
              <a:buNone/>
            </a:pPr>
            <a:r>
              <a:rPr lang="en-US" sz="1600" dirty="0" smtClean="0">
                <a:solidFill>
                  <a:srgbClr val="FF0000"/>
                </a:solidFill>
              </a:rPr>
              <a:t>Caution! These two pins </a:t>
            </a:r>
            <a:r>
              <a:rPr lang="en-US" sz="1600" b="1" dirty="0" smtClean="0">
                <a:solidFill>
                  <a:srgbClr val="FF0000"/>
                </a:solidFill>
              </a:rPr>
              <a:t>MUST </a:t>
            </a:r>
            <a:r>
              <a:rPr lang="en-US" sz="1600" dirty="0" smtClean="0">
                <a:solidFill>
                  <a:srgbClr val="FF0000"/>
                </a:solidFill>
              </a:rPr>
              <a:t>be connected to pull-up connection</a:t>
            </a:r>
            <a:r>
              <a:rPr lang="en-US" sz="1400" dirty="0" smtClean="0">
                <a:solidFill>
                  <a:srgbClr val="FF0000"/>
                </a:solidFill>
              </a:rPr>
              <a:t>.</a:t>
            </a:r>
            <a:endParaRPr lang="en-US" sz="1400" dirty="0">
              <a:solidFill>
                <a:srgbClr val="FF0000"/>
              </a:solidFill>
            </a:endParaRPr>
          </a:p>
          <a:p>
            <a:pPr lvl="1" indent="0">
              <a:buNone/>
            </a:pPr>
            <a:endParaRPr lang="en-US" dirty="0" smtClean="0"/>
          </a:p>
          <a:p>
            <a:pPr lvl="1" indent="0">
              <a:buNone/>
            </a:pPr>
            <a:r>
              <a:rPr lang="en-US" sz="1200" b="0" dirty="0" smtClean="0">
                <a:solidFill>
                  <a:srgbClr val="00B0F0"/>
                </a:solidFill>
              </a:rPr>
              <a:t>PA5 is additionally set as TIM2_CH1 and can be used for debugging/testing purpose.</a:t>
            </a:r>
            <a:endParaRPr lang="en-US" sz="1200" b="0" dirty="0">
              <a:solidFill>
                <a:srgbClr val="00B0F0"/>
              </a:solidFill>
            </a:endParaRPr>
          </a:p>
          <a:p>
            <a:pPr lvl="1" indent="0">
              <a:buNone/>
            </a:pPr>
            <a:endParaRPr lang="en-US" dirty="0"/>
          </a:p>
        </p:txBody>
      </p:sp>
    </p:spTree>
    <p:extLst>
      <p:ext uri="{BB962C8B-B14F-4D97-AF65-F5344CB8AC3E}">
        <p14:creationId xmlns:p14="http://schemas.microsoft.com/office/powerpoint/2010/main" val="3549978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sz="quarter" idx="10"/>
          </p:nvPr>
        </p:nvSpPr>
        <p:spPr>
          <a:xfrm>
            <a:off x="7457" y="867856"/>
            <a:ext cx="11081126" cy="5472000"/>
          </a:xfrm>
        </p:spPr>
        <p:txBody>
          <a:bodyPr/>
          <a:lstStyle/>
          <a:p>
            <a:pPr algn="ctr"/>
            <a:endParaRPr lang="en-US" sz="3200" dirty="0" smtClean="0"/>
          </a:p>
          <a:p>
            <a:pPr algn="ctr"/>
            <a:r>
              <a:rPr lang="en-US" sz="3200" dirty="0" smtClean="0">
                <a:solidFill>
                  <a:srgbClr val="FF0000"/>
                </a:solidFill>
              </a:rPr>
              <a:t>!! Before entering Lab 2b !!</a:t>
            </a:r>
          </a:p>
          <a:p>
            <a:pPr algn="ctr"/>
            <a:endParaRPr lang="en-US" sz="3200" dirty="0" smtClean="0"/>
          </a:p>
          <a:p>
            <a:pPr algn="ctr"/>
            <a:r>
              <a:rPr lang="en-US" sz="3200" dirty="0"/>
              <a:t>	</a:t>
            </a:r>
            <a:r>
              <a:rPr lang="en-US" sz="2800" dirty="0" smtClean="0"/>
              <a:t>The students must done Lab2a</a:t>
            </a:r>
          </a:p>
          <a:p>
            <a:pPr algn="ctr"/>
            <a:r>
              <a:rPr lang="en-US" sz="2800" dirty="0"/>
              <a:t>	</a:t>
            </a:r>
            <a:r>
              <a:rPr lang="en-US" sz="2800" dirty="0" smtClean="0"/>
              <a:t>All connection must be checked first by the Instructor</a:t>
            </a:r>
          </a:p>
          <a:p>
            <a:r>
              <a:rPr lang="en-US" sz="2000" dirty="0"/>
              <a:t>	</a:t>
            </a:r>
            <a:endParaRPr lang="en-US" dirty="0" smtClean="0"/>
          </a:p>
          <a:p>
            <a:endParaRPr lang="bg-BG" dirty="0"/>
          </a:p>
        </p:txBody>
      </p:sp>
    </p:spTree>
    <p:extLst>
      <p:ext uri="{BB962C8B-B14F-4D97-AF65-F5344CB8AC3E}">
        <p14:creationId xmlns:p14="http://schemas.microsoft.com/office/powerpoint/2010/main" val="25519832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Set </a:t>
            </a:r>
            <a:r>
              <a:rPr lang="en-US" dirty="0" smtClean="0">
                <a:solidFill>
                  <a:srgbClr val="0070C0"/>
                </a:solidFill>
              </a:rPr>
              <a:t>GPIO Mode and Configuration </a:t>
            </a:r>
            <a:r>
              <a:rPr lang="en-US" dirty="0" smtClean="0"/>
              <a:t>as below:</a:t>
            </a:r>
            <a:endParaRPr lang="bg-BG" dirty="0"/>
          </a:p>
        </p:txBody>
      </p:sp>
      <p:pic>
        <p:nvPicPr>
          <p:cNvPr id="4" name="Picture 3"/>
          <p:cNvPicPr>
            <a:picLocks noChangeAspect="1"/>
          </p:cNvPicPr>
          <p:nvPr/>
        </p:nvPicPr>
        <p:blipFill>
          <a:blip r:embed="rId3"/>
          <a:stretch>
            <a:fillRect/>
          </a:stretch>
        </p:blipFill>
        <p:spPr>
          <a:xfrm>
            <a:off x="0" y="1707797"/>
            <a:ext cx="8036564" cy="3941889"/>
          </a:xfrm>
          <a:prstGeom prst="rect">
            <a:avLst/>
          </a:prstGeom>
        </p:spPr>
      </p:pic>
      <p:pic>
        <p:nvPicPr>
          <p:cNvPr id="7" name="Picture 6"/>
          <p:cNvPicPr>
            <a:picLocks noChangeAspect="1"/>
          </p:cNvPicPr>
          <p:nvPr/>
        </p:nvPicPr>
        <p:blipFill>
          <a:blip r:embed="rId4"/>
          <a:stretch>
            <a:fillRect/>
          </a:stretch>
        </p:blipFill>
        <p:spPr>
          <a:xfrm>
            <a:off x="8230930" y="1498172"/>
            <a:ext cx="3491845" cy="3906585"/>
          </a:xfrm>
          <a:prstGeom prst="rect">
            <a:avLst/>
          </a:prstGeom>
        </p:spPr>
      </p:pic>
    </p:spTree>
    <p:extLst>
      <p:ext uri="{BB962C8B-B14F-4D97-AF65-F5344CB8AC3E}">
        <p14:creationId xmlns:p14="http://schemas.microsoft.com/office/powerpoint/2010/main" val="921810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INA1 setting</a:t>
            </a:r>
            <a:endParaRPr lang="bg-BG" dirty="0"/>
          </a:p>
        </p:txBody>
      </p:sp>
      <p:pic>
        <p:nvPicPr>
          <p:cNvPr id="4" name="Picture 3"/>
          <p:cNvPicPr>
            <a:picLocks noChangeAspect="1"/>
          </p:cNvPicPr>
          <p:nvPr/>
        </p:nvPicPr>
        <p:blipFill>
          <a:blip r:embed="rId3"/>
          <a:stretch>
            <a:fillRect/>
          </a:stretch>
        </p:blipFill>
        <p:spPr>
          <a:xfrm>
            <a:off x="3449782" y="835199"/>
            <a:ext cx="4869334" cy="5561954"/>
          </a:xfrm>
          <a:prstGeom prst="rect">
            <a:avLst/>
          </a:prstGeom>
        </p:spPr>
      </p:pic>
    </p:spTree>
    <p:extLst>
      <p:ext uri="{BB962C8B-B14F-4D97-AF65-F5344CB8AC3E}">
        <p14:creationId xmlns:p14="http://schemas.microsoft.com/office/powerpoint/2010/main" val="1520539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LO1 setting</a:t>
            </a:r>
            <a:endParaRPr lang="bg-BG" dirty="0"/>
          </a:p>
        </p:txBody>
      </p:sp>
      <p:pic>
        <p:nvPicPr>
          <p:cNvPr id="5" name="Picture 4"/>
          <p:cNvPicPr>
            <a:picLocks noChangeAspect="1"/>
          </p:cNvPicPr>
          <p:nvPr/>
        </p:nvPicPr>
        <p:blipFill>
          <a:blip r:embed="rId3"/>
          <a:stretch>
            <a:fillRect/>
          </a:stretch>
        </p:blipFill>
        <p:spPr>
          <a:xfrm>
            <a:off x="3374967" y="931661"/>
            <a:ext cx="5115722" cy="5443186"/>
          </a:xfrm>
          <a:prstGeom prst="rect">
            <a:avLst/>
          </a:prstGeom>
        </p:spPr>
      </p:pic>
    </p:spTree>
    <p:extLst>
      <p:ext uri="{BB962C8B-B14F-4D97-AF65-F5344CB8AC3E}">
        <p14:creationId xmlns:p14="http://schemas.microsoft.com/office/powerpoint/2010/main" val="2411131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Example: </a:t>
            </a:r>
            <a:r>
              <a:rPr lang="en-US" dirty="0" smtClean="0"/>
              <a:t>BUTTON1 </a:t>
            </a:r>
            <a:r>
              <a:rPr lang="en-US" dirty="0" smtClean="0"/>
              <a:t>setting</a:t>
            </a:r>
            <a:endParaRPr lang="bg-BG" dirty="0"/>
          </a:p>
        </p:txBody>
      </p:sp>
      <p:pic>
        <p:nvPicPr>
          <p:cNvPr id="4" name="Picture 3"/>
          <p:cNvPicPr>
            <a:picLocks noChangeAspect="1"/>
          </p:cNvPicPr>
          <p:nvPr/>
        </p:nvPicPr>
        <p:blipFill>
          <a:blip r:embed="rId3"/>
          <a:stretch>
            <a:fillRect/>
          </a:stretch>
        </p:blipFill>
        <p:spPr>
          <a:xfrm>
            <a:off x="3408219" y="905431"/>
            <a:ext cx="5188776" cy="5483592"/>
          </a:xfrm>
          <a:prstGeom prst="rect">
            <a:avLst/>
          </a:prstGeom>
        </p:spPr>
      </p:pic>
    </p:spTree>
    <p:extLst>
      <p:ext uri="{BB962C8B-B14F-4D97-AF65-F5344CB8AC3E}">
        <p14:creationId xmlns:p14="http://schemas.microsoft.com/office/powerpoint/2010/main" val="3422986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p:txBody>
          <a:bodyPr/>
          <a:lstStyle/>
          <a:p>
            <a:r>
              <a:rPr lang="en-US" dirty="0" smtClean="0"/>
              <a:t>Check or set </a:t>
            </a:r>
            <a:r>
              <a:rPr lang="en-US" dirty="0" smtClean="0">
                <a:solidFill>
                  <a:srgbClr val="0070C0"/>
                </a:solidFill>
              </a:rPr>
              <a:t>NVIC Mode and Configuration </a:t>
            </a:r>
            <a:r>
              <a:rPr lang="en-US" dirty="0" smtClean="0"/>
              <a:t>as below:</a:t>
            </a:r>
            <a:endParaRPr lang="bg-BG" dirty="0"/>
          </a:p>
        </p:txBody>
      </p:sp>
      <p:pic>
        <p:nvPicPr>
          <p:cNvPr id="7" name="Picture 6"/>
          <p:cNvPicPr>
            <a:picLocks noChangeAspect="1"/>
          </p:cNvPicPr>
          <p:nvPr/>
        </p:nvPicPr>
        <p:blipFill>
          <a:blip r:embed="rId3"/>
          <a:stretch>
            <a:fillRect/>
          </a:stretch>
        </p:blipFill>
        <p:spPr>
          <a:xfrm>
            <a:off x="0" y="1690007"/>
            <a:ext cx="6148650" cy="4082144"/>
          </a:xfrm>
          <a:prstGeom prst="rect">
            <a:avLst/>
          </a:prstGeom>
        </p:spPr>
      </p:pic>
      <p:pic>
        <p:nvPicPr>
          <p:cNvPr id="8" name="Picture 7"/>
          <p:cNvPicPr>
            <a:picLocks noChangeAspect="1"/>
          </p:cNvPicPr>
          <p:nvPr/>
        </p:nvPicPr>
        <p:blipFill>
          <a:blip r:embed="rId4"/>
          <a:stretch>
            <a:fillRect/>
          </a:stretch>
        </p:blipFill>
        <p:spPr>
          <a:xfrm>
            <a:off x="6260874" y="1690007"/>
            <a:ext cx="5512813" cy="2392136"/>
          </a:xfrm>
          <a:prstGeom prst="rect">
            <a:avLst/>
          </a:prstGeom>
        </p:spPr>
      </p:pic>
    </p:spTree>
    <p:extLst>
      <p:ext uri="{BB962C8B-B14F-4D97-AF65-F5344CB8AC3E}">
        <p14:creationId xmlns:p14="http://schemas.microsoft.com/office/powerpoint/2010/main" val="2975837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591278" y="1637606"/>
            <a:ext cx="9977463" cy="3765435"/>
          </a:xfrm>
        </p:spPr>
        <p:txBody>
          <a:bodyPr/>
          <a:lstStyle/>
          <a:p>
            <a:pPr algn="ctr"/>
            <a:r>
              <a:rPr lang="en-US" sz="2000" dirty="0">
                <a:solidFill>
                  <a:srgbClr val="0070C0"/>
                </a:solidFill>
              </a:rPr>
              <a:t>Clock Configuration, SYS Mode and </a:t>
            </a:r>
            <a:r>
              <a:rPr lang="en-US" sz="2000" dirty="0" smtClean="0">
                <a:solidFill>
                  <a:srgbClr val="0070C0"/>
                </a:solidFill>
              </a:rPr>
              <a:t>Configuration, </a:t>
            </a:r>
          </a:p>
          <a:p>
            <a:pPr algn="ctr"/>
            <a:r>
              <a:rPr lang="en-US" sz="2000" dirty="0" smtClean="0"/>
              <a:t>and </a:t>
            </a:r>
            <a:r>
              <a:rPr lang="en-US" sz="2000" dirty="0">
                <a:solidFill>
                  <a:srgbClr val="0070C0"/>
                </a:solidFill>
              </a:rPr>
              <a:t>FREERTOS Mode and Configuration </a:t>
            </a:r>
            <a:endParaRPr lang="en-US" sz="2000" dirty="0" smtClean="0">
              <a:solidFill>
                <a:srgbClr val="0070C0"/>
              </a:solidFill>
            </a:endParaRPr>
          </a:p>
          <a:p>
            <a:pPr algn="ctr"/>
            <a:r>
              <a:rPr lang="en-US" sz="2000" dirty="0" smtClean="0"/>
              <a:t>ar</a:t>
            </a:r>
            <a:r>
              <a:rPr lang="en-US" sz="2000" dirty="0" smtClean="0"/>
              <a:t>e the same with previous exercise</a:t>
            </a:r>
            <a:endParaRPr lang="bg-BG" sz="2000" dirty="0"/>
          </a:p>
        </p:txBody>
      </p:sp>
    </p:spTree>
    <p:extLst>
      <p:ext uri="{BB962C8B-B14F-4D97-AF65-F5344CB8AC3E}">
        <p14:creationId xmlns:p14="http://schemas.microsoft.com/office/powerpoint/2010/main" val="24218167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4341253" cy="338554"/>
          </a:xfrm>
          <a:prstGeom prst="rect">
            <a:avLst/>
          </a:prstGeom>
        </p:spPr>
        <p:txBody>
          <a:bodyPr wrap="none">
            <a:spAutoFit/>
          </a:bodyPr>
          <a:lstStyle/>
          <a:p>
            <a:r>
              <a:rPr lang="en-US" sz="1600" b="1" dirty="0" smtClean="0">
                <a:solidFill>
                  <a:schemeClr val="tx2"/>
                </a:solidFill>
              </a:rPr>
              <a:t>Four (4) buttons </a:t>
            </a:r>
            <a:r>
              <a:rPr lang="en-US" sz="1600" b="1" dirty="0" smtClean="0">
                <a:solidFill>
                  <a:schemeClr val="tx2"/>
                </a:solidFill>
              </a:rPr>
              <a:t>implementation, in </a:t>
            </a:r>
            <a:r>
              <a:rPr lang="en-US" sz="1600" b="1" i="1" dirty="0" err="1" smtClean="0">
                <a:solidFill>
                  <a:schemeClr val="tx2"/>
                </a:solidFill>
              </a:rPr>
              <a:t>main.c</a:t>
            </a:r>
            <a:endParaRPr lang="bg-BG" sz="1600" b="1" i="1" dirty="0">
              <a:solidFill>
                <a:schemeClr val="tx2"/>
              </a:solidFill>
            </a:endParaRPr>
          </a:p>
        </p:txBody>
      </p:sp>
      <p:pic>
        <p:nvPicPr>
          <p:cNvPr id="9" name="Picture 8"/>
          <p:cNvPicPr>
            <a:picLocks noChangeAspect="1"/>
          </p:cNvPicPr>
          <p:nvPr/>
        </p:nvPicPr>
        <p:blipFill>
          <a:blip r:embed="rId3"/>
          <a:stretch>
            <a:fillRect/>
          </a:stretch>
        </p:blipFill>
        <p:spPr>
          <a:xfrm>
            <a:off x="866340" y="1914051"/>
            <a:ext cx="2776564" cy="750160"/>
          </a:xfrm>
          <a:prstGeom prst="rect">
            <a:avLst/>
          </a:prstGeom>
        </p:spPr>
      </p:pic>
      <p:pic>
        <p:nvPicPr>
          <p:cNvPr id="11" name="Picture 10"/>
          <p:cNvPicPr>
            <a:picLocks noChangeAspect="1"/>
          </p:cNvPicPr>
          <p:nvPr/>
        </p:nvPicPr>
        <p:blipFill>
          <a:blip r:embed="rId4"/>
          <a:stretch>
            <a:fillRect/>
          </a:stretch>
        </p:blipFill>
        <p:spPr>
          <a:xfrm>
            <a:off x="866340" y="3135206"/>
            <a:ext cx="4515557" cy="377250"/>
          </a:xfrm>
          <a:prstGeom prst="rect">
            <a:avLst/>
          </a:prstGeom>
        </p:spPr>
      </p:pic>
      <p:pic>
        <p:nvPicPr>
          <p:cNvPr id="4" name="Picture 3"/>
          <p:cNvPicPr>
            <a:picLocks noChangeAspect="1"/>
          </p:cNvPicPr>
          <p:nvPr/>
        </p:nvPicPr>
        <p:blipFill>
          <a:blip r:embed="rId5"/>
          <a:stretch>
            <a:fillRect/>
          </a:stretch>
        </p:blipFill>
        <p:spPr>
          <a:xfrm>
            <a:off x="5935107" y="1022465"/>
            <a:ext cx="5214104" cy="5147012"/>
          </a:xfrm>
          <a:prstGeom prst="rect">
            <a:avLst/>
          </a:prstGeom>
        </p:spPr>
      </p:pic>
    </p:spTree>
    <p:extLst>
      <p:ext uri="{BB962C8B-B14F-4D97-AF65-F5344CB8AC3E}">
        <p14:creationId xmlns:p14="http://schemas.microsoft.com/office/powerpoint/2010/main" val="2872761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163783"/>
            <a:ext cx="11330508" cy="5143416"/>
          </a:xfrm>
        </p:spPr>
        <p:txBody>
          <a:bodyPr/>
          <a:lstStyle/>
          <a:p>
            <a:pPr marL="285750" indent="-285750">
              <a:buFontTx/>
              <a:buChar char="-"/>
            </a:pPr>
            <a:endParaRPr lang="en-US" dirty="0"/>
          </a:p>
          <a:p>
            <a:endParaRPr lang="en-US" dirty="0"/>
          </a:p>
          <a:p>
            <a:endParaRPr lang="en-US" dirty="0" smtClean="0"/>
          </a:p>
        </p:txBody>
      </p:sp>
      <p:sp>
        <p:nvSpPr>
          <p:cNvPr id="5" name="Rectangle 4"/>
          <p:cNvSpPr/>
          <p:nvPr/>
        </p:nvSpPr>
        <p:spPr>
          <a:xfrm>
            <a:off x="352368" y="1163783"/>
            <a:ext cx="4191981" cy="338554"/>
          </a:xfrm>
          <a:prstGeom prst="rect">
            <a:avLst/>
          </a:prstGeom>
        </p:spPr>
        <p:txBody>
          <a:bodyPr wrap="none">
            <a:spAutoFit/>
          </a:bodyPr>
          <a:lstStyle/>
          <a:p>
            <a:r>
              <a:rPr lang="en-US" sz="1600" b="1" dirty="0" smtClean="0">
                <a:solidFill>
                  <a:schemeClr val="tx2"/>
                </a:solidFill>
              </a:rPr>
              <a:t>With 4 buttons implementation, in </a:t>
            </a:r>
            <a:r>
              <a:rPr lang="en-US" sz="1600" b="1" i="1" dirty="0" err="1" smtClean="0">
                <a:solidFill>
                  <a:schemeClr val="tx2"/>
                </a:solidFill>
              </a:rPr>
              <a:t>main.c</a:t>
            </a:r>
            <a:endParaRPr lang="bg-BG" sz="1600" b="1" i="1" dirty="0">
              <a:solidFill>
                <a:schemeClr val="tx2"/>
              </a:solidFill>
            </a:endParaRPr>
          </a:p>
        </p:txBody>
      </p:sp>
      <p:pic>
        <p:nvPicPr>
          <p:cNvPr id="6" name="Picture 5"/>
          <p:cNvPicPr>
            <a:picLocks noChangeAspect="1"/>
          </p:cNvPicPr>
          <p:nvPr/>
        </p:nvPicPr>
        <p:blipFill>
          <a:blip r:embed="rId3"/>
          <a:stretch>
            <a:fillRect/>
          </a:stretch>
        </p:blipFill>
        <p:spPr>
          <a:xfrm>
            <a:off x="352368" y="1744500"/>
            <a:ext cx="5599502" cy="3467581"/>
          </a:xfrm>
          <a:prstGeom prst="rect">
            <a:avLst/>
          </a:prstGeom>
        </p:spPr>
      </p:pic>
      <p:pic>
        <p:nvPicPr>
          <p:cNvPr id="8" name="Picture 7"/>
          <p:cNvPicPr>
            <a:picLocks noChangeAspect="1"/>
          </p:cNvPicPr>
          <p:nvPr/>
        </p:nvPicPr>
        <p:blipFill>
          <a:blip r:embed="rId4"/>
          <a:stretch>
            <a:fillRect/>
          </a:stretch>
        </p:blipFill>
        <p:spPr>
          <a:xfrm>
            <a:off x="6330011" y="1744500"/>
            <a:ext cx="4606191" cy="3467581"/>
          </a:xfrm>
          <a:prstGeom prst="rect">
            <a:avLst/>
          </a:prstGeom>
        </p:spPr>
      </p:pic>
    </p:spTree>
    <p:extLst>
      <p:ext uri="{BB962C8B-B14F-4D97-AF65-F5344CB8AC3E}">
        <p14:creationId xmlns:p14="http://schemas.microsoft.com/office/powerpoint/2010/main" val="42607769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1036863" y="1404257"/>
            <a:ext cx="9339943" cy="4902942"/>
          </a:xfrm>
        </p:spPr>
        <p:txBody>
          <a:bodyPr/>
          <a:lstStyle/>
          <a:p>
            <a:r>
              <a:rPr lang="en-US" sz="2000" dirty="0" smtClean="0"/>
              <a:t>Observe the behavior of mirror’s motors!</a:t>
            </a:r>
          </a:p>
          <a:p>
            <a:endParaRPr lang="en-US" dirty="0"/>
          </a:p>
          <a:p>
            <a:pPr marL="1027350" lvl="2" indent="-285750">
              <a:buFont typeface="Arial" panose="020B0604020202020204" pitchFamily="34" charset="0"/>
              <a:buChar char="•"/>
            </a:pPr>
            <a:r>
              <a:rPr lang="en-US" sz="1600" b="1" dirty="0">
                <a:solidFill>
                  <a:srgbClr val="0070C0"/>
                </a:solidFill>
              </a:rPr>
              <a:t>Button 1 is pressed </a:t>
            </a:r>
            <a:r>
              <a:rPr lang="en-US" sz="1600" b="1" dirty="0">
                <a:solidFill>
                  <a:srgbClr val="0070C0"/>
                </a:solidFill>
                <a:sym typeface="Wingdings" panose="05000000000000000000" pitchFamily="2" charset="2"/>
              </a:rPr>
              <a:t></a:t>
            </a:r>
            <a:r>
              <a:rPr lang="en-US" sz="1600" b="1" dirty="0">
                <a:solidFill>
                  <a:srgbClr val="0070C0"/>
                </a:solidFill>
              </a:rPr>
              <a:t> motor 1 runs in forward direction until button 1 is released</a:t>
            </a:r>
          </a:p>
          <a:p>
            <a:pPr marL="1027350" lvl="2" indent="-285750">
              <a:buFont typeface="Arial" panose="020B0604020202020204" pitchFamily="34" charset="0"/>
              <a:buChar char="•"/>
            </a:pPr>
            <a:r>
              <a:rPr lang="en-US" sz="1600" b="1" dirty="0">
                <a:solidFill>
                  <a:srgbClr val="0070C0"/>
                </a:solidFill>
              </a:rPr>
              <a:t>Button 2 is pressed </a:t>
            </a:r>
            <a:r>
              <a:rPr lang="en-US" sz="1600" b="1" dirty="0">
                <a:solidFill>
                  <a:srgbClr val="0070C0"/>
                </a:solidFill>
                <a:sym typeface="Wingdings" panose="05000000000000000000" pitchFamily="2" charset="2"/>
              </a:rPr>
              <a:t></a:t>
            </a:r>
            <a:r>
              <a:rPr lang="en-US" sz="1600" b="1" dirty="0">
                <a:solidFill>
                  <a:srgbClr val="0070C0"/>
                </a:solidFill>
              </a:rPr>
              <a:t> motor 1 runs in reverse direction until button 2 is released</a:t>
            </a:r>
          </a:p>
          <a:p>
            <a:pPr marL="1027350" lvl="2" indent="-285750">
              <a:buFont typeface="Arial" panose="020B0604020202020204" pitchFamily="34" charset="0"/>
              <a:buChar char="•"/>
            </a:pPr>
            <a:r>
              <a:rPr lang="en-US" sz="1600" b="1" dirty="0">
                <a:solidFill>
                  <a:srgbClr val="0070C0"/>
                </a:solidFill>
              </a:rPr>
              <a:t>Button 3 is pressed </a:t>
            </a:r>
            <a:r>
              <a:rPr lang="en-US" sz="1600" b="1" dirty="0">
                <a:solidFill>
                  <a:srgbClr val="0070C0"/>
                </a:solidFill>
                <a:sym typeface="Wingdings" panose="05000000000000000000" pitchFamily="2" charset="2"/>
              </a:rPr>
              <a:t></a:t>
            </a:r>
            <a:r>
              <a:rPr lang="en-US" sz="1600" b="1" dirty="0">
                <a:solidFill>
                  <a:srgbClr val="0070C0"/>
                </a:solidFill>
              </a:rPr>
              <a:t> motor 2 runs in forward direction until button 3 is released</a:t>
            </a:r>
          </a:p>
          <a:p>
            <a:pPr marL="1027350" lvl="2" indent="-285750">
              <a:buFont typeface="Arial" panose="020B0604020202020204" pitchFamily="34" charset="0"/>
              <a:buChar char="•"/>
            </a:pPr>
            <a:r>
              <a:rPr lang="en-US" sz="1600" b="1" dirty="0">
                <a:solidFill>
                  <a:srgbClr val="0070C0"/>
                </a:solidFill>
              </a:rPr>
              <a:t>Button 4 is pressed </a:t>
            </a:r>
            <a:r>
              <a:rPr lang="en-US" sz="1600" b="1" dirty="0">
                <a:solidFill>
                  <a:srgbClr val="0070C0"/>
                </a:solidFill>
                <a:sym typeface="Wingdings" panose="05000000000000000000" pitchFamily="2" charset="2"/>
              </a:rPr>
              <a:t></a:t>
            </a:r>
            <a:r>
              <a:rPr lang="en-US" sz="1600" b="1" dirty="0">
                <a:solidFill>
                  <a:srgbClr val="0070C0"/>
                </a:solidFill>
              </a:rPr>
              <a:t> motor 2 runs in reverse direction until button 4 is released</a:t>
            </a:r>
          </a:p>
          <a:p>
            <a:pPr marL="1027350" lvl="2" indent="-285750">
              <a:buFont typeface="Arial" panose="020B0604020202020204" pitchFamily="34" charset="0"/>
              <a:buChar char="•"/>
            </a:pPr>
            <a:r>
              <a:rPr lang="en-US" sz="1600" b="1" dirty="0">
                <a:solidFill>
                  <a:srgbClr val="0070C0"/>
                </a:solidFill>
              </a:rPr>
              <a:t>No button is pressed </a:t>
            </a:r>
            <a:r>
              <a:rPr lang="en-US" sz="1600" b="1" dirty="0">
                <a:solidFill>
                  <a:srgbClr val="0070C0"/>
                </a:solidFill>
                <a:sym typeface="Wingdings" panose="05000000000000000000" pitchFamily="2" charset="2"/>
              </a:rPr>
              <a:t> no motor running</a:t>
            </a:r>
            <a:endParaRPr lang="en-US" sz="1600" b="1" dirty="0"/>
          </a:p>
          <a:p>
            <a:endParaRPr lang="bg-BG" dirty="0"/>
          </a:p>
        </p:txBody>
      </p:sp>
    </p:spTree>
    <p:extLst>
      <p:ext uri="{BB962C8B-B14F-4D97-AF65-F5344CB8AC3E}">
        <p14:creationId xmlns:p14="http://schemas.microsoft.com/office/powerpoint/2010/main" val="1639422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sz="quarter" idx="10"/>
          </p:nvPr>
        </p:nvSpPr>
        <p:spPr>
          <a:xfrm>
            <a:off x="2988165" y="1891145"/>
            <a:ext cx="5109818" cy="3986563"/>
          </a:xfrm>
        </p:spPr>
        <p:txBody>
          <a:bodyPr/>
          <a:lstStyle/>
          <a:p>
            <a:pPr algn="ctr"/>
            <a:r>
              <a:rPr lang="en-US" sz="2800" dirty="0" smtClean="0"/>
              <a:t>Thank you and good luck!</a:t>
            </a:r>
            <a:endParaRPr lang="bg-BG" sz="2800" dirty="0"/>
          </a:p>
        </p:txBody>
      </p:sp>
    </p:spTree>
    <p:extLst>
      <p:ext uri="{BB962C8B-B14F-4D97-AF65-F5344CB8AC3E}">
        <p14:creationId xmlns:p14="http://schemas.microsoft.com/office/powerpoint/2010/main" val="358217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sz="quarter" idx="10"/>
          </p:nvPr>
        </p:nvSpPr>
        <p:spPr>
          <a:xfrm>
            <a:off x="432001" y="2209800"/>
            <a:ext cx="10755544" cy="2223656"/>
          </a:xfrm>
        </p:spPr>
        <p:txBody>
          <a:bodyPr/>
          <a:lstStyle/>
          <a:p>
            <a:pPr algn="ctr"/>
            <a:r>
              <a:rPr lang="en-US" sz="2800" dirty="0" smtClean="0"/>
              <a:t>Lab2b </a:t>
            </a:r>
          </a:p>
          <a:p>
            <a:pPr algn="ctr"/>
            <a:r>
              <a:rPr lang="en-US" sz="2800" dirty="0"/>
              <a:t>Forward and reverse of motor using buttons</a:t>
            </a:r>
            <a:endParaRPr lang="bg-BG" sz="2800" dirty="0"/>
          </a:p>
        </p:txBody>
      </p:sp>
    </p:spTree>
    <p:extLst>
      <p:ext uri="{BB962C8B-B14F-4D97-AF65-F5344CB8AC3E}">
        <p14:creationId xmlns:p14="http://schemas.microsoft.com/office/powerpoint/2010/main" val="3684894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570794" y="1036865"/>
            <a:ext cx="10305272" cy="4935598"/>
          </a:xfrm>
        </p:spPr>
        <p:txBody>
          <a:bodyPr/>
          <a:lstStyle/>
          <a:p>
            <a:pPr marL="285750" indent="-285750">
              <a:buFontTx/>
              <a:buChar char="-"/>
            </a:pPr>
            <a:r>
              <a:rPr lang="en-US" dirty="0" smtClean="0"/>
              <a:t>In this lab, we will drive Mirror’s motors (2 motors) forward and reverse using one and four buttons</a:t>
            </a:r>
          </a:p>
          <a:p>
            <a:pPr marL="285750" indent="-285750">
              <a:buFontTx/>
              <a:buChar char="-"/>
            </a:pPr>
            <a:endParaRPr lang="en-US" dirty="0" smtClean="0"/>
          </a:p>
          <a:p>
            <a:pPr marL="285750" indent="-285750">
              <a:buFontTx/>
              <a:buChar char="-"/>
            </a:pPr>
            <a:r>
              <a:rPr lang="en-US" dirty="0" smtClean="0"/>
              <a:t>Driving </a:t>
            </a:r>
            <a:r>
              <a:rPr lang="en-US" dirty="0"/>
              <a:t>Mirror’s motors forward and reverse using one </a:t>
            </a:r>
            <a:r>
              <a:rPr lang="en-US" dirty="0" smtClean="0"/>
              <a:t>button:</a:t>
            </a:r>
            <a:endParaRPr lang="en-US" dirty="0"/>
          </a:p>
          <a:p>
            <a:pPr marL="1027350" lvl="2" indent="-285750">
              <a:buFont typeface="Arial" panose="020B0604020202020204" pitchFamily="34" charset="0"/>
              <a:buChar char="•"/>
            </a:pPr>
            <a:r>
              <a:rPr lang="en-US" sz="1600" b="1" dirty="0" smtClean="0">
                <a:solidFill>
                  <a:srgbClr val="0070C0"/>
                </a:solidFill>
              </a:rPr>
              <a:t>First pressing </a:t>
            </a:r>
            <a:r>
              <a:rPr lang="en-US" sz="1600" b="1" dirty="0" smtClean="0">
                <a:solidFill>
                  <a:srgbClr val="0070C0"/>
                </a:solidFill>
                <a:sym typeface="Wingdings" panose="05000000000000000000" pitchFamily="2" charset="2"/>
              </a:rPr>
              <a:t></a:t>
            </a:r>
            <a:r>
              <a:rPr lang="en-US" sz="1600" b="1" dirty="0" smtClean="0">
                <a:solidFill>
                  <a:srgbClr val="0070C0"/>
                </a:solidFill>
              </a:rPr>
              <a:t> </a:t>
            </a:r>
            <a:r>
              <a:rPr lang="en-US" sz="1600" b="1" dirty="0" smtClean="0">
                <a:solidFill>
                  <a:srgbClr val="0070C0"/>
                </a:solidFill>
              </a:rPr>
              <a:t>motor </a:t>
            </a:r>
            <a:r>
              <a:rPr lang="en-US" sz="1600" b="1" dirty="0">
                <a:solidFill>
                  <a:srgbClr val="0070C0"/>
                </a:solidFill>
              </a:rPr>
              <a:t>1 runs in forward </a:t>
            </a:r>
            <a:r>
              <a:rPr lang="en-US" sz="1600" b="1" dirty="0" smtClean="0">
                <a:solidFill>
                  <a:srgbClr val="0070C0"/>
                </a:solidFill>
              </a:rPr>
              <a:t>direction for 1s</a:t>
            </a:r>
            <a:endParaRPr lang="en-US" sz="1600" b="1" dirty="0">
              <a:solidFill>
                <a:srgbClr val="0070C0"/>
              </a:solidFill>
            </a:endParaRPr>
          </a:p>
          <a:p>
            <a:pPr marL="1027350" lvl="2" indent="-285750">
              <a:buFont typeface="Arial" panose="020B0604020202020204" pitchFamily="34" charset="0"/>
              <a:buChar char="•"/>
            </a:pPr>
            <a:r>
              <a:rPr lang="en-US" sz="1600" b="1" dirty="0" smtClean="0">
                <a:solidFill>
                  <a:srgbClr val="0070C0"/>
                </a:solidFill>
              </a:rPr>
              <a:t>Second pressing </a:t>
            </a:r>
            <a:r>
              <a:rPr lang="en-US" sz="1600" b="1" dirty="0" smtClean="0">
                <a:solidFill>
                  <a:srgbClr val="0070C0"/>
                </a:solidFill>
                <a:sym typeface="Wingdings" panose="05000000000000000000" pitchFamily="2" charset="2"/>
              </a:rPr>
              <a:t></a:t>
            </a:r>
            <a:r>
              <a:rPr lang="en-US" sz="1600" b="1" dirty="0" smtClean="0">
                <a:solidFill>
                  <a:srgbClr val="0070C0"/>
                </a:solidFill>
              </a:rPr>
              <a:t> </a:t>
            </a:r>
            <a:r>
              <a:rPr lang="en-US" sz="1600" b="1" dirty="0">
                <a:solidFill>
                  <a:srgbClr val="0070C0"/>
                </a:solidFill>
              </a:rPr>
              <a:t>motor 1 runs in reverse </a:t>
            </a:r>
            <a:r>
              <a:rPr lang="en-US" sz="1600" b="1" dirty="0" smtClean="0">
                <a:solidFill>
                  <a:srgbClr val="0070C0"/>
                </a:solidFill>
              </a:rPr>
              <a:t>direction </a:t>
            </a:r>
            <a:r>
              <a:rPr lang="en-US" sz="1600" b="1" dirty="0">
                <a:solidFill>
                  <a:srgbClr val="0070C0"/>
                </a:solidFill>
              </a:rPr>
              <a:t>for </a:t>
            </a:r>
            <a:r>
              <a:rPr lang="en-US" sz="1600" b="1" dirty="0" smtClean="0">
                <a:solidFill>
                  <a:srgbClr val="0070C0"/>
                </a:solidFill>
              </a:rPr>
              <a:t>1s</a:t>
            </a:r>
            <a:endParaRPr lang="en-US" sz="1600" b="1" dirty="0">
              <a:solidFill>
                <a:srgbClr val="0070C0"/>
              </a:solidFill>
            </a:endParaRPr>
          </a:p>
          <a:p>
            <a:pPr marL="1027350" lvl="2" indent="-285750">
              <a:buFont typeface="Arial" panose="020B0604020202020204" pitchFamily="34" charset="0"/>
              <a:buChar char="•"/>
            </a:pPr>
            <a:r>
              <a:rPr lang="en-US" sz="1600" b="1" dirty="0" smtClean="0">
                <a:solidFill>
                  <a:srgbClr val="0070C0"/>
                </a:solidFill>
              </a:rPr>
              <a:t>Third pressing </a:t>
            </a:r>
            <a:r>
              <a:rPr lang="en-US" sz="1600" b="1" dirty="0" smtClean="0">
                <a:solidFill>
                  <a:srgbClr val="0070C0"/>
                </a:solidFill>
                <a:sym typeface="Wingdings" panose="05000000000000000000" pitchFamily="2" charset="2"/>
              </a:rPr>
              <a:t></a:t>
            </a:r>
            <a:r>
              <a:rPr lang="en-US" sz="1600" b="1" dirty="0" smtClean="0">
                <a:solidFill>
                  <a:srgbClr val="0070C0"/>
                </a:solidFill>
              </a:rPr>
              <a:t> </a:t>
            </a:r>
            <a:r>
              <a:rPr lang="en-US" sz="1600" b="1" dirty="0">
                <a:solidFill>
                  <a:srgbClr val="0070C0"/>
                </a:solidFill>
              </a:rPr>
              <a:t>motor 2 runs in forward </a:t>
            </a:r>
            <a:r>
              <a:rPr lang="en-US" sz="1600" b="1" dirty="0" smtClean="0">
                <a:solidFill>
                  <a:srgbClr val="0070C0"/>
                </a:solidFill>
              </a:rPr>
              <a:t>direction </a:t>
            </a:r>
            <a:r>
              <a:rPr lang="en-US" sz="1600" b="1" dirty="0">
                <a:solidFill>
                  <a:srgbClr val="0070C0"/>
                </a:solidFill>
              </a:rPr>
              <a:t>for </a:t>
            </a:r>
            <a:r>
              <a:rPr lang="en-US" sz="1600" b="1" dirty="0" smtClean="0">
                <a:solidFill>
                  <a:srgbClr val="0070C0"/>
                </a:solidFill>
              </a:rPr>
              <a:t>1s</a:t>
            </a:r>
            <a:endParaRPr lang="en-US" sz="1600" b="1" dirty="0">
              <a:solidFill>
                <a:srgbClr val="0070C0"/>
              </a:solidFill>
            </a:endParaRPr>
          </a:p>
          <a:p>
            <a:pPr marL="1027350" lvl="2" indent="-285750">
              <a:buFont typeface="Arial" panose="020B0604020202020204" pitchFamily="34" charset="0"/>
              <a:buChar char="•"/>
            </a:pPr>
            <a:r>
              <a:rPr lang="en-US" sz="1600" b="1" dirty="0" smtClean="0">
                <a:solidFill>
                  <a:srgbClr val="0070C0"/>
                </a:solidFill>
              </a:rPr>
              <a:t>Fourth pressing </a:t>
            </a:r>
            <a:r>
              <a:rPr lang="en-US" sz="1600" b="1" dirty="0" smtClean="0">
                <a:solidFill>
                  <a:srgbClr val="0070C0"/>
                </a:solidFill>
                <a:sym typeface="Wingdings" panose="05000000000000000000" pitchFamily="2" charset="2"/>
              </a:rPr>
              <a:t></a:t>
            </a:r>
            <a:r>
              <a:rPr lang="en-US" sz="1600" b="1" dirty="0" smtClean="0">
                <a:solidFill>
                  <a:srgbClr val="0070C0"/>
                </a:solidFill>
              </a:rPr>
              <a:t> </a:t>
            </a:r>
            <a:r>
              <a:rPr lang="en-US" sz="1600" b="1" dirty="0">
                <a:solidFill>
                  <a:srgbClr val="0070C0"/>
                </a:solidFill>
              </a:rPr>
              <a:t>motor 2 runs in reverse </a:t>
            </a:r>
            <a:r>
              <a:rPr lang="en-US" sz="1600" b="1" dirty="0" smtClean="0">
                <a:solidFill>
                  <a:srgbClr val="0070C0"/>
                </a:solidFill>
              </a:rPr>
              <a:t>direction </a:t>
            </a:r>
            <a:r>
              <a:rPr lang="en-US" sz="1600" b="1" dirty="0">
                <a:solidFill>
                  <a:srgbClr val="0070C0"/>
                </a:solidFill>
              </a:rPr>
              <a:t>for </a:t>
            </a:r>
            <a:r>
              <a:rPr lang="en-US" sz="1600" b="1" dirty="0" smtClean="0">
                <a:solidFill>
                  <a:srgbClr val="0070C0"/>
                </a:solidFill>
              </a:rPr>
              <a:t>1s</a:t>
            </a:r>
          </a:p>
          <a:p>
            <a:pPr marL="1027350" lvl="2" indent="-285750">
              <a:buFont typeface="Arial" panose="020B0604020202020204" pitchFamily="34" charset="0"/>
              <a:buChar char="•"/>
            </a:pPr>
            <a:r>
              <a:rPr lang="en-US" sz="1600" b="1" dirty="0" smtClean="0">
                <a:solidFill>
                  <a:srgbClr val="0070C0"/>
                </a:solidFill>
              </a:rPr>
              <a:t>Another pressing will come back to first pressing, and so on</a:t>
            </a:r>
            <a:endParaRPr lang="en-US" sz="1600" b="1" dirty="0">
              <a:solidFill>
                <a:srgbClr val="0070C0"/>
              </a:solidFill>
            </a:endParaRPr>
          </a:p>
          <a:p>
            <a:pPr marL="1027350" lvl="2" indent="-285750">
              <a:buFont typeface="Arial" panose="020B0604020202020204" pitchFamily="34" charset="0"/>
              <a:buChar char="•"/>
            </a:pPr>
            <a:r>
              <a:rPr lang="en-US" sz="1600" b="1" dirty="0">
                <a:solidFill>
                  <a:srgbClr val="0070C0"/>
                </a:solidFill>
              </a:rPr>
              <a:t>No button is pressed </a:t>
            </a:r>
            <a:r>
              <a:rPr lang="en-US" sz="1600" b="1" dirty="0">
                <a:solidFill>
                  <a:srgbClr val="0070C0"/>
                </a:solidFill>
                <a:sym typeface="Wingdings" panose="05000000000000000000" pitchFamily="2" charset="2"/>
              </a:rPr>
              <a:t> no motor </a:t>
            </a:r>
            <a:r>
              <a:rPr lang="en-US" sz="1600" b="1" dirty="0" smtClean="0">
                <a:solidFill>
                  <a:srgbClr val="0070C0"/>
                </a:solidFill>
                <a:sym typeface="Wingdings" panose="05000000000000000000" pitchFamily="2" charset="2"/>
              </a:rPr>
              <a:t>running</a:t>
            </a:r>
            <a:endParaRPr lang="en-US" dirty="0" smtClean="0"/>
          </a:p>
          <a:p>
            <a:pPr marL="285750" indent="-285750">
              <a:buFontTx/>
              <a:buChar char="-"/>
            </a:pPr>
            <a:endParaRPr lang="en-US" dirty="0"/>
          </a:p>
          <a:p>
            <a:pPr marL="285750" indent="-285750">
              <a:buFontTx/>
              <a:buChar char="-"/>
            </a:pPr>
            <a:r>
              <a:rPr lang="en-US" dirty="0"/>
              <a:t>Driving Mirror’s motors forward and reverse using </a:t>
            </a:r>
            <a:r>
              <a:rPr lang="en-US" dirty="0" smtClean="0"/>
              <a:t>four buttons:</a:t>
            </a:r>
          </a:p>
          <a:p>
            <a:pPr marL="1027350" lvl="2" indent="-285750">
              <a:buFont typeface="Arial" panose="020B0604020202020204" pitchFamily="34" charset="0"/>
              <a:buChar char="•"/>
            </a:pPr>
            <a:r>
              <a:rPr lang="en-US" sz="1600" b="1" dirty="0" smtClean="0">
                <a:solidFill>
                  <a:srgbClr val="0070C0"/>
                </a:solidFill>
              </a:rPr>
              <a:t>Button </a:t>
            </a:r>
            <a:r>
              <a:rPr lang="en-US" sz="1600" b="1" dirty="0">
                <a:solidFill>
                  <a:srgbClr val="0070C0"/>
                </a:solidFill>
              </a:rPr>
              <a:t>1 is pressed </a:t>
            </a:r>
            <a:r>
              <a:rPr lang="en-US" sz="1600" b="1" dirty="0">
                <a:solidFill>
                  <a:srgbClr val="0070C0"/>
                </a:solidFill>
                <a:sym typeface="Wingdings" panose="05000000000000000000" pitchFamily="2" charset="2"/>
              </a:rPr>
              <a:t></a:t>
            </a:r>
            <a:r>
              <a:rPr lang="en-US" sz="1600" b="1" dirty="0">
                <a:solidFill>
                  <a:srgbClr val="0070C0"/>
                </a:solidFill>
              </a:rPr>
              <a:t> motor 1 runs in forward direction </a:t>
            </a:r>
            <a:r>
              <a:rPr lang="en-US" sz="1600" b="1" dirty="0" smtClean="0">
                <a:solidFill>
                  <a:srgbClr val="0070C0"/>
                </a:solidFill>
              </a:rPr>
              <a:t>until button 1 is released</a:t>
            </a:r>
            <a:endParaRPr lang="en-US" sz="1600" b="1" dirty="0">
              <a:solidFill>
                <a:srgbClr val="0070C0"/>
              </a:solidFill>
            </a:endParaRPr>
          </a:p>
          <a:p>
            <a:pPr marL="1027350" lvl="2" indent="-285750">
              <a:buFont typeface="Arial" panose="020B0604020202020204" pitchFamily="34" charset="0"/>
              <a:buChar char="•"/>
            </a:pPr>
            <a:r>
              <a:rPr lang="en-US" sz="1600" b="1" dirty="0" smtClean="0">
                <a:solidFill>
                  <a:srgbClr val="0070C0"/>
                </a:solidFill>
              </a:rPr>
              <a:t>Button </a:t>
            </a:r>
            <a:r>
              <a:rPr lang="en-US" sz="1600" b="1" dirty="0">
                <a:solidFill>
                  <a:srgbClr val="0070C0"/>
                </a:solidFill>
              </a:rPr>
              <a:t>2 is pressed </a:t>
            </a:r>
            <a:r>
              <a:rPr lang="en-US" sz="1600" b="1" dirty="0">
                <a:solidFill>
                  <a:srgbClr val="0070C0"/>
                </a:solidFill>
                <a:sym typeface="Wingdings" panose="05000000000000000000" pitchFamily="2" charset="2"/>
              </a:rPr>
              <a:t></a:t>
            </a:r>
            <a:r>
              <a:rPr lang="en-US" sz="1600" b="1" dirty="0">
                <a:solidFill>
                  <a:srgbClr val="0070C0"/>
                </a:solidFill>
              </a:rPr>
              <a:t> motor 1 runs in reverse direction </a:t>
            </a:r>
            <a:r>
              <a:rPr lang="en-US" sz="1600" b="1" dirty="0">
                <a:solidFill>
                  <a:srgbClr val="0070C0"/>
                </a:solidFill>
              </a:rPr>
              <a:t>until button </a:t>
            </a:r>
            <a:r>
              <a:rPr lang="en-US" sz="1600" b="1" dirty="0" smtClean="0">
                <a:solidFill>
                  <a:srgbClr val="0070C0"/>
                </a:solidFill>
              </a:rPr>
              <a:t>2 </a:t>
            </a:r>
            <a:r>
              <a:rPr lang="en-US" sz="1600" b="1" dirty="0">
                <a:solidFill>
                  <a:srgbClr val="0070C0"/>
                </a:solidFill>
              </a:rPr>
              <a:t>is released</a:t>
            </a:r>
          </a:p>
          <a:p>
            <a:pPr marL="1027350" lvl="2" indent="-285750">
              <a:buFont typeface="Arial" panose="020B0604020202020204" pitchFamily="34" charset="0"/>
              <a:buChar char="•"/>
            </a:pPr>
            <a:r>
              <a:rPr lang="en-US" sz="1600" b="1" dirty="0" smtClean="0">
                <a:solidFill>
                  <a:srgbClr val="0070C0"/>
                </a:solidFill>
              </a:rPr>
              <a:t>Button </a:t>
            </a:r>
            <a:r>
              <a:rPr lang="en-US" sz="1600" b="1" dirty="0">
                <a:solidFill>
                  <a:srgbClr val="0070C0"/>
                </a:solidFill>
              </a:rPr>
              <a:t>3 is pressed </a:t>
            </a:r>
            <a:r>
              <a:rPr lang="en-US" sz="1600" b="1" dirty="0">
                <a:solidFill>
                  <a:srgbClr val="0070C0"/>
                </a:solidFill>
                <a:sym typeface="Wingdings" panose="05000000000000000000" pitchFamily="2" charset="2"/>
              </a:rPr>
              <a:t></a:t>
            </a:r>
            <a:r>
              <a:rPr lang="en-US" sz="1600" b="1" dirty="0">
                <a:solidFill>
                  <a:srgbClr val="0070C0"/>
                </a:solidFill>
              </a:rPr>
              <a:t> motor 2 runs in forward direction </a:t>
            </a:r>
            <a:r>
              <a:rPr lang="en-US" sz="1600" b="1" dirty="0">
                <a:solidFill>
                  <a:srgbClr val="0070C0"/>
                </a:solidFill>
              </a:rPr>
              <a:t>until button </a:t>
            </a:r>
            <a:r>
              <a:rPr lang="en-US" sz="1600" b="1" dirty="0" smtClean="0">
                <a:solidFill>
                  <a:srgbClr val="0070C0"/>
                </a:solidFill>
              </a:rPr>
              <a:t>3 </a:t>
            </a:r>
            <a:r>
              <a:rPr lang="en-US" sz="1600" b="1" dirty="0">
                <a:solidFill>
                  <a:srgbClr val="0070C0"/>
                </a:solidFill>
              </a:rPr>
              <a:t>is released</a:t>
            </a:r>
          </a:p>
          <a:p>
            <a:pPr marL="1027350" lvl="2" indent="-285750">
              <a:buFont typeface="Arial" panose="020B0604020202020204" pitchFamily="34" charset="0"/>
              <a:buChar char="•"/>
            </a:pPr>
            <a:r>
              <a:rPr lang="en-US" sz="1600" b="1" dirty="0" smtClean="0">
                <a:solidFill>
                  <a:srgbClr val="0070C0"/>
                </a:solidFill>
              </a:rPr>
              <a:t>Button </a:t>
            </a:r>
            <a:r>
              <a:rPr lang="en-US" sz="1600" b="1" dirty="0">
                <a:solidFill>
                  <a:srgbClr val="0070C0"/>
                </a:solidFill>
              </a:rPr>
              <a:t>4 is pressed </a:t>
            </a:r>
            <a:r>
              <a:rPr lang="en-US" sz="1600" b="1" dirty="0">
                <a:solidFill>
                  <a:srgbClr val="0070C0"/>
                </a:solidFill>
                <a:sym typeface="Wingdings" panose="05000000000000000000" pitchFamily="2" charset="2"/>
              </a:rPr>
              <a:t></a:t>
            </a:r>
            <a:r>
              <a:rPr lang="en-US" sz="1600" b="1" dirty="0">
                <a:solidFill>
                  <a:srgbClr val="0070C0"/>
                </a:solidFill>
              </a:rPr>
              <a:t> motor 2 runs in reverse </a:t>
            </a:r>
            <a:r>
              <a:rPr lang="en-US" sz="1600" b="1" dirty="0">
                <a:solidFill>
                  <a:srgbClr val="0070C0"/>
                </a:solidFill>
              </a:rPr>
              <a:t>direction until button </a:t>
            </a:r>
            <a:r>
              <a:rPr lang="en-US" sz="1600" b="1" dirty="0" smtClean="0">
                <a:solidFill>
                  <a:srgbClr val="0070C0"/>
                </a:solidFill>
              </a:rPr>
              <a:t>4 </a:t>
            </a:r>
            <a:r>
              <a:rPr lang="en-US" sz="1600" b="1" dirty="0">
                <a:solidFill>
                  <a:srgbClr val="0070C0"/>
                </a:solidFill>
              </a:rPr>
              <a:t>is released</a:t>
            </a:r>
            <a:endParaRPr lang="en-US" sz="1600" b="1" dirty="0">
              <a:solidFill>
                <a:srgbClr val="0070C0"/>
              </a:solidFill>
            </a:endParaRPr>
          </a:p>
          <a:p>
            <a:pPr marL="1027350" lvl="2" indent="-285750">
              <a:buFont typeface="Arial" panose="020B0604020202020204" pitchFamily="34" charset="0"/>
              <a:buChar char="•"/>
            </a:pPr>
            <a:r>
              <a:rPr lang="en-US" sz="1600" b="1" dirty="0" smtClean="0">
                <a:solidFill>
                  <a:srgbClr val="0070C0"/>
                </a:solidFill>
              </a:rPr>
              <a:t>No </a:t>
            </a:r>
            <a:r>
              <a:rPr lang="en-US" sz="1600" b="1" dirty="0">
                <a:solidFill>
                  <a:srgbClr val="0070C0"/>
                </a:solidFill>
              </a:rPr>
              <a:t>button is pressed </a:t>
            </a:r>
            <a:r>
              <a:rPr lang="en-US" sz="1600" b="1" dirty="0">
                <a:solidFill>
                  <a:srgbClr val="0070C0"/>
                </a:solidFill>
                <a:sym typeface="Wingdings" panose="05000000000000000000" pitchFamily="2" charset="2"/>
              </a:rPr>
              <a:t> no motor </a:t>
            </a:r>
            <a:r>
              <a:rPr lang="en-US" sz="1600" b="1" dirty="0" smtClean="0">
                <a:solidFill>
                  <a:srgbClr val="0070C0"/>
                </a:solidFill>
                <a:sym typeface="Wingdings" panose="05000000000000000000" pitchFamily="2" charset="2"/>
              </a:rPr>
              <a:t>running</a:t>
            </a:r>
            <a:endParaRPr lang="en-US" sz="1600" b="1" dirty="0" smtClean="0"/>
          </a:p>
          <a:p>
            <a:pPr lvl="3" indent="0">
              <a:buNone/>
            </a:pPr>
            <a:endParaRPr lang="en-US" sz="1400" b="1" dirty="0" smtClean="0">
              <a:solidFill>
                <a:srgbClr val="0070C0"/>
              </a:solidFill>
            </a:endParaRPr>
          </a:p>
        </p:txBody>
      </p:sp>
    </p:spTree>
    <p:extLst>
      <p:ext uri="{BB962C8B-B14F-4D97-AF65-F5344CB8AC3E}">
        <p14:creationId xmlns:p14="http://schemas.microsoft.com/office/powerpoint/2010/main" val="3229627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371601"/>
            <a:ext cx="10305272" cy="4935598"/>
          </a:xfrm>
        </p:spPr>
        <p:txBody>
          <a:bodyPr/>
          <a:lstStyle/>
          <a:p>
            <a:pPr lvl="3" indent="0">
              <a:buNone/>
            </a:pPr>
            <a:endParaRPr lang="en-US" sz="1400" b="1" dirty="0" smtClean="0">
              <a:solidFill>
                <a:srgbClr val="0070C0"/>
              </a:solidFill>
            </a:endParaRPr>
          </a:p>
          <a:p>
            <a:pPr marL="285750" indent="-285750">
              <a:buFontTx/>
              <a:buChar char="-"/>
            </a:pPr>
            <a:r>
              <a:rPr lang="en-US" dirty="0" smtClean="0"/>
              <a:t>There will be error flag reading from the Driver</a:t>
            </a:r>
          </a:p>
          <a:p>
            <a:endParaRPr lang="en-US" dirty="0" smtClean="0"/>
          </a:p>
          <a:p>
            <a:pPr marL="1430550" lvl="3" indent="-285750">
              <a:buFont typeface="Arial" panose="020B0604020202020204" pitchFamily="34" charset="0"/>
              <a:buChar char="•"/>
            </a:pPr>
            <a:r>
              <a:rPr lang="en-US" sz="1600" b="1" dirty="0">
                <a:solidFill>
                  <a:srgbClr val="0070C0"/>
                </a:solidFill>
              </a:rPr>
              <a:t>If there is Open Load flag, the Driver will not stop.</a:t>
            </a:r>
          </a:p>
          <a:p>
            <a:pPr marL="1430550" lvl="3" indent="-285750">
              <a:buFont typeface="Arial" panose="020B0604020202020204" pitchFamily="34" charset="0"/>
              <a:buChar char="•"/>
            </a:pPr>
            <a:r>
              <a:rPr lang="en-US" sz="1600" b="1" dirty="0">
                <a:solidFill>
                  <a:srgbClr val="0070C0"/>
                </a:solidFill>
              </a:rPr>
              <a:t>If there is Over Current or Over Thermal flag, the Driver will stop.</a:t>
            </a:r>
          </a:p>
          <a:p>
            <a:endParaRPr lang="en-US" dirty="0"/>
          </a:p>
        </p:txBody>
      </p:sp>
    </p:spTree>
    <p:extLst>
      <p:ext uri="{BB962C8B-B14F-4D97-AF65-F5344CB8AC3E}">
        <p14:creationId xmlns:p14="http://schemas.microsoft.com/office/powerpoint/2010/main" val="77616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Content Placeholder 2"/>
          <p:cNvSpPr>
            <a:spLocks noGrp="1"/>
          </p:cNvSpPr>
          <p:nvPr>
            <p:ph sz="quarter" idx="10"/>
          </p:nvPr>
        </p:nvSpPr>
        <p:spPr>
          <a:xfrm>
            <a:off x="432001" y="1371601"/>
            <a:ext cx="10305272" cy="4935598"/>
          </a:xfrm>
        </p:spPr>
        <p:txBody>
          <a:bodyPr/>
          <a:lstStyle/>
          <a:p>
            <a:pPr marL="285750" indent="-285750">
              <a:buFontTx/>
              <a:buChar char="-"/>
            </a:pPr>
            <a:endParaRPr lang="en-US" dirty="0"/>
          </a:p>
          <a:p>
            <a:pPr marL="285750" indent="-285750">
              <a:buFontTx/>
              <a:buChar char="-"/>
            </a:pPr>
            <a:r>
              <a:rPr lang="en-US" dirty="0" smtClean="0"/>
              <a:t>We will also learn to read truth table and implement it in code</a:t>
            </a:r>
          </a:p>
          <a:p>
            <a:endParaRPr lang="en-US" dirty="0"/>
          </a:p>
          <a:p>
            <a:pPr marL="285750" indent="-285750">
              <a:buFontTx/>
              <a:buChar char="-"/>
            </a:pPr>
            <a:r>
              <a:rPr lang="en-US" dirty="0"/>
              <a:t>We will use </a:t>
            </a:r>
            <a:r>
              <a:rPr lang="en-US" dirty="0" err="1"/>
              <a:t>FreeRTOS</a:t>
            </a:r>
            <a:r>
              <a:rPr lang="en-US" dirty="0"/>
              <a:t> based </a:t>
            </a:r>
            <a:r>
              <a:rPr lang="en-US" dirty="0" smtClean="0"/>
              <a:t>code</a:t>
            </a:r>
          </a:p>
          <a:p>
            <a:pPr marL="285750" indent="-285750">
              <a:buFontTx/>
              <a:buChar char="-"/>
            </a:pPr>
            <a:endParaRPr lang="en-US" dirty="0"/>
          </a:p>
          <a:p>
            <a:pPr marL="285750" indent="-285750">
              <a:buFontTx/>
              <a:buChar char="-"/>
            </a:pPr>
            <a:r>
              <a:rPr lang="en-US" dirty="0"/>
              <a:t>Please refer to previous lab to set up the STM32CubeMX and STM32CubeIDE project</a:t>
            </a:r>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p:txBody>
      </p:sp>
    </p:spTree>
    <p:extLst>
      <p:ext uri="{BB962C8B-B14F-4D97-AF65-F5344CB8AC3E}">
        <p14:creationId xmlns:p14="http://schemas.microsoft.com/office/powerpoint/2010/main" val="1741561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p:cNvPicPr>
            <a:picLocks noGrp="1" noChangeAspect="1"/>
          </p:cNvPicPr>
          <p:nvPr>
            <p:ph sz="quarter" idx="10"/>
          </p:nvPr>
        </p:nvPicPr>
        <p:blipFill>
          <a:blip r:embed="rId3"/>
          <a:stretch>
            <a:fillRect/>
          </a:stretch>
        </p:blipFill>
        <p:spPr>
          <a:xfrm>
            <a:off x="1113182" y="2586957"/>
            <a:ext cx="2872989" cy="2712955"/>
          </a:xfrm>
          <a:prstGeom prst="rect">
            <a:avLst/>
          </a:prstGeom>
        </p:spPr>
      </p:pic>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8" name="Right Arrow 7"/>
          <p:cNvSpPr/>
          <p:nvPr/>
        </p:nvSpPr>
        <p:spPr>
          <a:xfrm>
            <a:off x="793099" y="3319473"/>
            <a:ext cx="885247" cy="474643"/>
          </a:xfrm>
          <a:prstGeom prst="rightArrow">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pic>
        <p:nvPicPr>
          <p:cNvPr id="11" name="Picture 10"/>
          <p:cNvPicPr>
            <a:picLocks noChangeAspect="1"/>
          </p:cNvPicPr>
          <p:nvPr/>
        </p:nvPicPr>
        <p:blipFill>
          <a:blip r:embed="rId4"/>
          <a:stretch>
            <a:fillRect/>
          </a:stretch>
        </p:blipFill>
        <p:spPr>
          <a:xfrm>
            <a:off x="3048046" y="1159114"/>
            <a:ext cx="983065" cy="1074513"/>
          </a:xfrm>
          <a:prstGeom prst="rect">
            <a:avLst/>
          </a:prstGeom>
        </p:spPr>
      </p:pic>
      <p:sp>
        <p:nvSpPr>
          <p:cNvPr id="13" name="TextBox 12"/>
          <p:cNvSpPr txBox="1"/>
          <p:nvPr/>
        </p:nvSpPr>
        <p:spPr>
          <a:xfrm>
            <a:off x="584296" y="1367118"/>
            <a:ext cx="2188100" cy="268279"/>
          </a:xfrm>
          <a:prstGeom prst="rect">
            <a:avLst/>
          </a:prstGeom>
        </p:spPr>
        <p:txBody>
          <a:bodyPr wrap="none" lIns="0" tIns="0" rIns="0" bIns="0" rtlCol="0">
            <a:spAutoFit/>
          </a:bodyPr>
          <a:lstStyle/>
          <a:p>
            <a:pPr>
              <a:lnSpc>
                <a:spcPct val="120000"/>
              </a:lnSpc>
              <a:spcBef>
                <a:spcPts val="600"/>
              </a:spcBef>
            </a:pPr>
            <a:r>
              <a:rPr lang="en-US" sz="1600" b="0" dirty="0" smtClean="0">
                <a:solidFill>
                  <a:schemeClr val="tx2">
                    <a:lumMod val="60000"/>
                    <a:lumOff val="40000"/>
                  </a:schemeClr>
                </a:solidFill>
                <a:latin typeface="+mn-lt"/>
              </a:rPr>
              <a:t>Open STM32MCubeMX</a:t>
            </a:r>
            <a:endParaRPr lang="bg-BG" sz="1600" b="0" dirty="0" err="1" smtClean="0">
              <a:solidFill>
                <a:schemeClr val="tx2">
                  <a:lumMod val="60000"/>
                  <a:lumOff val="40000"/>
                </a:schemeClr>
              </a:solidFill>
              <a:latin typeface="+mn-lt"/>
            </a:endParaRPr>
          </a:p>
        </p:txBody>
      </p:sp>
      <p:sp>
        <p:nvSpPr>
          <p:cNvPr id="14" name="Rectangle 13"/>
          <p:cNvSpPr/>
          <p:nvPr/>
        </p:nvSpPr>
        <p:spPr>
          <a:xfrm>
            <a:off x="89598" y="3372128"/>
            <a:ext cx="684803" cy="369332"/>
          </a:xfrm>
          <a:prstGeom prst="rect">
            <a:avLst/>
          </a:prstGeom>
        </p:spPr>
        <p:txBody>
          <a:bodyPr wrap="none">
            <a:spAutoFit/>
          </a:bodyPr>
          <a:lstStyle/>
          <a:p>
            <a:r>
              <a:rPr lang="en-US" dirty="0" smtClean="0">
                <a:solidFill>
                  <a:schemeClr val="tx2">
                    <a:lumMod val="60000"/>
                    <a:lumOff val="40000"/>
                  </a:schemeClr>
                </a:solidFill>
              </a:rPr>
              <a:t>Click</a:t>
            </a:r>
            <a:endParaRPr lang="bg-BG" dirty="0">
              <a:solidFill>
                <a:schemeClr val="tx2">
                  <a:lumMod val="60000"/>
                  <a:lumOff val="40000"/>
                </a:schemeClr>
              </a:solidFill>
            </a:endParaRPr>
          </a:p>
        </p:txBody>
      </p:sp>
      <p:pic>
        <p:nvPicPr>
          <p:cNvPr id="4" name="Picture 3"/>
          <p:cNvPicPr>
            <a:picLocks noChangeAspect="1"/>
          </p:cNvPicPr>
          <p:nvPr/>
        </p:nvPicPr>
        <p:blipFill>
          <a:blip r:embed="rId5"/>
          <a:stretch>
            <a:fillRect/>
          </a:stretch>
        </p:blipFill>
        <p:spPr>
          <a:xfrm>
            <a:off x="4306254" y="2586957"/>
            <a:ext cx="7524290" cy="2633753"/>
          </a:xfrm>
          <a:prstGeom prst="rect">
            <a:avLst/>
          </a:prstGeom>
        </p:spPr>
      </p:pic>
      <p:sp>
        <p:nvSpPr>
          <p:cNvPr id="16" name="Oval 15"/>
          <p:cNvSpPr/>
          <p:nvPr/>
        </p:nvSpPr>
        <p:spPr>
          <a:xfrm>
            <a:off x="4427220" y="3140731"/>
            <a:ext cx="1653540" cy="357483"/>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17" name="Oval 16"/>
          <p:cNvSpPr/>
          <p:nvPr/>
        </p:nvSpPr>
        <p:spPr>
          <a:xfrm>
            <a:off x="6217920" y="4687591"/>
            <a:ext cx="1379220" cy="280649"/>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18" name="Right Arrow 17"/>
          <p:cNvSpPr/>
          <p:nvPr/>
        </p:nvSpPr>
        <p:spPr>
          <a:xfrm rot="1574681">
            <a:off x="10417159" y="2480550"/>
            <a:ext cx="885247" cy="474643"/>
          </a:xfrm>
          <a:prstGeom prst="rightArrow">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bg-BG" sz="1600" b="0" dirty="0" err="1" smtClean="0">
              <a:solidFill>
                <a:schemeClr val="tx1"/>
              </a:solidFill>
            </a:endParaRPr>
          </a:p>
        </p:txBody>
      </p:sp>
      <p:sp>
        <p:nvSpPr>
          <p:cNvPr id="19" name="Rectangle 18"/>
          <p:cNvSpPr/>
          <p:nvPr/>
        </p:nvSpPr>
        <p:spPr>
          <a:xfrm>
            <a:off x="9844440" y="2217625"/>
            <a:ext cx="684803" cy="369332"/>
          </a:xfrm>
          <a:prstGeom prst="rect">
            <a:avLst/>
          </a:prstGeom>
        </p:spPr>
        <p:txBody>
          <a:bodyPr wrap="none">
            <a:spAutoFit/>
          </a:bodyPr>
          <a:lstStyle/>
          <a:p>
            <a:r>
              <a:rPr lang="en-US" dirty="0" smtClean="0">
                <a:solidFill>
                  <a:schemeClr val="tx2">
                    <a:lumMod val="60000"/>
                    <a:lumOff val="40000"/>
                  </a:schemeClr>
                </a:solidFill>
              </a:rPr>
              <a:t>Click</a:t>
            </a:r>
            <a:endParaRPr lang="bg-BG" dirty="0">
              <a:solidFill>
                <a:schemeClr val="tx2">
                  <a:lumMod val="60000"/>
                  <a:lumOff val="40000"/>
                </a:schemeClr>
              </a:solidFill>
            </a:endParaRPr>
          </a:p>
        </p:txBody>
      </p:sp>
    </p:spTree>
    <p:extLst>
      <p:ext uri="{BB962C8B-B14F-4D97-AF65-F5344CB8AC3E}">
        <p14:creationId xmlns:p14="http://schemas.microsoft.com/office/powerpoint/2010/main" val="2470695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Lab2b: Forward and reverse of motor using buttons</a:t>
            </a:r>
            <a:endParaRPr lang="bg-BG" dirty="0"/>
          </a:p>
        </p:txBody>
      </p:sp>
      <p:sp>
        <p:nvSpPr>
          <p:cNvPr id="3" name="Rectangle 2"/>
          <p:cNvSpPr/>
          <p:nvPr/>
        </p:nvSpPr>
        <p:spPr>
          <a:xfrm>
            <a:off x="1733464" y="4447561"/>
            <a:ext cx="8782136" cy="369332"/>
          </a:xfrm>
          <a:prstGeom prst="rect">
            <a:avLst/>
          </a:prstGeom>
        </p:spPr>
        <p:txBody>
          <a:bodyPr wrap="square">
            <a:spAutoFit/>
          </a:bodyPr>
          <a:lstStyle/>
          <a:p>
            <a:r>
              <a:rPr lang="en-US">
                <a:hlinkClick r:id="rId3"/>
              </a:rPr>
              <a:t>STM32CubeMX - STM32Cube initialization code generator - STMicroelectronics</a:t>
            </a:r>
            <a:endParaRPr lang="bg-BG" dirty="0"/>
          </a:p>
        </p:txBody>
      </p:sp>
      <p:sp>
        <p:nvSpPr>
          <p:cNvPr id="5" name="Content Placeholder 4"/>
          <p:cNvSpPr>
            <a:spLocks noGrp="1"/>
          </p:cNvSpPr>
          <p:nvPr>
            <p:ph sz="quarter" idx="10"/>
          </p:nvPr>
        </p:nvSpPr>
        <p:spPr>
          <a:xfrm>
            <a:off x="1" y="1281791"/>
            <a:ext cx="7225392" cy="2930979"/>
          </a:xfrm>
        </p:spPr>
        <p:txBody>
          <a:bodyPr/>
          <a:lstStyle/>
          <a:p>
            <a:pPr lvl="2" indent="0" algn="ctr">
              <a:buNone/>
            </a:pPr>
            <a:r>
              <a:rPr lang="en-US" sz="2800" b="1" dirty="0">
                <a:solidFill>
                  <a:srgbClr val="FF0000"/>
                </a:solidFill>
              </a:rPr>
              <a:t>Caution! </a:t>
            </a:r>
            <a:endParaRPr lang="en-US" sz="2800" b="1" dirty="0" smtClean="0">
              <a:solidFill>
                <a:srgbClr val="FF0000"/>
              </a:solidFill>
            </a:endParaRPr>
          </a:p>
          <a:p>
            <a:pPr lvl="2" indent="0" algn="ctr">
              <a:buNone/>
            </a:pPr>
            <a:endParaRPr lang="en-US" sz="2800" b="1" dirty="0">
              <a:solidFill>
                <a:srgbClr val="FF0000"/>
              </a:solidFill>
            </a:endParaRPr>
          </a:p>
          <a:p>
            <a:pPr lvl="2" indent="0" algn="ctr">
              <a:buNone/>
            </a:pPr>
            <a:r>
              <a:rPr lang="en-US" sz="1800" dirty="0" smtClean="0">
                <a:solidFill>
                  <a:srgbClr val="FF0000"/>
                </a:solidFill>
              </a:rPr>
              <a:t>The </a:t>
            </a:r>
            <a:r>
              <a:rPr lang="en-US" sz="1800" b="1" dirty="0" smtClean="0">
                <a:solidFill>
                  <a:srgbClr val="FF0000"/>
                </a:solidFill>
              </a:rPr>
              <a:t>.</a:t>
            </a:r>
            <a:r>
              <a:rPr lang="en-US" sz="1800" b="1" dirty="0" err="1" smtClean="0">
                <a:solidFill>
                  <a:srgbClr val="FF0000"/>
                </a:solidFill>
              </a:rPr>
              <a:t>ioc</a:t>
            </a:r>
            <a:r>
              <a:rPr lang="en-US" sz="1800" b="1" dirty="0" smtClean="0">
                <a:solidFill>
                  <a:srgbClr val="FF0000"/>
                </a:solidFill>
              </a:rPr>
              <a:t> </a:t>
            </a:r>
            <a:r>
              <a:rPr lang="en-US" sz="1800" dirty="0" smtClean="0">
                <a:solidFill>
                  <a:srgbClr val="FF0000"/>
                </a:solidFill>
              </a:rPr>
              <a:t>file in the project uses STM32CubeMX version </a:t>
            </a:r>
            <a:r>
              <a:rPr lang="en-US" sz="1800" b="1" dirty="0" smtClean="0">
                <a:solidFill>
                  <a:srgbClr val="FF0000"/>
                </a:solidFill>
              </a:rPr>
              <a:t>6.12.1</a:t>
            </a:r>
            <a:r>
              <a:rPr lang="en-US" sz="1800" dirty="0" smtClean="0">
                <a:solidFill>
                  <a:srgbClr val="FF0000"/>
                </a:solidFill>
              </a:rPr>
              <a:t>.</a:t>
            </a:r>
          </a:p>
          <a:p>
            <a:pPr lvl="2" indent="0" algn="ctr">
              <a:buNone/>
            </a:pPr>
            <a:r>
              <a:rPr lang="en-US" sz="1800" dirty="0" smtClean="0">
                <a:solidFill>
                  <a:srgbClr val="FF0000"/>
                </a:solidFill>
              </a:rPr>
              <a:t>If you have different type of version that older than this version, you will not be able to open it and you need to update it or to download the new installation from ST website </a:t>
            </a:r>
            <a:endParaRPr lang="en-US" sz="1800" dirty="0">
              <a:solidFill>
                <a:srgbClr val="FF0000"/>
              </a:solidFill>
            </a:endParaRPr>
          </a:p>
        </p:txBody>
      </p:sp>
      <p:pic>
        <p:nvPicPr>
          <p:cNvPr id="6" name="Picture 5"/>
          <p:cNvPicPr>
            <a:picLocks noChangeAspect="1"/>
          </p:cNvPicPr>
          <p:nvPr/>
        </p:nvPicPr>
        <p:blipFill>
          <a:blip r:embed="rId4"/>
          <a:stretch>
            <a:fillRect/>
          </a:stretch>
        </p:blipFill>
        <p:spPr>
          <a:xfrm>
            <a:off x="7510788" y="2334985"/>
            <a:ext cx="3992342" cy="1557823"/>
          </a:xfrm>
          <a:prstGeom prst="rect">
            <a:avLst/>
          </a:prstGeom>
        </p:spPr>
      </p:pic>
    </p:spTree>
    <p:extLst>
      <p:ext uri="{BB962C8B-B14F-4D97-AF65-F5344CB8AC3E}">
        <p14:creationId xmlns:p14="http://schemas.microsoft.com/office/powerpoint/2010/main" val="2258692673"/>
      </p:ext>
    </p:extLst>
  </p:cSld>
  <p:clrMapOvr>
    <a:masterClrMapping/>
  </p:clrMapOvr>
  <p:timing>
    <p:tnLst>
      <p:par>
        <p:cTn id="1" dur="indefinite" restart="never" nodeType="tmRoot"/>
      </p:par>
    </p:tnLst>
  </p:timing>
</p:sld>
</file>

<file path=ppt/theme/theme1.xml><?xml version="1.0" encoding="utf-8"?>
<a:theme xmlns:a="http://schemas.openxmlformats.org/drawingml/2006/main" name="KOSTAL H_englisch">
  <a:themeElements>
    <a:clrScheme name="KOSTAL">
      <a:dk1>
        <a:srgbClr val="000000"/>
      </a:dk1>
      <a:lt1>
        <a:sysClr val="window" lastClr="FFFFFF"/>
      </a:lt1>
      <a:dk2>
        <a:srgbClr val="1E467D"/>
      </a:dk2>
      <a:lt2>
        <a:srgbClr val="EBEDED"/>
      </a:lt2>
      <a:accent1>
        <a:srgbClr val="1E467D"/>
      </a:accent1>
      <a:accent2>
        <a:srgbClr val="4B73A5"/>
      </a:accent2>
      <a:accent3>
        <a:srgbClr val="8CAFD2"/>
      </a:accent3>
      <a:accent4>
        <a:srgbClr val="D2E3EB"/>
      </a:accent4>
      <a:accent5>
        <a:srgbClr val="828787"/>
      </a:accent5>
      <a:accent6>
        <a:srgbClr val="C8CDCD"/>
      </a:accent6>
      <a:hlink>
        <a:srgbClr val="1E467D"/>
      </a:hlink>
      <a:folHlink>
        <a:srgbClr val="4B73A5"/>
      </a:folHlink>
    </a:clrScheme>
    <a:fontScheme name="KOST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a:noFill/>
        </a:ln>
      </a:spPr>
      <a:bodyPr lIns="72000" tIns="72000" rIns="72000" bIns="72000" rtlCol="0" anchor="ctr"/>
      <a:lstStyle>
        <a:defPPr algn="ctr">
          <a:defRPr sz="1600" b="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nSpc>
            <a:spcPct val="120000"/>
          </a:lnSpc>
          <a:spcBef>
            <a:spcPts val="600"/>
          </a:spcBef>
          <a:defRPr sz="1600" b="0" dirty="0" err="1" smtClean="0">
            <a:solidFill>
              <a:schemeClr val="tx1"/>
            </a:solidFill>
            <a:latin typeface="+mn-lt"/>
          </a:defRPr>
        </a:defPPr>
      </a:lstStyle>
    </a:txDef>
  </a:objectDefaults>
  <a:extraClrSchemeLst/>
  <a:custClrLst>
    <a:custClr name="Orange">
      <a:srgbClr val="FAC337"/>
    </a:custClr>
    <a:custClr name="Rot">
      <a:srgbClr val="9B0000"/>
    </a:custClr>
    <a:custClr name="Türkis-Blau">
      <a:srgbClr val="007DC8"/>
    </a:custClr>
    <a:custClr name="Grün">
      <a:srgbClr val="B4CD32"/>
    </a:custClr>
    <a:custClr name="RGB 0/155/155">
      <a:srgbClr val="009B9B"/>
    </a:custClr>
    <a:custClr name="Türkis-Grün hell">
      <a:srgbClr val="C8EBDC"/>
    </a:custClr>
    <a:custClr name="Violett">
      <a:srgbClr val="6E2864"/>
    </a:custClr>
    <a:custClr name="Pink">
      <a:srgbClr val="FF008C"/>
    </a:custClr>
    <a:custClr name="Textmarker-Gelb">
      <a:srgbClr val="FFFF00"/>
    </a:custClr>
  </a:custClrLst>
  <a:extLst>
    <a:ext uri="{05A4C25C-085E-4340-85A3-A5531E510DB2}">
      <thm15:themeFamily xmlns:thm15="http://schemas.microsoft.com/office/thememl/2012/main" name="H_englisch.potx" id="{9AE9854A-A9D5-4B09-8F1B-ED225BE160FD}" vid="{2F449F6F-8949-43B4-9EB5-F00991C6B7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06CC8058440E44B2A267F438D1F04A" ma:contentTypeVersion="1" ma:contentTypeDescription="Create a new document." ma:contentTypeScope="" ma:versionID="56afbc502231781719905fa32394d9ad">
  <xsd:schema xmlns:xsd="http://www.w3.org/2001/XMLSchema" xmlns:xs="http://www.w3.org/2001/XMLSchema" xmlns:p="http://schemas.microsoft.com/office/2006/metadata/properties" xmlns:ns1="http://schemas.microsoft.com/sharepoint/v3" xmlns:ns2="fe2f6e1c-eed5-479c-b9e3-24541315acb7" targetNamespace="http://schemas.microsoft.com/office/2006/metadata/properties" ma:root="true" ma:fieldsID="bf0cd7e7556aa5efbc4380f3d6df25e9" ns1:_="" ns2:_="">
    <xsd:import namespace="http://schemas.microsoft.com/sharepoint/v3"/>
    <xsd:import namespace="fe2f6e1c-eed5-479c-b9e3-24541315acb7"/>
    <xsd:element name="properties">
      <xsd:complexType>
        <xsd:sequence>
          <xsd:element name="documentManagement">
            <xsd:complexType>
              <xsd:all>
                <xsd:element ref="ns1:Languag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8" nillable="true" ma:displayName="Language" ma:format="Dropdown" ma:internalName="Language">
      <xsd:simpleType>
        <xsd:restriction base="dms:Choice">
          <xsd:enumeration value="Arabic (Saudi Arabia)"/>
          <xsd:enumeration value="Bulgarian (Bulgaria)"/>
          <xsd:enumeration value="Chinese (Hong Kong S.A.R.)"/>
          <xsd:enumeration value="Chinese (People's Republic of China)"/>
          <xsd:enumeration value="Chinese (Taiwan)"/>
          <xsd:enumeration value="Croatian (Croatia)"/>
          <xsd:enumeration value="Czech (Czech Republic)"/>
          <xsd:enumeration value="Danish (Denmark)"/>
          <xsd:enumeration value="Dutch (Netherlands)"/>
          <xsd:enumeration value="English"/>
          <xsd:enumeration value="Estonian (Estonia)"/>
          <xsd:enumeration value="Finnish (Finland)"/>
          <xsd:enumeration value="French (France)"/>
          <xsd:enumeration value="German (Germany)"/>
          <xsd:enumeration value="Greek (Greece)"/>
          <xsd:enumeration value="Hebrew (Israel)"/>
          <xsd:enumeration value="Hindi (India)"/>
          <xsd:enumeration value="Hungarian (Hungary)"/>
          <xsd:enumeration value="Indonesian (Indonesia)"/>
          <xsd:enumeration value="Italian (Italy)"/>
          <xsd:enumeration value="Japanese (Japan)"/>
          <xsd:enumeration value="Korean (Korea)"/>
          <xsd:enumeration value="Latvian (Latvia)"/>
          <xsd:enumeration value="Lithuanian (Lithuania)"/>
          <xsd:enumeration value="Malay (Malaysia)"/>
          <xsd:enumeration value="Norwegian (Bokmal) (Norway)"/>
          <xsd:enumeration value="Polish (Poland)"/>
          <xsd:enumeration value="Portuguese (Brazil)"/>
          <xsd:enumeration value="Portuguese (Portugal)"/>
          <xsd:enumeration value="Romanian (Romania)"/>
          <xsd:enumeration value="Russian (Russia)"/>
          <xsd:enumeration value="Serbian (Latin) (Serbia)"/>
          <xsd:enumeration value="Slovak (Slovakia)"/>
          <xsd:enumeration value="Slovenian (Slovenia)"/>
          <xsd:enumeration value="Spanish (Spain)"/>
          <xsd:enumeration value="Swedish (Sweden)"/>
          <xsd:enumeration value="Thai (Thailand)"/>
          <xsd:enumeration value="Turkish (Turkey)"/>
          <xsd:enumeration value="Ukrainian (Ukraine)"/>
          <xsd:enumeration value="Urdu (Islamic Republic of Pakistan)"/>
          <xsd:enumeration value="Vietnamese (Vietnam)"/>
        </xsd:restriction>
      </xsd:simpleType>
    </xsd:element>
  </xsd:schema>
  <xsd:schema xmlns:xsd="http://www.w3.org/2001/XMLSchema" xmlns:xs="http://www.w3.org/2001/XMLSchema" xmlns:dms="http://schemas.microsoft.com/office/2006/documentManagement/types" xmlns:pc="http://schemas.microsoft.com/office/infopath/2007/PartnerControls" targetNamespace="fe2f6e1c-eed5-479c-b9e3-24541315acb7"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anguage xmlns="http://schemas.microsoft.com/sharepoint/v3" xsi:nil="true"/>
  </documentManagement>
</p:properties>
</file>

<file path=customXml/item4.xml><?xml version="1.0" encoding="utf-8"?>
<?mso-contentType ?>
<SharedContentType xmlns="Microsoft.SharePoint.Taxonomy.ContentTypeSync" SourceId="66366095-a18c-4cb3-a1ea-2fdfefee6388" ContentTypeId="0x0101" PreviousValue="false"/>
</file>

<file path=customXml/itemProps1.xml><?xml version="1.0" encoding="utf-8"?>
<ds:datastoreItem xmlns:ds="http://schemas.openxmlformats.org/officeDocument/2006/customXml" ds:itemID="{6F861771-70F2-4AB4-B6D5-760E3B9CE9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2f6e1c-eed5-479c-b9e3-24541315ac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291669-3FE6-4BCB-8220-A950A46737DA}">
  <ds:schemaRefs>
    <ds:schemaRef ds:uri="http://schemas.microsoft.com/sharepoint/v3/contenttype/forms"/>
  </ds:schemaRefs>
</ds:datastoreItem>
</file>

<file path=customXml/itemProps3.xml><?xml version="1.0" encoding="utf-8"?>
<ds:datastoreItem xmlns:ds="http://schemas.openxmlformats.org/officeDocument/2006/customXml" ds:itemID="{1897E489-5709-4D7A-A95E-725C6ACA272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e2f6e1c-eed5-479c-b9e3-24541315acb7"/>
    <ds:schemaRef ds:uri="http://purl.org/dc/elements/1.1/"/>
    <ds:schemaRef ds:uri="http://schemas.microsoft.com/office/2006/metadata/properties"/>
    <ds:schemaRef ds:uri="http://schemas.microsoft.com/sharepoint/v3"/>
    <ds:schemaRef ds:uri="http://www.w3.org/XML/1998/namespace"/>
    <ds:schemaRef ds:uri="http://purl.org/dc/dcmitype/"/>
  </ds:schemaRefs>
</ds:datastoreItem>
</file>

<file path=customXml/itemProps4.xml><?xml version="1.0" encoding="utf-8"?>
<ds:datastoreItem xmlns:ds="http://schemas.openxmlformats.org/officeDocument/2006/customXml" ds:itemID="{2E2767FF-5ABC-4218-9EAF-6FDC7871E9BF}">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H_englisch</Template>
  <TotalTime>0</TotalTime>
  <Words>1529</Words>
  <Application>Microsoft Office PowerPoint</Application>
  <PresentationFormat>Widescreen</PresentationFormat>
  <Paragraphs>266</Paragraphs>
  <Slides>39</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KOSTAL H_englisch</vt:lpstr>
      <vt:lpstr>STM32 with Motor driver</vt:lpstr>
      <vt:lpstr>PowerPoint Presentation</vt:lpstr>
      <vt:lpstr>PowerPoint Presentation</vt:lpstr>
      <vt:lpstr>PowerPoint Presentation</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Lab2b: Forward and reverse of motor using buttons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of a Development Kit</dc:title>
  <dc:creator>Mayangsari, Maria</dc:creator>
  <cp:lastModifiedBy>Mayangsari, Maria</cp:lastModifiedBy>
  <cp:revision>434</cp:revision>
  <dcterms:created xsi:type="dcterms:W3CDTF">2024-07-15T09:50:10Z</dcterms:created>
  <dcterms:modified xsi:type="dcterms:W3CDTF">2024-11-01T17:52:28Z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0x010100F806CC8058440E44B2A267F438D1F04A</vt:lpwstr>
  </property>
</Properties>
</file>