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9" r:id="rId30"/>
    <p:sldId id="291" r:id="rId31"/>
    <p:sldId id="292" r:id="rId32"/>
    <p:sldId id="295" r:id="rId33"/>
    <p:sldId id="296" r:id="rId34"/>
    <p:sldId id="297" r:id="rId35"/>
    <p:sldId id="298" r:id="rId36"/>
    <p:sldId id="300" r:id="rId3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2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lIns="90000" tIns="46800" bIns="46800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de-DE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de-DE" altLang="en-US" noProof="0" smtClean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6580188"/>
            <a:ext cx="4421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altLang="en-US" sz="900" b="0">
                <a:solidFill>
                  <a:srgbClr val="000000"/>
                </a:solidFill>
              </a:rPr>
              <a:t>Occasion / Author / Date      Slide </a:t>
            </a:r>
            <a:fld id="{DC17FA1F-7DD1-45D0-BC1A-C2458E3D4FEB}" type="slidenum">
              <a:rPr lang="en-GB" altLang="en-US" sz="900" b="0">
                <a:solidFill>
                  <a:srgbClr val="000000"/>
                </a:solidFill>
              </a:rPr>
              <a:pPr eaLnBrk="1" hangingPunct="1">
                <a:lnSpc>
                  <a:spcPct val="100000"/>
                </a:lnSpc>
                <a:spcBef>
                  <a:spcPts val="563"/>
                </a:spcBef>
                <a:buFont typeface="Arial" panose="020B0604020202020204" pitchFamily="34" charset="0"/>
                <a:buNone/>
              </a:pPr>
              <a:t>‹#›</a:t>
            </a:fld>
            <a:endParaRPr lang="en-GB" altLang="en-US" sz="900" b="0">
              <a:solidFill>
                <a:srgbClr val="000000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1048"/>
          <a:stretch>
            <a:fillRect/>
          </a:stretch>
        </p:blipFill>
        <p:spPr bwMode="auto">
          <a:xfrm>
            <a:off x="0" y="0"/>
            <a:ext cx="2428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30" name="Group 10"/>
          <p:cNvGrpSpPr>
            <a:grpSpLocks/>
          </p:cNvGrpSpPr>
          <p:nvPr userDrawn="1"/>
        </p:nvGrpSpPr>
        <p:grpSpPr bwMode="auto">
          <a:xfrm>
            <a:off x="8820150" y="549275"/>
            <a:ext cx="323850" cy="6307138"/>
            <a:chOff x="5556" y="346"/>
            <a:chExt cx="204" cy="3973"/>
          </a:xfrm>
        </p:grpSpPr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 rot="16200000">
              <a:off x="3671" y="2231"/>
              <a:ext cx="397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fld id="{6C8C7821-C0D7-4E42-A509-7CA5B4D34412}" type="datetimedd.MM.yyyy">
                <a:rPr lang="de-DE" altLang="en-US" sz="800" b="0"/>
                <a:pPr/>
                <a:t>12.11.2024</a:t>
              </a:fld>
              <a:r>
                <a:rPr lang="de-DE" altLang="en-US" sz="800" b="0"/>
                <a:t>, Leopold Kostal GmbH &amp; Co. KG. </a:t>
              </a:r>
              <a:r>
                <a:rPr lang="en-GB" altLang="en-US" sz="800" b="0">
                  <a:solidFill>
                    <a:srgbClr val="000000"/>
                  </a:solidFill>
                </a:rPr>
                <a:t>Contents and presentation are protected world-wide. Any kind of using, </a:t>
              </a:r>
              <a:br>
                <a:rPr lang="en-GB" altLang="en-US" sz="800" b="0">
                  <a:solidFill>
                    <a:srgbClr val="000000"/>
                  </a:solidFill>
                </a:rPr>
              </a:br>
              <a:r>
                <a:rPr lang="en-GB" altLang="en-US" sz="800" b="0">
                  <a:solidFill>
                    <a:srgbClr val="000000"/>
                  </a:solidFill>
                </a:rPr>
                <a:t>copying etc. is prohibited without prior permission. All rights - incl. Industrial property rights - are reserved.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 rot="16200000">
              <a:off x="5534" y="3969"/>
              <a:ext cx="182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800" b="0">
                  <a:solidFill>
                    <a:srgbClr val="808080"/>
                  </a:solidFill>
                </a:rPr>
                <a:t>©</a:t>
              </a:r>
              <a:endParaRPr lang="de-DE" alt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9600"/>
            <a:ext cx="4495800" cy="6248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95800" cy="6248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3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0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24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83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72000" rIns="90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Edit title format of master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Edit text format of master</a:t>
            </a:r>
          </a:p>
          <a:p>
            <a:pPr lvl="1"/>
            <a:r>
              <a:rPr lang="en-GB" altLang="en-US" smtClean="0"/>
              <a:t>Level two</a:t>
            </a:r>
          </a:p>
          <a:p>
            <a:pPr lvl="2"/>
            <a:r>
              <a:rPr lang="en-GB" altLang="en-US" smtClean="0"/>
              <a:t>Level three</a:t>
            </a:r>
          </a:p>
          <a:p>
            <a:pPr lvl="3"/>
            <a:r>
              <a:rPr lang="en-GB" altLang="en-US" smtClean="0"/>
              <a:t>Level four</a:t>
            </a:r>
          </a:p>
          <a:p>
            <a:pPr lvl="4"/>
            <a:r>
              <a:rPr lang="en-GB" altLang="en-US" smtClean="0"/>
              <a:t>Level five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6580188"/>
            <a:ext cx="4421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altLang="en-US" sz="900" b="0">
                <a:solidFill>
                  <a:srgbClr val="000000"/>
                </a:solidFill>
              </a:rPr>
              <a:t>Occasion / Author / Date      Slide </a:t>
            </a:r>
            <a:fld id="{CFBC9223-C11B-4CBD-9CA0-75849A9C8A5F}" type="slidenum">
              <a:rPr lang="en-GB" altLang="en-US" sz="900" b="0">
                <a:solidFill>
                  <a:srgbClr val="000000"/>
                </a:solidFill>
              </a:rPr>
              <a:pPr eaLnBrk="1" hangingPunct="1">
                <a:lnSpc>
                  <a:spcPct val="100000"/>
                </a:lnSpc>
                <a:spcBef>
                  <a:spcPts val="563"/>
                </a:spcBef>
                <a:buFont typeface="Arial" panose="020B0604020202020204" pitchFamily="34" charset="0"/>
                <a:buNone/>
              </a:pPr>
              <a:t>‹#›</a:t>
            </a:fld>
            <a:endParaRPr lang="en-GB" altLang="en-US" sz="900" b="0">
              <a:solidFill>
                <a:srgbClr val="00000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1048"/>
          <a:stretch>
            <a:fillRect/>
          </a:stretch>
        </p:blipFill>
        <p:spPr bwMode="auto">
          <a:xfrm>
            <a:off x="0" y="0"/>
            <a:ext cx="2428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06" name="Group 10"/>
          <p:cNvGrpSpPr>
            <a:grpSpLocks/>
          </p:cNvGrpSpPr>
          <p:nvPr userDrawn="1"/>
        </p:nvGrpSpPr>
        <p:grpSpPr bwMode="auto">
          <a:xfrm>
            <a:off x="8820150" y="549275"/>
            <a:ext cx="323850" cy="6307138"/>
            <a:chOff x="5556" y="346"/>
            <a:chExt cx="204" cy="3973"/>
          </a:xfrm>
        </p:grpSpPr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 rot="16200000">
              <a:off x="3671" y="2231"/>
              <a:ext cx="397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fld id="{5647013D-8069-4331-B5B6-0316DA83107D}" type="datetimedd.MM.yyyy">
                <a:rPr lang="de-DE" altLang="en-US" sz="800" b="0"/>
                <a:pPr/>
                <a:t>12.11.2024</a:t>
              </a:fld>
              <a:r>
                <a:rPr lang="de-DE" altLang="en-US" sz="800" b="0"/>
                <a:t>, Leopold Kostal GmbH &amp; Co. KG. </a:t>
              </a:r>
              <a:r>
                <a:rPr lang="en-GB" altLang="en-US" sz="800" b="0">
                  <a:solidFill>
                    <a:srgbClr val="000000"/>
                  </a:solidFill>
                </a:rPr>
                <a:t>Contents and presentation are protected world-wide. Any kind of using, </a:t>
              </a:r>
              <a:br>
                <a:rPr lang="en-GB" altLang="en-US" sz="800" b="0">
                  <a:solidFill>
                    <a:srgbClr val="000000"/>
                  </a:solidFill>
                </a:rPr>
              </a:br>
              <a:r>
                <a:rPr lang="en-GB" altLang="en-US" sz="800" b="0">
                  <a:solidFill>
                    <a:srgbClr val="000000"/>
                  </a:solidFill>
                </a:rPr>
                <a:t>copying etc. is prohibited without prior permission. All rights - incl. Industrial property rights - are reserved.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 rot="16200000">
              <a:off x="5534" y="3969"/>
              <a:ext cx="182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800" b="0">
                  <a:solidFill>
                    <a:srgbClr val="808080"/>
                  </a:solidFill>
                </a:rPr>
                <a:t>©</a:t>
              </a:r>
              <a:endParaRPr lang="de-DE" altLang="en-US">
                <a:solidFill>
                  <a:schemeClr val="tx2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 kern="1200">
          <a:solidFill>
            <a:srgbClr val="1E467D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4572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9144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1371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18288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1E467D"/>
        </a:buClr>
        <a:buSzPct val="100000"/>
        <a:buFont typeface="Arial" panose="020B0604020202020204" pitchFamily="34" charset="0"/>
        <a:defRPr b="1">
          <a:solidFill>
            <a:srgbClr val="1E467D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1313" indent="-341313" algn="l" defTabSz="449263" rtl="0" eaLnBrk="1" fontAlgn="base" hangingPunct="1">
        <a:lnSpc>
          <a:spcPct val="93000"/>
        </a:lnSpc>
        <a:spcBef>
          <a:spcPts val="400"/>
        </a:spcBef>
        <a:spcAft>
          <a:spcPct val="0"/>
        </a:spcAft>
        <a:buClr>
          <a:srgbClr val="1E467D"/>
        </a:buClr>
        <a:buSzPct val="100000"/>
        <a:buFont typeface="Wingdings" panose="05000000000000000000" pitchFamily="2" charset="2"/>
        <a:buChar char=""/>
        <a:defRPr sz="1600" b="1" kern="1200">
          <a:solidFill>
            <a:srgbClr val="1E467D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anose="05000000000000000000" pitchFamily="2" charset="2"/>
        <a:buChar char=""/>
        <a:defRPr sz="1600" b="1" kern="1200">
          <a:solidFill>
            <a:srgbClr val="1E467D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anose="05000000000000000000" pitchFamily="2" charset="2"/>
        <a:buChar char="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anose="05000000000000000000" pitchFamily="2" charset="2"/>
        <a:buChar char="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300"/>
        </a:spcBef>
        <a:spcAft>
          <a:spcPct val="0"/>
        </a:spcAft>
        <a:buClr>
          <a:srgbClr val="1E467D"/>
        </a:buClr>
        <a:buSzPct val="100000"/>
        <a:buFont typeface="Wingdings" panose="05000000000000000000" pitchFamily="2" charset="2"/>
        <a:buChar char="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200" dirty="0"/>
              <a:t>Embedded systems in cars</a:t>
            </a:r>
            <a:endParaRPr lang="de-DE" altLang="en-US" sz="32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GB" altLang="en-US" dirty="0" smtClean="0"/>
              <a:t>Lecture 1</a:t>
            </a:r>
            <a:endParaRPr lang="en-GB" altLang="en-US" dirty="0"/>
          </a:p>
          <a:p>
            <a:endParaRPr lang="de-DE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Locking Mechanisms (UJA1075A)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The UJA1075A is a transceiver IC that manages locking mechanisms with diagnostic capabilities, ensuring secure door locking and feedback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This IC allows real-time status monitoring of the door lock's state</a:t>
            </a:r>
            <a:r>
              <a:rPr lang="x-none" b="0" dirty="0" smtClean="0"/>
              <a:t>.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496050" cy="44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Window Lifters (TLE9201SG)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The TLE9201SG IC is a dual H-bridge driver, commonly used for controlling the window lift motors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It provides overload and overtemperature protection, ensuring safe window operation</a:t>
            </a:r>
            <a:r>
              <a:rPr lang="x-none" b="0" dirty="0" smtClean="0"/>
              <a:t>.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71" y="2057400"/>
            <a:ext cx="5317595" cy="4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Motor Types in Comfort Systems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Brushed Motors: </a:t>
            </a:r>
            <a:r>
              <a:rPr lang="x-none" b="0" dirty="0"/>
              <a:t>Commonly used for cost-effective comfort features like seat adjustments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dirty="0"/>
              <a:t>Brushless Motors</a:t>
            </a:r>
            <a:r>
              <a:rPr lang="x-none" b="0" dirty="0"/>
              <a:t>: Preferred for high durability and efficiency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dirty="0"/>
              <a:t>Comparison: </a:t>
            </a:r>
            <a:r>
              <a:rPr lang="x-none" b="0" dirty="0"/>
              <a:t>Brushed motors are easier to control but wear out faster, while brushless motors have longer life but require more complex control systems</a:t>
            </a:r>
            <a:r>
              <a:rPr lang="x-none" b="0" dirty="0" smtClean="0"/>
              <a:t>.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43200"/>
            <a:ext cx="7848600" cy="37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5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Motor Cascades in Comfort Electronics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Cascaded motor control allows managing multiple motors (e.g., windows and mirrors) through a single unit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Centralized control helps reduce wiring complexity.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0282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Advantages of Motor Cascades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Simplified Wiring: </a:t>
            </a:r>
            <a:r>
              <a:rPr lang="x-none" b="0" dirty="0"/>
              <a:t>Fewer connections and parts reduce potential points of failure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dirty="0"/>
              <a:t>Optimized Architecture: </a:t>
            </a:r>
            <a:r>
              <a:rPr lang="x-none" b="0" dirty="0"/>
              <a:t>Centralized unit can coordinate multiple features, lowering overall system cost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dirty="0"/>
              <a:t>Limitations: </a:t>
            </a:r>
            <a:r>
              <a:rPr lang="x-none" b="0" dirty="0"/>
              <a:t>May have slight delays as motors operate in </a:t>
            </a:r>
            <a:r>
              <a:rPr lang="x-none" b="0" dirty="0" smtClean="0"/>
              <a:t>sequence.</a:t>
            </a:r>
            <a:endParaRPr lang="en-US" b="0" dirty="0" smtClean="0"/>
          </a:p>
          <a:p>
            <a:pPr lvl="1" fontAlgn="ctr"/>
            <a:endParaRPr lang="en-US" b="0" dirty="0"/>
          </a:p>
          <a:p>
            <a:pPr marL="914400" lvl="2" indent="0" fontAlgn="ctr">
              <a:buNone/>
            </a:pPr>
            <a:endParaRPr lang="en-US" dirty="0"/>
          </a:p>
          <a:p>
            <a:pPr marL="914400" lvl="2" indent="0" fontAlgn="ctr">
              <a:buNone/>
            </a:pPr>
            <a:r>
              <a:rPr lang="en-US" dirty="0" smtClean="0"/>
              <a:t>Example with LEDs: (Every pair LEDs = Motor controlled for both directions)</a:t>
            </a:r>
            <a:endParaRPr lang="x-none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8364121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Dependency Management in Cascades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bg-BG" dirty="0"/>
              <a:t>Cascaded systems rely</a:t>
            </a:r>
            <a:r>
              <a:rPr lang="en-US" dirty="0"/>
              <a:t> on p</a:t>
            </a:r>
            <a:r>
              <a:rPr lang="x-none" dirty="0"/>
              <a:t>roper dependency management</a:t>
            </a:r>
            <a:r>
              <a:rPr lang="bg-BG" dirty="0"/>
              <a:t>, where shared power and timing constraints are taken into account</a:t>
            </a:r>
            <a:r>
              <a:rPr lang="en-US" dirty="0"/>
              <a:t> and</a:t>
            </a:r>
            <a:r>
              <a:rPr lang="x-none" dirty="0"/>
              <a:t> avoids overload by synchronizing motor usage based on priorities</a:t>
            </a:r>
            <a:r>
              <a:rPr lang="x-none" dirty="0" smtClean="0"/>
              <a:t>.</a:t>
            </a:r>
            <a:endParaRPr lang="en-US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dirty="0"/>
              <a:t>Example: Window motor</a:t>
            </a:r>
            <a:r>
              <a:rPr lang="en-US" dirty="0"/>
              <a:t>'</a:t>
            </a:r>
            <a:r>
              <a:rPr lang="x-none" dirty="0"/>
              <a:t>s</a:t>
            </a:r>
            <a:r>
              <a:rPr lang="en-US" dirty="0"/>
              <a:t> activation</a:t>
            </a:r>
            <a:r>
              <a:rPr lang="x-none" dirty="0"/>
              <a:t> might wait for mirror adjustments to complete</a:t>
            </a:r>
            <a:r>
              <a:rPr lang="en-US" dirty="0"/>
              <a:t> in order </a:t>
            </a:r>
            <a:r>
              <a:rPr lang="bg-BG" dirty="0"/>
              <a:t>to avoid overload</a:t>
            </a:r>
            <a:r>
              <a:rPr lang="x-none" dirty="0" smtClean="0"/>
              <a:t>.</a:t>
            </a:r>
            <a:endParaRPr lang="en-US" dirty="0" smtClean="0"/>
          </a:p>
          <a:p>
            <a:pPr marL="0" lvl="0" indent="0" font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1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Setting Priorities in Control Systems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Prioritizing critical features (like locks) ensures smooth, uninterrupted operation over less critical features (e.g., seat heating</a:t>
            </a:r>
            <a:r>
              <a:rPr lang="x-none" b="0" dirty="0" smtClean="0"/>
              <a:t>).</a:t>
            </a:r>
            <a:endParaRPr lang="en-US" b="0" dirty="0" smtClean="0"/>
          </a:p>
          <a:p>
            <a:pPr lvl="0" fontAlgn="ctr"/>
            <a:endParaRPr lang="en-US" dirty="0"/>
          </a:p>
          <a:p>
            <a:pPr fontAlgn="ctr"/>
            <a:r>
              <a:rPr lang="x-none" b="0" dirty="0"/>
              <a:t>Cascaded control is often applied to manage soft-close doors, mirrors, and windows, centralizing control over multiple comfort features.</a:t>
            </a:r>
            <a:endParaRPr lang="en-US" b="0" dirty="0"/>
          </a:p>
          <a:p>
            <a:pPr lvl="0"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0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Pros and Cons of Cascaded Motor Control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Pros:</a:t>
            </a:r>
            <a:endParaRPr lang="en-US" sz="1800" dirty="0"/>
          </a:p>
          <a:p>
            <a:pPr lvl="1" fontAlgn="ctr"/>
            <a:r>
              <a:rPr lang="x-none" dirty="0"/>
              <a:t>Cost-Effective: </a:t>
            </a:r>
            <a:r>
              <a:rPr lang="x-none" b="0" dirty="0"/>
              <a:t>Reduces component and wiring expenses.</a:t>
            </a:r>
            <a:endParaRPr lang="en-US" sz="1800" b="0" dirty="0"/>
          </a:p>
          <a:p>
            <a:pPr lvl="1" fontAlgn="ctr"/>
            <a:r>
              <a:rPr lang="x-none" dirty="0"/>
              <a:t>Centralized Control: </a:t>
            </a:r>
            <a:r>
              <a:rPr lang="x-none" b="0" dirty="0"/>
              <a:t>Minimizes complex wiring and simplifies control algorithms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1" fontAlgn="ctr"/>
            <a:endParaRPr lang="en-US" sz="1800" b="0" dirty="0"/>
          </a:p>
          <a:p>
            <a:pPr lvl="0" fontAlgn="ctr"/>
            <a:r>
              <a:rPr lang="x-none" dirty="0"/>
              <a:t>Cons:</a:t>
            </a:r>
            <a:endParaRPr lang="en-US" sz="1800" dirty="0"/>
          </a:p>
          <a:p>
            <a:pPr lvl="1" fontAlgn="ctr"/>
            <a:r>
              <a:rPr lang="x-none" dirty="0"/>
              <a:t>Latency: </a:t>
            </a:r>
            <a:r>
              <a:rPr lang="x-none" b="0" dirty="0"/>
              <a:t>Sequenced operation can lead to minor control delays.</a:t>
            </a:r>
            <a:endParaRPr lang="en-US" sz="1800" b="0" dirty="0"/>
          </a:p>
          <a:p>
            <a:pPr lvl="1" fontAlgn="ctr"/>
            <a:r>
              <a:rPr lang="x-none" dirty="0"/>
              <a:t>Dependency on Central Control: </a:t>
            </a:r>
            <a:r>
              <a:rPr lang="x-none" b="0" dirty="0"/>
              <a:t>Failure in the central unit impacts all cascaded functions</a:t>
            </a:r>
            <a:r>
              <a:rPr lang="x-none" b="0" dirty="0" smtClean="0"/>
              <a:t>.</a:t>
            </a:r>
            <a:endParaRPr lang="en-US" b="0" dirty="0" smtClean="0"/>
          </a:p>
          <a:p>
            <a:pPr marL="457200" lvl="1" indent="0" fontAlgn="ctr">
              <a:buNone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8284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Position Feedback Mechanisms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Potentiometers offer analog feedback for accurate positioning in seat adjustments</a:t>
            </a:r>
            <a:r>
              <a:rPr lang="x-none" b="0" dirty="0" smtClean="0"/>
              <a:t>.</a:t>
            </a:r>
            <a:endParaRPr 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534400" cy="47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9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Current Feedback for Overload Protection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Operational amplifiers monitor current in real time, protecting motors from overload and short circuits</a:t>
            </a:r>
            <a:r>
              <a:rPr lang="x-none" b="0" dirty="0" smtClean="0"/>
              <a:t>.</a:t>
            </a:r>
            <a:endParaRPr lang="en-US" b="0" dirty="0" smtClean="0"/>
          </a:p>
          <a:p>
            <a:pPr marL="0" lvl="0" indent="0" fontAlgn="ctr">
              <a:buNone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7661353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Automotive Comfort </a:t>
            </a:r>
            <a:r>
              <a:rPr lang="x-none" dirty="0" smtClean="0"/>
              <a:t>Systems</a:t>
            </a:r>
            <a:r>
              <a:rPr lang="en-US" dirty="0" smtClean="0"/>
              <a:t> </a:t>
            </a:r>
            <a:r>
              <a:rPr lang="x-none" dirty="0"/>
              <a:t>Overview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b="0" dirty="0" smtClean="0"/>
              <a:t>Overview</a:t>
            </a:r>
            <a:r>
              <a:rPr lang="x-none" b="0" dirty="0"/>
              <a:t>: Automotive comfort systems</a:t>
            </a:r>
            <a:r>
              <a:rPr lang="bg-BG" b="0" dirty="0"/>
              <a:t> in modern vehicles</a:t>
            </a:r>
            <a:r>
              <a:rPr lang="x-none" b="0" dirty="0"/>
              <a:t> include features </a:t>
            </a:r>
            <a:r>
              <a:rPr lang="bg-BG" b="0" dirty="0"/>
              <a:t>such as automated door locks, seat adjustments, window controls, and mirror positioning</a:t>
            </a:r>
            <a:r>
              <a:rPr lang="bg-BG" b="0" dirty="0" smtClean="0"/>
              <a:t>.</a:t>
            </a:r>
            <a:endParaRPr lang="en-US" b="0" dirty="0" smtClean="0"/>
          </a:p>
          <a:p>
            <a:endParaRPr lang="en-US" b="0" dirty="0"/>
          </a:p>
          <a:p>
            <a:r>
              <a:rPr lang="bg-BG" b="0" dirty="0"/>
              <a:t>Goal: </a:t>
            </a:r>
            <a:r>
              <a:rPr lang="en-US" b="0" dirty="0"/>
              <a:t>E</a:t>
            </a:r>
            <a:r>
              <a:rPr lang="bg-BG" b="0" dirty="0"/>
              <a:t>nhance both safety and user convenience, allowing automatic adjustments and memory settings</a:t>
            </a:r>
            <a:r>
              <a:rPr lang="bg-BG" b="0" dirty="0" smtClean="0"/>
              <a:t>.</a:t>
            </a:r>
            <a:endParaRPr lang="en-US" b="0" dirty="0" smtClean="0"/>
          </a:p>
          <a:p>
            <a:endParaRPr lang="en-US" b="0" dirty="0"/>
          </a:p>
          <a:p>
            <a:r>
              <a:rPr lang="bg-BG" b="0" dirty="0"/>
              <a:t>Examples: Automated seat adjustments, climate control, automatic mirror folding, etc</a:t>
            </a:r>
            <a:r>
              <a:rPr lang="bg-BG" b="0" dirty="0" smtClean="0"/>
              <a:t>.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495071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SPI Feedback for Status Monitoring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SPI protocol allows high-speed, reliable digital feedback on motor conditions for enhanced diagnostics and performance tracking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610600" cy="45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4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Introduction to Motor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Diagnostics are key to identifying and preventing system faults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Early detection helps protect both motors and control units, maintaining the integrity of comfort systems</a:t>
            </a:r>
            <a:r>
              <a:rPr lang="x-none" b="0" dirty="0" smtClean="0"/>
              <a:t>.</a:t>
            </a:r>
            <a:endParaRPr lang="en-US" b="0" dirty="0" smtClean="0"/>
          </a:p>
          <a:p>
            <a:pPr marL="0" lvl="0" indent="0" fontAlgn="ctr">
              <a:buNone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71800"/>
            <a:ext cx="80116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Diagnostic Standards and Compliance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Compliance with ISO 26262 and other standards is necessary to ensure safety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Standards-based diagnostics help meet industry requirements for quality and reliability.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2057400"/>
            <a:ext cx="6353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Importance of Diagnostics in Comfort Systems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Early fault detection helps prevent unexpected breakdowns and enhance safety, especially in comfort-related electronics.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0"/>
            <a:ext cx="8534400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0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Off-State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This diagnostic is used while the system is inactive to check wiring, connections, and component integrity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fontAlgn="ctr"/>
            <a:r>
              <a:rPr lang="x-none" b="0" dirty="0"/>
              <a:t>Useful for identifying disconnected wires or detecting a potential fault before motor operation.</a:t>
            </a:r>
            <a:endParaRPr lang="en-US" b="0" dirty="0"/>
          </a:p>
          <a:p>
            <a:pPr marL="0" lvl="0" indent="0" fontAlgn="ctr">
              <a:buNone/>
            </a:pPr>
            <a:endParaRPr lang="en-US" dirty="0"/>
          </a:p>
          <a:p>
            <a:pPr lvl="0" fontAlgn="ctr"/>
            <a:r>
              <a:rPr lang="x-none" b="0" dirty="0"/>
              <a:t>Example: Ensuring motor connections are intact before startup.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95" y="3048000"/>
            <a:ext cx="633500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Off-State Diagnostics Benefits and Limitations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Benefits:</a:t>
            </a:r>
            <a:r>
              <a:rPr lang="x-none" b="0" dirty="0"/>
              <a:t> Prepares the system for safe activation by flagging faults before operation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dirty="0"/>
              <a:t>Limitations:</a:t>
            </a:r>
            <a:r>
              <a:rPr lang="x-none" b="0" dirty="0"/>
              <a:t> Limited to static checks and doesn</a:t>
            </a:r>
            <a:r>
              <a:rPr lang="bg-BG" b="0" dirty="0"/>
              <a:t>’</a:t>
            </a:r>
            <a:r>
              <a:rPr lang="x-none" b="0" dirty="0"/>
              <a:t>t detect issues that may arise under load</a:t>
            </a:r>
            <a:r>
              <a:rPr lang="en-US" b="0" dirty="0"/>
              <a:t> (operational faults)</a:t>
            </a:r>
            <a:r>
              <a:rPr lang="x-none" b="0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3308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Components Monitored in On-State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Monitors critical parameters like current, voltage, and temperature during motor operation to detect any anomalies in real-time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b="0" dirty="0"/>
              <a:t>Active diagnostics check the system in real-time during operation.</a:t>
            </a:r>
            <a:endParaRPr lang="en-US" b="0" dirty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It monitors for overcurrent, overheating, and other critical conditions.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273076" cy="31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On-State Diagnostics Benefits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Ensures safe motor operation </a:t>
            </a:r>
            <a:r>
              <a:rPr lang="en-US" dirty="0"/>
              <a:t>in real-time </a:t>
            </a:r>
            <a:r>
              <a:rPr lang="x-none" dirty="0"/>
              <a:t>by dynamically detecting overloads, overheating, or power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5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Challenges of On-State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Complexity: </a:t>
            </a:r>
            <a:r>
              <a:rPr lang="x-none" b="0" dirty="0"/>
              <a:t>Real-time monitoring is resource-intensive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dirty="0"/>
              <a:t>Risk of False Positives: </a:t>
            </a:r>
            <a:r>
              <a:rPr lang="x-none" b="0" dirty="0"/>
              <a:t>Diagnosing transient issues incorrectly may lead to unnecessary shutdowns.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6147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On-Demand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Diagnostics performed upon request, often for features activated infrequently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Useful for systems like trunk release or other low-usage systems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fontAlgn="ctr"/>
            <a:r>
              <a:rPr lang="x-none" dirty="0"/>
              <a:t>Examples: </a:t>
            </a:r>
            <a:r>
              <a:rPr lang="x-none" b="0" dirty="0"/>
              <a:t>Specific diagnostics for rear-window defroster</a:t>
            </a:r>
            <a:r>
              <a:rPr lang="en-US" b="0" dirty="0"/>
              <a:t>,</a:t>
            </a:r>
            <a:r>
              <a:rPr lang="x-none" b="0" dirty="0"/>
              <a:t> trunk</a:t>
            </a:r>
            <a:r>
              <a:rPr lang="en-US" b="0" dirty="0"/>
              <a:t> release</a:t>
            </a:r>
            <a:r>
              <a:rPr lang="x-none" b="0" dirty="0"/>
              <a:t> mechanisms</a:t>
            </a:r>
            <a:r>
              <a:rPr lang="en-US" b="0" dirty="0"/>
              <a:t>, </a:t>
            </a:r>
            <a:r>
              <a:rPr lang="bg-BG" b="0" dirty="0"/>
              <a:t>or other occasionally used systems.</a:t>
            </a:r>
            <a:endParaRPr lang="en-US" b="0" dirty="0"/>
          </a:p>
          <a:p>
            <a:pPr lvl="0" fontAlgn="ctr"/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2112" r="1099"/>
          <a:stretch/>
        </p:blipFill>
        <p:spPr>
          <a:xfrm>
            <a:off x="1066800" y="2819400"/>
            <a:ext cx="6781800" cy="35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Role of Embedded Systems in Comfort Controls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Embedded systems manage comfort functions, interacting in real-time with sensors and actuators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Key interactions with Body Control Unit (BCU) ensure integrated management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Example: Seat memory adjustments stored for different drivers</a:t>
            </a:r>
            <a:r>
              <a:rPr lang="x-none" b="0" dirty="0" smtClean="0"/>
              <a:t>.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86" y="2667000"/>
            <a:ext cx="521637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33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Benefits and Challenges of On-Demand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Benefits: </a:t>
            </a:r>
            <a:r>
              <a:rPr lang="x-none" b="0" dirty="0"/>
              <a:t>Ideal for infrequent use, conserving power and resources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dirty="0"/>
              <a:t>Challenges: </a:t>
            </a:r>
            <a:r>
              <a:rPr lang="x-none" b="0" dirty="0"/>
              <a:t>May require added configuration or introduce overhead if activated too often.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6621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Shunt Measurement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Uses shunt resistors for precise current monitoring, protecting motors from overload by sensing current flow.</a:t>
            </a:r>
            <a:r>
              <a:rPr lang="en-US" b="0" dirty="0"/>
              <a:t> E</a:t>
            </a:r>
            <a:r>
              <a:rPr lang="bg-BG" b="0" dirty="0"/>
              <a:t>ssential for sensitive systems</a:t>
            </a:r>
            <a:r>
              <a:rPr lang="bg-BG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fontAlgn="ctr"/>
            <a:r>
              <a:rPr lang="bg-BG" b="0" dirty="0"/>
              <a:t>Shunt placement allows for accurate current monitoring to ensure proper motor operation</a:t>
            </a:r>
            <a:r>
              <a:rPr lang="bg-BG" b="0" dirty="0" smtClean="0"/>
              <a:t>.</a:t>
            </a:r>
            <a:endParaRPr lang="en-US" b="0" dirty="0" smtClean="0"/>
          </a:p>
          <a:p>
            <a:pPr fontAlgn="ctr"/>
            <a:endParaRPr lang="en-US" b="0" dirty="0"/>
          </a:p>
          <a:p>
            <a:pPr fontAlgn="ctr"/>
            <a:r>
              <a:rPr lang="x-none" b="0" dirty="0"/>
              <a:t>Provides detailed current feedback, helping the system respond immediately to overload situations.</a:t>
            </a:r>
            <a:endParaRPr lang="en-US" b="0" dirty="0"/>
          </a:p>
          <a:p>
            <a:pPr fontAlgn="ctr"/>
            <a:endParaRPr lang="en-US" b="0" dirty="0"/>
          </a:p>
          <a:p>
            <a:pPr lvl="0" fontAlgn="ctr"/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6797233" cy="33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6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Summary </a:t>
            </a:r>
            <a:r>
              <a:rPr lang="x-none" dirty="0"/>
              <a:t>of Diagnostic Types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Quick summary of Off-State, On-State, On-Demand, and Shunt diagnostics.</a:t>
            </a:r>
            <a:endParaRPr lang="en-US" sz="1800" b="0" dirty="0"/>
          </a:p>
          <a:p>
            <a:pPr lvl="1" fontAlgn="ctr"/>
            <a:r>
              <a:rPr lang="x-none" dirty="0"/>
              <a:t>Off-State: </a:t>
            </a:r>
            <a:r>
              <a:rPr lang="x-none" b="0" dirty="0"/>
              <a:t>Detects pre-operation faults.</a:t>
            </a:r>
            <a:endParaRPr lang="en-US" sz="1800" b="0" dirty="0"/>
          </a:p>
          <a:p>
            <a:pPr lvl="1" fontAlgn="ctr"/>
            <a:r>
              <a:rPr lang="x-none" dirty="0"/>
              <a:t>On-State: </a:t>
            </a:r>
            <a:r>
              <a:rPr lang="x-none" b="0" dirty="0"/>
              <a:t>Monitors live operation conditions.</a:t>
            </a:r>
            <a:endParaRPr lang="en-US" sz="1800" b="0" dirty="0"/>
          </a:p>
          <a:p>
            <a:pPr lvl="1" fontAlgn="ctr"/>
            <a:r>
              <a:rPr lang="x-none" dirty="0"/>
              <a:t>On-Demand: </a:t>
            </a:r>
            <a:r>
              <a:rPr lang="x-none" b="0" dirty="0"/>
              <a:t>Used for infrequent features.</a:t>
            </a:r>
            <a:endParaRPr lang="en-US" sz="1800" b="0" dirty="0"/>
          </a:p>
          <a:p>
            <a:pPr lvl="1" fontAlgn="ctr"/>
            <a:r>
              <a:rPr lang="x-none" dirty="0"/>
              <a:t>Shunt: </a:t>
            </a:r>
            <a:r>
              <a:rPr lang="x-none" b="0" dirty="0"/>
              <a:t>Precise current monitoring for overload protection.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65825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Comparison Table of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Off-State:</a:t>
            </a:r>
            <a:endParaRPr lang="en-US" sz="1800" dirty="0"/>
          </a:p>
          <a:p>
            <a:pPr lvl="1" fontAlgn="ctr"/>
            <a:r>
              <a:rPr lang="x-none" dirty="0"/>
              <a:t>Pros: </a:t>
            </a:r>
            <a:r>
              <a:rPr lang="x-none" b="0" dirty="0"/>
              <a:t>Simple and prepares system safely for activation.</a:t>
            </a:r>
            <a:endParaRPr lang="en-US" sz="1800" b="0" dirty="0"/>
          </a:p>
          <a:p>
            <a:pPr lvl="1" fontAlgn="ctr"/>
            <a:r>
              <a:rPr lang="x-none" dirty="0"/>
              <a:t>Cons: </a:t>
            </a:r>
            <a:r>
              <a:rPr lang="x-none" b="0" dirty="0"/>
              <a:t>Can</a:t>
            </a:r>
            <a:r>
              <a:rPr lang="bg-BG" b="0" dirty="0"/>
              <a:t>’</a:t>
            </a:r>
            <a:r>
              <a:rPr lang="x-none" b="0" dirty="0"/>
              <a:t>t detect issues under operational load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1" fontAlgn="ctr"/>
            <a:endParaRPr lang="en-US" sz="1800" b="0" dirty="0"/>
          </a:p>
          <a:p>
            <a:pPr lvl="0" fontAlgn="ctr"/>
            <a:r>
              <a:rPr lang="x-none" dirty="0"/>
              <a:t>On-State:</a:t>
            </a:r>
            <a:endParaRPr lang="en-US" sz="1800" dirty="0"/>
          </a:p>
          <a:p>
            <a:pPr lvl="1" fontAlgn="ctr"/>
            <a:r>
              <a:rPr lang="x-none" dirty="0"/>
              <a:t>Pros: </a:t>
            </a:r>
            <a:r>
              <a:rPr lang="x-none" b="0" dirty="0"/>
              <a:t>Real-time fault detection, enhances safety during operation.</a:t>
            </a:r>
            <a:endParaRPr lang="en-US" sz="1800" b="0" dirty="0"/>
          </a:p>
          <a:p>
            <a:pPr lvl="1" fontAlgn="ctr"/>
            <a:r>
              <a:rPr lang="x-none" dirty="0"/>
              <a:t>Cons: </a:t>
            </a:r>
            <a:r>
              <a:rPr lang="x-none" b="0" dirty="0"/>
              <a:t>Higher resource use, risk of false positives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1" fontAlgn="ctr"/>
            <a:endParaRPr lang="en-US" sz="1800" b="0" dirty="0"/>
          </a:p>
          <a:p>
            <a:pPr lvl="0" fontAlgn="ctr"/>
            <a:r>
              <a:rPr lang="x-none" dirty="0"/>
              <a:t>On-Demand:</a:t>
            </a:r>
            <a:endParaRPr lang="en-US" sz="1800" dirty="0"/>
          </a:p>
          <a:p>
            <a:pPr lvl="1" fontAlgn="ctr"/>
            <a:r>
              <a:rPr lang="x-none" dirty="0"/>
              <a:t>Pros: </a:t>
            </a:r>
            <a:r>
              <a:rPr lang="x-none" b="0" dirty="0"/>
              <a:t>Optimized for rarely used functions, saves energy.</a:t>
            </a:r>
            <a:endParaRPr lang="en-US" sz="1800" b="0" dirty="0"/>
          </a:p>
          <a:p>
            <a:pPr lvl="1" fontAlgn="ctr"/>
            <a:r>
              <a:rPr lang="x-none" dirty="0"/>
              <a:t>Cons: </a:t>
            </a:r>
            <a:r>
              <a:rPr lang="x-none" b="0" dirty="0"/>
              <a:t>Can cause delays if frequently checked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1" fontAlgn="ctr"/>
            <a:endParaRPr lang="en-US" sz="1800" b="0" dirty="0"/>
          </a:p>
          <a:p>
            <a:pPr lvl="0" fontAlgn="ctr"/>
            <a:r>
              <a:rPr lang="x-none" dirty="0"/>
              <a:t>Shunt Measurement:</a:t>
            </a:r>
            <a:endParaRPr lang="en-US" sz="1800" dirty="0"/>
          </a:p>
          <a:p>
            <a:pPr lvl="1" fontAlgn="ctr"/>
            <a:r>
              <a:rPr lang="x-none" dirty="0"/>
              <a:t>Pros: </a:t>
            </a:r>
            <a:r>
              <a:rPr lang="x-none" b="0" dirty="0"/>
              <a:t>Highly accurate current feedback, improves response to overloads.</a:t>
            </a:r>
            <a:endParaRPr lang="en-US" sz="1800" b="0" dirty="0"/>
          </a:p>
          <a:p>
            <a:pPr lvl="1" fontAlgn="ctr"/>
            <a:r>
              <a:rPr lang="x-none" dirty="0"/>
              <a:t>Cons: </a:t>
            </a:r>
            <a:r>
              <a:rPr lang="x-none" b="0" dirty="0"/>
              <a:t>Adds complexity to circuit design.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07508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Applications in Comfort Systems Diagnostics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Window Lifters: </a:t>
            </a:r>
            <a:r>
              <a:rPr lang="x-none" b="0" dirty="0"/>
              <a:t>Diagnostics prevent jamming and overheating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dirty="0"/>
              <a:t>Locks and Latches: </a:t>
            </a:r>
            <a:r>
              <a:rPr lang="x-none" b="0" dirty="0"/>
              <a:t>Diagnostics ensure locks engage properly and alert to faults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dirty="0"/>
              <a:t>Seat Adjustments: </a:t>
            </a:r>
            <a:r>
              <a:rPr lang="x-none" b="0" dirty="0"/>
              <a:t>Position feedback diagnostics ensure smooth and accurate seat movement</a:t>
            </a:r>
            <a:r>
              <a:rPr lang="x-none" b="0" dirty="0" smtClean="0"/>
              <a:t>.</a:t>
            </a:r>
            <a:endParaRPr lang="en-US" b="0" dirty="0" smtClean="0"/>
          </a:p>
          <a:p>
            <a:pPr marL="0" lvl="0" indent="0" fontAlgn="ctr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900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Conclusion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Summary: Automotive comfort electronics heavily rely on embedded systems and robust diagnostics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Diagnostics and control units contribute to system safety and user experience, ensuring comfort features function seamlessly across various vehicle models.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0125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Conclusion and Q&amp;A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Recap of key points on motor control, diagnostics, and IC selection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534400" cy="47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Key Terms and Modules in Automotive Comfort Electronics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DCU (Door Control Unit): </a:t>
            </a:r>
            <a:r>
              <a:rPr lang="x-none" b="0" dirty="0"/>
              <a:t>Central control for door functions like locks, windows, and mirrors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dirty="0"/>
              <a:t>PSM (Power Seat Module): </a:t>
            </a:r>
            <a:r>
              <a:rPr lang="x-none" b="0" dirty="0"/>
              <a:t>Manages seat adjustment, memory, and safety features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dirty="0"/>
          </a:p>
          <a:p>
            <a:pPr lvl="0" fontAlgn="ctr"/>
            <a:r>
              <a:rPr lang="x-none" dirty="0"/>
              <a:t>Examples of Use: </a:t>
            </a:r>
            <a:r>
              <a:rPr lang="x-none" b="0" dirty="0"/>
              <a:t>Controlling window lifts, storing seat positions.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21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DCU (Door Control Unit)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The DCU provides central control for various comfort features within the door, such as window lifters, mirror adjustment, and door locks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It often interfaces with the BCU to receive commands and relay status information, ensuring smooth operation of door-related functions.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402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PSM (Power Seat Module)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PSM is responsible for seat adjustments, memory settings, and user preferences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This module enhances driver and passenger convenience by storing individual seat positions and automating seat adjustments.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713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Communication Between DCU and PSM with Other Modules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Modules like DCU and PSM communicate with other comfort features over LIN or CAN buses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This network communication allows seamless control and status sharing among different comfort systems</a:t>
            </a:r>
            <a:r>
              <a:rPr lang="x-none" b="0" dirty="0" smtClean="0"/>
              <a:t>.</a:t>
            </a:r>
            <a:endParaRPr lang="en-US" b="0" dirty="0" smtClean="0"/>
          </a:p>
          <a:p>
            <a:pPr marL="0" lvl="0" indent="0" fontAlgn="ctr">
              <a:buNone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044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Mirror Control IC (L99DZ100)</a:t>
            </a:r>
            <a:endParaRPr lang="de-DE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dirty="0"/>
              <a:t>L99DZ100</a:t>
            </a:r>
            <a:r>
              <a:rPr lang="x-none" b="0" dirty="0"/>
              <a:t> IC is often used for mirror adjustment, featuring dual H-bridge control, integrated temperature sensing, and diagnostic features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This IC is connected to the DCU for precise mirror positioning and angle adjustments</a:t>
            </a:r>
            <a:r>
              <a:rPr lang="x-none" b="0" dirty="0" smtClean="0"/>
              <a:t>.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590800"/>
            <a:ext cx="5410200" cy="36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Soft-Close System Control IC (DRV8305)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x-none" b="0" dirty="0"/>
              <a:t>DRV8305 IC is used to control soft-close door systems, which ensure smooth and safe door closure</a:t>
            </a:r>
            <a:r>
              <a:rPr lang="x-none" b="0" dirty="0" smtClean="0"/>
              <a:t>.</a:t>
            </a:r>
            <a:endParaRPr lang="en-US" b="0" dirty="0" smtClean="0"/>
          </a:p>
          <a:p>
            <a:pPr lvl="0" fontAlgn="ctr"/>
            <a:endParaRPr lang="en-US" b="0" dirty="0"/>
          </a:p>
          <a:p>
            <a:pPr lvl="0" fontAlgn="ctr"/>
            <a:r>
              <a:rPr lang="x-none" b="0" dirty="0"/>
              <a:t>This IC provides three-phase motor driving capability with diagnostics for door positioning and speed control</a:t>
            </a:r>
            <a:r>
              <a:rPr lang="x-none" b="0" dirty="0" smtClean="0"/>
              <a:t>.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7120731" cy="43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8060"/>
      </p:ext>
    </p:extLst>
  </p:cSld>
  <p:clrMapOvr>
    <a:masterClrMapping/>
  </p:clrMapOvr>
</p:sld>
</file>

<file path=ppt/theme/theme1.xml><?xml version="1.0" encoding="utf-8"?>
<a:theme xmlns:a="http://schemas.openxmlformats.org/drawingml/2006/main" name="PPT A intern (EN)">
  <a:themeElements>
    <a:clrScheme name="PPT A intern (EN) 1">
      <a:dk1>
        <a:srgbClr val="000000"/>
      </a:dk1>
      <a:lt1>
        <a:srgbClr val="FFFFFF"/>
      </a:lt1>
      <a:dk2>
        <a:srgbClr val="1E467D"/>
      </a:dk2>
      <a:lt2>
        <a:srgbClr val="828787"/>
      </a:lt2>
      <a:accent1>
        <a:srgbClr val="C8CDC8"/>
      </a:accent1>
      <a:accent2>
        <a:srgbClr val="007DC8"/>
      </a:accent2>
      <a:accent3>
        <a:srgbClr val="FFFFFF"/>
      </a:accent3>
      <a:accent4>
        <a:srgbClr val="000000"/>
      </a:accent4>
      <a:accent5>
        <a:srgbClr val="E0E3E0"/>
      </a:accent5>
      <a:accent6>
        <a:srgbClr val="0071B5"/>
      </a:accent6>
      <a:hlink>
        <a:srgbClr val="1E467D"/>
      </a:hlink>
      <a:folHlink>
        <a:srgbClr val="4B73A5"/>
      </a:folHlink>
    </a:clrScheme>
    <a:fontScheme name="PPT A intern (EN)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de-DE" alt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de-DE" alt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PPT A intern (EN) 1">
        <a:dk1>
          <a:srgbClr val="000000"/>
        </a:dk1>
        <a:lt1>
          <a:srgbClr val="FFFFFF"/>
        </a:lt1>
        <a:dk2>
          <a:srgbClr val="1E467D"/>
        </a:dk2>
        <a:lt2>
          <a:srgbClr val="828787"/>
        </a:lt2>
        <a:accent1>
          <a:srgbClr val="C8CDC8"/>
        </a:accent1>
        <a:accent2>
          <a:srgbClr val="007DC8"/>
        </a:accent2>
        <a:accent3>
          <a:srgbClr val="FFFFFF"/>
        </a:accent3>
        <a:accent4>
          <a:srgbClr val="000000"/>
        </a:accent4>
        <a:accent5>
          <a:srgbClr val="E0E3E0"/>
        </a:accent5>
        <a:accent6>
          <a:srgbClr val="0071B5"/>
        </a:accent6>
        <a:hlink>
          <a:srgbClr val="1E467D"/>
        </a:hlink>
        <a:folHlink>
          <a:srgbClr val="4B73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A (EN)</Template>
  <TotalTime>173</TotalTime>
  <Words>1435</Words>
  <Application>Microsoft Office PowerPoint</Application>
  <PresentationFormat>On-screen Show (4:3)</PresentationFormat>
  <Paragraphs>171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Lucida Sans Unicode</vt:lpstr>
      <vt:lpstr>Wingdings</vt:lpstr>
      <vt:lpstr>PPT A intern (EN)</vt:lpstr>
      <vt:lpstr>Embedded systems in cars</vt:lpstr>
      <vt:lpstr>Automotive Comfort Systems Overview</vt:lpstr>
      <vt:lpstr>Role of Embedded Systems in Comfort Controls</vt:lpstr>
      <vt:lpstr>Key Terms and Modules in Automotive Comfort Electronics</vt:lpstr>
      <vt:lpstr>DCU (Door Control Unit)</vt:lpstr>
      <vt:lpstr>PSM (Power Seat Module)</vt:lpstr>
      <vt:lpstr>Communication Between DCU and PSM with Other Modules</vt:lpstr>
      <vt:lpstr>Mirror Control IC (L99DZ100)</vt:lpstr>
      <vt:lpstr>Soft-Close System Control IC (DRV8305)</vt:lpstr>
      <vt:lpstr>Locking Mechanisms (UJA1075A)</vt:lpstr>
      <vt:lpstr>Window Lifters (TLE9201SG)</vt:lpstr>
      <vt:lpstr>Motor Types in Comfort Systems</vt:lpstr>
      <vt:lpstr>Motor Cascades in Comfort Electronics</vt:lpstr>
      <vt:lpstr>Advantages of Motor Cascades</vt:lpstr>
      <vt:lpstr>Dependency Management in Cascades</vt:lpstr>
      <vt:lpstr>Setting Priorities in Control Systems</vt:lpstr>
      <vt:lpstr>Pros and Cons of Cascaded Motor Control</vt:lpstr>
      <vt:lpstr>Position Feedback Mechanisms</vt:lpstr>
      <vt:lpstr>Current Feedback for Overload Protection</vt:lpstr>
      <vt:lpstr>SPI Feedback for Status Monitoring</vt:lpstr>
      <vt:lpstr>Introduction to Motor Diagnostics</vt:lpstr>
      <vt:lpstr>Diagnostic Standards and Compliance</vt:lpstr>
      <vt:lpstr>Importance of Diagnostics in Comfort Systems</vt:lpstr>
      <vt:lpstr>Off-State Diagnostics</vt:lpstr>
      <vt:lpstr>Off-State Diagnostics Benefits and Limitations</vt:lpstr>
      <vt:lpstr>Components Monitored in On-State</vt:lpstr>
      <vt:lpstr>On-State Diagnostics Benefits</vt:lpstr>
      <vt:lpstr>Challenges of On-State Diagnostics</vt:lpstr>
      <vt:lpstr>On-Demand Diagnostics</vt:lpstr>
      <vt:lpstr>Benefits and Challenges of On-Demand Diagnostics</vt:lpstr>
      <vt:lpstr>Shunt Measurement Diagnostics</vt:lpstr>
      <vt:lpstr>Summary of Diagnostic Types</vt:lpstr>
      <vt:lpstr>Comparison Table of Diagnostics</vt:lpstr>
      <vt:lpstr>Applications in Comfort Systems Diagnostics</vt:lpstr>
      <vt:lpstr>Conclusion</vt:lpstr>
      <vt:lpstr>Conclusion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here</dc:title>
  <dc:creator>Saitov, Medzhit</dc:creator>
  <cp:lastModifiedBy>Saitov, Medzhit</cp:lastModifiedBy>
  <cp:revision>33</cp:revision>
  <dcterms:created xsi:type="dcterms:W3CDTF">2024-11-05T07:01:03Z</dcterms:created>
  <dcterms:modified xsi:type="dcterms:W3CDTF">2024-11-12T14:24:17Z</dcterms:modified>
</cp:coreProperties>
</file>