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4" r:id="rId6"/>
    <p:sldId id="262" r:id="rId7"/>
    <p:sldId id="260" r:id="rId8"/>
    <p:sldId id="292" r:id="rId9"/>
    <p:sldId id="265" r:id="rId10"/>
    <p:sldId id="266" r:id="rId11"/>
    <p:sldId id="290" r:id="rId12"/>
    <p:sldId id="267" r:id="rId13"/>
    <p:sldId id="272" r:id="rId14"/>
    <p:sldId id="268" r:id="rId15"/>
    <p:sldId id="273" r:id="rId16"/>
    <p:sldId id="289" r:id="rId17"/>
    <p:sldId id="274" r:id="rId18"/>
    <p:sldId id="275" r:id="rId19"/>
    <p:sldId id="283" r:id="rId20"/>
    <p:sldId id="293" r:id="rId21"/>
    <p:sldId id="295" r:id="rId22"/>
    <p:sldId id="277" r:id="rId23"/>
    <p:sldId id="294" r:id="rId24"/>
    <p:sldId id="284" r:id="rId25"/>
    <p:sldId id="285" r:id="rId26"/>
    <p:sldId id="286" r:id="rId27"/>
    <p:sldId id="287" r:id="rId28"/>
    <p:sldId id="288" r:id="rId29"/>
    <p:sldId id="291" r:id="rId30"/>
    <p:sldId id="303" r:id="rId31"/>
    <p:sldId id="296" r:id="rId32"/>
    <p:sldId id="297" r:id="rId33"/>
    <p:sldId id="298" r:id="rId34"/>
    <p:sldId id="299" r:id="rId35"/>
    <p:sldId id="300" r:id="rId36"/>
    <p:sldId id="301" r:id="rId37"/>
    <p:sldId id="302" r:id="rId38"/>
  </p:sldIdLst>
  <p:sldSz cx="9144000" cy="6858000" type="screen4x3"/>
  <p:notesSz cx="6858000" cy="9144000"/>
  <p:defaultTextStyle>
    <a:defPPr>
      <a:defRPr lang="de-DE"/>
    </a:defPPr>
    <a:lvl1pPr algn="l" rtl="0" eaLnBrk="0" fontAlgn="base" hangingPunct="0">
      <a:lnSpc>
        <a:spcPct val="95000"/>
      </a:lnSpc>
      <a:spcBef>
        <a:spcPct val="0"/>
      </a:spcBef>
      <a:spcAft>
        <a:spcPct val="0"/>
      </a:spcAft>
      <a:buClr>
        <a:srgbClr val="000000"/>
      </a:buClr>
      <a:buSzPct val="100000"/>
      <a:defRPr sz="1600" b="1" kern="1200">
        <a:solidFill>
          <a:schemeClr val="tx2"/>
        </a:solidFill>
        <a:latin typeface="Arial" panose="020B0604020202020204" pitchFamily="34" charset="0"/>
        <a:ea typeface="+mn-ea"/>
        <a:cs typeface="Lucida Sans Unicode" panose="020B0602030504020204" pitchFamily="34" charset="0"/>
      </a:defRPr>
    </a:lvl1pPr>
    <a:lvl2pPr marL="457200" algn="l" rtl="0" eaLnBrk="0" fontAlgn="base" hangingPunct="0">
      <a:lnSpc>
        <a:spcPct val="95000"/>
      </a:lnSpc>
      <a:spcBef>
        <a:spcPct val="0"/>
      </a:spcBef>
      <a:spcAft>
        <a:spcPct val="0"/>
      </a:spcAft>
      <a:buClr>
        <a:srgbClr val="000000"/>
      </a:buClr>
      <a:buSzPct val="100000"/>
      <a:defRPr sz="1600" b="1" kern="1200">
        <a:solidFill>
          <a:schemeClr val="tx2"/>
        </a:solidFill>
        <a:latin typeface="Arial" panose="020B0604020202020204" pitchFamily="34" charset="0"/>
        <a:ea typeface="+mn-ea"/>
        <a:cs typeface="Lucida Sans Unicode" panose="020B0602030504020204" pitchFamily="34" charset="0"/>
      </a:defRPr>
    </a:lvl2pPr>
    <a:lvl3pPr marL="914400" algn="l" rtl="0" eaLnBrk="0" fontAlgn="base" hangingPunct="0">
      <a:lnSpc>
        <a:spcPct val="95000"/>
      </a:lnSpc>
      <a:spcBef>
        <a:spcPct val="0"/>
      </a:spcBef>
      <a:spcAft>
        <a:spcPct val="0"/>
      </a:spcAft>
      <a:buClr>
        <a:srgbClr val="000000"/>
      </a:buClr>
      <a:buSzPct val="100000"/>
      <a:defRPr sz="1600" b="1" kern="1200">
        <a:solidFill>
          <a:schemeClr val="tx2"/>
        </a:solidFill>
        <a:latin typeface="Arial" panose="020B0604020202020204" pitchFamily="34" charset="0"/>
        <a:ea typeface="+mn-ea"/>
        <a:cs typeface="Lucida Sans Unicode" panose="020B0602030504020204" pitchFamily="34" charset="0"/>
      </a:defRPr>
    </a:lvl3pPr>
    <a:lvl4pPr marL="1371600" algn="l" rtl="0" eaLnBrk="0" fontAlgn="base" hangingPunct="0">
      <a:lnSpc>
        <a:spcPct val="95000"/>
      </a:lnSpc>
      <a:spcBef>
        <a:spcPct val="0"/>
      </a:spcBef>
      <a:spcAft>
        <a:spcPct val="0"/>
      </a:spcAft>
      <a:buClr>
        <a:srgbClr val="000000"/>
      </a:buClr>
      <a:buSzPct val="100000"/>
      <a:defRPr sz="1600" b="1" kern="1200">
        <a:solidFill>
          <a:schemeClr val="tx2"/>
        </a:solidFill>
        <a:latin typeface="Arial" panose="020B0604020202020204" pitchFamily="34" charset="0"/>
        <a:ea typeface="+mn-ea"/>
        <a:cs typeface="Lucida Sans Unicode" panose="020B0602030504020204" pitchFamily="34" charset="0"/>
      </a:defRPr>
    </a:lvl4pPr>
    <a:lvl5pPr marL="1828800" algn="l" rtl="0" eaLnBrk="0" fontAlgn="base" hangingPunct="0">
      <a:lnSpc>
        <a:spcPct val="95000"/>
      </a:lnSpc>
      <a:spcBef>
        <a:spcPct val="0"/>
      </a:spcBef>
      <a:spcAft>
        <a:spcPct val="0"/>
      </a:spcAft>
      <a:buClr>
        <a:srgbClr val="000000"/>
      </a:buClr>
      <a:buSzPct val="100000"/>
      <a:defRPr sz="1600" b="1" kern="1200">
        <a:solidFill>
          <a:schemeClr val="tx2"/>
        </a:solidFill>
        <a:latin typeface="Arial" panose="020B0604020202020204" pitchFamily="34" charset="0"/>
        <a:ea typeface="+mn-ea"/>
        <a:cs typeface="Lucida Sans Unicode" panose="020B0602030504020204" pitchFamily="34" charset="0"/>
      </a:defRPr>
    </a:lvl5pPr>
    <a:lvl6pPr marL="2286000" algn="l" defTabSz="914400" rtl="0" eaLnBrk="1" latinLnBrk="0" hangingPunct="1">
      <a:defRPr sz="1600" b="1" kern="1200">
        <a:solidFill>
          <a:schemeClr val="tx2"/>
        </a:solidFill>
        <a:latin typeface="Arial" panose="020B0604020202020204" pitchFamily="34" charset="0"/>
        <a:ea typeface="+mn-ea"/>
        <a:cs typeface="Lucida Sans Unicode" panose="020B0602030504020204" pitchFamily="34" charset="0"/>
      </a:defRPr>
    </a:lvl6pPr>
    <a:lvl7pPr marL="2743200" algn="l" defTabSz="914400" rtl="0" eaLnBrk="1" latinLnBrk="0" hangingPunct="1">
      <a:defRPr sz="1600" b="1" kern="1200">
        <a:solidFill>
          <a:schemeClr val="tx2"/>
        </a:solidFill>
        <a:latin typeface="Arial" panose="020B0604020202020204" pitchFamily="34" charset="0"/>
        <a:ea typeface="+mn-ea"/>
        <a:cs typeface="Lucida Sans Unicode" panose="020B0602030504020204" pitchFamily="34" charset="0"/>
      </a:defRPr>
    </a:lvl7pPr>
    <a:lvl8pPr marL="3200400" algn="l" defTabSz="914400" rtl="0" eaLnBrk="1" latinLnBrk="0" hangingPunct="1">
      <a:defRPr sz="1600" b="1" kern="1200">
        <a:solidFill>
          <a:schemeClr val="tx2"/>
        </a:solidFill>
        <a:latin typeface="Arial" panose="020B0604020202020204" pitchFamily="34" charset="0"/>
        <a:ea typeface="+mn-ea"/>
        <a:cs typeface="Lucida Sans Unicode" panose="020B0602030504020204" pitchFamily="34" charset="0"/>
      </a:defRPr>
    </a:lvl8pPr>
    <a:lvl9pPr marL="3657600" algn="l" defTabSz="914400" rtl="0" eaLnBrk="1" latinLnBrk="0" hangingPunct="1">
      <a:defRPr sz="1600" b="1" kern="1200">
        <a:solidFill>
          <a:schemeClr val="tx2"/>
        </a:solidFill>
        <a:latin typeface="Arial" panose="020B0604020202020204" pitchFamily="34"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p:cViewPr varScale="1">
        <p:scale>
          <a:sx n="127" d="100"/>
          <a:sy n="127" d="100"/>
        </p:scale>
        <p:origin x="150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p:spPr>
        <p:txBody>
          <a:bodyPr lIns="90000" tIns="46800" bIns="46800"/>
          <a:lstStyle>
            <a:lvl1pPr algn="ctr">
              <a:defRPr/>
            </a:lvl1pPr>
          </a:lstStyle>
          <a:p>
            <a:pPr lvl="0"/>
            <a:r>
              <a:rPr lang="en-US" altLang="en-US" noProof="0" smtClean="0"/>
              <a:t>Click to edit Master title style</a:t>
            </a:r>
            <a:endParaRPr lang="de-DE" altLang="en-US" noProof="0" smtClean="0"/>
          </a:p>
        </p:txBody>
      </p:sp>
      <p:sp>
        <p:nvSpPr>
          <p:cNvPr id="5123" name="Rectangle 3"/>
          <p:cNvSpPr>
            <a:spLocks noGrp="1" noChangeArrowheads="1"/>
          </p:cNvSpPr>
          <p:nvPr>
            <p:ph type="subTitle" idx="1"/>
          </p:nvPr>
        </p:nvSpPr>
        <p:spPr>
          <a:xfrm>
            <a:off x="1371600" y="3429000"/>
            <a:ext cx="6400800" cy="175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0" indent="0" algn="ctr">
              <a:buFont typeface="Wingdings" panose="05000000000000000000" pitchFamily="2" charset="2"/>
              <a:buNone/>
              <a:defRPr>
                <a:solidFill>
                  <a:schemeClr val="tx2"/>
                </a:solidFill>
              </a:defRPr>
            </a:lvl1pPr>
          </a:lstStyle>
          <a:p>
            <a:pPr lvl="0"/>
            <a:r>
              <a:rPr lang="en-US" altLang="en-US" noProof="0" smtClean="0"/>
              <a:t>Click to edit Master subtitle style</a:t>
            </a:r>
            <a:endParaRPr lang="de-DE" altLang="en-US" noProof="0" smtClean="0"/>
          </a:p>
        </p:txBody>
      </p:sp>
      <p:sp>
        <p:nvSpPr>
          <p:cNvPr id="5125" name="Text Box 5"/>
          <p:cNvSpPr txBox="1">
            <a:spLocks noChangeArrowheads="1"/>
          </p:cNvSpPr>
          <p:nvPr/>
        </p:nvSpPr>
        <p:spPr bwMode="auto">
          <a:xfrm>
            <a:off x="0" y="6580188"/>
            <a:ext cx="442118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lnSpc>
                <a:spcPct val="100000"/>
              </a:lnSpc>
              <a:spcBef>
                <a:spcPts val="563"/>
              </a:spcBef>
              <a:buFont typeface="Arial" panose="020B0604020202020204" pitchFamily="34" charset="0"/>
              <a:buNone/>
            </a:pPr>
            <a:r>
              <a:rPr lang="en-GB" altLang="en-US" sz="900" b="0">
                <a:solidFill>
                  <a:srgbClr val="000000"/>
                </a:solidFill>
              </a:rPr>
              <a:t>Occasion / Author / Date      Slide </a:t>
            </a:r>
            <a:fld id="{A7989055-1891-4C20-B115-7B0ECDF605E9}" type="slidenum">
              <a:rPr lang="en-GB" altLang="en-US" sz="900" b="0">
                <a:solidFill>
                  <a:srgbClr val="000000"/>
                </a:solidFill>
              </a:rPr>
              <a:pPr eaLnBrk="1" hangingPunct="1">
                <a:lnSpc>
                  <a:spcPct val="100000"/>
                </a:lnSpc>
                <a:spcBef>
                  <a:spcPts val="563"/>
                </a:spcBef>
                <a:buFont typeface="Arial" panose="020B0604020202020204" pitchFamily="34" charset="0"/>
                <a:buNone/>
              </a:pPr>
              <a:t>‹#›</a:t>
            </a:fld>
            <a:endParaRPr lang="en-GB" altLang="en-US" sz="900" b="0">
              <a:solidFill>
                <a:srgbClr val="000000"/>
              </a:solidFill>
            </a:endParaRPr>
          </a:p>
        </p:txBody>
      </p:sp>
      <p:pic>
        <p:nvPicPr>
          <p:cNvPr id="5126" name="Picture 6"/>
          <p:cNvPicPr>
            <a:picLocks noChangeAspect="1" noChangeArrowheads="1"/>
          </p:cNvPicPr>
          <p:nvPr userDrawn="1"/>
        </p:nvPicPr>
        <p:blipFill>
          <a:blip r:embed="rId3">
            <a:extLst>
              <a:ext uri="{28A0092B-C50C-407E-A947-70E740481C1C}">
                <a14:useLocalDpi xmlns:a14="http://schemas.microsoft.com/office/drawing/2010/main" val="0"/>
              </a:ext>
            </a:extLst>
          </a:blip>
          <a:srcRect l="2580" t="1048"/>
          <a:stretch>
            <a:fillRect/>
          </a:stretch>
        </p:blipFill>
        <p:spPr bwMode="auto">
          <a:xfrm>
            <a:off x="0" y="0"/>
            <a:ext cx="24288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30" name="Group 10"/>
          <p:cNvGrpSpPr>
            <a:grpSpLocks/>
          </p:cNvGrpSpPr>
          <p:nvPr userDrawn="1"/>
        </p:nvGrpSpPr>
        <p:grpSpPr bwMode="auto">
          <a:xfrm>
            <a:off x="8820150" y="549275"/>
            <a:ext cx="323850" cy="6307138"/>
            <a:chOff x="5556" y="346"/>
            <a:chExt cx="204" cy="3973"/>
          </a:xfrm>
        </p:grpSpPr>
        <p:sp>
          <p:nvSpPr>
            <p:cNvPr id="5131" name="Text Box 11"/>
            <p:cNvSpPr txBox="1">
              <a:spLocks noChangeArrowheads="1"/>
            </p:cNvSpPr>
            <p:nvPr/>
          </p:nvSpPr>
          <p:spPr bwMode="auto">
            <a:xfrm rot="16200000">
              <a:off x="3671" y="2231"/>
              <a:ext cx="397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a:spAutoFit/>
            </a:bodyPr>
            <a:lstStyle>
              <a:lvl1pPr defTabSz="449263">
                <a:defRPr>
                  <a:solidFill>
                    <a:schemeClr val="tx1"/>
                  </a:solidFill>
                  <a:latin typeface="Arial" panose="020B0604020202020204" pitchFamily="34" charset="0"/>
                </a:defRPr>
              </a:lvl1pPr>
              <a:lvl2pPr defTabSz="449263">
                <a:defRPr>
                  <a:solidFill>
                    <a:schemeClr val="tx1"/>
                  </a:solidFill>
                  <a:latin typeface="Arial" panose="020B0604020202020204" pitchFamily="34" charset="0"/>
                </a:defRPr>
              </a:lvl2pPr>
              <a:lvl3pPr defTabSz="449263">
                <a:defRPr>
                  <a:solidFill>
                    <a:schemeClr val="tx1"/>
                  </a:solidFill>
                  <a:latin typeface="Arial" panose="020B0604020202020204" pitchFamily="34" charset="0"/>
                </a:defRPr>
              </a:lvl3pPr>
              <a:lvl4pPr defTabSz="449263">
                <a:defRPr>
                  <a:solidFill>
                    <a:schemeClr val="tx1"/>
                  </a:solidFill>
                  <a:latin typeface="Arial" panose="020B0604020202020204" pitchFamily="34" charset="0"/>
                </a:defRPr>
              </a:lvl4pPr>
              <a:lvl5pPr defTabSz="449263">
                <a:defRPr>
                  <a:solidFill>
                    <a:schemeClr val="tx1"/>
                  </a:solidFill>
                  <a:latin typeface="Arial" panose="020B0604020202020204" pitchFamily="34" charset="0"/>
                </a:defRPr>
              </a:lvl5pPr>
              <a:lvl6pPr defTabSz="449263" fontAlgn="base">
                <a:spcBef>
                  <a:spcPct val="0"/>
                </a:spcBef>
                <a:spcAft>
                  <a:spcPct val="0"/>
                </a:spcAft>
                <a:defRPr>
                  <a:solidFill>
                    <a:schemeClr val="tx1"/>
                  </a:solidFill>
                  <a:latin typeface="Arial" panose="020B0604020202020204" pitchFamily="34" charset="0"/>
                </a:defRPr>
              </a:lvl6pPr>
              <a:lvl7pPr defTabSz="449263" fontAlgn="base">
                <a:spcBef>
                  <a:spcPct val="0"/>
                </a:spcBef>
                <a:spcAft>
                  <a:spcPct val="0"/>
                </a:spcAft>
                <a:defRPr>
                  <a:solidFill>
                    <a:schemeClr val="tx1"/>
                  </a:solidFill>
                  <a:latin typeface="Arial" panose="020B0604020202020204" pitchFamily="34" charset="0"/>
                </a:defRPr>
              </a:lvl7pPr>
              <a:lvl8pPr defTabSz="449263" fontAlgn="base">
                <a:spcBef>
                  <a:spcPct val="0"/>
                </a:spcBef>
                <a:spcAft>
                  <a:spcPct val="0"/>
                </a:spcAft>
                <a:defRPr>
                  <a:solidFill>
                    <a:schemeClr val="tx1"/>
                  </a:solidFill>
                  <a:latin typeface="Arial" panose="020B0604020202020204" pitchFamily="34" charset="0"/>
                </a:defRPr>
              </a:lvl8pPr>
              <a:lvl9pPr defTabSz="449263" fontAlgn="base">
                <a:spcBef>
                  <a:spcPct val="0"/>
                </a:spcBef>
                <a:spcAft>
                  <a:spcPct val="0"/>
                </a:spcAft>
                <a:defRPr>
                  <a:solidFill>
                    <a:schemeClr val="tx1"/>
                  </a:solidFill>
                  <a:latin typeface="Arial" panose="020B0604020202020204" pitchFamily="34" charset="0"/>
                </a:defRPr>
              </a:lvl9pPr>
            </a:lstStyle>
            <a:p>
              <a:fld id="{87968B14-2D80-43DD-B26E-0AB8AF1D6CD2}" type="datetimedd.MM.yyyy">
                <a:rPr lang="de-DE" altLang="en-US" sz="800" b="0"/>
                <a:pPr/>
                <a:t>07.11.2024</a:t>
              </a:fld>
              <a:r>
                <a:rPr lang="de-DE" altLang="en-US" sz="800" b="0"/>
                <a:t>, Leopold Kostal GmbH &amp; Co. KG. </a:t>
              </a:r>
              <a:r>
                <a:rPr lang="en-GB" altLang="en-US" sz="800" b="0">
                  <a:solidFill>
                    <a:srgbClr val="000000"/>
                  </a:solidFill>
                </a:rPr>
                <a:t>Contents and presentation are protected world-wide. Any kind of using, </a:t>
              </a:r>
              <a:br>
                <a:rPr lang="en-GB" altLang="en-US" sz="800" b="0">
                  <a:solidFill>
                    <a:srgbClr val="000000"/>
                  </a:solidFill>
                </a:rPr>
              </a:br>
              <a:r>
                <a:rPr lang="en-GB" altLang="en-US" sz="800" b="0">
                  <a:solidFill>
                    <a:srgbClr val="000000"/>
                  </a:solidFill>
                </a:rPr>
                <a:t>copying etc. is prohibited without prior permission. All rights - incl. Industrial property rights - are reserved.</a:t>
              </a:r>
            </a:p>
          </p:txBody>
        </p:sp>
        <p:sp>
          <p:nvSpPr>
            <p:cNvPr id="5132" name="Text Box 12"/>
            <p:cNvSpPr txBox="1">
              <a:spLocks noChangeArrowheads="1"/>
            </p:cNvSpPr>
            <p:nvPr/>
          </p:nvSpPr>
          <p:spPr bwMode="auto">
            <a:xfrm rot="16200000">
              <a:off x="5534" y="3969"/>
              <a:ext cx="182" cy="7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defTabSz="449263">
                <a:defRPr>
                  <a:solidFill>
                    <a:schemeClr val="tx1"/>
                  </a:solidFill>
                  <a:latin typeface="Arial" panose="020B0604020202020204" pitchFamily="34" charset="0"/>
                </a:defRPr>
              </a:lvl1pPr>
              <a:lvl2pPr defTabSz="449263">
                <a:defRPr>
                  <a:solidFill>
                    <a:schemeClr val="tx1"/>
                  </a:solidFill>
                  <a:latin typeface="Arial" panose="020B0604020202020204" pitchFamily="34" charset="0"/>
                </a:defRPr>
              </a:lvl2pPr>
              <a:lvl3pPr defTabSz="449263">
                <a:defRPr>
                  <a:solidFill>
                    <a:schemeClr val="tx1"/>
                  </a:solidFill>
                  <a:latin typeface="Arial" panose="020B0604020202020204" pitchFamily="34" charset="0"/>
                </a:defRPr>
              </a:lvl3pPr>
              <a:lvl4pPr defTabSz="449263">
                <a:defRPr>
                  <a:solidFill>
                    <a:schemeClr val="tx1"/>
                  </a:solidFill>
                  <a:latin typeface="Arial" panose="020B0604020202020204" pitchFamily="34" charset="0"/>
                </a:defRPr>
              </a:lvl4pPr>
              <a:lvl5pPr defTabSz="449263">
                <a:defRPr>
                  <a:solidFill>
                    <a:schemeClr val="tx1"/>
                  </a:solidFill>
                  <a:latin typeface="Arial" panose="020B0604020202020204" pitchFamily="34" charset="0"/>
                </a:defRPr>
              </a:lvl5pPr>
              <a:lvl6pPr defTabSz="449263" fontAlgn="base">
                <a:spcBef>
                  <a:spcPct val="0"/>
                </a:spcBef>
                <a:spcAft>
                  <a:spcPct val="0"/>
                </a:spcAft>
                <a:defRPr>
                  <a:solidFill>
                    <a:schemeClr val="tx1"/>
                  </a:solidFill>
                  <a:latin typeface="Arial" panose="020B0604020202020204" pitchFamily="34" charset="0"/>
                </a:defRPr>
              </a:lvl6pPr>
              <a:lvl7pPr defTabSz="449263" fontAlgn="base">
                <a:spcBef>
                  <a:spcPct val="0"/>
                </a:spcBef>
                <a:spcAft>
                  <a:spcPct val="0"/>
                </a:spcAft>
                <a:defRPr>
                  <a:solidFill>
                    <a:schemeClr val="tx1"/>
                  </a:solidFill>
                  <a:latin typeface="Arial" panose="020B0604020202020204" pitchFamily="34" charset="0"/>
                </a:defRPr>
              </a:lvl7pPr>
              <a:lvl8pPr defTabSz="449263" fontAlgn="base">
                <a:spcBef>
                  <a:spcPct val="0"/>
                </a:spcBef>
                <a:spcAft>
                  <a:spcPct val="0"/>
                </a:spcAft>
                <a:defRPr>
                  <a:solidFill>
                    <a:schemeClr val="tx1"/>
                  </a:solidFill>
                  <a:latin typeface="Arial" panose="020B0604020202020204" pitchFamily="34" charset="0"/>
                </a:defRPr>
              </a:lvl8pPr>
              <a:lvl9pPr defTabSz="449263" fontAlgn="base">
                <a:spcBef>
                  <a:spcPct val="0"/>
                </a:spcBef>
                <a:spcAft>
                  <a:spcPct val="0"/>
                </a:spcAft>
                <a:defRPr>
                  <a:solidFill>
                    <a:schemeClr val="tx1"/>
                  </a:solidFill>
                  <a:latin typeface="Arial" panose="020B0604020202020204" pitchFamily="34" charset="0"/>
                </a:defRPr>
              </a:lvl9pPr>
            </a:lstStyle>
            <a:p>
              <a:pPr algn="ctr"/>
              <a:r>
                <a:rPr lang="en-GB" altLang="en-US" sz="800" b="0">
                  <a:solidFill>
                    <a:srgbClr val="808080"/>
                  </a:solidFill>
                </a:rPr>
                <a:t>©</a:t>
              </a:r>
              <a:endParaRPr lang="de-DE" altLang="en-US">
                <a:solidFill>
                  <a:schemeClr val="tx2"/>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602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222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781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13019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609600"/>
            <a:ext cx="4495800" cy="6248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09600"/>
            <a:ext cx="4495800" cy="6248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615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976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943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14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59950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012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701833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0" tIns="72000" rIns="90000" bIns="0" numCol="1" anchor="ctr" anchorCtr="0" compatLnSpc="1">
            <a:prstTxWarp prst="textNoShape">
              <a:avLst/>
            </a:prstTxWarp>
          </a:bodyPr>
          <a:lstStyle/>
          <a:p>
            <a:pPr lvl="0"/>
            <a:r>
              <a:rPr lang="en-GB" altLang="en-US" smtClean="0"/>
              <a:t>Edit title format of master</a:t>
            </a:r>
          </a:p>
        </p:txBody>
      </p:sp>
      <p:sp>
        <p:nvSpPr>
          <p:cNvPr id="4099" name="Rectangle 3"/>
          <p:cNvSpPr>
            <a:spLocks noGrp="1" noChangeArrowheads="1"/>
          </p:cNvSpPr>
          <p:nvPr>
            <p:ph type="body" idx="1"/>
          </p:nvPr>
        </p:nvSpPr>
        <p:spPr bwMode="auto">
          <a:xfrm>
            <a:off x="0" y="609600"/>
            <a:ext cx="9144000" cy="62484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0" tIns="360000" rIns="360000" bIns="360000" numCol="1" anchor="t" anchorCtr="0" compatLnSpc="1">
            <a:prstTxWarp prst="textNoShape">
              <a:avLst/>
            </a:prstTxWarp>
          </a:bodyPr>
          <a:lstStyle/>
          <a:p>
            <a:pPr lvl="0"/>
            <a:r>
              <a:rPr lang="en-GB" altLang="en-US" smtClean="0"/>
              <a:t>Edit text format of master</a:t>
            </a:r>
          </a:p>
          <a:p>
            <a:pPr lvl="1"/>
            <a:r>
              <a:rPr lang="en-GB" altLang="en-US" smtClean="0"/>
              <a:t>Level two</a:t>
            </a:r>
          </a:p>
          <a:p>
            <a:pPr lvl="2"/>
            <a:r>
              <a:rPr lang="en-GB" altLang="en-US" smtClean="0"/>
              <a:t>Level three</a:t>
            </a:r>
          </a:p>
          <a:p>
            <a:pPr lvl="3"/>
            <a:r>
              <a:rPr lang="en-GB" altLang="en-US" smtClean="0"/>
              <a:t>Level four</a:t>
            </a:r>
          </a:p>
          <a:p>
            <a:pPr lvl="4"/>
            <a:r>
              <a:rPr lang="en-GB" altLang="en-US" smtClean="0"/>
              <a:t>Level five</a:t>
            </a:r>
          </a:p>
        </p:txBody>
      </p:sp>
      <p:sp>
        <p:nvSpPr>
          <p:cNvPr id="4101" name="Text Box 5"/>
          <p:cNvSpPr txBox="1">
            <a:spLocks noChangeArrowheads="1"/>
          </p:cNvSpPr>
          <p:nvPr/>
        </p:nvSpPr>
        <p:spPr bwMode="auto">
          <a:xfrm>
            <a:off x="0" y="6580188"/>
            <a:ext cx="4421188"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0" tIns="46800" rIns="90000" bIns="46800">
            <a:spAutoFit/>
          </a:bodyPr>
          <a:lstStyle>
            <a:lvl1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defTabSz="449263"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lnSpc>
                <a:spcPct val="100000"/>
              </a:lnSpc>
              <a:spcBef>
                <a:spcPts val="563"/>
              </a:spcBef>
              <a:buFont typeface="Arial" panose="020B0604020202020204" pitchFamily="34" charset="0"/>
              <a:buNone/>
            </a:pPr>
            <a:r>
              <a:rPr lang="en-GB" altLang="en-US" sz="900" b="0">
                <a:solidFill>
                  <a:srgbClr val="000000"/>
                </a:solidFill>
              </a:rPr>
              <a:t>Occasion / Author / Date      Slide </a:t>
            </a:r>
            <a:fld id="{B96189D0-5D5E-48C5-9F87-070957B86D73}" type="slidenum">
              <a:rPr lang="en-GB" altLang="en-US" sz="900" b="0">
                <a:solidFill>
                  <a:srgbClr val="000000"/>
                </a:solidFill>
              </a:rPr>
              <a:pPr eaLnBrk="1" hangingPunct="1">
                <a:lnSpc>
                  <a:spcPct val="100000"/>
                </a:lnSpc>
                <a:spcBef>
                  <a:spcPts val="563"/>
                </a:spcBef>
                <a:buFont typeface="Arial" panose="020B0604020202020204" pitchFamily="34" charset="0"/>
                <a:buNone/>
              </a:pPr>
              <a:t>‹#›</a:t>
            </a:fld>
            <a:endParaRPr lang="en-GB" altLang="en-US" sz="900" b="0">
              <a:solidFill>
                <a:srgbClr val="000000"/>
              </a:solidFill>
            </a:endParaRPr>
          </a:p>
        </p:txBody>
      </p:sp>
      <p:pic>
        <p:nvPicPr>
          <p:cNvPr id="4102" name="Picture 6"/>
          <p:cNvPicPr>
            <a:picLocks noChangeAspect="1" noChangeArrowheads="1"/>
          </p:cNvPicPr>
          <p:nvPr userDrawn="1"/>
        </p:nvPicPr>
        <p:blipFill>
          <a:blip r:embed="rId14">
            <a:extLst>
              <a:ext uri="{28A0092B-C50C-407E-A947-70E740481C1C}">
                <a14:useLocalDpi xmlns:a14="http://schemas.microsoft.com/office/drawing/2010/main" val="0"/>
              </a:ext>
            </a:extLst>
          </a:blip>
          <a:srcRect l="2580" t="1048"/>
          <a:stretch>
            <a:fillRect/>
          </a:stretch>
        </p:blipFill>
        <p:spPr bwMode="auto">
          <a:xfrm>
            <a:off x="0" y="0"/>
            <a:ext cx="242888"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06" name="Group 10"/>
          <p:cNvGrpSpPr>
            <a:grpSpLocks/>
          </p:cNvGrpSpPr>
          <p:nvPr userDrawn="1"/>
        </p:nvGrpSpPr>
        <p:grpSpPr bwMode="auto">
          <a:xfrm>
            <a:off x="8820150" y="549275"/>
            <a:ext cx="323850" cy="6307138"/>
            <a:chOff x="5556" y="346"/>
            <a:chExt cx="204" cy="3973"/>
          </a:xfrm>
        </p:grpSpPr>
        <p:sp>
          <p:nvSpPr>
            <p:cNvPr id="4107" name="Text Box 11"/>
            <p:cNvSpPr txBox="1">
              <a:spLocks noChangeArrowheads="1"/>
            </p:cNvSpPr>
            <p:nvPr/>
          </p:nvSpPr>
          <p:spPr bwMode="auto">
            <a:xfrm rot="16200000">
              <a:off x="3671" y="2231"/>
              <a:ext cx="3973"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a:spAutoFit/>
            </a:bodyPr>
            <a:lstStyle>
              <a:lvl1pPr defTabSz="449263">
                <a:defRPr>
                  <a:solidFill>
                    <a:schemeClr val="tx1"/>
                  </a:solidFill>
                  <a:latin typeface="Arial" panose="020B0604020202020204" pitchFamily="34" charset="0"/>
                </a:defRPr>
              </a:lvl1pPr>
              <a:lvl2pPr defTabSz="449263">
                <a:defRPr>
                  <a:solidFill>
                    <a:schemeClr val="tx1"/>
                  </a:solidFill>
                  <a:latin typeface="Arial" panose="020B0604020202020204" pitchFamily="34" charset="0"/>
                </a:defRPr>
              </a:lvl2pPr>
              <a:lvl3pPr defTabSz="449263">
                <a:defRPr>
                  <a:solidFill>
                    <a:schemeClr val="tx1"/>
                  </a:solidFill>
                  <a:latin typeface="Arial" panose="020B0604020202020204" pitchFamily="34" charset="0"/>
                </a:defRPr>
              </a:lvl3pPr>
              <a:lvl4pPr defTabSz="449263">
                <a:defRPr>
                  <a:solidFill>
                    <a:schemeClr val="tx1"/>
                  </a:solidFill>
                  <a:latin typeface="Arial" panose="020B0604020202020204" pitchFamily="34" charset="0"/>
                </a:defRPr>
              </a:lvl4pPr>
              <a:lvl5pPr defTabSz="449263">
                <a:defRPr>
                  <a:solidFill>
                    <a:schemeClr val="tx1"/>
                  </a:solidFill>
                  <a:latin typeface="Arial" panose="020B0604020202020204" pitchFamily="34" charset="0"/>
                </a:defRPr>
              </a:lvl5pPr>
              <a:lvl6pPr defTabSz="449263" fontAlgn="base">
                <a:spcBef>
                  <a:spcPct val="0"/>
                </a:spcBef>
                <a:spcAft>
                  <a:spcPct val="0"/>
                </a:spcAft>
                <a:defRPr>
                  <a:solidFill>
                    <a:schemeClr val="tx1"/>
                  </a:solidFill>
                  <a:latin typeface="Arial" panose="020B0604020202020204" pitchFamily="34" charset="0"/>
                </a:defRPr>
              </a:lvl6pPr>
              <a:lvl7pPr defTabSz="449263" fontAlgn="base">
                <a:spcBef>
                  <a:spcPct val="0"/>
                </a:spcBef>
                <a:spcAft>
                  <a:spcPct val="0"/>
                </a:spcAft>
                <a:defRPr>
                  <a:solidFill>
                    <a:schemeClr val="tx1"/>
                  </a:solidFill>
                  <a:latin typeface="Arial" panose="020B0604020202020204" pitchFamily="34" charset="0"/>
                </a:defRPr>
              </a:lvl7pPr>
              <a:lvl8pPr defTabSz="449263" fontAlgn="base">
                <a:spcBef>
                  <a:spcPct val="0"/>
                </a:spcBef>
                <a:spcAft>
                  <a:spcPct val="0"/>
                </a:spcAft>
                <a:defRPr>
                  <a:solidFill>
                    <a:schemeClr val="tx1"/>
                  </a:solidFill>
                  <a:latin typeface="Arial" panose="020B0604020202020204" pitchFamily="34" charset="0"/>
                </a:defRPr>
              </a:lvl8pPr>
              <a:lvl9pPr defTabSz="449263" fontAlgn="base">
                <a:spcBef>
                  <a:spcPct val="0"/>
                </a:spcBef>
                <a:spcAft>
                  <a:spcPct val="0"/>
                </a:spcAft>
                <a:defRPr>
                  <a:solidFill>
                    <a:schemeClr val="tx1"/>
                  </a:solidFill>
                  <a:latin typeface="Arial" panose="020B0604020202020204" pitchFamily="34" charset="0"/>
                </a:defRPr>
              </a:lvl9pPr>
            </a:lstStyle>
            <a:p>
              <a:fld id="{1437A3C3-52BC-41CE-AA7C-B07CE1BBEB7D}" type="datetimedd.MM.yyyy">
                <a:rPr lang="de-DE" altLang="en-US" sz="800" b="0"/>
                <a:pPr/>
                <a:t>07.11.2024</a:t>
              </a:fld>
              <a:r>
                <a:rPr lang="de-DE" altLang="en-US" sz="800" b="0"/>
                <a:t>, Leopold Kostal GmbH &amp; Co. KG. </a:t>
              </a:r>
              <a:r>
                <a:rPr lang="en-GB" altLang="en-US" sz="800" b="0">
                  <a:solidFill>
                    <a:srgbClr val="000000"/>
                  </a:solidFill>
                </a:rPr>
                <a:t>Contents and presentation are protected world-wide. Any kind of using, </a:t>
              </a:r>
              <a:br>
                <a:rPr lang="en-GB" altLang="en-US" sz="800" b="0">
                  <a:solidFill>
                    <a:srgbClr val="000000"/>
                  </a:solidFill>
                </a:rPr>
              </a:br>
              <a:r>
                <a:rPr lang="en-GB" altLang="en-US" sz="800" b="0">
                  <a:solidFill>
                    <a:srgbClr val="000000"/>
                  </a:solidFill>
                </a:rPr>
                <a:t>copying etc. is prohibited without prior permission. All rights - incl. Industrial property rights - are reserved.</a:t>
              </a:r>
            </a:p>
          </p:txBody>
        </p:sp>
        <p:sp>
          <p:nvSpPr>
            <p:cNvPr id="4108" name="Text Box 12"/>
            <p:cNvSpPr txBox="1">
              <a:spLocks noChangeArrowheads="1"/>
            </p:cNvSpPr>
            <p:nvPr/>
          </p:nvSpPr>
          <p:spPr bwMode="auto">
            <a:xfrm rot="16200000">
              <a:off x="5534" y="3969"/>
              <a:ext cx="182" cy="73"/>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defTabSz="449263">
                <a:defRPr>
                  <a:solidFill>
                    <a:schemeClr val="tx1"/>
                  </a:solidFill>
                  <a:latin typeface="Arial" panose="020B0604020202020204" pitchFamily="34" charset="0"/>
                </a:defRPr>
              </a:lvl1pPr>
              <a:lvl2pPr defTabSz="449263">
                <a:defRPr>
                  <a:solidFill>
                    <a:schemeClr val="tx1"/>
                  </a:solidFill>
                  <a:latin typeface="Arial" panose="020B0604020202020204" pitchFamily="34" charset="0"/>
                </a:defRPr>
              </a:lvl2pPr>
              <a:lvl3pPr defTabSz="449263">
                <a:defRPr>
                  <a:solidFill>
                    <a:schemeClr val="tx1"/>
                  </a:solidFill>
                  <a:latin typeface="Arial" panose="020B0604020202020204" pitchFamily="34" charset="0"/>
                </a:defRPr>
              </a:lvl3pPr>
              <a:lvl4pPr defTabSz="449263">
                <a:defRPr>
                  <a:solidFill>
                    <a:schemeClr val="tx1"/>
                  </a:solidFill>
                  <a:latin typeface="Arial" panose="020B0604020202020204" pitchFamily="34" charset="0"/>
                </a:defRPr>
              </a:lvl4pPr>
              <a:lvl5pPr defTabSz="449263">
                <a:defRPr>
                  <a:solidFill>
                    <a:schemeClr val="tx1"/>
                  </a:solidFill>
                  <a:latin typeface="Arial" panose="020B0604020202020204" pitchFamily="34" charset="0"/>
                </a:defRPr>
              </a:lvl5pPr>
              <a:lvl6pPr defTabSz="449263" fontAlgn="base">
                <a:spcBef>
                  <a:spcPct val="0"/>
                </a:spcBef>
                <a:spcAft>
                  <a:spcPct val="0"/>
                </a:spcAft>
                <a:defRPr>
                  <a:solidFill>
                    <a:schemeClr val="tx1"/>
                  </a:solidFill>
                  <a:latin typeface="Arial" panose="020B0604020202020204" pitchFamily="34" charset="0"/>
                </a:defRPr>
              </a:lvl6pPr>
              <a:lvl7pPr defTabSz="449263" fontAlgn="base">
                <a:spcBef>
                  <a:spcPct val="0"/>
                </a:spcBef>
                <a:spcAft>
                  <a:spcPct val="0"/>
                </a:spcAft>
                <a:defRPr>
                  <a:solidFill>
                    <a:schemeClr val="tx1"/>
                  </a:solidFill>
                  <a:latin typeface="Arial" panose="020B0604020202020204" pitchFamily="34" charset="0"/>
                </a:defRPr>
              </a:lvl7pPr>
              <a:lvl8pPr defTabSz="449263" fontAlgn="base">
                <a:spcBef>
                  <a:spcPct val="0"/>
                </a:spcBef>
                <a:spcAft>
                  <a:spcPct val="0"/>
                </a:spcAft>
                <a:defRPr>
                  <a:solidFill>
                    <a:schemeClr val="tx1"/>
                  </a:solidFill>
                  <a:latin typeface="Arial" panose="020B0604020202020204" pitchFamily="34" charset="0"/>
                </a:defRPr>
              </a:lvl8pPr>
              <a:lvl9pPr defTabSz="449263" fontAlgn="base">
                <a:spcBef>
                  <a:spcPct val="0"/>
                </a:spcBef>
                <a:spcAft>
                  <a:spcPct val="0"/>
                </a:spcAft>
                <a:defRPr>
                  <a:solidFill>
                    <a:schemeClr val="tx1"/>
                  </a:solidFill>
                  <a:latin typeface="Arial" panose="020B0604020202020204" pitchFamily="34" charset="0"/>
                </a:defRPr>
              </a:lvl9pPr>
            </a:lstStyle>
            <a:p>
              <a:pPr algn="ctr"/>
              <a:r>
                <a:rPr lang="en-GB" altLang="en-US" sz="800" b="0">
                  <a:solidFill>
                    <a:srgbClr val="808080"/>
                  </a:solidFill>
                </a:rPr>
                <a:t>©</a:t>
              </a:r>
              <a:endParaRPr lang="de-DE" altLang="en-US">
                <a:solidFill>
                  <a:schemeClr val="tx2"/>
                </a:solidFill>
              </a:endParaRP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kern="1200">
          <a:solidFill>
            <a:srgbClr val="1E467D"/>
          </a:solidFill>
          <a:latin typeface="+mj-lt"/>
          <a:ea typeface="+mj-ea"/>
          <a:cs typeface="+mj-cs"/>
        </a:defRPr>
      </a:lvl1pPr>
      <a:lvl2pPr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2pPr>
      <a:lvl3pPr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3pPr>
      <a:lvl4pPr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4pPr>
      <a:lvl5pPr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5pPr>
      <a:lvl6pPr marL="457200"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6pPr>
      <a:lvl7pPr marL="914400"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7pPr>
      <a:lvl8pPr marL="1371600"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8pPr>
      <a:lvl9pPr marL="1828800" algn="l" defTabSz="449263" rtl="0" eaLnBrk="1" fontAlgn="base" hangingPunct="1">
        <a:lnSpc>
          <a:spcPct val="93000"/>
        </a:lnSpc>
        <a:spcBef>
          <a:spcPct val="0"/>
        </a:spcBef>
        <a:spcAft>
          <a:spcPct val="0"/>
        </a:spcAft>
        <a:buClr>
          <a:srgbClr val="1E467D"/>
        </a:buClr>
        <a:buSzPct val="100000"/>
        <a:buFont typeface="Arial" panose="020B0604020202020204" pitchFamily="34" charset="0"/>
        <a:defRPr b="1">
          <a:solidFill>
            <a:srgbClr val="1E467D"/>
          </a:solidFill>
          <a:latin typeface="Arial" panose="020B0604020202020204" pitchFamily="34" charset="0"/>
          <a:cs typeface="Lucida Sans Unicode" panose="020B0602030504020204" pitchFamily="34" charset="0"/>
        </a:defRPr>
      </a:lvl9pPr>
    </p:titleStyle>
    <p:bodyStyle>
      <a:lvl1pPr marL="341313" indent="-341313" algn="l" defTabSz="449263" rtl="0" eaLnBrk="1" fontAlgn="base" hangingPunct="1">
        <a:lnSpc>
          <a:spcPct val="93000"/>
        </a:lnSpc>
        <a:spcBef>
          <a:spcPts val="400"/>
        </a:spcBef>
        <a:spcAft>
          <a:spcPct val="0"/>
        </a:spcAft>
        <a:buClr>
          <a:srgbClr val="1E467D"/>
        </a:buClr>
        <a:buSzPct val="100000"/>
        <a:buFont typeface="Wingdings" panose="05000000000000000000" pitchFamily="2" charset="2"/>
        <a:buChar char=""/>
        <a:defRPr sz="1600" b="1" kern="1200">
          <a:solidFill>
            <a:srgbClr val="1E467D"/>
          </a:solidFill>
          <a:latin typeface="+mn-lt"/>
          <a:ea typeface="+mn-ea"/>
          <a:cs typeface="+mn-cs"/>
        </a:defRPr>
      </a:lvl1pPr>
      <a:lvl2pPr marL="741363" indent="-284163" algn="l" defTabSz="449263" rtl="0" eaLnBrk="1" fontAlgn="base" hangingPunct="1">
        <a:lnSpc>
          <a:spcPct val="93000"/>
        </a:lnSpc>
        <a:spcBef>
          <a:spcPts val="300"/>
        </a:spcBef>
        <a:spcAft>
          <a:spcPct val="0"/>
        </a:spcAft>
        <a:buClr>
          <a:srgbClr val="1E467D"/>
        </a:buClr>
        <a:buSzPct val="100000"/>
        <a:buFont typeface="Wingdings" panose="05000000000000000000" pitchFamily="2" charset="2"/>
        <a:buChar char=""/>
        <a:defRPr sz="1600" b="1" kern="1200">
          <a:solidFill>
            <a:srgbClr val="1E467D"/>
          </a:solidFill>
          <a:latin typeface="+mn-lt"/>
          <a:ea typeface="+mn-ea"/>
          <a:cs typeface="+mn-cs"/>
        </a:defRPr>
      </a:lvl2pPr>
      <a:lvl3pPr marL="1143000" indent="-228600" algn="l" defTabSz="449263" rtl="0" eaLnBrk="1" fontAlgn="base" hangingPunct="1">
        <a:lnSpc>
          <a:spcPct val="93000"/>
        </a:lnSpc>
        <a:spcBef>
          <a:spcPts val="300"/>
        </a:spcBef>
        <a:spcAft>
          <a:spcPct val="0"/>
        </a:spcAft>
        <a:buClr>
          <a:srgbClr val="1E467D"/>
        </a:buClr>
        <a:buSzPct val="100000"/>
        <a:buFont typeface="Wingdings" panose="05000000000000000000" pitchFamily="2" charset="2"/>
        <a:buChar char=""/>
        <a:defRPr sz="1200" kern="1200">
          <a:solidFill>
            <a:srgbClr val="000000"/>
          </a:solidFill>
          <a:latin typeface="+mn-lt"/>
          <a:ea typeface="+mn-ea"/>
          <a:cs typeface="+mn-cs"/>
        </a:defRPr>
      </a:lvl3pPr>
      <a:lvl4pPr marL="1600200" indent="-228600" algn="l" defTabSz="449263" rtl="0" eaLnBrk="1" fontAlgn="base" hangingPunct="1">
        <a:lnSpc>
          <a:spcPct val="93000"/>
        </a:lnSpc>
        <a:spcBef>
          <a:spcPts val="300"/>
        </a:spcBef>
        <a:spcAft>
          <a:spcPct val="0"/>
        </a:spcAft>
        <a:buClr>
          <a:srgbClr val="1E467D"/>
        </a:buClr>
        <a:buSzPct val="100000"/>
        <a:buFont typeface="Wingdings" panose="05000000000000000000" pitchFamily="2" charset="2"/>
        <a:buChar char=""/>
        <a:defRPr sz="1200" kern="1200">
          <a:solidFill>
            <a:srgbClr val="000000"/>
          </a:solidFill>
          <a:latin typeface="+mn-lt"/>
          <a:ea typeface="+mn-ea"/>
          <a:cs typeface="+mn-cs"/>
        </a:defRPr>
      </a:lvl4pPr>
      <a:lvl5pPr marL="2057400" indent="-228600" algn="l" defTabSz="449263" rtl="0" eaLnBrk="1" fontAlgn="base" hangingPunct="1">
        <a:lnSpc>
          <a:spcPct val="93000"/>
        </a:lnSpc>
        <a:spcBef>
          <a:spcPts val="300"/>
        </a:spcBef>
        <a:spcAft>
          <a:spcPct val="0"/>
        </a:spcAft>
        <a:buClr>
          <a:srgbClr val="1E467D"/>
        </a:buClr>
        <a:buSzPct val="100000"/>
        <a:buFont typeface="Wingdings" panose="05000000000000000000" pitchFamily="2" charset="2"/>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dirty="0"/>
              <a:t>Embedded systems in cars</a:t>
            </a:r>
            <a:endParaRPr lang="de-DE" altLang="en-US" sz="3200" dirty="0"/>
          </a:p>
        </p:txBody>
      </p:sp>
      <p:sp>
        <p:nvSpPr>
          <p:cNvPr id="2051" name="Rectangle 3"/>
          <p:cNvSpPr>
            <a:spLocks noGrp="1" noChangeArrowheads="1"/>
          </p:cNvSpPr>
          <p:nvPr>
            <p:ph type="subTitle" idx="1"/>
          </p:nvPr>
        </p:nvSpPr>
        <p:spPr/>
        <p:txBody>
          <a:bodyPr/>
          <a:lstStyle/>
          <a:p>
            <a:r>
              <a:rPr lang="en-GB" altLang="en-US" dirty="0" smtClean="0"/>
              <a:t>Lecture 1</a:t>
            </a:r>
            <a:endParaRPr lang="en-GB" altLang="en-US" dirty="0"/>
          </a:p>
          <a:p>
            <a:endParaRPr lang="de-DE"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ASPICE</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What is </a:t>
            </a:r>
            <a:r>
              <a:rPr lang="en-US" sz="2800" dirty="0" smtClean="0"/>
              <a:t>ASPICE?</a:t>
            </a:r>
          </a:p>
          <a:p>
            <a:pPr lvl="1"/>
            <a:r>
              <a:rPr lang="en-US" sz="2000" dirty="0"/>
              <a:t>ASPICE </a:t>
            </a:r>
            <a:r>
              <a:rPr lang="en-US" sz="2000" b="0" dirty="0"/>
              <a:t>(Automotive Software Process Improvement and Capability </a:t>
            </a:r>
            <a:r>
              <a:rPr lang="en-US" sz="2000" b="0" dirty="0" err="1"/>
              <a:t>dEtermination</a:t>
            </a:r>
            <a:r>
              <a:rPr lang="en-US" sz="2000" b="0" dirty="0"/>
              <a:t>) </a:t>
            </a:r>
          </a:p>
          <a:p>
            <a:pPr marL="914400" lvl="2" indent="0">
              <a:buNone/>
            </a:pPr>
            <a:r>
              <a:rPr lang="en-US" sz="1800" dirty="0"/>
              <a:t>Is a </a:t>
            </a:r>
            <a:r>
              <a:rPr lang="en-US" sz="1800" b="1" dirty="0"/>
              <a:t>process assessment model specifically tailored for the automotive industry</a:t>
            </a:r>
            <a:r>
              <a:rPr lang="en-US" sz="1800" dirty="0"/>
              <a:t>. It is based on the broader </a:t>
            </a:r>
            <a:r>
              <a:rPr lang="en-US" sz="1800" b="1" dirty="0"/>
              <a:t>ISO/IEC 15504</a:t>
            </a:r>
            <a:r>
              <a:rPr lang="en-US" sz="1800" dirty="0"/>
              <a:t> standard, commonly known as </a:t>
            </a:r>
            <a:r>
              <a:rPr lang="en-US" sz="1800" dirty="0" smtClean="0"/>
              <a:t>SPICE, but </a:t>
            </a:r>
            <a:r>
              <a:rPr lang="en-US" sz="1800" dirty="0"/>
              <a:t>it focuses on the unique challenges and needs of automotive software development.</a:t>
            </a:r>
          </a:p>
          <a:p>
            <a:pPr marL="914400" lvl="2" indent="0">
              <a:buNone/>
            </a:pPr>
            <a:r>
              <a:rPr lang="en-US" sz="1800" dirty="0"/>
              <a:t>ASPICE provides a framework to assess the maturity of development processes. It covers the </a:t>
            </a:r>
            <a:r>
              <a:rPr lang="en-US" sz="1800" b="1" dirty="0"/>
              <a:t>complete lifecycle of embedded systems in vehicles</a:t>
            </a:r>
            <a:r>
              <a:rPr lang="en-US" sz="1800" dirty="0"/>
              <a:t>, from the initial concept through development, testing, and maintenance. By following ASPICE guidelines, organizations can ensure that their development processes are </a:t>
            </a:r>
            <a:r>
              <a:rPr lang="en-US" sz="1800" b="1" dirty="0"/>
              <a:t>well-defined, repeatable, and capable of producing high -quality, safe, and reliable software</a:t>
            </a:r>
            <a:r>
              <a:rPr lang="en-US" sz="1800" dirty="0"/>
              <a:t>.</a:t>
            </a:r>
          </a:p>
        </p:txBody>
      </p:sp>
    </p:spTree>
    <p:extLst>
      <p:ext uri="{BB962C8B-B14F-4D97-AF65-F5344CB8AC3E}">
        <p14:creationId xmlns:p14="http://schemas.microsoft.com/office/powerpoint/2010/main" val="2553054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ASPICE V-model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143000"/>
            <a:ext cx="8720770" cy="4610743"/>
          </a:xfrm>
        </p:spPr>
      </p:pic>
    </p:spTree>
    <p:extLst>
      <p:ext uri="{BB962C8B-B14F-4D97-AF65-F5344CB8AC3E}">
        <p14:creationId xmlns:p14="http://schemas.microsoft.com/office/powerpoint/2010/main" val="3633585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ASPICE</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Why was ASPICE </a:t>
            </a:r>
            <a:r>
              <a:rPr lang="en-US" sz="2800" dirty="0" smtClean="0"/>
              <a:t>introduced?</a:t>
            </a:r>
          </a:p>
          <a:p>
            <a:pPr lvl="1"/>
            <a:r>
              <a:rPr lang="en-US" sz="2000" b="0" dirty="0"/>
              <a:t>ASPICE was introduced to </a:t>
            </a:r>
            <a:r>
              <a:rPr lang="en-US" sz="2000" dirty="0"/>
              <a:t>address increasing complexity in automotive systems</a:t>
            </a:r>
            <a:r>
              <a:rPr lang="en-US" sz="2000" b="0" dirty="0"/>
              <a:t> and the growing need for </a:t>
            </a:r>
            <a:r>
              <a:rPr lang="en-US" sz="2000" dirty="0" smtClean="0"/>
              <a:t>standardized development processes</a:t>
            </a:r>
            <a:r>
              <a:rPr lang="en-US" sz="2000" b="0" dirty="0" smtClean="0"/>
              <a:t> </a:t>
            </a:r>
            <a:r>
              <a:rPr lang="en-US" sz="2000" b="0" dirty="0"/>
              <a:t>that ensure </a:t>
            </a:r>
            <a:r>
              <a:rPr lang="en-US" sz="2000" dirty="0"/>
              <a:t>quality and safety</a:t>
            </a:r>
            <a:r>
              <a:rPr lang="en-US" sz="2000" b="0" dirty="0"/>
              <a:t>. </a:t>
            </a:r>
            <a:endParaRPr lang="en-US" sz="2000" b="0" dirty="0" smtClean="0"/>
          </a:p>
          <a:p>
            <a:pPr lvl="2"/>
            <a:r>
              <a:rPr lang="en-US" sz="1600" dirty="0"/>
              <a:t>Provide a structured, repeatable process for software development.</a:t>
            </a:r>
          </a:p>
          <a:p>
            <a:pPr lvl="2"/>
            <a:r>
              <a:rPr lang="en-US" sz="1600" dirty="0"/>
              <a:t>Ensure that every phase of the development lifecycle meets quality </a:t>
            </a:r>
            <a:r>
              <a:rPr lang="en-US" sz="1600" dirty="0" smtClean="0"/>
              <a:t>standards.</a:t>
            </a:r>
            <a:endParaRPr lang="en-US" sz="1600" dirty="0"/>
          </a:p>
          <a:p>
            <a:pPr lvl="2"/>
            <a:r>
              <a:rPr lang="en-US" sz="1600" dirty="0"/>
              <a:t>Identify and mitigate risks early in the development process.</a:t>
            </a:r>
          </a:p>
          <a:p>
            <a:pPr lvl="2"/>
            <a:r>
              <a:rPr lang="en-US" sz="1600" dirty="0"/>
              <a:t>Establish a common language and framework that both OEMs (Original Equipment Manufacturers) and suppliers can follow to achieve process </a:t>
            </a:r>
            <a:r>
              <a:rPr lang="en-US" sz="1600" dirty="0" smtClean="0"/>
              <a:t>excellence.</a:t>
            </a:r>
            <a:endParaRPr lang="de-DE" sz="1600" dirty="0"/>
          </a:p>
          <a:p>
            <a:pPr lvl="1"/>
            <a:r>
              <a:rPr lang="en-US" sz="2000" b="0" dirty="0"/>
              <a:t>This </a:t>
            </a:r>
            <a:r>
              <a:rPr lang="en-US" sz="2000" dirty="0"/>
              <a:t>framework</a:t>
            </a:r>
            <a:r>
              <a:rPr lang="en-US" sz="2000" b="0" dirty="0"/>
              <a:t> helps </a:t>
            </a:r>
            <a:r>
              <a:rPr lang="en-US" sz="2000" dirty="0"/>
              <a:t>reduce risks in product quality</a:t>
            </a:r>
            <a:r>
              <a:rPr lang="en-US" sz="2000" b="0" dirty="0"/>
              <a:t>, enhances collaboration across different teams, and ensures compliance with industry safety standards like </a:t>
            </a:r>
            <a:r>
              <a:rPr lang="en-US" sz="2000" dirty="0"/>
              <a:t>ISO 26262 </a:t>
            </a:r>
            <a:r>
              <a:rPr lang="en-US" sz="2000" b="0" dirty="0"/>
              <a:t>(Functional Safety for Road Vehicles).</a:t>
            </a:r>
          </a:p>
        </p:txBody>
      </p:sp>
    </p:spTree>
    <p:extLst>
      <p:ext uri="{BB962C8B-B14F-4D97-AF65-F5344CB8AC3E}">
        <p14:creationId xmlns:p14="http://schemas.microsoft.com/office/powerpoint/2010/main" val="1373210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ASPICE</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Why use ASPICE?</a:t>
            </a:r>
          </a:p>
          <a:p>
            <a:pPr lvl="1"/>
            <a:r>
              <a:rPr lang="en-US" sz="2000" b="0" dirty="0"/>
              <a:t>There are several benefits to adopting ASPICE, particularly in the automotive sector:</a:t>
            </a:r>
          </a:p>
          <a:p>
            <a:pPr lvl="2"/>
            <a:r>
              <a:rPr lang="en-US" sz="1600" b="1" dirty="0"/>
              <a:t>Standardization of processes</a:t>
            </a:r>
            <a:r>
              <a:rPr lang="en-US" sz="1600" dirty="0"/>
              <a:t>: </a:t>
            </a:r>
            <a:r>
              <a:rPr lang="en-US" sz="1600" dirty="0" smtClean="0"/>
              <a:t>standardized </a:t>
            </a:r>
            <a:r>
              <a:rPr lang="en-US" sz="1600" dirty="0"/>
              <a:t>approach to software development, which is crucial in a global </a:t>
            </a:r>
            <a:r>
              <a:rPr lang="en-US" sz="1600" dirty="0" smtClean="0"/>
              <a:t>industry. </a:t>
            </a:r>
            <a:r>
              <a:rPr lang="en-US" sz="1600" dirty="0"/>
              <a:t>This makes it easier to collaborate with suppliers and ensure compliance with international safety standards.</a:t>
            </a:r>
          </a:p>
          <a:p>
            <a:pPr lvl="2"/>
            <a:r>
              <a:rPr lang="en-US" sz="1600" b="1" dirty="0"/>
              <a:t>Focus on quality and risk reduction</a:t>
            </a:r>
            <a:r>
              <a:rPr lang="en-US" sz="1600" dirty="0"/>
              <a:t>: </a:t>
            </a:r>
            <a:r>
              <a:rPr lang="en-US" sz="1600" dirty="0" smtClean="0"/>
              <a:t>reduce </a:t>
            </a:r>
            <a:r>
              <a:rPr lang="en-US" sz="1600" dirty="0"/>
              <a:t>the risks of software bugs, defects, or safety issues. This is especially critical for systems such as braking, steering, and ADAS, where failures can be life-threatening.</a:t>
            </a:r>
          </a:p>
          <a:p>
            <a:pPr lvl="2"/>
            <a:r>
              <a:rPr lang="en-US" sz="1600" b="1" dirty="0"/>
              <a:t>Process improvement</a:t>
            </a:r>
            <a:r>
              <a:rPr lang="en-US" sz="1600" dirty="0"/>
              <a:t>: </a:t>
            </a:r>
            <a:r>
              <a:rPr lang="en-US" sz="1600" dirty="0" smtClean="0"/>
              <a:t>framework </a:t>
            </a:r>
            <a:r>
              <a:rPr lang="en-US" sz="1600" dirty="0"/>
              <a:t>for continuous improvement, allowing companies to refine their processes over time and achieve higher levels of maturity.</a:t>
            </a:r>
          </a:p>
          <a:p>
            <a:pPr lvl="2"/>
            <a:r>
              <a:rPr lang="en-US" sz="1600" b="1" dirty="0"/>
              <a:t>Compliance with ISO </a:t>
            </a:r>
            <a:r>
              <a:rPr lang="en-US" sz="1600" b="1" dirty="0" smtClean="0"/>
              <a:t>26262</a:t>
            </a:r>
            <a:r>
              <a:rPr lang="en-US" sz="1600" dirty="0" smtClean="0"/>
              <a:t>: the </a:t>
            </a:r>
            <a:r>
              <a:rPr lang="en-US" sz="1600" dirty="0"/>
              <a:t>functional safety standard for road </a:t>
            </a:r>
            <a:r>
              <a:rPr lang="en-US" sz="1600" dirty="0" smtClean="0"/>
              <a:t>vehicles. Necessity </a:t>
            </a:r>
            <a:r>
              <a:rPr lang="en-US" sz="1600" dirty="0"/>
              <a:t>for safety-critical systems.</a:t>
            </a:r>
          </a:p>
          <a:p>
            <a:pPr lvl="2"/>
            <a:r>
              <a:rPr lang="en-US" sz="1600" b="1" dirty="0"/>
              <a:t>Alignment with OEMs</a:t>
            </a:r>
            <a:r>
              <a:rPr lang="en-US" sz="1600" dirty="0"/>
              <a:t>: </a:t>
            </a:r>
            <a:r>
              <a:rPr lang="en-US" sz="1600" dirty="0" smtClean="0"/>
              <a:t>being ASPICE-compliant </a:t>
            </a:r>
            <a:r>
              <a:rPr lang="en-US" sz="1600" dirty="0"/>
              <a:t>ensures that companies can meet customer expectations and deliver software that meets the required safety and quality standards</a:t>
            </a:r>
            <a:r>
              <a:rPr lang="en-US" sz="1600" dirty="0" smtClean="0"/>
              <a:t>.</a:t>
            </a:r>
            <a:endParaRPr lang="en-US" sz="1600" dirty="0"/>
          </a:p>
        </p:txBody>
      </p:sp>
    </p:spTree>
    <p:extLst>
      <p:ext uri="{BB962C8B-B14F-4D97-AF65-F5344CB8AC3E}">
        <p14:creationId xmlns:p14="http://schemas.microsoft.com/office/powerpoint/2010/main" val="1695448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ASPICE</a:t>
            </a:r>
            <a:endParaRPr lang="de-DE" altLang="en-US" dirty="0"/>
          </a:p>
        </p:txBody>
      </p:sp>
      <p:sp>
        <p:nvSpPr>
          <p:cNvPr id="7171" name="Rectangle 3"/>
          <p:cNvSpPr>
            <a:spLocks noGrp="1" noChangeArrowheads="1"/>
          </p:cNvSpPr>
          <p:nvPr>
            <p:ph type="body" idx="1"/>
          </p:nvPr>
        </p:nvSpPr>
        <p:spPr>
          <a:xfrm>
            <a:off x="0" y="609600"/>
            <a:ext cx="8763000" cy="5943600"/>
          </a:xfrm>
        </p:spPr>
        <p:txBody>
          <a:bodyPr/>
          <a:lstStyle/>
          <a:p>
            <a:r>
              <a:rPr lang="en-US" sz="2800" dirty="0"/>
              <a:t>Key Principles and Ideology of ASPICE</a:t>
            </a:r>
          </a:p>
          <a:p>
            <a:pPr lvl="1"/>
            <a:r>
              <a:rPr lang="en-US" sz="2000" b="0" dirty="0"/>
              <a:t>ASPICE assesses the </a:t>
            </a:r>
            <a:r>
              <a:rPr lang="en-US" sz="2000" dirty="0"/>
              <a:t>capability of a company’s development processes </a:t>
            </a:r>
            <a:r>
              <a:rPr lang="en-US" sz="2000" b="0" dirty="0"/>
              <a:t>by using a model based on </a:t>
            </a:r>
            <a:r>
              <a:rPr lang="en-US" sz="2000" dirty="0"/>
              <a:t>maturity levels</a:t>
            </a:r>
            <a:r>
              <a:rPr lang="en-US" sz="2000" b="0" dirty="0"/>
              <a:t>. It is built around the V-Model and has key features that support software quality and process improvement</a:t>
            </a:r>
            <a:r>
              <a:rPr lang="en-US" sz="2000" b="0" dirty="0" smtClean="0"/>
              <a:t>.</a:t>
            </a:r>
          </a:p>
          <a:p>
            <a:pPr lvl="2"/>
            <a:r>
              <a:rPr lang="en-US" sz="1600" b="1" dirty="0"/>
              <a:t>Capability </a:t>
            </a:r>
            <a:r>
              <a:rPr lang="en-US" sz="1600" b="1" dirty="0" smtClean="0"/>
              <a:t>Levels</a:t>
            </a:r>
          </a:p>
          <a:p>
            <a:pPr lvl="2"/>
            <a:r>
              <a:rPr lang="en-US" sz="1600" b="1" dirty="0" smtClean="0"/>
              <a:t>V-Model</a:t>
            </a:r>
          </a:p>
          <a:p>
            <a:pPr lvl="2"/>
            <a:r>
              <a:rPr lang="en-US" sz="1600" b="1" dirty="0" smtClean="0"/>
              <a:t>Processes</a:t>
            </a:r>
            <a:endParaRPr lang="de-DE" altLang="en-US" sz="1600" b="1" dirty="0"/>
          </a:p>
        </p:txBody>
      </p:sp>
      <p:pic>
        <p:nvPicPr>
          <p:cNvPr id="3076" name="Picture 4" descr="ASPICE 101: What is Automotive SPICE? - Jama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60" y="3505200"/>
            <a:ext cx="379285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SPICE 101: All you need to know about Automotive SPICE | Spyrosof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1050" y="2484840"/>
            <a:ext cx="3918078" cy="391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767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AUTOSAR Overview</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000" dirty="0"/>
              <a:t>What is AUTOSAR?</a:t>
            </a:r>
          </a:p>
          <a:p>
            <a:pPr lvl="1"/>
            <a:r>
              <a:rPr lang="en-US" b="0" dirty="0"/>
              <a:t>AUTOSAR (</a:t>
            </a:r>
            <a:r>
              <a:rPr lang="en-US" b="0" dirty="0" err="1"/>
              <a:t>AUTomotive</a:t>
            </a:r>
            <a:r>
              <a:rPr lang="en-US" b="0" dirty="0"/>
              <a:t> Open System </a:t>
            </a:r>
            <a:r>
              <a:rPr lang="en-US" b="0" dirty="0" err="1"/>
              <a:t>ARchitecture</a:t>
            </a:r>
            <a:r>
              <a:rPr lang="en-US" b="0" dirty="0"/>
              <a:t>) is a </a:t>
            </a:r>
            <a:r>
              <a:rPr lang="en-US" dirty="0"/>
              <a:t>standardized software architecture </a:t>
            </a:r>
            <a:r>
              <a:rPr lang="en-US" b="0" dirty="0"/>
              <a:t>designed for the automotive industry.</a:t>
            </a:r>
          </a:p>
          <a:p>
            <a:pPr lvl="1"/>
            <a:r>
              <a:rPr lang="en-US" b="0" dirty="0"/>
              <a:t>It allows </a:t>
            </a:r>
            <a:r>
              <a:rPr lang="en-US" dirty="0"/>
              <a:t>for interoperability, scalability, and reusability </a:t>
            </a:r>
            <a:r>
              <a:rPr lang="en-US" b="0" dirty="0"/>
              <a:t>of software across different platforms</a:t>
            </a:r>
          </a:p>
          <a:p>
            <a:r>
              <a:rPr lang="en-US" sz="2000" dirty="0"/>
              <a:t>Why use AUTOSAR?</a:t>
            </a:r>
          </a:p>
          <a:p>
            <a:pPr lvl="1"/>
            <a:r>
              <a:rPr lang="en-US" b="0" dirty="0"/>
              <a:t>Simplifies the development of automotive systems by standardizing software structure</a:t>
            </a:r>
          </a:p>
          <a:p>
            <a:pPr lvl="1"/>
            <a:r>
              <a:rPr lang="en-US" b="0" dirty="0"/>
              <a:t>Enhances reusability, reduces costs, and supports safety-critical applications (e.g., ISO 26262 compliance).</a:t>
            </a:r>
          </a:p>
          <a:p>
            <a:pPr lvl="1"/>
            <a:r>
              <a:rPr lang="en-US" b="0" dirty="0"/>
              <a:t>Scalable for both simple ECUs and advanced systems like ADAS.</a:t>
            </a:r>
          </a:p>
          <a:p>
            <a:r>
              <a:rPr lang="en-US" sz="2000" dirty="0"/>
              <a:t>AUTOSAR Architecture</a:t>
            </a:r>
          </a:p>
          <a:p>
            <a:pPr lvl="1"/>
            <a:r>
              <a:rPr lang="en-US" dirty="0"/>
              <a:t>Application Layer</a:t>
            </a:r>
            <a:r>
              <a:rPr lang="en-US" b="0" dirty="0"/>
              <a:t>: Contains vehicle-specific software components (e.g., engine control).</a:t>
            </a:r>
          </a:p>
          <a:p>
            <a:pPr lvl="1"/>
            <a:r>
              <a:rPr lang="en-US" dirty="0"/>
              <a:t>RTE (Runtime Environment): </a:t>
            </a:r>
            <a:r>
              <a:rPr lang="en-US" b="0" dirty="0"/>
              <a:t>Middleware that decouples the software from hardware, ensuring modularity and communication between ECUs</a:t>
            </a:r>
          </a:p>
          <a:p>
            <a:pPr lvl="1"/>
            <a:r>
              <a:rPr lang="en-US" dirty="0"/>
              <a:t>Basic Software (BSW): </a:t>
            </a:r>
            <a:r>
              <a:rPr lang="en-US" b="0" dirty="0"/>
              <a:t>Provides system services, hardware abstraction, and drivers, divided into sub-layers like IO Abstraction, Complex Drivers, and MCAL.</a:t>
            </a:r>
            <a:endParaRPr lang="de-DE" altLang="en-US" b="0" dirty="0"/>
          </a:p>
        </p:txBody>
      </p:sp>
      <p:pic>
        <p:nvPicPr>
          <p:cNvPr id="4" name="Picture 4" descr="https://upload.wikimedia.org/wikipedia/commons/thumb/c/c4/AUTOSAR.jpg/220px-AUTOS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638800"/>
            <a:ext cx="4000500" cy="81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37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AUTOSAR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69136"/>
            <a:ext cx="8839200" cy="4529328"/>
          </a:xfrm>
        </p:spPr>
      </p:pic>
    </p:spTree>
    <p:extLst>
      <p:ext uri="{BB962C8B-B14F-4D97-AF65-F5344CB8AC3E}">
        <p14:creationId xmlns:p14="http://schemas.microsoft.com/office/powerpoint/2010/main" val="2525526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What is </a:t>
            </a:r>
            <a:r>
              <a:rPr lang="en-US" sz="2800" dirty="0" smtClean="0"/>
              <a:t>AUTOSAR?</a:t>
            </a:r>
          </a:p>
          <a:p>
            <a:pPr lvl="1"/>
            <a:r>
              <a:rPr lang="en-US" sz="2000" dirty="0" smtClean="0">
                <a:solidFill>
                  <a:srgbClr val="1E467D"/>
                </a:solidFill>
              </a:rPr>
              <a:t>AUTOSAR</a:t>
            </a:r>
            <a:r>
              <a:rPr lang="en-US" sz="2000" b="0" dirty="0" smtClean="0">
                <a:solidFill>
                  <a:srgbClr val="1E467D"/>
                </a:solidFill>
              </a:rPr>
              <a:t> </a:t>
            </a:r>
            <a:r>
              <a:rPr lang="en-US" sz="2000" b="0" dirty="0">
                <a:solidFill>
                  <a:srgbClr val="1E467D"/>
                </a:solidFill>
              </a:rPr>
              <a:t>(</a:t>
            </a:r>
            <a:r>
              <a:rPr lang="en-US" sz="2000" b="0" dirty="0" err="1">
                <a:solidFill>
                  <a:srgbClr val="1E467D"/>
                </a:solidFill>
              </a:rPr>
              <a:t>AUTomotive</a:t>
            </a:r>
            <a:r>
              <a:rPr lang="en-US" sz="2000" b="0" dirty="0">
                <a:solidFill>
                  <a:srgbClr val="1E467D"/>
                </a:solidFill>
              </a:rPr>
              <a:t> Open System </a:t>
            </a:r>
            <a:r>
              <a:rPr lang="en-US" sz="2000" b="0" dirty="0" err="1">
                <a:solidFill>
                  <a:srgbClr val="1E467D"/>
                </a:solidFill>
              </a:rPr>
              <a:t>ARchitecture</a:t>
            </a:r>
            <a:r>
              <a:rPr lang="en-US" sz="2000" b="0" dirty="0">
                <a:solidFill>
                  <a:srgbClr val="1E467D"/>
                </a:solidFill>
              </a:rPr>
              <a:t>) </a:t>
            </a:r>
            <a:endParaRPr lang="en-US" sz="1800" dirty="0">
              <a:solidFill>
                <a:srgbClr val="000000"/>
              </a:solidFill>
            </a:endParaRPr>
          </a:p>
          <a:p>
            <a:pPr marL="914400" lvl="2" indent="0">
              <a:buNone/>
            </a:pPr>
            <a:r>
              <a:rPr lang="en-US" sz="1800" dirty="0"/>
              <a:t>Is a </a:t>
            </a:r>
            <a:r>
              <a:rPr lang="en-US" sz="1800" b="1" dirty="0"/>
              <a:t>worldwide development partnership of vehicle manufacturers, suppliers, and tool developers </a:t>
            </a:r>
            <a:r>
              <a:rPr lang="en-US" sz="1800" dirty="0"/>
              <a:t>aimed at establishing a </a:t>
            </a:r>
            <a:r>
              <a:rPr lang="en-US" sz="1800" b="1" dirty="0"/>
              <a:t>standardized software architecture for automotive systems</a:t>
            </a:r>
            <a:r>
              <a:rPr lang="en-US" sz="1800" dirty="0"/>
              <a:t>. The goal of AUTOSAR is to facilitate the development of automotive software by creating a </a:t>
            </a:r>
            <a:r>
              <a:rPr lang="en-US" sz="1800" b="1" dirty="0"/>
              <a:t>common platform that ensures interoperability, scalability, and reusability of components across different vehicle platforms</a:t>
            </a:r>
            <a:r>
              <a:rPr lang="en-US" sz="1800" dirty="0"/>
              <a:t>.</a:t>
            </a:r>
          </a:p>
          <a:p>
            <a:pPr marL="3657600" lvl="8" indent="0">
              <a:buNone/>
            </a:pPr>
            <a:r>
              <a:rPr lang="en-US" dirty="0" smtClean="0">
                <a:solidFill>
                  <a:srgbClr val="000000"/>
                </a:solidFill>
              </a:rPr>
              <a:t>AUTOSAR defines a </a:t>
            </a:r>
            <a:r>
              <a:rPr lang="en-US" b="1" dirty="0" smtClean="0">
                <a:solidFill>
                  <a:srgbClr val="000000"/>
                </a:solidFill>
              </a:rPr>
              <a:t>layered software architecture that separates application software from hardware</a:t>
            </a:r>
            <a:r>
              <a:rPr lang="en-US" dirty="0" smtClean="0">
                <a:solidFill>
                  <a:srgbClr val="000000"/>
                </a:solidFill>
              </a:rPr>
              <a:t>, which allows software to be reused across different hardware platforms. This modular approach simplifies the integration of components from different suppliers and allows for easier upgrades and scalability.</a:t>
            </a:r>
            <a:endParaRPr lang="de-DE" altLang="en-US" dirty="0">
              <a:solidFill>
                <a:srgbClr val="000000"/>
              </a:solidFill>
            </a:endParaRPr>
          </a:p>
        </p:txBody>
      </p:sp>
      <p:pic>
        <p:nvPicPr>
          <p:cNvPr id="4102" name="Picture 6" descr="Why AUTOSAR? — A simple guide — Part2 | by Indhra Pooja S J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962400"/>
            <a:ext cx="3581400" cy="1286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481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Why was AUTOSAR introduced?</a:t>
            </a:r>
          </a:p>
          <a:p>
            <a:pPr lvl="1"/>
            <a:r>
              <a:rPr lang="en-US" sz="2000" b="0" dirty="0"/>
              <a:t>AUTOSAR was introduced to </a:t>
            </a:r>
            <a:r>
              <a:rPr lang="en-US" sz="2000" dirty="0"/>
              <a:t>address the increasing complexity of automotive systems</a:t>
            </a:r>
            <a:r>
              <a:rPr lang="en-US" sz="2000" b="0" dirty="0"/>
              <a:t>, the growing number of ECUs (Electronic Control Units) in modern vehicles, and the need for a </a:t>
            </a:r>
            <a:r>
              <a:rPr lang="en-US" sz="2000" dirty="0"/>
              <a:t>standardized approach to software development</a:t>
            </a:r>
            <a:r>
              <a:rPr lang="en-US" sz="2000" b="0" dirty="0"/>
              <a:t>.</a:t>
            </a:r>
            <a:endParaRPr lang="de-DE" altLang="en-US" sz="2000" b="0" dirty="0"/>
          </a:p>
        </p:txBody>
      </p:sp>
      <p:pic>
        <p:nvPicPr>
          <p:cNvPr id="3" name="Picture 2"/>
          <p:cNvPicPr>
            <a:picLocks noChangeAspect="1"/>
          </p:cNvPicPr>
          <p:nvPr/>
        </p:nvPicPr>
        <p:blipFill>
          <a:blip r:embed="rId2"/>
          <a:stretch>
            <a:fillRect/>
          </a:stretch>
        </p:blipFill>
        <p:spPr>
          <a:xfrm>
            <a:off x="2895600" y="2895600"/>
            <a:ext cx="2528888" cy="2632619"/>
          </a:xfrm>
          <a:prstGeom prst="rect">
            <a:avLst/>
          </a:prstGeom>
        </p:spPr>
      </p:pic>
    </p:spTree>
    <p:extLst>
      <p:ext uri="{BB962C8B-B14F-4D97-AF65-F5344CB8AC3E}">
        <p14:creationId xmlns:p14="http://schemas.microsoft.com/office/powerpoint/2010/main" val="36112049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Why use AUTOSAR?</a:t>
            </a:r>
          </a:p>
          <a:p>
            <a:pPr lvl="1"/>
            <a:r>
              <a:rPr lang="en-US" sz="2000" b="0" dirty="0" smtClean="0"/>
              <a:t>AUTOSAR is widely adopted in the automotive industry for several important reasons:</a:t>
            </a:r>
          </a:p>
          <a:p>
            <a:pPr lvl="2"/>
            <a:r>
              <a:rPr lang="en-US" sz="1600" b="1" dirty="0" smtClean="0"/>
              <a:t>Interoperability</a:t>
            </a:r>
            <a:r>
              <a:rPr lang="en-US" sz="1600" dirty="0" smtClean="0"/>
              <a:t>: ensures that software components developed by different suppliers or teams </a:t>
            </a:r>
            <a:r>
              <a:rPr lang="en-US" sz="1600" b="1" dirty="0" smtClean="0"/>
              <a:t>can easily integrate into a single system</a:t>
            </a:r>
          </a:p>
          <a:p>
            <a:pPr lvl="2"/>
            <a:r>
              <a:rPr lang="en-US" sz="1600" b="1" dirty="0" smtClean="0"/>
              <a:t>Scalability and Flexibility</a:t>
            </a:r>
            <a:r>
              <a:rPr lang="en-US" sz="1600" dirty="0" smtClean="0"/>
              <a:t>: supports a wide range of vehicle platforms, from simple systems to highly complex ones.</a:t>
            </a:r>
          </a:p>
          <a:p>
            <a:pPr lvl="2"/>
            <a:r>
              <a:rPr lang="en-US" sz="1600" b="1" dirty="0" smtClean="0"/>
              <a:t>Reusability</a:t>
            </a:r>
            <a:r>
              <a:rPr lang="en-US" sz="1600" dirty="0" smtClean="0"/>
              <a:t>: companies can reuse the same software modules across multiple projects, reducing development time and cost.</a:t>
            </a:r>
          </a:p>
          <a:p>
            <a:pPr lvl="2"/>
            <a:r>
              <a:rPr lang="en-US" sz="1600" b="1" dirty="0" smtClean="0"/>
              <a:t>Reduced Complexity</a:t>
            </a:r>
            <a:r>
              <a:rPr lang="en-US" sz="1600" dirty="0" smtClean="0"/>
              <a:t>: standardizing the architecture and communication between components.</a:t>
            </a:r>
          </a:p>
          <a:p>
            <a:pPr lvl="2"/>
            <a:r>
              <a:rPr lang="en-US" sz="1600" b="1" dirty="0" smtClean="0"/>
              <a:t>Compliance with Industry Standards: </a:t>
            </a:r>
            <a:r>
              <a:rPr lang="en-US" sz="1600" dirty="0" smtClean="0"/>
              <a:t>safety and quality standards like ISO 26262.</a:t>
            </a:r>
            <a:endParaRPr lang="en-US" dirty="0"/>
          </a:p>
        </p:txBody>
      </p:sp>
    </p:spTree>
    <p:extLst>
      <p:ext uri="{BB962C8B-B14F-4D97-AF65-F5344CB8AC3E}">
        <p14:creationId xmlns:p14="http://schemas.microsoft.com/office/powerpoint/2010/main" val="270038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MISRA </a:t>
            </a:r>
            <a:r>
              <a:rPr lang="en-US" dirty="0" smtClean="0"/>
              <a:t>Overview</a:t>
            </a:r>
            <a:endParaRPr lang="de-DE" altLang="en-US" dirty="0"/>
          </a:p>
        </p:txBody>
      </p:sp>
      <p:sp>
        <p:nvSpPr>
          <p:cNvPr id="7171" name="Rectangle 3"/>
          <p:cNvSpPr>
            <a:spLocks noGrp="1" noChangeArrowheads="1"/>
          </p:cNvSpPr>
          <p:nvPr>
            <p:ph type="body" idx="1"/>
          </p:nvPr>
        </p:nvSpPr>
        <p:spPr>
          <a:xfrm>
            <a:off x="0" y="609600"/>
            <a:ext cx="8839200" cy="5943600"/>
          </a:xfrm>
        </p:spPr>
        <p:txBody>
          <a:bodyPr/>
          <a:lstStyle/>
          <a:p>
            <a:r>
              <a:rPr lang="en-US" sz="2000" dirty="0"/>
              <a:t>What is MISRA?</a:t>
            </a:r>
          </a:p>
          <a:p>
            <a:pPr marL="685800" lvl="1" indent="-285750"/>
            <a:r>
              <a:rPr lang="en-US" b="0" dirty="0"/>
              <a:t>MISRA is a set of </a:t>
            </a:r>
            <a:r>
              <a:rPr lang="en-US" dirty="0"/>
              <a:t>coding guidelines </a:t>
            </a:r>
            <a:r>
              <a:rPr lang="en-US" b="0" dirty="0"/>
              <a:t>for developing </a:t>
            </a:r>
            <a:r>
              <a:rPr lang="en-US" dirty="0"/>
              <a:t>safe, reliable, and portable C code</a:t>
            </a:r>
            <a:r>
              <a:rPr lang="en-US" b="0" dirty="0"/>
              <a:t>, primarily in </a:t>
            </a:r>
            <a:r>
              <a:rPr lang="en-US" dirty="0" smtClean="0"/>
              <a:t>automotive embedded systems</a:t>
            </a:r>
            <a:r>
              <a:rPr lang="en-US" b="0" dirty="0" smtClean="0"/>
              <a:t>.</a:t>
            </a:r>
            <a:endParaRPr lang="en-US" b="0" dirty="0"/>
          </a:p>
          <a:p>
            <a:pPr marL="685800" lvl="1" indent="-285750"/>
            <a:r>
              <a:rPr lang="en-US" b="0" dirty="0"/>
              <a:t>It was introduced to reduce risks in embedded systems by preventing common coding errors in C, like memory leaks, overflow, and race conditions.</a:t>
            </a:r>
          </a:p>
          <a:p>
            <a:r>
              <a:rPr lang="en-US" sz="2000" dirty="0"/>
              <a:t>Why use MISRA?</a:t>
            </a:r>
          </a:p>
          <a:p>
            <a:pPr lvl="1"/>
            <a:r>
              <a:rPr lang="en-US" b="0" dirty="0"/>
              <a:t>Improves code </a:t>
            </a:r>
            <a:r>
              <a:rPr lang="en-US" dirty="0"/>
              <a:t>safety, security, and portability</a:t>
            </a:r>
            <a:r>
              <a:rPr lang="en-US" b="0" dirty="0"/>
              <a:t>.</a:t>
            </a:r>
          </a:p>
          <a:p>
            <a:pPr lvl="1"/>
            <a:r>
              <a:rPr lang="en-US" b="0" dirty="0"/>
              <a:t>Avoids undefined behaviors that could lead to system failures (e.g., the Toyota unintended acceleration case). </a:t>
            </a:r>
            <a:endParaRPr lang="de-DE" b="0" dirty="0"/>
          </a:p>
          <a:p>
            <a:r>
              <a:rPr lang="en-US" sz="2000" dirty="0"/>
              <a:t>Key Concepts</a:t>
            </a:r>
          </a:p>
          <a:p>
            <a:pPr lvl="1"/>
            <a:r>
              <a:rPr lang="en-US" b="0" dirty="0"/>
              <a:t>Static memory allocation, limited pointer usage, and avoidance of dynamic memory allocation and recursion.</a:t>
            </a:r>
          </a:p>
          <a:p>
            <a:pPr lvl="1"/>
            <a:r>
              <a:rPr lang="en-US" b="0" dirty="0"/>
              <a:t>Rules: Mandatory, Required, and Advisory.</a:t>
            </a:r>
            <a:endParaRPr lang="de-DE" altLang="en-US" b="0" dirty="0"/>
          </a:p>
        </p:txBody>
      </p:sp>
      <p:pic>
        <p:nvPicPr>
          <p:cNvPr id="1026" name="Picture 2" descr="MISRA C Logo PNG Vector (SVG)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343400"/>
            <a:ext cx="1905000" cy="1689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AUTOSAR </a:t>
            </a:r>
            <a:r>
              <a:rPr lang="en-US" sz="2800" dirty="0" smtClean="0"/>
              <a:t>Architecture</a:t>
            </a:r>
          </a:p>
          <a:p>
            <a:pPr lvl="1"/>
            <a:r>
              <a:rPr lang="en-US" sz="2000" b="0" dirty="0" smtClean="0"/>
              <a:t>AUTOSAR </a:t>
            </a:r>
            <a:r>
              <a:rPr lang="en-US" sz="2000" b="0" dirty="0"/>
              <a:t>is divided into </a:t>
            </a:r>
            <a:r>
              <a:rPr lang="en-US" sz="2000" dirty="0"/>
              <a:t>multiple layers</a:t>
            </a:r>
            <a:r>
              <a:rPr lang="en-US" sz="2000" b="0" dirty="0"/>
              <a:t>, each responsible for specific functions. These layers are designed to </a:t>
            </a:r>
            <a:r>
              <a:rPr lang="en-US" sz="2000" dirty="0"/>
              <a:t>decouple the hardware from the application software</a:t>
            </a:r>
            <a:r>
              <a:rPr lang="en-US" sz="2000" b="0" dirty="0"/>
              <a:t>, allowing for easier </a:t>
            </a:r>
            <a:r>
              <a:rPr lang="en-US" sz="2000" dirty="0"/>
              <a:t>integration and scalability</a:t>
            </a:r>
            <a:r>
              <a:rPr lang="en-US" sz="2000" b="0" dirty="0"/>
              <a:t>. </a:t>
            </a:r>
          </a:p>
        </p:txBody>
      </p:sp>
      <p:pic>
        <p:nvPicPr>
          <p:cNvPr id="2" name="Picture 1"/>
          <p:cNvPicPr>
            <a:picLocks noChangeAspect="1"/>
          </p:cNvPicPr>
          <p:nvPr/>
        </p:nvPicPr>
        <p:blipFill>
          <a:blip r:embed="rId2"/>
          <a:stretch>
            <a:fillRect/>
          </a:stretch>
        </p:blipFill>
        <p:spPr>
          <a:xfrm>
            <a:off x="1363544" y="2590800"/>
            <a:ext cx="6035912" cy="3962400"/>
          </a:xfrm>
          <a:prstGeom prst="rect">
            <a:avLst/>
          </a:prstGeom>
        </p:spPr>
      </p:pic>
    </p:spTree>
    <p:extLst>
      <p:ext uri="{BB962C8B-B14F-4D97-AF65-F5344CB8AC3E}">
        <p14:creationId xmlns:p14="http://schemas.microsoft.com/office/powerpoint/2010/main" val="1470850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586299"/>
            <a:ext cx="8763000" cy="6248400"/>
          </a:xfrm>
        </p:spPr>
        <p:txBody>
          <a:bodyPr/>
          <a:lstStyle/>
          <a:p>
            <a:r>
              <a:rPr lang="en-US" sz="2800" dirty="0"/>
              <a:t>AUTOSAR </a:t>
            </a:r>
            <a:r>
              <a:rPr lang="en-US" sz="2800" dirty="0" smtClean="0"/>
              <a:t>Architecture</a:t>
            </a:r>
          </a:p>
          <a:p>
            <a:pPr lvl="1"/>
            <a:r>
              <a:rPr lang="en-US" sz="2000" dirty="0" smtClean="0"/>
              <a:t>Application </a:t>
            </a:r>
            <a:r>
              <a:rPr lang="en-US" sz="2000" dirty="0"/>
              <a:t>Layer</a:t>
            </a:r>
            <a:r>
              <a:rPr lang="en-US" sz="2000" b="0" dirty="0"/>
              <a:t>: contains the application </a:t>
            </a:r>
            <a:r>
              <a:rPr lang="en-US" sz="2000" dirty="0"/>
              <a:t>software components (SWCs</a:t>
            </a:r>
            <a:r>
              <a:rPr lang="en-US" sz="2000" b="0" dirty="0"/>
              <a:t>) that are </a:t>
            </a:r>
            <a:r>
              <a:rPr lang="en-US" sz="2000" dirty="0"/>
              <a:t>specific to the vehicle's </a:t>
            </a:r>
            <a:r>
              <a:rPr lang="en-US" sz="2000" dirty="0" smtClean="0"/>
              <a:t>functions</a:t>
            </a:r>
            <a:r>
              <a:rPr lang="en-US" sz="2000" b="0" dirty="0" smtClean="0"/>
              <a:t>. These </a:t>
            </a:r>
            <a:r>
              <a:rPr lang="en-US" sz="2000" b="0" dirty="0"/>
              <a:t>SWCs are developed to </a:t>
            </a:r>
            <a:r>
              <a:rPr lang="en-US" sz="2000" dirty="0"/>
              <a:t>perform specific tasks </a:t>
            </a:r>
            <a:r>
              <a:rPr lang="en-US" sz="2000" b="0" dirty="0"/>
              <a:t>and </a:t>
            </a:r>
            <a:r>
              <a:rPr lang="en-US" sz="2000" dirty="0"/>
              <a:t>are independent of the underlying hardware</a:t>
            </a:r>
            <a:r>
              <a:rPr lang="en-US" sz="2000" b="0" dirty="0"/>
              <a:t>. The application layer focuses </a:t>
            </a:r>
            <a:r>
              <a:rPr lang="en-US" sz="2000" dirty="0"/>
              <a:t>on high-level logic and control </a:t>
            </a:r>
            <a:r>
              <a:rPr lang="en-US" sz="2000" dirty="0" smtClean="0"/>
              <a:t>algorithms</a:t>
            </a:r>
            <a:r>
              <a:rPr lang="en-US" sz="2000" b="0" dirty="0" smtClean="0"/>
              <a:t>. Each SWC is </a:t>
            </a:r>
            <a:r>
              <a:rPr lang="en-US" sz="2000" b="0" dirty="0"/>
              <a:t>modeled in a standardized way, with well-defined interfaces, so it can easily communicate with other components via the RTE. </a:t>
            </a:r>
          </a:p>
        </p:txBody>
      </p:sp>
    </p:spTree>
    <p:extLst>
      <p:ext uri="{BB962C8B-B14F-4D97-AF65-F5344CB8AC3E}">
        <p14:creationId xmlns:p14="http://schemas.microsoft.com/office/powerpoint/2010/main" val="3295509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AUTOSAR </a:t>
            </a:r>
            <a:r>
              <a:rPr lang="en-US" sz="2800" dirty="0" smtClean="0"/>
              <a:t>Architecture</a:t>
            </a:r>
          </a:p>
          <a:p>
            <a:pPr lvl="1"/>
            <a:r>
              <a:rPr lang="en-US" sz="2000" dirty="0" smtClean="0"/>
              <a:t>RTE </a:t>
            </a:r>
            <a:r>
              <a:rPr lang="en-US" sz="2000" dirty="0"/>
              <a:t>(Runtime Environment)</a:t>
            </a:r>
            <a:r>
              <a:rPr lang="en-US" sz="2000" b="0" dirty="0"/>
              <a:t>: </a:t>
            </a:r>
            <a:r>
              <a:rPr lang="en-US" sz="2000" b="0" dirty="0" smtClean="0"/>
              <a:t>acts </a:t>
            </a:r>
            <a:r>
              <a:rPr lang="en-US" sz="2000" b="0" dirty="0"/>
              <a:t>as a </a:t>
            </a:r>
            <a:r>
              <a:rPr lang="en-US" sz="2000" dirty="0"/>
              <a:t>middleware layer</a:t>
            </a:r>
            <a:r>
              <a:rPr lang="en-US" sz="2000" b="0" dirty="0"/>
              <a:t>, providing communication between the application layer and the Basic Software (BSW) </a:t>
            </a:r>
            <a:r>
              <a:rPr lang="en-US" sz="2000" b="0" dirty="0" smtClean="0"/>
              <a:t>layer. The </a:t>
            </a:r>
            <a:r>
              <a:rPr lang="en-US" sz="2000" b="0" dirty="0"/>
              <a:t>RTE handles the </a:t>
            </a:r>
            <a:r>
              <a:rPr lang="en-US" sz="2000" dirty="0"/>
              <a:t>communication between different software components</a:t>
            </a:r>
            <a:r>
              <a:rPr lang="en-US" sz="2000" b="0" dirty="0"/>
              <a:t>, both within the same ECU and across different ECUs via bus systems like </a:t>
            </a:r>
            <a:r>
              <a:rPr lang="en-US" sz="2000" dirty="0"/>
              <a:t>CAN, LIN, or </a:t>
            </a:r>
            <a:r>
              <a:rPr lang="en-US" sz="2000" dirty="0" smtClean="0"/>
              <a:t>Ethernet</a:t>
            </a:r>
            <a:r>
              <a:rPr lang="en-US" sz="2000" b="0" dirty="0" smtClean="0"/>
              <a:t>. Key </a:t>
            </a:r>
            <a:r>
              <a:rPr lang="en-US" sz="2000" b="0" dirty="0"/>
              <a:t>functions of the RTE </a:t>
            </a:r>
            <a:r>
              <a:rPr lang="en-US" sz="2000" b="0" dirty="0" smtClean="0"/>
              <a:t>include Inter-ECU and Intra-ECU communication, timing </a:t>
            </a:r>
            <a:r>
              <a:rPr lang="en-US" sz="2000" b="0" dirty="0"/>
              <a:t>and </a:t>
            </a:r>
            <a:r>
              <a:rPr lang="en-US" sz="2000" b="0" dirty="0" smtClean="0"/>
              <a:t>scheduling</a:t>
            </a:r>
            <a:r>
              <a:rPr lang="en-US" sz="2000" b="0" dirty="0" smtClean="0"/>
              <a:t>.</a:t>
            </a:r>
          </a:p>
          <a:p>
            <a:pPr lvl="1"/>
            <a:r>
              <a:rPr lang="en-US" sz="2000" b="0" dirty="0" smtClean="0"/>
              <a:t>RTE is also used as abstraction of interfaces used in the BSW layer.</a:t>
            </a:r>
            <a:endParaRPr lang="en-US" sz="2000" b="0" dirty="0"/>
          </a:p>
        </p:txBody>
      </p:sp>
    </p:spTree>
    <p:extLst>
      <p:ext uri="{BB962C8B-B14F-4D97-AF65-F5344CB8AC3E}">
        <p14:creationId xmlns:p14="http://schemas.microsoft.com/office/powerpoint/2010/main" val="4043455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AUTOSAR</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AUTOSAR </a:t>
            </a:r>
            <a:r>
              <a:rPr lang="en-US" sz="2800" dirty="0" smtClean="0"/>
              <a:t>Architecture</a:t>
            </a:r>
          </a:p>
          <a:p>
            <a:pPr lvl="1"/>
            <a:r>
              <a:rPr lang="en-US" sz="2000" dirty="0" smtClean="0"/>
              <a:t>Basic </a:t>
            </a:r>
            <a:r>
              <a:rPr lang="en-US" sz="2000" dirty="0"/>
              <a:t>Software (BSW) </a:t>
            </a:r>
            <a:r>
              <a:rPr lang="en-US" sz="2000" dirty="0" smtClean="0"/>
              <a:t>layer</a:t>
            </a:r>
            <a:r>
              <a:rPr lang="en-US" sz="2000" b="0" dirty="0" smtClean="0"/>
              <a:t>: closest </a:t>
            </a:r>
            <a:r>
              <a:rPr lang="en-US" sz="2000" b="0" dirty="0"/>
              <a:t>to the hardware. It provides </a:t>
            </a:r>
            <a:r>
              <a:rPr lang="en-US" sz="2000" dirty="0"/>
              <a:t>fundamental services and functions needed by the application software</a:t>
            </a:r>
            <a:r>
              <a:rPr lang="en-US" sz="2000" b="0" dirty="0"/>
              <a:t>, including hardware abstraction, communication, and system services. The BSW layer is further divided into several sub-layers:</a:t>
            </a:r>
          </a:p>
          <a:p>
            <a:pPr lvl="2"/>
            <a:r>
              <a:rPr lang="en-US" sz="1600" b="1" dirty="0"/>
              <a:t>IO Abstraction </a:t>
            </a:r>
            <a:r>
              <a:rPr lang="en-US" sz="1600" b="1" dirty="0" smtClean="0"/>
              <a:t>Layer</a:t>
            </a:r>
            <a:r>
              <a:rPr lang="en-US" sz="1600" dirty="0" smtClean="0"/>
              <a:t>: allows </a:t>
            </a:r>
            <a:r>
              <a:rPr lang="en-US" sz="1600" dirty="0"/>
              <a:t>the application software to interact with hardware peripherals (e.g., sensors, actuators) in a way that is independent of the specific hardware being used. This abstraction makes it easier to port software to different microcontrollers without having to rewrite the code.</a:t>
            </a:r>
          </a:p>
          <a:p>
            <a:pPr lvl="2"/>
            <a:r>
              <a:rPr lang="en-US" sz="1600" b="1" dirty="0"/>
              <a:t>Complex </a:t>
            </a:r>
            <a:r>
              <a:rPr lang="en-US" sz="1600" b="1" dirty="0" smtClean="0"/>
              <a:t>Drivers</a:t>
            </a:r>
            <a:r>
              <a:rPr lang="en-US" sz="1600" dirty="0" smtClean="0"/>
              <a:t>: used </a:t>
            </a:r>
            <a:r>
              <a:rPr lang="en-US" sz="1600" dirty="0"/>
              <a:t>for hardware-specific drivers that cannot be fully abstracted by the IO Abstraction Layer. These drivers are used for specific functions that require direct hardware access or high performance (e.g., </a:t>
            </a:r>
            <a:r>
              <a:rPr lang="en-US" sz="1600" dirty="0" smtClean="0"/>
              <a:t>DMA, Interrupts).</a:t>
            </a:r>
            <a:endParaRPr lang="en-US" sz="1600" dirty="0"/>
          </a:p>
          <a:p>
            <a:pPr lvl="2"/>
            <a:r>
              <a:rPr lang="en-US" sz="1600" b="1" dirty="0" smtClean="0"/>
              <a:t>Services</a:t>
            </a:r>
            <a:r>
              <a:rPr lang="en-US" sz="1600" dirty="0" smtClean="0"/>
              <a:t>: provides </a:t>
            </a:r>
            <a:r>
              <a:rPr lang="en-US" sz="1600" dirty="0"/>
              <a:t>system services such as diagnostics, memory management, and communication services. </a:t>
            </a:r>
            <a:endParaRPr lang="en-US" sz="1600" dirty="0" smtClean="0"/>
          </a:p>
          <a:p>
            <a:pPr lvl="2"/>
            <a:r>
              <a:rPr lang="en-US" sz="1600" b="1" dirty="0" smtClean="0"/>
              <a:t>MCAL </a:t>
            </a:r>
            <a:r>
              <a:rPr lang="en-US" sz="1600" b="1" dirty="0"/>
              <a:t>(Microcontroller Abstraction Layer</a:t>
            </a:r>
            <a:r>
              <a:rPr lang="en-US" sz="1600" b="1" dirty="0" smtClean="0"/>
              <a:t>): </a:t>
            </a:r>
            <a:r>
              <a:rPr lang="en-US" sz="1600" dirty="0" smtClean="0"/>
              <a:t>provides </a:t>
            </a:r>
            <a:r>
              <a:rPr lang="en-US" sz="1600" dirty="0"/>
              <a:t>a standardized interface between the higher software layers (like BSW and RTE) and the underlying microcontroller hardware</a:t>
            </a:r>
            <a:r>
              <a:rPr lang="en-US" sz="1600" dirty="0" smtClean="0"/>
              <a:t>.</a:t>
            </a:r>
            <a:endParaRPr lang="en-US" sz="1600" b="1" dirty="0"/>
          </a:p>
        </p:txBody>
      </p:sp>
    </p:spTree>
    <p:extLst>
      <p:ext uri="{BB962C8B-B14F-4D97-AF65-F5344CB8AC3E}">
        <p14:creationId xmlns:p14="http://schemas.microsoft.com/office/powerpoint/2010/main" val="3668250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Basic Architecture for Comfort Systems</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Basic Architecture for Comfort Systems</a:t>
            </a:r>
            <a:r>
              <a:rPr lang="en-US" sz="2800" dirty="0" smtClean="0"/>
              <a:t>:</a:t>
            </a:r>
          </a:p>
          <a:p>
            <a:endParaRPr lang="en-US" sz="2800" dirty="0"/>
          </a:p>
          <a:p>
            <a:pPr marL="742950" lvl="1" indent="-342900"/>
            <a:r>
              <a:rPr lang="en-US" sz="2000" b="0" dirty="0"/>
              <a:t>CAN (Controller Area Network) – Physical Layer</a:t>
            </a:r>
          </a:p>
          <a:p>
            <a:pPr marL="742950" lvl="1" indent="-342900"/>
            <a:r>
              <a:rPr lang="en-US" sz="2000" b="0" dirty="0"/>
              <a:t>AUTOSAR Communication Stack (COM)</a:t>
            </a:r>
          </a:p>
          <a:p>
            <a:pPr marL="742950" lvl="1" indent="-342900"/>
            <a:r>
              <a:rPr lang="en-US" sz="2000" b="0" dirty="0"/>
              <a:t>RTE (Runtime Environment)</a:t>
            </a:r>
          </a:p>
          <a:p>
            <a:pPr marL="742950" lvl="1" indent="-342900"/>
            <a:r>
              <a:rPr lang="en-US" sz="2000" b="0" dirty="0"/>
              <a:t>Application Layer (APPL)</a:t>
            </a:r>
          </a:p>
          <a:p>
            <a:pPr marL="742950" lvl="1" indent="-342900"/>
            <a:r>
              <a:rPr lang="en-US" sz="2000" b="0" dirty="0"/>
              <a:t>BSW (Basic Software)</a:t>
            </a:r>
            <a:endParaRPr lang="de-DE" altLang="en-US" sz="2000" b="0" dirty="0"/>
          </a:p>
        </p:txBody>
      </p:sp>
      <p:pic>
        <p:nvPicPr>
          <p:cNvPr id="4098" name="Picture 2" descr="Communication Stack Overview - Autosar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799"/>
            <a:ext cx="2514600" cy="4222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778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Basic Architecture for Comfort Systems</a:t>
            </a:r>
            <a:endParaRPr lang="de-DE" altLang="en-US" dirty="0"/>
          </a:p>
        </p:txBody>
      </p:sp>
      <p:sp>
        <p:nvSpPr>
          <p:cNvPr id="7171" name="Rectangle 3"/>
          <p:cNvSpPr>
            <a:spLocks noGrp="1" noChangeArrowheads="1"/>
          </p:cNvSpPr>
          <p:nvPr>
            <p:ph type="body" idx="1"/>
          </p:nvPr>
        </p:nvSpPr>
        <p:spPr>
          <a:xfrm>
            <a:off x="-152400" y="304800"/>
            <a:ext cx="8763000" cy="6248400"/>
          </a:xfrm>
        </p:spPr>
        <p:txBody>
          <a:bodyPr/>
          <a:lstStyle/>
          <a:p>
            <a:r>
              <a:rPr lang="en-US" sz="2800" dirty="0"/>
              <a:t>CAN (Physical Layer)</a:t>
            </a:r>
          </a:p>
          <a:p>
            <a:pPr marL="0" indent="0">
              <a:buNone/>
            </a:pPr>
            <a:endParaRPr lang="en-US" sz="2000" dirty="0" smtClean="0"/>
          </a:p>
          <a:p>
            <a:pPr marL="742950" lvl="1" indent="-342900"/>
            <a:r>
              <a:rPr lang="en-US" altLang="en-US" sz="2000" b="0" dirty="0"/>
              <a:t>The CAN bus is the physical communication layer that allows various ECUs (Electronic Control Units) in a vehicle to communicate. It is widely used in comfort systems, such as automatic windows, seat adjustments, or climate control. This layer handles the electrical signaling and low-level data transmission between different nodes in the vehicle's network.</a:t>
            </a:r>
          </a:p>
          <a:p>
            <a:pPr marL="742950" lvl="1" indent="-342900"/>
            <a:endParaRPr lang="en-US" altLang="en-US" sz="2000" b="0" dirty="0"/>
          </a:p>
          <a:p>
            <a:pPr marL="742950" lvl="1" indent="-342900"/>
            <a:r>
              <a:rPr lang="en-US" altLang="en-US" sz="2000" b="0" dirty="0"/>
              <a:t>Example: A signal is transmitted when the user adjusts the seat position. This signal starts at the CAN physical layer as an electrical signal between ECUs.</a:t>
            </a:r>
            <a:endParaRPr lang="de-DE" altLang="en-US" sz="2000" b="0" dirty="0"/>
          </a:p>
        </p:txBody>
      </p:sp>
      <p:sp>
        <p:nvSpPr>
          <p:cNvPr id="2" name="AutoShape 2" descr="CAN physical layer -Transmitter (violet: CAN-H, red: CAN-L, green:...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bg-BG"/>
          </a:p>
        </p:txBody>
      </p:sp>
      <p:pic>
        <p:nvPicPr>
          <p:cNvPr id="5124" name="Picture 4" descr="CAN physical layer -Transmitter (violet: CAN-H, red: CAN-L, gree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067963"/>
            <a:ext cx="3751213" cy="246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443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Basic Architecture for Comfort Systems</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AUTOSAR Communication Stack (COM)</a:t>
            </a:r>
          </a:p>
          <a:p>
            <a:pPr lvl="1"/>
            <a:r>
              <a:rPr lang="en-US" altLang="en-US" sz="2000" b="0" dirty="0"/>
              <a:t>After the physical layer, the data is passed up to the Communication (COM) stack in the AUTOSAR BSW. The COM stack abstracts the physical details and manages higher-level data handling, like message transmission and reception over the CAN bus.</a:t>
            </a:r>
          </a:p>
          <a:p>
            <a:pPr lvl="1"/>
            <a:endParaRPr lang="en-US" altLang="en-US" sz="2000" b="0" dirty="0"/>
          </a:p>
          <a:p>
            <a:pPr lvl="1"/>
            <a:r>
              <a:rPr lang="de-DE" altLang="en-US" sz="2000" b="0" dirty="0"/>
              <a:t>COM Features: </a:t>
            </a:r>
          </a:p>
          <a:p>
            <a:pPr lvl="2"/>
            <a:r>
              <a:rPr lang="en-US" altLang="en-US" sz="1600" dirty="0"/>
              <a:t>Message packaging.</a:t>
            </a:r>
          </a:p>
          <a:p>
            <a:pPr lvl="2"/>
            <a:r>
              <a:rPr lang="en-US" altLang="en-US" sz="1600" dirty="0"/>
              <a:t>Signal processing and routing.</a:t>
            </a:r>
          </a:p>
          <a:p>
            <a:pPr lvl="2"/>
            <a:r>
              <a:rPr lang="en-US" altLang="en-US" sz="1600" dirty="0"/>
              <a:t>Interface with the RTE for communication with the application layer.</a:t>
            </a:r>
          </a:p>
          <a:p>
            <a:pPr lvl="2"/>
            <a:endParaRPr lang="en-US" altLang="en-US" sz="2000" dirty="0">
              <a:solidFill>
                <a:srgbClr val="1E467D"/>
              </a:solidFill>
            </a:endParaRPr>
          </a:p>
          <a:p>
            <a:pPr lvl="1"/>
            <a:r>
              <a:rPr lang="en-US" altLang="en-US" sz="2000" b="0" dirty="0"/>
              <a:t>Example: The seat adjustment signal is packaged into a message, which will be sent to the right ECU (e.g., seat adjustment ECU) through the COM stack.</a:t>
            </a:r>
            <a:endParaRPr lang="de-DE" altLang="en-US" sz="2000" b="0" dirty="0"/>
          </a:p>
        </p:txBody>
      </p:sp>
    </p:spTree>
    <p:extLst>
      <p:ext uri="{BB962C8B-B14F-4D97-AF65-F5344CB8AC3E}">
        <p14:creationId xmlns:p14="http://schemas.microsoft.com/office/powerpoint/2010/main" val="3153961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Basic Architecture for Comfort Systems</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RTE (Runtime Environment</a:t>
            </a:r>
            <a:r>
              <a:rPr lang="en-US" sz="2800" dirty="0" smtClean="0"/>
              <a:t>)</a:t>
            </a:r>
            <a:endParaRPr lang="en-US" sz="2800" dirty="0"/>
          </a:p>
          <a:p>
            <a:pPr lvl="1"/>
            <a:r>
              <a:rPr lang="en-US" altLang="en-US" sz="2000" b="0" dirty="0"/>
              <a:t>The RTE is the middleware layer that allows communication between the COM stack and the Application Layer. It handles message routing between ECUs and ensures that the appropriate software components (SWCs) in the application layer receive the correct data</a:t>
            </a:r>
            <a:r>
              <a:rPr lang="en-US" altLang="en-US" sz="2000" b="0" dirty="0" smtClean="0"/>
              <a:t>.</a:t>
            </a:r>
            <a:endParaRPr lang="en-US" altLang="en-US" sz="2000" b="0" dirty="0"/>
          </a:p>
          <a:p>
            <a:pPr lvl="1"/>
            <a:r>
              <a:rPr lang="en-US" altLang="en-US" sz="2000" b="0" dirty="0"/>
              <a:t>Example: The seat adjustment message is received by the RTE, which routes it to the correct Application Layer component responsible for interpreting the signal.</a:t>
            </a:r>
          </a:p>
          <a:p>
            <a:endParaRPr lang="de-DE" alt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497" y="3733799"/>
            <a:ext cx="5605096" cy="2832333"/>
          </a:xfrm>
          <a:prstGeom prst="rect">
            <a:avLst/>
          </a:prstGeom>
        </p:spPr>
      </p:pic>
    </p:spTree>
    <p:extLst>
      <p:ext uri="{BB962C8B-B14F-4D97-AF65-F5344CB8AC3E}">
        <p14:creationId xmlns:p14="http://schemas.microsoft.com/office/powerpoint/2010/main" val="2935375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Basic Architecture for Comfort Systems</a:t>
            </a:r>
            <a:endParaRPr lang="de-DE" altLang="en-US" dirty="0"/>
          </a:p>
        </p:txBody>
      </p:sp>
      <p:sp>
        <p:nvSpPr>
          <p:cNvPr id="7171" name="Rectangle 3"/>
          <p:cNvSpPr>
            <a:spLocks noGrp="1" noChangeArrowheads="1"/>
          </p:cNvSpPr>
          <p:nvPr>
            <p:ph type="body" idx="1"/>
          </p:nvPr>
        </p:nvSpPr>
        <p:spPr>
          <a:xfrm>
            <a:off x="-228600" y="381000"/>
            <a:ext cx="8763000" cy="6248400"/>
          </a:xfrm>
        </p:spPr>
        <p:txBody>
          <a:bodyPr/>
          <a:lstStyle/>
          <a:p>
            <a:r>
              <a:rPr lang="en-US" sz="2800" dirty="0"/>
              <a:t>Application Layer (APPL</a:t>
            </a:r>
            <a:r>
              <a:rPr lang="en-US" sz="2800" dirty="0" smtClean="0"/>
              <a:t>)</a:t>
            </a:r>
          </a:p>
          <a:p>
            <a:endParaRPr lang="en-US" sz="2800" dirty="0"/>
          </a:p>
          <a:p>
            <a:pPr lvl="1"/>
            <a:r>
              <a:rPr lang="en-US" sz="2000" b="0" dirty="0"/>
              <a:t>The Application Layer contains the software components that handle specific functions, such as seat adjustment, climate control, or window management. These components take the data from the RTE and execute the necessary logic or algorithms to perform the required actions.</a:t>
            </a:r>
          </a:p>
          <a:p>
            <a:pPr lvl="1"/>
            <a:endParaRPr lang="en-US" sz="2000" b="0" dirty="0"/>
          </a:p>
          <a:p>
            <a:pPr lvl="1"/>
            <a:r>
              <a:rPr lang="en-US" sz="2000" b="0" dirty="0"/>
              <a:t>Example: The seat adjustment software component processes the message received from the RTE and adjusts the seat position based on the user input.</a:t>
            </a:r>
          </a:p>
        </p:txBody>
      </p:sp>
      <p:pic>
        <p:nvPicPr>
          <p:cNvPr id="6146" name="Picture 2" descr="AUTOSAR: Application Layer | Standardized Software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4267200"/>
            <a:ext cx="3448522" cy="19956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762000" y="4419600"/>
            <a:ext cx="1219200" cy="76200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449263" rtl="0" eaLnBrk="0" fontAlgn="base" latinLnBrk="0" hangingPunct="0">
              <a:lnSpc>
                <a:spcPct val="95000"/>
              </a:lnSpc>
              <a:spcBef>
                <a:spcPct val="0"/>
              </a:spcBef>
              <a:spcAft>
                <a:spcPct val="0"/>
              </a:spcAft>
              <a:buClr>
                <a:srgbClr val="000000"/>
              </a:buClr>
              <a:buSzPct val="100000"/>
              <a:buFontTx/>
              <a:buNone/>
              <a:tabLst/>
            </a:pPr>
            <a:r>
              <a:rPr kumimoji="0" lang="en-US"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rPr>
              <a:t>Window </a:t>
            </a:r>
          </a:p>
          <a:p>
            <a:pPr marL="0" marR="0" indent="0" algn="l" defTabSz="449263" rtl="0" eaLnBrk="0" fontAlgn="base" latinLnBrk="0" hangingPunct="0">
              <a:lnSpc>
                <a:spcPct val="95000"/>
              </a:lnSpc>
              <a:spcBef>
                <a:spcPct val="0"/>
              </a:spcBef>
              <a:spcAft>
                <a:spcPct val="0"/>
              </a:spcAft>
              <a:buClr>
                <a:srgbClr val="000000"/>
              </a:buClr>
              <a:buSzPct val="100000"/>
              <a:buFontTx/>
              <a:buNone/>
              <a:tabLst/>
            </a:pPr>
            <a:r>
              <a:rPr kumimoji="0" lang="en-US"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rPr>
              <a:t>Lifter</a:t>
            </a:r>
            <a:endParaRPr kumimoji="0" lang="bg-BG"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endParaRPr>
          </a:p>
        </p:txBody>
      </p:sp>
      <p:sp>
        <p:nvSpPr>
          <p:cNvPr id="6" name="Rectangle 5"/>
          <p:cNvSpPr/>
          <p:nvPr/>
        </p:nvSpPr>
        <p:spPr bwMode="auto">
          <a:xfrm>
            <a:off x="2225229" y="4419600"/>
            <a:ext cx="1219200" cy="76200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449263" rtl="0" eaLnBrk="0" fontAlgn="base" latinLnBrk="0" hangingPunct="0">
              <a:lnSpc>
                <a:spcPct val="95000"/>
              </a:lnSpc>
              <a:spcBef>
                <a:spcPct val="0"/>
              </a:spcBef>
              <a:spcAft>
                <a:spcPct val="0"/>
              </a:spcAft>
              <a:buClr>
                <a:srgbClr val="000000"/>
              </a:buClr>
              <a:buSzPct val="100000"/>
              <a:buFontTx/>
              <a:buNone/>
              <a:tabLst/>
            </a:pPr>
            <a:r>
              <a:rPr kumimoji="0" lang="en-US"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rPr>
              <a:t>Locking</a:t>
            </a:r>
            <a:endParaRPr kumimoji="0" lang="bg-BG"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endParaRPr>
          </a:p>
        </p:txBody>
      </p:sp>
      <p:sp>
        <p:nvSpPr>
          <p:cNvPr id="7" name="Rectangle 6"/>
          <p:cNvSpPr/>
          <p:nvPr/>
        </p:nvSpPr>
        <p:spPr bwMode="auto">
          <a:xfrm>
            <a:off x="762000" y="5410200"/>
            <a:ext cx="1219200" cy="76200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449263" rtl="0" eaLnBrk="0" fontAlgn="base" latinLnBrk="0" hangingPunct="0">
              <a:lnSpc>
                <a:spcPct val="95000"/>
              </a:lnSpc>
              <a:spcBef>
                <a:spcPct val="0"/>
              </a:spcBef>
              <a:spcAft>
                <a:spcPct val="0"/>
              </a:spcAft>
              <a:buClr>
                <a:srgbClr val="000000"/>
              </a:buClr>
              <a:buSzPct val="100000"/>
              <a:buFontTx/>
              <a:buNone/>
              <a:tabLst/>
            </a:pPr>
            <a:r>
              <a:rPr kumimoji="0" lang="en-US"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rPr>
              <a:t>BLIS</a:t>
            </a:r>
          </a:p>
          <a:p>
            <a:pPr marL="0" marR="0" indent="0" algn="l" defTabSz="449263" rtl="0" eaLnBrk="0" fontAlgn="base" latinLnBrk="0" hangingPunct="0">
              <a:lnSpc>
                <a:spcPct val="95000"/>
              </a:lnSpc>
              <a:spcBef>
                <a:spcPct val="0"/>
              </a:spcBef>
              <a:spcAft>
                <a:spcPct val="0"/>
              </a:spcAft>
              <a:buClr>
                <a:srgbClr val="000000"/>
              </a:buClr>
              <a:buSzPct val="100000"/>
              <a:buFontTx/>
              <a:buNone/>
              <a:tabLst/>
            </a:pPr>
            <a:endParaRPr kumimoji="0" lang="bg-BG"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endParaRPr>
          </a:p>
        </p:txBody>
      </p:sp>
      <p:sp>
        <p:nvSpPr>
          <p:cNvPr id="8" name="Rectangle 7"/>
          <p:cNvSpPr/>
          <p:nvPr/>
        </p:nvSpPr>
        <p:spPr bwMode="auto">
          <a:xfrm>
            <a:off x="2247900" y="5410200"/>
            <a:ext cx="1219200" cy="762000"/>
          </a:xfrm>
          <a:prstGeom prst="rect">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449263" rtl="0" eaLnBrk="0" fontAlgn="base" latinLnBrk="0" hangingPunct="0">
              <a:lnSpc>
                <a:spcPct val="95000"/>
              </a:lnSpc>
              <a:spcBef>
                <a:spcPct val="0"/>
              </a:spcBef>
              <a:spcAft>
                <a:spcPct val="0"/>
              </a:spcAft>
              <a:buClr>
                <a:srgbClr val="000000"/>
              </a:buClr>
              <a:buSzPct val="100000"/>
              <a:buFontTx/>
              <a:buNone/>
              <a:tabLst/>
            </a:pPr>
            <a:r>
              <a:rPr kumimoji="0" lang="en-US"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rPr>
              <a:t>Mirror</a:t>
            </a:r>
            <a:endParaRPr kumimoji="0" lang="bg-BG" sz="1600" b="1" i="0" u="none" strike="noStrike" cap="none" normalizeH="0" baseline="0" dirty="0" smtClean="0">
              <a:ln>
                <a:noFill/>
              </a:ln>
              <a:solidFill>
                <a:schemeClr val="tx2"/>
              </a:solidFill>
              <a:effectLst/>
              <a:latin typeface="Arial" panose="020B0604020202020204" pitchFamily="34" charset="0"/>
              <a:cs typeface="Lucida Sans Unicode" panose="020B0602030504020204" pitchFamily="34" charset="0"/>
            </a:endParaRPr>
          </a:p>
        </p:txBody>
      </p:sp>
    </p:spTree>
    <p:extLst>
      <p:ext uri="{BB962C8B-B14F-4D97-AF65-F5344CB8AC3E}">
        <p14:creationId xmlns:p14="http://schemas.microsoft.com/office/powerpoint/2010/main" val="1724057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Basic Architecture for Comfort Systems</a:t>
            </a:r>
            <a:endParaRPr lang="de-DE" altLang="en-US" dirty="0"/>
          </a:p>
        </p:txBody>
      </p:sp>
      <p:sp>
        <p:nvSpPr>
          <p:cNvPr id="7171" name="Rectangle 3"/>
          <p:cNvSpPr>
            <a:spLocks noGrp="1" noChangeArrowheads="1"/>
          </p:cNvSpPr>
          <p:nvPr>
            <p:ph type="body" idx="1"/>
          </p:nvPr>
        </p:nvSpPr>
        <p:spPr>
          <a:xfrm>
            <a:off x="0" y="609600"/>
            <a:ext cx="8991600" cy="5257800"/>
          </a:xfrm>
        </p:spPr>
        <p:txBody>
          <a:bodyPr/>
          <a:lstStyle/>
          <a:p>
            <a:r>
              <a:rPr lang="en-US" sz="2000" dirty="0"/>
              <a:t>BSW (Basic Software Layer)</a:t>
            </a:r>
          </a:p>
          <a:p>
            <a:pPr lvl="1"/>
            <a:r>
              <a:rPr lang="en-US" b="0" dirty="0"/>
              <a:t>The BSW manages all basic system functionalities and provides hardware abstraction. In this case, the BSW manages the underlying drivers and services that allow the application layer to function without needing to deal with hardware-specific details</a:t>
            </a:r>
            <a:r>
              <a:rPr lang="en-US" b="0" dirty="0" smtClean="0"/>
              <a:t>.</a:t>
            </a:r>
            <a:endParaRPr lang="en-US" b="0" dirty="0"/>
          </a:p>
          <a:p>
            <a:pPr lvl="1"/>
            <a:r>
              <a:rPr lang="en-US" b="0" dirty="0"/>
              <a:t>Sub-layers in BSW:</a:t>
            </a:r>
          </a:p>
          <a:p>
            <a:pPr lvl="2"/>
            <a:r>
              <a:rPr lang="en-US" dirty="0"/>
              <a:t>MCAL (Microcontroller Abstraction Layer): Abstracts the microcontroller-specific details.</a:t>
            </a:r>
          </a:p>
          <a:p>
            <a:pPr lvl="2"/>
            <a:r>
              <a:rPr lang="en-US" dirty="0"/>
              <a:t>IO Abstraction: Handles communication with peripherals like motors for seat adjustment.</a:t>
            </a:r>
          </a:p>
          <a:p>
            <a:pPr lvl="2"/>
            <a:r>
              <a:rPr lang="en-US" dirty="0"/>
              <a:t>Complex Drivers: For handling any advanced or non-standard hardware interactions</a:t>
            </a:r>
            <a:r>
              <a:rPr lang="en-US" dirty="0" smtClean="0"/>
              <a:t>.</a:t>
            </a:r>
            <a:endParaRPr lang="en-US" sz="1600" dirty="0">
              <a:solidFill>
                <a:srgbClr val="1E467D"/>
              </a:solidFill>
            </a:endParaRPr>
          </a:p>
          <a:p>
            <a:pPr lvl="1"/>
            <a:r>
              <a:rPr lang="en-US" b="0" dirty="0"/>
              <a:t>Example: The seat adjustment motor is controlled by the drivers within the BSW, which receives instructions from the application layer via the RTE.</a:t>
            </a:r>
          </a:p>
        </p:txBody>
      </p:sp>
      <p:pic>
        <p:nvPicPr>
          <p:cNvPr id="3" name="Picture 2"/>
          <p:cNvPicPr>
            <a:picLocks noChangeAspect="1"/>
          </p:cNvPicPr>
          <p:nvPr/>
        </p:nvPicPr>
        <p:blipFill>
          <a:blip r:embed="rId2"/>
          <a:stretch>
            <a:fillRect/>
          </a:stretch>
        </p:blipFill>
        <p:spPr>
          <a:xfrm>
            <a:off x="990600" y="3581400"/>
            <a:ext cx="6547593" cy="2667000"/>
          </a:xfrm>
          <a:prstGeom prst="rect">
            <a:avLst/>
          </a:prstGeom>
        </p:spPr>
      </p:pic>
    </p:spTree>
    <p:extLst>
      <p:ext uri="{BB962C8B-B14F-4D97-AF65-F5344CB8AC3E}">
        <p14:creationId xmlns:p14="http://schemas.microsoft.com/office/powerpoint/2010/main" val="3133387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MISRA</a:t>
            </a:r>
            <a:endParaRPr lang="de-DE" altLang="en-US" dirty="0"/>
          </a:p>
        </p:txBody>
      </p:sp>
      <p:sp>
        <p:nvSpPr>
          <p:cNvPr id="7171" name="Rectangle 3"/>
          <p:cNvSpPr>
            <a:spLocks noGrp="1" noChangeArrowheads="1"/>
          </p:cNvSpPr>
          <p:nvPr>
            <p:ph type="body" idx="1"/>
          </p:nvPr>
        </p:nvSpPr>
        <p:spPr>
          <a:xfrm>
            <a:off x="0" y="609600"/>
            <a:ext cx="8839200" cy="5943600"/>
          </a:xfrm>
        </p:spPr>
        <p:txBody>
          <a:bodyPr/>
          <a:lstStyle/>
          <a:p>
            <a:r>
              <a:rPr lang="en-US" sz="2800" dirty="0"/>
              <a:t>What is MISRA?</a:t>
            </a:r>
          </a:p>
          <a:p>
            <a:pPr lvl="1"/>
            <a:r>
              <a:rPr lang="en-US" sz="2000" dirty="0" smtClean="0"/>
              <a:t>MISRA </a:t>
            </a:r>
            <a:r>
              <a:rPr lang="en-US" sz="2000" b="0" dirty="0"/>
              <a:t>(Motor Industry Software Reliability </a:t>
            </a:r>
            <a:r>
              <a:rPr lang="en-US" sz="2000" b="0" dirty="0" smtClean="0"/>
              <a:t>Association)</a:t>
            </a:r>
          </a:p>
          <a:p>
            <a:pPr marL="914400" lvl="2" indent="0">
              <a:buNone/>
            </a:pPr>
            <a:r>
              <a:rPr lang="en-US" sz="1800" dirty="0" smtClean="0"/>
              <a:t>Is </a:t>
            </a:r>
            <a:r>
              <a:rPr lang="en-US" sz="1800" dirty="0"/>
              <a:t>a set of </a:t>
            </a:r>
            <a:r>
              <a:rPr lang="en-US" sz="1800" b="1" dirty="0"/>
              <a:t>software development guidelines </a:t>
            </a:r>
            <a:r>
              <a:rPr lang="en-US" sz="1800" dirty="0"/>
              <a:t>for the C programming language, aimed at developing safe, reliable, and portable code for automotive </a:t>
            </a:r>
            <a:r>
              <a:rPr lang="en-US" sz="1800" dirty="0" smtClean="0"/>
              <a:t>systems.</a:t>
            </a:r>
          </a:p>
          <a:p>
            <a:pPr marL="914400" lvl="2" indent="0">
              <a:buNone/>
            </a:pPr>
            <a:r>
              <a:rPr lang="en-US" sz="1800" dirty="0" smtClean="0"/>
              <a:t>Originally </a:t>
            </a:r>
            <a:r>
              <a:rPr lang="en-US" sz="1800" dirty="0"/>
              <a:t>developed in 1994 for </a:t>
            </a:r>
            <a:r>
              <a:rPr lang="en-US" sz="1800" b="1" dirty="0"/>
              <a:t>automotive systems</a:t>
            </a:r>
            <a:r>
              <a:rPr lang="en-US" sz="1800" dirty="0"/>
              <a:t>, MISRA's guidelines have become a de facto </a:t>
            </a:r>
            <a:r>
              <a:rPr lang="en-US" sz="1800" b="1" dirty="0"/>
              <a:t>standard</a:t>
            </a:r>
            <a:r>
              <a:rPr lang="en-US" sz="1800" dirty="0"/>
              <a:t> in other industries where safety and mission-critical software is developed (e.g., aerospace, medical devices, and industrial control systems</a:t>
            </a:r>
            <a:r>
              <a:rPr lang="en-US" sz="1800" dirty="0" smtClean="0"/>
              <a:t>).</a:t>
            </a:r>
          </a:p>
          <a:p>
            <a:pPr marL="1828800" lvl="4" indent="0">
              <a:buNone/>
            </a:pPr>
            <a:r>
              <a:rPr lang="en-US" sz="1800" b="1" dirty="0" smtClean="0"/>
              <a:t>MISRA </a:t>
            </a:r>
            <a:r>
              <a:rPr lang="en-US" sz="1800" b="1" dirty="0"/>
              <a:t>C:2012 </a:t>
            </a:r>
            <a:r>
              <a:rPr lang="en-US" sz="1800" dirty="0"/>
              <a:t>is the most widely adopted version of these guidelines, addressing potential issues in the C language that could lead to undefined or dangerous </a:t>
            </a:r>
            <a:r>
              <a:rPr lang="en-US" sz="1800" dirty="0" smtClean="0"/>
              <a:t>behaviors.</a:t>
            </a:r>
          </a:p>
          <a:p>
            <a:pPr marL="1828800" lvl="4" indent="0">
              <a:buNone/>
            </a:pPr>
            <a:r>
              <a:rPr lang="en-US" sz="1800" dirty="0" smtClean="0"/>
              <a:t>These </a:t>
            </a:r>
            <a:r>
              <a:rPr lang="en-US" sz="1800" dirty="0"/>
              <a:t>include subtle bugs like unintended memory manipulation, overflow, or race conditions, which are critical to avoid in automotive systems where failure could lead to life-threatening situations. </a:t>
            </a:r>
            <a:endParaRPr lang="de-DE" altLang="en-US" sz="1800" dirty="0"/>
          </a:p>
        </p:txBody>
      </p:sp>
      <p:pic>
        <p:nvPicPr>
          <p:cNvPr id="2052" name="Picture 4" descr="Concept of rules and guidance 26562962 Vector Art at Vecteez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569110"/>
            <a:ext cx="1910398" cy="173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299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AUTOSAR Tools</a:t>
            </a:r>
            <a:endParaRPr lang="bg-BG" dirty="0"/>
          </a:p>
        </p:txBody>
      </p:sp>
      <p:sp>
        <p:nvSpPr>
          <p:cNvPr id="3" name="Content Placeholder 2"/>
          <p:cNvSpPr>
            <a:spLocks noGrp="1"/>
          </p:cNvSpPr>
          <p:nvPr>
            <p:ph idx="1"/>
          </p:nvPr>
        </p:nvSpPr>
        <p:spPr>
          <a:xfrm>
            <a:off x="0" y="596375"/>
            <a:ext cx="6477000" cy="6248400"/>
          </a:xfrm>
        </p:spPr>
        <p:txBody>
          <a:bodyPr/>
          <a:lstStyle/>
          <a:p>
            <a:r>
              <a:rPr lang="en-US" dirty="0" smtClean="0"/>
              <a:t>For easier access, understanding and configurations in AUTOSAR we are using 2 primary tools:</a:t>
            </a:r>
          </a:p>
          <a:p>
            <a:pPr lvl="1"/>
            <a:r>
              <a:rPr lang="en-US" dirty="0" err="1" smtClean="0"/>
              <a:t>Davinci</a:t>
            </a:r>
            <a:r>
              <a:rPr lang="en-US" dirty="0" smtClean="0"/>
              <a:t> Configurator</a:t>
            </a:r>
          </a:p>
          <a:p>
            <a:pPr lvl="1"/>
            <a:r>
              <a:rPr lang="en-US" dirty="0" err="1" smtClean="0"/>
              <a:t>Davinci</a:t>
            </a:r>
            <a:r>
              <a:rPr lang="en-US" dirty="0" smtClean="0"/>
              <a:t> Developer</a:t>
            </a:r>
          </a:p>
          <a:p>
            <a:pPr marL="457200" lvl="1" indent="0">
              <a:buNone/>
            </a:pPr>
            <a:endParaRPr lang="en-US" dirty="0"/>
          </a:p>
          <a:p>
            <a:pPr marL="457200" lvl="1" indent="0">
              <a:buNone/>
            </a:pPr>
            <a:r>
              <a:rPr lang="en-US" dirty="0" err="1" smtClean="0"/>
              <a:t>Davinci</a:t>
            </a:r>
            <a:r>
              <a:rPr lang="en-US" dirty="0" smtClean="0"/>
              <a:t> Configurator is used widely – from setup MCAL to mode switching of the system: </a:t>
            </a: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r>
              <a:rPr lang="en-US" dirty="0" err="1" smtClean="0"/>
              <a:t>Danvici</a:t>
            </a:r>
            <a:r>
              <a:rPr lang="en-US" dirty="0" smtClean="0"/>
              <a:t> developer is more likely to show how components are connected each other and what interfaces are used between them.</a:t>
            </a:r>
          </a:p>
        </p:txBody>
      </p:sp>
      <p:pic>
        <p:nvPicPr>
          <p:cNvPr id="4" name="Picture 3"/>
          <p:cNvPicPr>
            <a:picLocks noChangeAspect="1"/>
          </p:cNvPicPr>
          <p:nvPr/>
        </p:nvPicPr>
        <p:blipFill>
          <a:blip r:embed="rId2"/>
          <a:stretch>
            <a:fillRect/>
          </a:stretch>
        </p:blipFill>
        <p:spPr>
          <a:xfrm>
            <a:off x="838200" y="4419600"/>
            <a:ext cx="3352800" cy="1731304"/>
          </a:xfrm>
          <a:prstGeom prst="rect">
            <a:avLst/>
          </a:prstGeom>
        </p:spPr>
      </p:pic>
      <p:pic>
        <p:nvPicPr>
          <p:cNvPr id="5" name="Picture 4"/>
          <p:cNvPicPr>
            <a:picLocks noChangeAspect="1"/>
          </p:cNvPicPr>
          <p:nvPr/>
        </p:nvPicPr>
        <p:blipFill>
          <a:blip r:embed="rId3"/>
          <a:stretch>
            <a:fillRect/>
          </a:stretch>
        </p:blipFill>
        <p:spPr>
          <a:xfrm>
            <a:off x="6144580" y="685800"/>
            <a:ext cx="2466020" cy="5759012"/>
          </a:xfrm>
          <a:prstGeom prst="rect">
            <a:avLst/>
          </a:prstGeom>
        </p:spPr>
      </p:pic>
    </p:spTree>
    <p:extLst>
      <p:ext uri="{BB962C8B-B14F-4D97-AF65-F5344CB8AC3E}">
        <p14:creationId xmlns:p14="http://schemas.microsoft.com/office/powerpoint/2010/main" val="34382514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What is </a:t>
            </a:r>
            <a:r>
              <a:rPr lang="en-US" sz="2800" dirty="0" smtClean="0"/>
              <a:t>OSEK?</a:t>
            </a:r>
          </a:p>
          <a:p>
            <a:pPr lvl="1"/>
            <a:r>
              <a:rPr lang="en-US" sz="2000" b="0" dirty="0"/>
              <a:t>OSEK-OS is a specification for real-time operating systems for embedded systems used in electronic data processing, adopted by the OSEK </a:t>
            </a:r>
            <a:r>
              <a:rPr lang="en-US" sz="2000" b="0" dirty="0" smtClean="0"/>
              <a:t>consortium.</a:t>
            </a:r>
          </a:p>
          <a:p>
            <a:pPr lvl="1"/>
            <a:r>
              <a:rPr lang="en-US" sz="2000" b="0" dirty="0"/>
              <a:t>It is mainly used on real-time systems in the field of automotive electronics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819400"/>
            <a:ext cx="6992083" cy="3619500"/>
          </a:xfrm>
          <a:prstGeom prst="rect">
            <a:avLst/>
          </a:prstGeom>
        </p:spPr>
      </p:pic>
    </p:spTree>
    <p:extLst>
      <p:ext uri="{BB962C8B-B14F-4D97-AF65-F5344CB8AC3E}">
        <p14:creationId xmlns:p14="http://schemas.microsoft.com/office/powerpoint/2010/main" val="387912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smtClean="0"/>
              <a:t>Interfaces</a:t>
            </a:r>
          </a:p>
          <a:p>
            <a:pPr lvl="1"/>
            <a:r>
              <a:rPr lang="en-US" sz="2000" b="0" dirty="0"/>
              <a:t>The OSEK-OS standard specifies interfaces to multitasking functions and is therefore architecture-dependent.</a:t>
            </a:r>
          </a:p>
        </p:txBody>
      </p:sp>
      <p:pic>
        <p:nvPicPr>
          <p:cNvPr id="2" name="Picture 1"/>
          <p:cNvPicPr>
            <a:picLocks noChangeAspect="1"/>
          </p:cNvPicPr>
          <p:nvPr/>
        </p:nvPicPr>
        <p:blipFill rotWithShape="1">
          <a:blip r:embed="rId2"/>
          <a:srcRect l="1190"/>
          <a:stretch/>
        </p:blipFill>
        <p:spPr>
          <a:xfrm>
            <a:off x="304800" y="2514600"/>
            <a:ext cx="4314541" cy="2944104"/>
          </a:xfrm>
          <a:prstGeom prst="rect">
            <a:avLst/>
          </a:prstGeom>
        </p:spPr>
      </p:pic>
      <p:pic>
        <p:nvPicPr>
          <p:cNvPr id="3" name="Picture 2"/>
          <p:cNvPicPr>
            <a:picLocks noChangeAspect="1"/>
          </p:cNvPicPr>
          <p:nvPr/>
        </p:nvPicPr>
        <p:blipFill>
          <a:blip r:embed="rId3"/>
          <a:stretch>
            <a:fillRect/>
          </a:stretch>
        </p:blipFill>
        <p:spPr>
          <a:xfrm>
            <a:off x="4924141" y="2209800"/>
            <a:ext cx="2514951" cy="2610214"/>
          </a:xfrm>
          <a:prstGeom prst="rect">
            <a:avLst/>
          </a:prstGeom>
        </p:spPr>
      </p:pic>
    </p:spTree>
    <p:extLst>
      <p:ext uri="{BB962C8B-B14F-4D97-AF65-F5344CB8AC3E}">
        <p14:creationId xmlns:p14="http://schemas.microsoft.com/office/powerpoint/2010/main" val="26757601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Security (Protection</a:t>
            </a:r>
            <a:r>
              <a:rPr lang="en-US" sz="2800" dirty="0" smtClean="0"/>
              <a:t>)</a:t>
            </a:r>
            <a:endParaRPr lang="en-US" sz="2800" dirty="0"/>
          </a:p>
          <a:p>
            <a:pPr lvl="1"/>
            <a:r>
              <a:rPr lang="en-US" sz="2000" b="0" dirty="0"/>
              <a:t>The OSEK-OS standard is designed for controllers that do not have memory protection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743200"/>
            <a:ext cx="6222084" cy="2362200"/>
          </a:xfrm>
          <a:prstGeom prst="rect">
            <a:avLst/>
          </a:prstGeom>
        </p:spPr>
      </p:pic>
    </p:spTree>
    <p:extLst>
      <p:ext uri="{BB962C8B-B14F-4D97-AF65-F5344CB8AC3E}">
        <p14:creationId xmlns:p14="http://schemas.microsoft.com/office/powerpoint/2010/main" val="3304071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smtClean="0"/>
              <a:t>Tasking</a:t>
            </a:r>
          </a:p>
          <a:p>
            <a:pPr lvl="1"/>
            <a:r>
              <a:rPr lang="en-US" sz="2000" b="0" dirty="0"/>
              <a:t>The OSEK-OS standard is static. All resources and tasks are defined and configured before compilation for the desired application: the number, types and properties of the tasks , stacks , </a:t>
            </a:r>
            <a:r>
              <a:rPr lang="en-US" sz="2000" b="0" dirty="0" err="1"/>
              <a:t>mutex</a:t>
            </a:r>
            <a:r>
              <a:rPr lang="en-US" sz="2000" b="0" dirty="0"/>
              <a:t> procedures, etc. It is not possible to define new tasks at </a:t>
            </a:r>
            <a:r>
              <a:rPr lang="en-US" sz="2000" b="0" dirty="0" smtClean="0"/>
              <a:t>runtime.</a:t>
            </a:r>
            <a:endParaRPr lang="bg-BG" sz="2000" b="0" dirty="0" smtClean="0"/>
          </a:p>
          <a:p>
            <a:pPr lvl="1"/>
            <a:r>
              <a:rPr lang="en-US" sz="2000" b="0" dirty="0" smtClean="0"/>
              <a:t>The </a:t>
            </a:r>
            <a:r>
              <a:rPr lang="en-US" sz="2000" b="0" dirty="0"/>
              <a:t>OSEK-OS standard recognizes two different classes of </a:t>
            </a:r>
            <a:r>
              <a:rPr lang="en-US" sz="2000" b="0" dirty="0" smtClean="0"/>
              <a:t>tasks:</a:t>
            </a:r>
            <a:endParaRPr lang="bg-BG" sz="2000" b="0" dirty="0" smtClean="0"/>
          </a:p>
          <a:p>
            <a:pPr lvl="2"/>
            <a:r>
              <a:rPr lang="en-US" sz="1600" b="0" dirty="0" smtClean="0"/>
              <a:t>simple tasks</a:t>
            </a:r>
            <a:endParaRPr lang="bg-BG" sz="1600" b="0" dirty="0" smtClean="0"/>
          </a:p>
          <a:p>
            <a:pPr lvl="2"/>
            <a:r>
              <a:rPr lang="en-US" sz="1600" b="0" dirty="0" smtClean="0"/>
              <a:t>complex tasks</a:t>
            </a:r>
            <a:endParaRPr lang="bg-BG" sz="1600" b="0" dirty="0" smtClean="0"/>
          </a:p>
          <a:p>
            <a:pPr lvl="1"/>
            <a:r>
              <a:rPr lang="en-US" sz="2000" b="0" dirty="0" smtClean="0"/>
              <a:t>Similar </a:t>
            </a:r>
            <a:r>
              <a:rPr lang="en-US" sz="2000" b="0" dirty="0"/>
              <a:t>to interrupts, simple tasks can only be interrupted by simple tasks with a higher priority and only end when they have been completely </a:t>
            </a:r>
            <a:r>
              <a:rPr lang="en-US" sz="2000" b="0" dirty="0" smtClean="0"/>
              <a:t>processed.</a:t>
            </a:r>
            <a:endParaRPr lang="bg-BG" sz="2000" b="0" dirty="0" smtClean="0"/>
          </a:p>
          <a:p>
            <a:pPr lvl="1"/>
            <a:r>
              <a:rPr lang="en-US" sz="2000" b="0" dirty="0" smtClean="0"/>
              <a:t>Complex </a:t>
            </a:r>
            <a:r>
              <a:rPr lang="en-US" sz="2000" b="0" dirty="0"/>
              <a:t>tasks wait for resources to be released during processing and can thus be blocked.</a:t>
            </a:r>
          </a:p>
        </p:txBody>
      </p:sp>
    </p:spTree>
    <p:extLst>
      <p:ext uri="{BB962C8B-B14F-4D97-AF65-F5344CB8AC3E}">
        <p14:creationId xmlns:p14="http://schemas.microsoft.com/office/powerpoint/2010/main" val="1202129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smtClean="0"/>
              <a:t>Scheduling</a:t>
            </a:r>
          </a:p>
          <a:p>
            <a:pPr lvl="1"/>
            <a:r>
              <a:rPr lang="en-US" sz="2000" b="0" dirty="0"/>
              <a:t>Scheduling can be configured in two different </a:t>
            </a:r>
            <a:r>
              <a:rPr lang="en-US" sz="2000" b="0" dirty="0" smtClean="0"/>
              <a:t>ways:</a:t>
            </a:r>
          </a:p>
          <a:p>
            <a:pPr lvl="2"/>
            <a:r>
              <a:rPr lang="en-US" sz="1600" b="0" dirty="0" smtClean="0"/>
              <a:t>With </a:t>
            </a:r>
            <a:r>
              <a:rPr lang="en-US" sz="1600" b="0" dirty="0"/>
              <a:t>preemptive scheduling, a task can be interrupted at any time by a task with a higher priority (preemptive scheduling</a:t>
            </a:r>
            <a:r>
              <a:rPr lang="en-US" sz="1600" b="0" dirty="0" smtClean="0"/>
              <a:t>);</a:t>
            </a:r>
          </a:p>
          <a:p>
            <a:pPr lvl="2"/>
            <a:r>
              <a:rPr lang="en-US" sz="1600" b="0" dirty="0" smtClean="0"/>
              <a:t>with </a:t>
            </a:r>
            <a:r>
              <a:rPr lang="en-US" sz="1600" b="0" dirty="0"/>
              <a:t>non-preemptive scheduling, a task can only be interrupted at certain points that are configured in the code at compile time (cooperative scheduling). Mixed operation is also possible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0"/>
            <a:ext cx="6800850" cy="3256407"/>
          </a:xfrm>
          <a:prstGeom prst="rect">
            <a:avLst/>
          </a:prstGeom>
        </p:spPr>
      </p:pic>
    </p:spTree>
    <p:extLst>
      <p:ext uri="{BB962C8B-B14F-4D97-AF65-F5344CB8AC3E}">
        <p14:creationId xmlns:p14="http://schemas.microsoft.com/office/powerpoint/2010/main" val="3901621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smtClean="0"/>
              <a:t>Timing</a:t>
            </a:r>
          </a:p>
          <a:p>
            <a:pPr lvl="1"/>
            <a:r>
              <a:rPr lang="en-US" sz="2000" b="0" dirty="0"/>
              <a:t>While the OSEK-OS standard specifies an event-driven operating system, the OSEK-TIME specification (also written: </a:t>
            </a:r>
            <a:r>
              <a:rPr lang="en-US" sz="2000" b="0" dirty="0" err="1"/>
              <a:t>OSEKtime</a:t>
            </a:r>
            <a:r>
              <a:rPr lang="en-US" sz="2000" b="0" dirty="0"/>
              <a:t> ) is a supplement for time-driven operating systems</a:t>
            </a:r>
            <a:r>
              <a:rPr lang="en-US" sz="2000" b="0" dirty="0" smtClean="0"/>
              <a:t>. </a:t>
            </a:r>
            <a:r>
              <a:rPr lang="en-US" sz="2000" b="0" dirty="0"/>
              <a:t>When configured, OSEK-TIME callback functions are processed with higher priority than the tasks configured in OSEK-OS.</a:t>
            </a:r>
          </a:p>
        </p:txBody>
      </p:sp>
    </p:spTree>
    <p:extLst>
      <p:ext uri="{BB962C8B-B14F-4D97-AF65-F5344CB8AC3E}">
        <p14:creationId xmlns:p14="http://schemas.microsoft.com/office/powerpoint/2010/main" val="1841728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OSEK</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target platforms (targets</a:t>
            </a:r>
            <a:r>
              <a:rPr lang="en-US" sz="2800" dirty="0" smtClean="0"/>
              <a:t>)</a:t>
            </a:r>
          </a:p>
          <a:p>
            <a:pPr lvl="1"/>
            <a:r>
              <a:rPr lang="en-US" sz="2000" b="0" dirty="0"/>
              <a:t>Common target platforms are 16- and 32-bit microcontrollers for the automotive industry, but the system is scalable and can be used practically on 8- to 32-bit microprocessors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7" y="2514600"/>
            <a:ext cx="5372100" cy="3581400"/>
          </a:xfrm>
          <a:prstGeom prst="rect">
            <a:avLst/>
          </a:prstGeom>
        </p:spPr>
      </p:pic>
    </p:spTree>
    <p:extLst>
      <p:ext uri="{BB962C8B-B14F-4D97-AF65-F5344CB8AC3E}">
        <p14:creationId xmlns:p14="http://schemas.microsoft.com/office/powerpoint/2010/main" val="3141212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MISRA</a:t>
            </a:r>
            <a:endParaRPr lang="de-DE" altLang="en-US" dirty="0"/>
          </a:p>
        </p:txBody>
      </p:sp>
      <p:sp>
        <p:nvSpPr>
          <p:cNvPr id="7171" name="Rectangle 3"/>
          <p:cNvSpPr>
            <a:spLocks noGrp="1" noChangeArrowheads="1"/>
          </p:cNvSpPr>
          <p:nvPr>
            <p:ph type="body" idx="1"/>
          </p:nvPr>
        </p:nvSpPr>
        <p:spPr>
          <a:xfrm>
            <a:off x="0" y="609600"/>
            <a:ext cx="8915400" cy="5943600"/>
          </a:xfrm>
        </p:spPr>
        <p:txBody>
          <a:bodyPr/>
          <a:lstStyle/>
          <a:p>
            <a:r>
              <a:rPr lang="en-US" sz="2800" dirty="0"/>
              <a:t>Why Was MISRA Introduced?</a:t>
            </a:r>
          </a:p>
          <a:p>
            <a:pPr lvl="1"/>
            <a:r>
              <a:rPr lang="en-US" sz="2000" b="0" dirty="0"/>
              <a:t>To ensure </a:t>
            </a:r>
            <a:r>
              <a:rPr lang="en-US" sz="2000" dirty="0"/>
              <a:t>safety, security, and reliability </a:t>
            </a:r>
            <a:r>
              <a:rPr lang="en-US" sz="2000" b="0" dirty="0"/>
              <a:t>in </a:t>
            </a:r>
            <a:r>
              <a:rPr lang="en-US" sz="2000" dirty="0"/>
              <a:t>embedded software</a:t>
            </a:r>
            <a:r>
              <a:rPr lang="en-US" sz="2000" b="0" dirty="0"/>
              <a:t>.</a:t>
            </a:r>
          </a:p>
          <a:p>
            <a:pPr lvl="1"/>
            <a:r>
              <a:rPr lang="en-US" sz="2000" b="0" dirty="0"/>
              <a:t>As embedded systems in vehicles became more complex and critical, a need arose for </a:t>
            </a:r>
            <a:r>
              <a:rPr lang="en-US" sz="2000" dirty="0"/>
              <a:t>strict software development practices </a:t>
            </a:r>
            <a:r>
              <a:rPr lang="en-US" sz="2000" b="0" dirty="0"/>
              <a:t>to prevent failures.</a:t>
            </a:r>
            <a:endParaRPr lang="de-DE" altLang="en-US" sz="2000" b="0" dirty="0"/>
          </a:p>
        </p:txBody>
      </p:sp>
      <p:pic>
        <p:nvPicPr>
          <p:cNvPr id="2" name="Picture 2" descr="PRQA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3200400"/>
            <a:ext cx="25908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31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MISRA</a:t>
            </a:r>
            <a:endParaRPr lang="de-DE" altLang="en-US" dirty="0"/>
          </a:p>
        </p:txBody>
      </p:sp>
      <p:sp>
        <p:nvSpPr>
          <p:cNvPr id="7171" name="Rectangle 3"/>
          <p:cNvSpPr>
            <a:spLocks noGrp="1" noChangeArrowheads="1"/>
          </p:cNvSpPr>
          <p:nvPr>
            <p:ph type="body" idx="1"/>
          </p:nvPr>
        </p:nvSpPr>
        <p:spPr>
          <a:xfrm>
            <a:off x="0" y="609600"/>
            <a:ext cx="8763000" cy="6248400"/>
          </a:xfrm>
        </p:spPr>
        <p:txBody>
          <a:bodyPr/>
          <a:lstStyle/>
          <a:p>
            <a:r>
              <a:rPr lang="en-US" sz="2800" dirty="0"/>
              <a:t>Why Use MISRA</a:t>
            </a:r>
            <a:r>
              <a:rPr lang="en-US" sz="2800" dirty="0" smtClean="0"/>
              <a:t>?</a:t>
            </a:r>
          </a:p>
          <a:p>
            <a:pPr lvl="1"/>
            <a:r>
              <a:rPr lang="en-US" sz="2000" b="0" dirty="0"/>
              <a:t>MISRA is crucial in automotive and safety-critical systems development for several reasons:</a:t>
            </a:r>
          </a:p>
          <a:p>
            <a:pPr lvl="2"/>
            <a:r>
              <a:rPr lang="en-US" sz="1600" b="1" dirty="0" smtClean="0"/>
              <a:t>Safety</a:t>
            </a:r>
          </a:p>
          <a:p>
            <a:pPr lvl="2"/>
            <a:r>
              <a:rPr lang="en-US" sz="1600" b="1" dirty="0" smtClean="0"/>
              <a:t>Reliability</a:t>
            </a:r>
          </a:p>
          <a:p>
            <a:pPr lvl="2"/>
            <a:r>
              <a:rPr lang="en-US" sz="1600" b="1" dirty="0" smtClean="0"/>
              <a:t>Portability</a:t>
            </a:r>
          </a:p>
          <a:p>
            <a:pPr lvl="2"/>
            <a:r>
              <a:rPr lang="en-US" sz="1600" b="1" dirty="0" smtClean="0"/>
              <a:t>Compliance</a:t>
            </a:r>
          </a:p>
          <a:p>
            <a:pPr lvl="1"/>
            <a:r>
              <a:rPr lang="en-US" sz="2000" b="0" dirty="0"/>
              <a:t>Many industries require </a:t>
            </a:r>
            <a:r>
              <a:rPr lang="en-US" sz="2000" dirty="0"/>
              <a:t>compliance with MISRA </a:t>
            </a:r>
            <a:r>
              <a:rPr lang="en-US" sz="2000" b="0" dirty="0"/>
              <a:t>or similar coding standards to meet regulatory and certification requirements, such as </a:t>
            </a:r>
            <a:r>
              <a:rPr lang="en-US" sz="2000" dirty="0"/>
              <a:t>ISO 26262 </a:t>
            </a:r>
            <a:r>
              <a:rPr lang="en-US" sz="2000" b="0" dirty="0"/>
              <a:t>for </a:t>
            </a:r>
            <a:r>
              <a:rPr lang="en-US" sz="2000" dirty="0"/>
              <a:t>automotive functional </a:t>
            </a:r>
            <a:r>
              <a:rPr lang="en-US" sz="2000" dirty="0" smtClean="0"/>
              <a:t>safety</a:t>
            </a:r>
            <a:r>
              <a:rPr lang="en-US" sz="2000" b="0" dirty="0" smtClean="0"/>
              <a:t>.</a:t>
            </a:r>
          </a:p>
          <a:p>
            <a:pPr lvl="1"/>
            <a:r>
              <a:rPr lang="en-US" sz="2000" b="0" dirty="0"/>
              <a:t>By enforcing these rules, companies can prevent </a:t>
            </a:r>
            <a:r>
              <a:rPr lang="en-US" sz="2000" dirty="0"/>
              <a:t>catastrophic failures</a:t>
            </a:r>
            <a:r>
              <a:rPr lang="en-US" sz="2000" b="0" dirty="0"/>
              <a:t>, maintain </a:t>
            </a:r>
            <a:r>
              <a:rPr lang="en-US" sz="2000" dirty="0"/>
              <a:t>high standards </a:t>
            </a:r>
            <a:r>
              <a:rPr lang="en-US" sz="2000" b="0" dirty="0"/>
              <a:t>for safety, and reduce </a:t>
            </a:r>
            <a:r>
              <a:rPr lang="en-US" sz="2000" dirty="0"/>
              <a:t>long-term maintenance </a:t>
            </a:r>
            <a:r>
              <a:rPr lang="en-US" sz="2000" b="0" dirty="0"/>
              <a:t>costs. </a:t>
            </a:r>
            <a:r>
              <a:rPr lang="en-US" sz="2000" b="0" dirty="0" err="1"/>
              <a:t>Misra</a:t>
            </a:r>
            <a:r>
              <a:rPr lang="en-US" sz="2000" b="0" dirty="0"/>
              <a:t> rules also work hand-in-hand with </a:t>
            </a:r>
            <a:r>
              <a:rPr lang="en-US" sz="2000" dirty="0"/>
              <a:t>static analysis tools </a:t>
            </a:r>
            <a:r>
              <a:rPr lang="x-none" sz="2000" dirty="0"/>
              <a:t> </a:t>
            </a:r>
            <a:r>
              <a:rPr lang="x-none" sz="2000" b="0" dirty="0"/>
              <a:t>(like PC-Lint, QAC, or Polyspace)</a:t>
            </a:r>
            <a:r>
              <a:rPr lang="en-US" sz="2000" b="0" dirty="0"/>
              <a:t> for early bug detection, ensuring that the final system is both </a:t>
            </a:r>
            <a:r>
              <a:rPr lang="en-US" sz="2000" dirty="0"/>
              <a:t>robust and safe.</a:t>
            </a:r>
          </a:p>
        </p:txBody>
      </p:sp>
    </p:spTree>
    <p:extLst>
      <p:ext uri="{BB962C8B-B14F-4D97-AF65-F5344CB8AC3E}">
        <p14:creationId xmlns:p14="http://schemas.microsoft.com/office/powerpoint/2010/main" val="2624190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MISRA</a:t>
            </a:r>
            <a:endParaRPr lang="de-DE" altLang="en-US" dirty="0"/>
          </a:p>
        </p:txBody>
      </p:sp>
      <p:sp>
        <p:nvSpPr>
          <p:cNvPr id="7171" name="Rectangle 3"/>
          <p:cNvSpPr>
            <a:spLocks noGrp="1" noChangeArrowheads="1"/>
          </p:cNvSpPr>
          <p:nvPr>
            <p:ph type="body" idx="1"/>
          </p:nvPr>
        </p:nvSpPr>
        <p:spPr>
          <a:xfrm>
            <a:off x="0" y="609600"/>
            <a:ext cx="8839200" cy="5943600"/>
          </a:xfrm>
        </p:spPr>
        <p:txBody>
          <a:bodyPr/>
          <a:lstStyle/>
          <a:p>
            <a:r>
              <a:rPr lang="en-US" sz="2800" dirty="0"/>
              <a:t>Key Principles of MISRA </a:t>
            </a:r>
            <a:r>
              <a:rPr lang="en-US" sz="2800" dirty="0" smtClean="0"/>
              <a:t>C:2012</a:t>
            </a:r>
          </a:p>
          <a:p>
            <a:pPr lvl="1"/>
            <a:r>
              <a:rPr lang="en-US" sz="2000" dirty="0"/>
              <a:t>MISRA C:2012 </a:t>
            </a:r>
            <a:r>
              <a:rPr lang="en-US" sz="2000" b="0" dirty="0"/>
              <a:t>contains </a:t>
            </a:r>
            <a:r>
              <a:rPr lang="en-US" sz="2000" dirty="0"/>
              <a:t>143 rules and 16 directives</a:t>
            </a:r>
            <a:r>
              <a:rPr lang="en-US" sz="2000" b="0" dirty="0"/>
              <a:t>, each falling into one of the following categories</a:t>
            </a:r>
            <a:r>
              <a:rPr lang="en-US" sz="2000" b="0" dirty="0" smtClean="0"/>
              <a:t>:</a:t>
            </a:r>
          </a:p>
          <a:p>
            <a:pPr lvl="2"/>
            <a:r>
              <a:rPr lang="en-US" sz="1600" b="1" dirty="0"/>
              <a:t>Mandatory</a:t>
            </a:r>
            <a:r>
              <a:rPr lang="en-US" sz="1600" dirty="0"/>
              <a:t>: These rules must be followed. Violations are not allowed under any circumstances</a:t>
            </a:r>
            <a:r>
              <a:rPr lang="en-US" sz="1600" dirty="0" smtClean="0"/>
              <a:t>.</a:t>
            </a:r>
          </a:p>
          <a:p>
            <a:pPr lvl="2"/>
            <a:r>
              <a:rPr lang="en-US" sz="1600" b="1" dirty="0"/>
              <a:t>Required</a:t>
            </a:r>
            <a:r>
              <a:rPr lang="en-US" sz="1600" dirty="0"/>
              <a:t>: These rules must be followed unless the developer provides a documented </a:t>
            </a:r>
            <a:r>
              <a:rPr lang="en-US" sz="1600" dirty="0" smtClean="0"/>
              <a:t>rationale.</a:t>
            </a:r>
          </a:p>
          <a:p>
            <a:pPr lvl="2"/>
            <a:r>
              <a:rPr lang="en-US" sz="1600" b="1" dirty="0"/>
              <a:t>Advisory</a:t>
            </a:r>
            <a:r>
              <a:rPr lang="en-US" sz="1600" dirty="0"/>
              <a:t>: These rules are optional but highly recommended to improve code quality</a:t>
            </a:r>
            <a:r>
              <a:rPr lang="en-US" sz="1600" dirty="0" smtClean="0"/>
              <a:t>.</a:t>
            </a:r>
          </a:p>
          <a:p>
            <a:pPr lvl="1"/>
            <a:r>
              <a:rPr lang="en-US" sz="2000" b="0" dirty="0"/>
              <a:t>Key concepts include</a:t>
            </a:r>
            <a:endParaRPr lang="en-US" sz="2000" b="0" dirty="0" smtClean="0"/>
          </a:p>
          <a:p>
            <a:pPr lvl="2"/>
            <a:r>
              <a:rPr lang="en-US" sz="1600" dirty="0" smtClean="0"/>
              <a:t>Avoidance </a:t>
            </a:r>
            <a:r>
              <a:rPr lang="en-US" sz="1600" dirty="0"/>
              <a:t>of </a:t>
            </a:r>
            <a:r>
              <a:rPr lang="en-US" sz="1600" b="1" dirty="0"/>
              <a:t>dynamic memory </a:t>
            </a:r>
            <a:r>
              <a:rPr lang="en-US" sz="1600" dirty="0" smtClean="0"/>
              <a:t>allocation</a:t>
            </a:r>
          </a:p>
          <a:p>
            <a:pPr lvl="2"/>
            <a:r>
              <a:rPr lang="en-US" sz="1600" b="1" dirty="0" smtClean="0"/>
              <a:t>Static </a:t>
            </a:r>
            <a:r>
              <a:rPr lang="en-US" sz="1600" b="1" dirty="0"/>
              <a:t>memory </a:t>
            </a:r>
            <a:r>
              <a:rPr lang="en-US" sz="1600" dirty="0" smtClean="0"/>
              <a:t>allocation</a:t>
            </a:r>
          </a:p>
          <a:p>
            <a:pPr lvl="2"/>
            <a:r>
              <a:rPr lang="en-US" sz="1600" dirty="0" smtClean="0"/>
              <a:t>Avoidance </a:t>
            </a:r>
            <a:r>
              <a:rPr lang="en-US" sz="1600" dirty="0"/>
              <a:t>of </a:t>
            </a:r>
            <a:r>
              <a:rPr lang="en-US" sz="1600" b="1" dirty="0" smtClean="0"/>
              <a:t>recursion</a:t>
            </a:r>
          </a:p>
          <a:p>
            <a:pPr lvl="2"/>
            <a:r>
              <a:rPr lang="en-US" sz="1600" dirty="0" smtClean="0"/>
              <a:t>Limiting </a:t>
            </a:r>
            <a:r>
              <a:rPr lang="en-US" sz="1600" b="1" dirty="0"/>
              <a:t>pointer </a:t>
            </a:r>
            <a:r>
              <a:rPr lang="en-US" sz="1600" b="1" dirty="0" smtClean="0"/>
              <a:t>usage</a:t>
            </a:r>
            <a:endParaRPr lang="de-DE" altLang="en-US" b="1" dirty="0"/>
          </a:p>
        </p:txBody>
      </p:sp>
    </p:spTree>
    <p:extLst>
      <p:ext uri="{BB962C8B-B14F-4D97-AF65-F5344CB8AC3E}">
        <p14:creationId xmlns:p14="http://schemas.microsoft.com/office/powerpoint/2010/main" val="1405642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400" dirty="0" smtClean="0"/>
              <a:t>MISRA real case example</a:t>
            </a:r>
            <a:endParaRPr lang="de-DE" altLang="en-US" dirty="0"/>
          </a:p>
        </p:txBody>
      </p:sp>
      <p:sp>
        <p:nvSpPr>
          <p:cNvPr id="7171" name="Rectangle 3"/>
          <p:cNvSpPr>
            <a:spLocks noGrp="1" noChangeArrowheads="1"/>
          </p:cNvSpPr>
          <p:nvPr>
            <p:ph type="body" idx="1"/>
          </p:nvPr>
        </p:nvSpPr>
        <p:spPr>
          <a:xfrm>
            <a:off x="0" y="609600"/>
            <a:ext cx="8915400" cy="5943600"/>
          </a:xfrm>
        </p:spPr>
        <p:txBody>
          <a:bodyPr/>
          <a:lstStyle/>
          <a:p>
            <a:r>
              <a:rPr lang="en-US" sz="2400" dirty="0"/>
              <a:t>Toyota Unintended Acceleration </a:t>
            </a:r>
            <a:r>
              <a:rPr lang="en-US" sz="2400" dirty="0" smtClean="0"/>
              <a:t>Incident</a:t>
            </a:r>
          </a:p>
          <a:p>
            <a:pPr marL="914400" lvl="2" indent="0">
              <a:buNone/>
            </a:pPr>
            <a:r>
              <a:rPr lang="en-US" sz="1800" dirty="0" smtClean="0"/>
              <a:t>A </a:t>
            </a:r>
            <a:r>
              <a:rPr lang="en-US" sz="1800" dirty="0"/>
              <a:t>famous case that highlights why coding standards like MISRA are important is the Toyota </a:t>
            </a:r>
            <a:r>
              <a:rPr lang="en-US" sz="1800" b="1" dirty="0"/>
              <a:t>unintended acceleration </a:t>
            </a:r>
            <a:r>
              <a:rPr lang="en-US" sz="1800" b="1" dirty="0" smtClean="0"/>
              <a:t>incident</a:t>
            </a:r>
            <a:r>
              <a:rPr lang="en-US" sz="1800" dirty="0" smtClean="0"/>
              <a:t>.</a:t>
            </a:r>
          </a:p>
          <a:p>
            <a:pPr marL="914400" lvl="2" indent="0">
              <a:buNone/>
            </a:pPr>
            <a:r>
              <a:rPr lang="en-US" sz="1800" dirty="0" smtClean="0"/>
              <a:t>In </a:t>
            </a:r>
            <a:r>
              <a:rPr lang="en-US" sz="1800" dirty="0"/>
              <a:t>this case, software bugs in Toyota’s embedded system caused the vehicle to accelerate unintentionally, leading to crashes and </a:t>
            </a:r>
            <a:r>
              <a:rPr lang="en-US" sz="1800" dirty="0" smtClean="0"/>
              <a:t>fatalities.</a:t>
            </a:r>
          </a:p>
          <a:p>
            <a:pPr marL="914400" lvl="2" indent="0">
              <a:buNone/>
            </a:pPr>
            <a:r>
              <a:rPr lang="en-US" sz="1800" dirty="0" smtClean="0"/>
              <a:t>One </a:t>
            </a:r>
            <a:r>
              <a:rPr lang="en-US" sz="1800" dirty="0"/>
              <a:t>of the root causes was poor code quality, including </a:t>
            </a:r>
            <a:r>
              <a:rPr lang="en-US" sz="1800" b="1" dirty="0"/>
              <a:t>ignoring or suppressing compiler warnings </a:t>
            </a:r>
            <a:r>
              <a:rPr lang="en-US" sz="1800" dirty="0"/>
              <a:t>and failing to adhere to safety </a:t>
            </a:r>
            <a:r>
              <a:rPr lang="en-US" sz="1800" dirty="0" smtClean="0"/>
              <a:t>standards.</a:t>
            </a:r>
          </a:p>
          <a:p>
            <a:pPr marL="914400" lvl="2" indent="0">
              <a:buNone/>
            </a:pPr>
            <a:r>
              <a:rPr lang="en-US" sz="1800" dirty="0" smtClean="0"/>
              <a:t>These </a:t>
            </a:r>
            <a:r>
              <a:rPr lang="en-US" sz="1800" dirty="0"/>
              <a:t>kinds of bugs could have been caught or mitigated with adherence to strict coding rules, such as those outlined in MISRA</a:t>
            </a:r>
            <a:r>
              <a:rPr lang="en-US" sz="1800" dirty="0" smtClean="0"/>
              <a:t>.</a:t>
            </a:r>
          </a:p>
          <a:p>
            <a:pPr marL="914400" lvl="2" indent="0">
              <a:buNone/>
            </a:pPr>
            <a:endParaRPr lang="en-US" sz="1800" dirty="0" smtClean="0"/>
          </a:p>
          <a:p>
            <a:r>
              <a:rPr lang="en-US" sz="2000" dirty="0"/>
              <a:t>By following MISRA, you can avoid:</a:t>
            </a:r>
          </a:p>
          <a:p>
            <a:pPr lvl="2"/>
            <a:r>
              <a:rPr lang="en-US" sz="1600" b="1" dirty="0"/>
              <a:t>Undefined behavior </a:t>
            </a:r>
            <a:r>
              <a:rPr lang="en-US" sz="1600" dirty="0"/>
              <a:t>due to bad coding practices.</a:t>
            </a:r>
          </a:p>
          <a:p>
            <a:pPr lvl="2"/>
            <a:r>
              <a:rPr lang="en-US" sz="1600" b="1" dirty="0"/>
              <a:t>Subtle bugs </a:t>
            </a:r>
            <a:r>
              <a:rPr lang="en-US" sz="1600" dirty="0"/>
              <a:t>that could be overlooked in system complexity.</a:t>
            </a:r>
          </a:p>
          <a:p>
            <a:pPr lvl="2"/>
            <a:r>
              <a:rPr lang="en-US" sz="1600" dirty="0"/>
              <a:t>Dangerous </a:t>
            </a:r>
            <a:r>
              <a:rPr lang="en-US" sz="1600" b="1" dirty="0"/>
              <a:t>memory-related issues</a:t>
            </a:r>
            <a:r>
              <a:rPr lang="en-US" sz="1600" dirty="0"/>
              <a:t>, such as buffer overflows or use-after-free errors.</a:t>
            </a:r>
            <a:endParaRPr lang="de-DE" altLang="en-US" sz="1600" dirty="0"/>
          </a:p>
          <a:p>
            <a:pPr marL="914400" lvl="2" indent="0">
              <a:buNone/>
            </a:pPr>
            <a:endParaRPr lang="de-DE" altLang="en-US" sz="1800" dirty="0"/>
          </a:p>
        </p:txBody>
      </p:sp>
    </p:spTree>
    <p:extLst>
      <p:ext uri="{BB962C8B-B14F-4D97-AF65-F5344CB8AC3E}">
        <p14:creationId xmlns:p14="http://schemas.microsoft.com/office/powerpoint/2010/main" val="1555158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400" dirty="0" smtClean="0"/>
              <a:t>MISRA C code example</a:t>
            </a:r>
            <a:endParaRPr lang="de-DE" altLang="en-US"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solidFill>
                  <a:srgbClr val="C00000"/>
                </a:solidFill>
              </a:rPr>
              <a:t>MISRA </a:t>
            </a:r>
            <a:r>
              <a:rPr lang="en-US" dirty="0">
                <a:solidFill>
                  <a:srgbClr val="C00000"/>
                </a:solidFill>
              </a:rPr>
              <a:t>Rule 10.1: The value of an expression shall not be implicitly converted to a type that is not consistent with the essential type of the expression</a:t>
            </a:r>
            <a:r>
              <a:rPr lang="en-US" dirty="0" smtClean="0">
                <a:solidFill>
                  <a:srgbClr val="C00000"/>
                </a:solidFill>
              </a:rPr>
              <a:t>.</a:t>
            </a:r>
          </a:p>
          <a:p>
            <a:pPr marL="0" indent="0">
              <a:buNone/>
            </a:pPr>
            <a:endParaRPr lang="en-US" dirty="0">
              <a:solidFill>
                <a:srgbClr val="C00000"/>
              </a:solidFill>
            </a:endParaRPr>
          </a:p>
          <a:p>
            <a:pPr marL="0" indent="0">
              <a:buNone/>
            </a:pPr>
            <a:r>
              <a:rPr lang="en-US" sz="2000" dirty="0"/>
              <a:t>Possible</a:t>
            </a:r>
            <a:r>
              <a:rPr lang="en-US" dirty="0" smtClean="0">
                <a:solidFill>
                  <a:srgbClr val="C00000"/>
                </a:solidFill>
              </a:rPr>
              <a:t> </a:t>
            </a:r>
            <a:r>
              <a:rPr lang="en-US" sz="2000" dirty="0"/>
              <a:t>problems</a:t>
            </a:r>
            <a:r>
              <a:rPr lang="en-US" sz="2000" dirty="0" smtClean="0"/>
              <a:t>:</a:t>
            </a:r>
            <a:endParaRPr lang="en-US" dirty="0" smtClean="0"/>
          </a:p>
          <a:p>
            <a:pPr lvl="1"/>
            <a:r>
              <a:rPr lang="en-US" b="0" dirty="0" smtClean="0">
                <a:solidFill>
                  <a:schemeClr val="tx1"/>
                </a:solidFill>
              </a:rPr>
              <a:t>different sizes </a:t>
            </a:r>
            <a:r>
              <a:rPr lang="en-US" b="0" dirty="0">
                <a:solidFill>
                  <a:schemeClr val="tx1"/>
                </a:solidFill>
              </a:rPr>
              <a:t>for </a:t>
            </a:r>
            <a:r>
              <a:rPr lang="en-US" b="0" dirty="0" smtClean="0">
                <a:solidFill>
                  <a:schemeClr val="tx1"/>
                </a:solidFill>
              </a:rPr>
              <a:t>data types</a:t>
            </a:r>
          </a:p>
          <a:p>
            <a:pPr lvl="1"/>
            <a:r>
              <a:rPr lang="en-US" b="0" dirty="0">
                <a:solidFill>
                  <a:schemeClr val="tx1"/>
                </a:solidFill>
              </a:rPr>
              <a:t>data truncation or overflow</a:t>
            </a:r>
            <a:endParaRPr lang="en-US" b="0" dirty="0" smtClean="0">
              <a:solidFill>
                <a:schemeClr val="tx1"/>
              </a:solidFill>
            </a:endParaRPr>
          </a:p>
          <a:p>
            <a:pPr lvl="1"/>
            <a:r>
              <a:rPr lang="en-US" b="0" dirty="0" smtClean="0">
                <a:solidFill>
                  <a:schemeClr val="tx1"/>
                </a:solidFill>
              </a:rPr>
              <a:t>different </a:t>
            </a:r>
            <a:r>
              <a:rPr lang="en-US" b="0" dirty="0">
                <a:solidFill>
                  <a:schemeClr val="tx1"/>
                </a:solidFill>
              </a:rPr>
              <a:t>architectures or hardware </a:t>
            </a:r>
            <a:r>
              <a:rPr lang="en-US" b="0" dirty="0" smtClean="0">
                <a:solidFill>
                  <a:schemeClr val="tx1"/>
                </a:solidFill>
              </a:rPr>
              <a:t>platforms</a:t>
            </a:r>
          </a:p>
          <a:p>
            <a:pPr lvl="1"/>
            <a:r>
              <a:rPr lang="en-US" b="0" dirty="0" smtClean="0">
                <a:solidFill>
                  <a:schemeClr val="tx1"/>
                </a:solidFill>
              </a:rPr>
              <a:t>cross-platform </a:t>
            </a:r>
            <a:r>
              <a:rPr lang="en-US" b="0" dirty="0">
                <a:solidFill>
                  <a:schemeClr val="tx1"/>
                </a:solidFill>
              </a:rPr>
              <a:t>portability</a:t>
            </a:r>
            <a:endParaRPr lang="en-US" b="0" dirty="0" smtClean="0">
              <a:solidFill>
                <a:schemeClr val="tx1"/>
              </a:solidFill>
            </a:endParaRPr>
          </a:p>
          <a:p>
            <a:pPr lvl="1"/>
            <a:r>
              <a:rPr lang="en-US" b="0" dirty="0" smtClean="0">
                <a:solidFill>
                  <a:schemeClr val="tx1"/>
                </a:solidFill>
              </a:rPr>
              <a:t>signed </a:t>
            </a:r>
            <a:r>
              <a:rPr lang="en-US" b="0" dirty="0">
                <a:solidFill>
                  <a:schemeClr val="tx1"/>
                </a:solidFill>
              </a:rPr>
              <a:t>vs </a:t>
            </a:r>
            <a:r>
              <a:rPr lang="en-US" b="0" dirty="0" smtClean="0">
                <a:solidFill>
                  <a:schemeClr val="tx1"/>
                </a:solidFill>
              </a:rPr>
              <a:t>unsigned types</a:t>
            </a:r>
          </a:p>
          <a:p>
            <a:pPr lvl="1"/>
            <a:r>
              <a:rPr lang="en-US" b="0" dirty="0" smtClean="0">
                <a:solidFill>
                  <a:schemeClr val="tx1"/>
                </a:solidFill>
              </a:rPr>
              <a:t>endianness issues</a:t>
            </a:r>
          </a:p>
          <a:p>
            <a:pPr lvl="1"/>
            <a:r>
              <a:rPr lang="en-US" b="0" dirty="0" smtClean="0">
                <a:solidFill>
                  <a:schemeClr val="tx1"/>
                </a:solidFill>
              </a:rPr>
              <a:t>performance </a:t>
            </a:r>
            <a:r>
              <a:rPr lang="en-US" b="0" dirty="0">
                <a:solidFill>
                  <a:schemeClr val="tx1"/>
                </a:solidFill>
              </a:rPr>
              <a:t>and </a:t>
            </a:r>
            <a:r>
              <a:rPr lang="en-US" b="0" dirty="0" smtClean="0">
                <a:solidFill>
                  <a:schemeClr val="tx1"/>
                </a:solidFill>
              </a:rPr>
              <a:t>optimization</a:t>
            </a:r>
            <a:endParaRPr lang="bg-BG" b="0" dirty="0">
              <a:solidFill>
                <a:schemeClr val="tx1"/>
              </a:solidFill>
            </a:endParaRPr>
          </a:p>
        </p:txBody>
      </p:sp>
      <p:pic>
        <p:nvPicPr>
          <p:cNvPr id="4" name="Picture 3"/>
          <p:cNvPicPr>
            <a:picLocks noChangeAspect="1"/>
          </p:cNvPicPr>
          <p:nvPr/>
        </p:nvPicPr>
        <p:blipFill>
          <a:blip r:embed="rId4"/>
          <a:stretch>
            <a:fillRect/>
          </a:stretch>
        </p:blipFill>
        <p:spPr>
          <a:xfrm>
            <a:off x="547126" y="838200"/>
            <a:ext cx="8049748" cy="1448002"/>
          </a:xfrm>
          <a:prstGeom prst="rect">
            <a:avLst/>
          </a:prstGeom>
        </p:spPr>
      </p:pic>
      <p:pic>
        <p:nvPicPr>
          <p:cNvPr id="7" name="Picture 6"/>
          <p:cNvPicPr>
            <a:picLocks noChangeAspect="1"/>
          </p:cNvPicPr>
          <p:nvPr/>
        </p:nvPicPr>
        <p:blipFill>
          <a:blip r:embed="rId5"/>
          <a:stretch>
            <a:fillRect/>
          </a:stretch>
        </p:blipFill>
        <p:spPr>
          <a:xfrm>
            <a:off x="4953000" y="3428957"/>
            <a:ext cx="3600953" cy="609685"/>
          </a:xfrm>
          <a:prstGeom prst="rect">
            <a:avLst/>
          </a:prstGeom>
        </p:spPr>
      </p:pic>
      <p:pic>
        <p:nvPicPr>
          <p:cNvPr id="8" name="Picture 7"/>
          <p:cNvPicPr>
            <a:picLocks noChangeAspect="1"/>
          </p:cNvPicPr>
          <p:nvPr/>
        </p:nvPicPr>
        <p:blipFill>
          <a:blip r:embed="rId6"/>
          <a:stretch>
            <a:fillRect/>
          </a:stretch>
        </p:blipFill>
        <p:spPr>
          <a:xfrm>
            <a:off x="5392047" y="5638800"/>
            <a:ext cx="2722857" cy="752548"/>
          </a:xfrm>
          <a:prstGeom prst="rect">
            <a:avLst/>
          </a:prstGeom>
        </p:spPr>
      </p:pic>
      <p:pic>
        <p:nvPicPr>
          <p:cNvPr id="3074" name="Picture 2" descr="Stream Same Same But Different by Stephen King | Listen online for free on  SoundCloud"/>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72200" y="4267200"/>
            <a:ext cx="1295443" cy="129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046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ASPICE Overview</a:t>
            </a:r>
            <a:endParaRPr lang="de-DE" altLang="en-US" dirty="0"/>
          </a:p>
        </p:txBody>
      </p:sp>
      <p:sp>
        <p:nvSpPr>
          <p:cNvPr id="7171" name="Rectangle 3"/>
          <p:cNvSpPr>
            <a:spLocks noGrp="1" noChangeArrowheads="1"/>
          </p:cNvSpPr>
          <p:nvPr>
            <p:ph type="body" idx="1"/>
          </p:nvPr>
        </p:nvSpPr>
        <p:spPr>
          <a:xfrm>
            <a:off x="-152400" y="2057400"/>
            <a:ext cx="8763000" cy="5943600"/>
          </a:xfrm>
        </p:spPr>
        <p:txBody>
          <a:bodyPr/>
          <a:lstStyle/>
          <a:p>
            <a:r>
              <a:rPr lang="en-US" sz="2000" dirty="0"/>
              <a:t>What is ASPICE</a:t>
            </a:r>
            <a:r>
              <a:rPr lang="en-US" sz="2000" dirty="0" smtClean="0"/>
              <a:t>?</a:t>
            </a:r>
          </a:p>
          <a:p>
            <a:pPr lvl="1"/>
            <a:r>
              <a:rPr lang="en-US" b="0" dirty="0"/>
              <a:t>ASPICE is a </a:t>
            </a:r>
            <a:r>
              <a:rPr lang="en-US" dirty="0"/>
              <a:t>process model </a:t>
            </a:r>
            <a:r>
              <a:rPr lang="en-US" b="0" dirty="0"/>
              <a:t>to evaluate and improve software development maturity in the automotive industry, based on </a:t>
            </a:r>
            <a:r>
              <a:rPr lang="en-US" dirty="0"/>
              <a:t>ISO/IEC 15504 </a:t>
            </a:r>
            <a:r>
              <a:rPr lang="en-US" b="0" dirty="0"/>
              <a:t>(SPICE</a:t>
            </a:r>
            <a:r>
              <a:rPr lang="en-US" b="0" dirty="0" smtClean="0"/>
              <a:t>).</a:t>
            </a:r>
          </a:p>
          <a:p>
            <a:pPr lvl="1"/>
            <a:r>
              <a:rPr lang="en-US" b="0" dirty="0"/>
              <a:t>It focuses on ensuring that software development processes are standardized, repeatable, and of high quality</a:t>
            </a:r>
            <a:r>
              <a:rPr lang="en-US" b="0" dirty="0" smtClean="0"/>
              <a:t>.</a:t>
            </a:r>
            <a:endParaRPr lang="de-DE" b="0" dirty="0"/>
          </a:p>
          <a:p>
            <a:r>
              <a:rPr lang="en-US" sz="2000" dirty="0"/>
              <a:t>Why use ASPICE?</a:t>
            </a:r>
          </a:p>
          <a:p>
            <a:pPr lvl="1"/>
            <a:r>
              <a:rPr lang="en-US" b="0" dirty="0"/>
              <a:t>Reduces risks and </a:t>
            </a:r>
            <a:r>
              <a:rPr lang="en-US" dirty="0"/>
              <a:t>improves safety and quality in the software lifecycle</a:t>
            </a:r>
            <a:r>
              <a:rPr lang="en-US" b="0" dirty="0" smtClean="0"/>
              <a:t>.</a:t>
            </a:r>
          </a:p>
          <a:p>
            <a:pPr lvl="1"/>
            <a:r>
              <a:rPr lang="en-US" b="0" dirty="0"/>
              <a:t>Ensures compliance with </a:t>
            </a:r>
            <a:r>
              <a:rPr lang="en-US" dirty="0"/>
              <a:t>ISO 26262 </a:t>
            </a:r>
            <a:r>
              <a:rPr lang="en-US" b="0" dirty="0"/>
              <a:t>and other standards</a:t>
            </a:r>
            <a:r>
              <a:rPr lang="en-US" b="0" dirty="0" smtClean="0"/>
              <a:t>.</a:t>
            </a:r>
          </a:p>
          <a:p>
            <a:pPr lvl="1"/>
            <a:r>
              <a:rPr lang="en-US" b="0" dirty="0"/>
              <a:t>Supports process improvement and </a:t>
            </a:r>
            <a:r>
              <a:rPr lang="en-US" dirty="0"/>
              <a:t>alignment with OEM requirements</a:t>
            </a:r>
            <a:r>
              <a:rPr lang="en-US" b="0" dirty="0" smtClean="0"/>
              <a:t>.</a:t>
            </a:r>
          </a:p>
          <a:p>
            <a:r>
              <a:rPr lang="en-US" sz="2000" dirty="0"/>
              <a:t>Key Concepts</a:t>
            </a:r>
          </a:p>
          <a:p>
            <a:pPr lvl="1"/>
            <a:r>
              <a:rPr lang="en-US" dirty="0"/>
              <a:t>Capability Levels</a:t>
            </a:r>
            <a:r>
              <a:rPr lang="en-US" b="0" dirty="0"/>
              <a:t>: </a:t>
            </a:r>
            <a:r>
              <a:rPr lang="en-US" dirty="0"/>
              <a:t>Levels 0–5</a:t>
            </a:r>
            <a:r>
              <a:rPr lang="en-US" b="0" dirty="0"/>
              <a:t>, from incomplete to optimizing processes</a:t>
            </a:r>
            <a:r>
              <a:rPr lang="en-US" b="0" dirty="0" smtClean="0"/>
              <a:t>.</a:t>
            </a:r>
          </a:p>
          <a:p>
            <a:pPr lvl="1"/>
            <a:r>
              <a:rPr lang="en-US" dirty="0"/>
              <a:t>V-Model</a:t>
            </a:r>
            <a:r>
              <a:rPr lang="en-US" b="0" dirty="0"/>
              <a:t>: A development lifecycle model that emphasizes </a:t>
            </a:r>
            <a:r>
              <a:rPr lang="en-US" dirty="0"/>
              <a:t>verification and validation at each stage</a:t>
            </a:r>
            <a:r>
              <a:rPr lang="en-US" b="0" dirty="0" smtClean="0"/>
              <a:t>.</a:t>
            </a:r>
          </a:p>
          <a:p>
            <a:pPr lvl="1"/>
            <a:r>
              <a:rPr lang="en-US" dirty="0"/>
              <a:t>Processes</a:t>
            </a:r>
            <a:r>
              <a:rPr lang="en-US" b="0" dirty="0"/>
              <a:t>: System requirements, software development, integration, testing, quality assurance, and project management.</a:t>
            </a:r>
          </a:p>
        </p:txBody>
      </p:sp>
      <p:pic>
        <p:nvPicPr>
          <p:cNvPr id="1026" name="Picture 2" descr="ASPICE Assess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4762500"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03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 A intern (EN)">
  <a:themeElements>
    <a:clrScheme name="PPT A intern (EN) 1">
      <a:dk1>
        <a:srgbClr val="000000"/>
      </a:dk1>
      <a:lt1>
        <a:srgbClr val="FFFFFF"/>
      </a:lt1>
      <a:dk2>
        <a:srgbClr val="1E467D"/>
      </a:dk2>
      <a:lt2>
        <a:srgbClr val="828787"/>
      </a:lt2>
      <a:accent1>
        <a:srgbClr val="C8CDC8"/>
      </a:accent1>
      <a:accent2>
        <a:srgbClr val="007DC8"/>
      </a:accent2>
      <a:accent3>
        <a:srgbClr val="FFFFFF"/>
      </a:accent3>
      <a:accent4>
        <a:srgbClr val="000000"/>
      </a:accent4>
      <a:accent5>
        <a:srgbClr val="E0E3E0"/>
      </a:accent5>
      <a:accent6>
        <a:srgbClr val="0071B5"/>
      </a:accent6>
      <a:hlink>
        <a:srgbClr val="1E467D"/>
      </a:hlink>
      <a:folHlink>
        <a:srgbClr val="4B73A5"/>
      </a:folHlink>
    </a:clrScheme>
    <a:fontScheme name="PPT A intern (EN)">
      <a:majorFont>
        <a:latin typeface="Arial"/>
        <a:ea typeface=""/>
        <a:cs typeface="Lucida Sans Unicode"/>
      </a:majorFont>
      <a:minorFont>
        <a:latin typeface="Arial"/>
        <a:ea typefac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449263" rtl="0" eaLnBrk="0" fontAlgn="base" latinLnBrk="0" hangingPunct="0">
          <a:lnSpc>
            <a:spcPct val="95000"/>
          </a:lnSpc>
          <a:spcBef>
            <a:spcPct val="0"/>
          </a:spcBef>
          <a:spcAft>
            <a:spcPct val="0"/>
          </a:spcAft>
          <a:buClr>
            <a:srgbClr val="000000"/>
          </a:buClr>
          <a:buSzPct val="100000"/>
          <a:buFontTx/>
          <a:buNone/>
          <a:tabLst/>
          <a:defRPr kumimoji="0" lang="de-DE" altLang="en-US" sz="1600" b="1" i="0" u="none" strike="noStrike" cap="none" normalizeH="0" baseline="0" smtClean="0">
            <a:ln>
              <a:noFill/>
            </a:ln>
            <a:solidFill>
              <a:schemeClr val="tx2"/>
            </a:solidFill>
            <a:effectLst/>
            <a:latin typeface="Arial" panose="020B0604020202020204" pitchFamily="34" charset="0"/>
            <a:cs typeface="Lucida Sans Unicode" panose="020B0602030504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449263" rtl="0" eaLnBrk="0" fontAlgn="base" latinLnBrk="0" hangingPunct="0">
          <a:lnSpc>
            <a:spcPct val="95000"/>
          </a:lnSpc>
          <a:spcBef>
            <a:spcPct val="0"/>
          </a:spcBef>
          <a:spcAft>
            <a:spcPct val="0"/>
          </a:spcAft>
          <a:buClr>
            <a:srgbClr val="000000"/>
          </a:buClr>
          <a:buSzPct val="100000"/>
          <a:buFontTx/>
          <a:buNone/>
          <a:tabLst/>
          <a:defRPr kumimoji="0" lang="de-DE" altLang="en-US" sz="1600" b="1" i="0" u="none" strike="noStrike" cap="none" normalizeH="0" baseline="0" smtClean="0">
            <a:ln>
              <a:noFill/>
            </a:ln>
            <a:solidFill>
              <a:schemeClr val="tx2"/>
            </a:solidFill>
            <a:effectLst/>
            <a:latin typeface="Arial" panose="020B0604020202020204" pitchFamily="34" charset="0"/>
            <a:cs typeface="Lucida Sans Unicode" panose="020B0602030504020204" pitchFamily="34" charset="0"/>
          </a:defRPr>
        </a:defPPr>
      </a:lstStyle>
    </a:lnDef>
  </a:objectDefaults>
  <a:extraClrSchemeLst>
    <a:extraClrScheme>
      <a:clrScheme name="PPT A intern (EN) 1">
        <a:dk1>
          <a:srgbClr val="000000"/>
        </a:dk1>
        <a:lt1>
          <a:srgbClr val="FFFFFF"/>
        </a:lt1>
        <a:dk2>
          <a:srgbClr val="1E467D"/>
        </a:dk2>
        <a:lt2>
          <a:srgbClr val="828787"/>
        </a:lt2>
        <a:accent1>
          <a:srgbClr val="C8CDC8"/>
        </a:accent1>
        <a:accent2>
          <a:srgbClr val="007DC8"/>
        </a:accent2>
        <a:accent3>
          <a:srgbClr val="FFFFFF"/>
        </a:accent3>
        <a:accent4>
          <a:srgbClr val="000000"/>
        </a:accent4>
        <a:accent5>
          <a:srgbClr val="E0E3E0"/>
        </a:accent5>
        <a:accent6>
          <a:srgbClr val="0071B5"/>
        </a:accent6>
        <a:hlink>
          <a:srgbClr val="1E467D"/>
        </a:hlink>
        <a:folHlink>
          <a:srgbClr val="4B73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PT A intern (EN) 1">
    <a:dk1>
      <a:srgbClr val="000000"/>
    </a:dk1>
    <a:lt1>
      <a:srgbClr val="FFFFFF"/>
    </a:lt1>
    <a:dk2>
      <a:srgbClr val="1E467D"/>
    </a:dk2>
    <a:lt2>
      <a:srgbClr val="828787"/>
    </a:lt2>
    <a:accent1>
      <a:srgbClr val="C8CDC8"/>
    </a:accent1>
    <a:accent2>
      <a:srgbClr val="007DC8"/>
    </a:accent2>
    <a:accent3>
      <a:srgbClr val="FFFFFF"/>
    </a:accent3>
    <a:accent4>
      <a:srgbClr val="000000"/>
    </a:accent4>
    <a:accent5>
      <a:srgbClr val="E0E3E0"/>
    </a:accent5>
    <a:accent6>
      <a:srgbClr val="0071B5"/>
    </a:accent6>
    <a:hlink>
      <a:srgbClr val="1E467D"/>
    </a:hlink>
    <a:folHlink>
      <a:srgbClr val="4B73A5"/>
    </a:folHlink>
  </a:clrScheme>
</a:themeOverride>
</file>

<file path=docProps/app.xml><?xml version="1.0" encoding="utf-8"?>
<Properties xmlns="http://schemas.openxmlformats.org/officeDocument/2006/extended-properties" xmlns:vt="http://schemas.openxmlformats.org/officeDocument/2006/docPropsVTypes">
  <Template/>
  <TotalTime>0</TotalTime>
  <Words>2967</Words>
  <Application>Microsoft Office PowerPoint</Application>
  <PresentationFormat>On-screen Show (4:3)</PresentationFormat>
  <Paragraphs>243</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Lucida Sans Unicode</vt:lpstr>
      <vt:lpstr>Wingdings</vt:lpstr>
      <vt:lpstr>PPT A intern (EN)</vt:lpstr>
      <vt:lpstr>Embedded systems in cars</vt:lpstr>
      <vt:lpstr>MISRA Overview</vt:lpstr>
      <vt:lpstr>MISRA</vt:lpstr>
      <vt:lpstr>MISRA</vt:lpstr>
      <vt:lpstr>MISRA</vt:lpstr>
      <vt:lpstr>MISRA</vt:lpstr>
      <vt:lpstr>MISRA real case example</vt:lpstr>
      <vt:lpstr>MISRA C code example</vt:lpstr>
      <vt:lpstr>ASPICE Overview</vt:lpstr>
      <vt:lpstr>ASPICE</vt:lpstr>
      <vt:lpstr>ASPICE V-model</vt:lpstr>
      <vt:lpstr>ASPICE</vt:lpstr>
      <vt:lpstr>ASPICE</vt:lpstr>
      <vt:lpstr>ASPICE</vt:lpstr>
      <vt:lpstr>AUTOSAR Overview</vt:lpstr>
      <vt:lpstr>AUTOSAR</vt:lpstr>
      <vt:lpstr>AUTOSAR</vt:lpstr>
      <vt:lpstr>AUTOSAR</vt:lpstr>
      <vt:lpstr>AUTOSAR</vt:lpstr>
      <vt:lpstr>AUTOSAR</vt:lpstr>
      <vt:lpstr>AUTOSAR</vt:lpstr>
      <vt:lpstr>AUTOSAR</vt:lpstr>
      <vt:lpstr>AUTOSAR</vt:lpstr>
      <vt:lpstr>Basic Architecture for Comfort Systems</vt:lpstr>
      <vt:lpstr>Basic Architecture for Comfort Systems</vt:lpstr>
      <vt:lpstr>Basic Architecture for Comfort Systems</vt:lpstr>
      <vt:lpstr>Basic Architecture for Comfort Systems</vt:lpstr>
      <vt:lpstr>Basic Architecture for Comfort Systems</vt:lpstr>
      <vt:lpstr>Basic Architecture for Comfort Systems</vt:lpstr>
      <vt:lpstr>AUTOSAR Tools</vt:lpstr>
      <vt:lpstr>OSEK</vt:lpstr>
      <vt:lpstr>OSEK</vt:lpstr>
      <vt:lpstr>OSEK</vt:lpstr>
      <vt:lpstr>OSEK</vt:lpstr>
      <vt:lpstr>OSEK</vt:lpstr>
      <vt:lpstr>OSEK</vt:lpstr>
      <vt:lpstr>OSEK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here</dc:title>
  <dc:creator>Saitov, Medzhit</dc:creator>
  <cp:lastModifiedBy>Yordanov, Emiliyan</cp:lastModifiedBy>
  <cp:revision>81</cp:revision>
  <dcterms:created xsi:type="dcterms:W3CDTF">2024-10-14T08:16:12Z</dcterms:created>
  <dcterms:modified xsi:type="dcterms:W3CDTF">2024-11-07T08:28:19Z</dcterms:modified>
</cp:coreProperties>
</file>