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56" r:id="rId3"/>
    <p:sldId id="258" r:id="rId4"/>
    <p:sldId id="260" r:id="rId5"/>
    <p:sldId id="259" r:id="rId6"/>
    <p:sldId id="264" r:id="rId7"/>
    <p:sldId id="261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B4180-EF6B-44E0-A7AE-8AFD09903955}" type="datetimeFigureOut">
              <a:rPr lang="ru-RU" smtClean="0"/>
              <a:t>02.11.2016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C81B8-A548-4893-B6CC-C84A153CFE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028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6FBA-31BF-4316-B50E-4D5C24F7877E}" type="datetime1">
              <a:rPr lang="ru-RU" smtClean="0"/>
              <a:t>02.11.2016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4E0C2A44-ACE7-4EDF-92D3-FF8BE2EF5D8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1840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D7E46-0576-4619-AA21-1A76E00E152E}" type="datetime1">
              <a:rPr lang="ru-RU" smtClean="0"/>
              <a:t>02.11.2016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A44-ACE7-4EDF-92D3-FF8BE2EF5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60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F23B6-8DB6-45C4-B4FB-63AA0374B97C}" type="datetime1">
              <a:rPr lang="ru-RU" smtClean="0"/>
              <a:t>02.11.2016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A44-ACE7-4EDF-92D3-FF8BE2EF5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98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8B58-0AE6-4E22-A77D-2F29915855F9}" type="datetime1">
              <a:rPr lang="ru-RU" smtClean="0"/>
              <a:t>02.11.2016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A44-ACE7-4EDF-92D3-FF8BE2EF5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65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29DF8-E8B1-4C2B-806F-CFA4C85C46A4}" type="datetime1">
              <a:rPr lang="ru-RU" smtClean="0"/>
              <a:t>02.11.2016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A44-ACE7-4EDF-92D3-FF8BE2EF5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27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337B5-E0FE-45FA-B2E1-556A55E025AE}" type="datetime1">
              <a:rPr lang="ru-RU" smtClean="0"/>
              <a:t>02.11.2016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A44-ACE7-4EDF-92D3-FF8BE2EF5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42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797A-7A72-4319-BDF2-2398DDF95F41}" type="datetime1">
              <a:rPr lang="ru-RU" smtClean="0"/>
              <a:t>02.11.2016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A44-ACE7-4EDF-92D3-FF8BE2EF5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15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934D4-8238-4B82-B740-B496BF6A4CBA}" type="datetime1">
              <a:rPr lang="ru-RU" smtClean="0"/>
              <a:t>02.11.2016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A44-ACE7-4EDF-92D3-FF8BE2EF5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44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9B04-455F-44AB-9CE2-662E0B154BF3}" type="datetime1">
              <a:rPr lang="ru-RU" smtClean="0"/>
              <a:t>02.11.2016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A44-ACE7-4EDF-92D3-FF8BE2EF5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97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5343-338F-422C-8851-81AF89C92AE1}" type="datetime1">
              <a:rPr lang="ru-RU" smtClean="0"/>
              <a:t>02.11.2016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A44-ACE7-4EDF-92D3-FF8BE2EF5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36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2A0C-4369-4E4F-B6CA-A94985401D8B}" type="datetime1">
              <a:rPr lang="ru-RU" smtClean="0"/>
              <a:t>02.11.2016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A44-ACE7-4EDF-92D3-FF8BE2EF5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84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50063-72AA-4A38-8B73-85248D9BEEA7}" type="datetime1">
              <a:rPr lang="ru-RU" smtClean="0"/>
              <a:t>02.11.2016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C2A44-ACE7-4EDF-92D3-FF8BE2EF5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6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28" y="404664"/>
            <a:ext cx="784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err="1" smtClean="0"/>
              <a:t>Хакатон</a:t>
            </a:r>
            <a:r>
              <a:rPr lang="ru-RU" sz="4000" b="1" dirty="0" smtClean="0"/>
              <a:t> Открытый Регион</a:t>
            </a:r>
            <a:endParaRPr lang="ru-RU" sz="24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A44-ACE7-4EDF-92D3-FF8BE2EF5D85}" type="slidenum">
              <a:rPr lang="ru-RU" smtClean="0"/>
              <a:t>1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83528" y="2276872"/>
            <a:ext cx="8208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Номинация Пермского</a:t>
            </a:r>
          </a:p>
          <a:p>
            <a:r>
              <a:rPr lang="ru-RU" sz="4000" dirty="0" smtClean="0"/>
              <a:t>целлюлозно-бумажного комбината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83528" y="4581128"/>
            <a:ext cx="82089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ru-RU" sz="3600" dirty="0" smtClean="0"/>
              <a:t>Команда </a:t>
            </a:r>
            <a:r>
              <a:rPr lang="en-US" sz="3600" dirty="0" err="1" smtClean="0"/>
              <a:t>NewTeam</a:t>
            </a:r>
            <a:r>
              <a:rPr lang="en-US" sz="3600" dirty="0" smtClean="0"/>
              <a:t>(1):</a:t>
            </a:r>
          </a:p>
          <a:p>
            <a:pPr algn="r">
              <a:spcBef>
                <a:spcPts val="600"/>
              </a:spcBef>
            </a:pPr>
            <a:r>
              <a:rPr lang="ru-RU" sz="3200" dirty="0" err="1" smtClean="0"/>
              <a:t>Пантилимонов</a:t>
            </a:r>
            <a:r>
              <a:rPr lang="ru-RU" sz="3200" dirty="0" smtClean="0"/>
              <a:t> Михаил Вячеславович</a:t>
            </a:r>
          </a:p>
          <a:p>
            <a:pPr algn="r">
              <a:spcBef>
                <a:spcPts val="600"/>
              </a:spcBef>
            </a:pPr>
            <a:r>
              <a:rPr lang="ru-RU" sz="3200" dirty="0" smtClean="0"/>
              <a:t>Полушин Глеб Валерьевич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1090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28" y="404664"/>
            <a:ext cx="7848912" cy="570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Задача: </a:t>
            </a:r>
            <a:r>
              <a:rPr lang="ru-RU" sz="3600" dirty="0" smtClean="0"/>
              <a:t>составление оптимальной последовательности выпуска продукции</a:t>
            </a:r>
            <a:endParaRPr lang="ru-RU" sz="4000" dirty="0" smtClean="0"/>
          </a:p>
          <a:p>
            <a:pPr>
              <a:spcBef>
                <a:spcPts val="1800"/>
              </a:spcBef>
            </a:pPr>
            <a:r>
              <a:rPr lang="ru-RU" sz="4000" b="1" dirty="0" smtClean="0"/>
              <a:t>Критерии оптимальности:</a:t>
            </a:r>
          </a:p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200" dirty="0" smtClean="0"/>
              <a:t>Оптимальный крой</a:t>
            </a:r>
            <a:br>
              <a:rPr lang="ru-RU" sz="3200" dirty="0" smtClean="0"/>
            </a:br>
            <a:r>
              <a:rPr lang="ru-RU" sz="2400" dirty="0" smtClean="0"/>
              <a:t>минимальные отходы от резки</a:t>
            </a:r>
          </a:p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200" dirty="0" smtClean="0"/>
              <a:t>Минимальные переналадки</a:t>
            </a:r>
            <a:br>
              <a:rPr lang="ru-RU" sz="3200" dirty="0" smtClean="0"/>
            </a:br>
            <a:r>
              <a:rPr lang="ru-RU" sz="2400" dirty="0" smtClean="0"/>
              <a:t>минимальное время остановки на переналадки</a:t>
            </a:r>
          </a:p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200" dirty="0" smtClean="0"/>
              <a:t>Своевременная отгрузка</a:t>
            </a:r>
            <a:br>
              <a:rPr lang="ru-RU" sz="3200" dirty="0" smtClean="0"/>
            </a:br>
            <a:r>
              <a:rPr lang="ru-RU" sz="2400" dirty="0" err="1" smtClean="0"/>
              <a:t>Отгрузка</a:t>
            </a:r>
            <a:r>
              <a:rPr lang="ru-RU" sz="2400" dirty="0" smtClean="0"/>
              <a:t> продукции во соответствие со сроками</a:t>
            </a:r>
            <a:endParaRPr lang="ru-RU" sz="24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A44-ACE7-4EDF-92D3-FF8BE2EF5D8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51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28" y="404664"/>
            <a:ext cx="784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Генетический алгоритм</a:t>
            </a:r>
            <a:endParaRPr lang="ru-RU" sz="24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A44-ACE7-4EDF-92D3-FF8BE2EF5D85}" type="slidenum">
              <a:rPr lang="ru-RU" smtClean="0"/>
              <a:t>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83528" y="1566659"/>
            <a:ext cx="792088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b="1" dirty="0" smtClean="0"/>
              <a:t>Особь (геном, хромосома) </a:t>
            </a:r>
            <a:r>
              <a:rPr lang="ru-RU" sz="2400" dirty="0" smtClean="0"/>
              <a:t>– пробное решение. Объект, содержащий необходимые параметры.</a:t>
            </a:r>
          </a:p>
          <a:p>
            <a:pPr>
              <a:spcBef>
                <a:spcPts val="1200"/>
              </a:spcBef>
            </a:pPr>
            <a:r>
              <a:rPr lang="ru-RU" sz="2400" b="1" dirty="0" smtClean="0"/>
              <a:t>Популяция</a:t>
            </a:r>
            <a:r>
              <a:rPr lang="ru-RU" sz="2400" dirty="0" smtClean="0"/>
              <a:t> – набор особей.</a:t>
            </a:r>
          </a:p>
          <a:p>
            <a:pPr>
              <a:spcBef>
                <a:spcPts val="1200"/>
              </a:spcBef>
            </a:pPr>
            <a:r>
              <a:rPr lang="ru-RU" sz="2400" b="1" dirty="0" smtClean="0"/>
              <a:t>Размножение</a:t>
            </a:r>
            <a:r>
              <a:rPr lang="ru-RU" sz="2400" dirty="0" smtClean="0"/>
              <a:t> – создание новой особи, наследующей черты родителей.</a:t>
            </a:r>
          </a:p>
          <a:p>
            <a:pPr>
              <a:spcBef>
                <a:spcPts val="1200"/>
              </a:spcBef>
            </a:pPr>
            <a:r>
              <a:rPr lang="ru-RU" sz="2400" b="1" dirty="0" smtClean="0"/>
              <a:t>Мутация</a:t>
            </a:r>
            <a:r>
              <a:rPr lang="ru-RU" sz="2400" dirty="0" smtClean="0"/>
              <a:t> – случайное изменение параметров особи.</a:t>
            </a:r>
          </a:p>
          <a:p>
            <a:pPr>
              <a:spcBef>
                <a:spcPts val="1200"/>
              </a:spcBef>
            </a:pPr>
            <a:r>
              <a:rPr lang="ru-RU" sz="2400" b="1" dirty="0" smtClean="0"/>
              <a:t>Фитнес-функция</a:t>
            </a:r>
            <a:r>
              <a:rPr lang="ru-RU" sz="2400" dirty="0" smtClean="0"/>
              <a:t> – оценка жизнеспособности (полезности) особи.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5258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28" y="404664"/>
            <a:ext cx="784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Генетический алгоритм</a:t>
            </a:r>
            <a:endParaRPr lang="ru-RU" sz="24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A44-ACE7-4EDF-92D3-FF8BE2EF5D85}" type="slidenum">
              <a:rPr lang="ru-RU" smtClean="0"/>
              <a:t>4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971600" y="1700808"/>
            <a:ext cx="2448272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Начальная популяция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148064" y="1700808"/>
            <a:ext cx="2448272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Отбор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148064" y="3128402"/>
            <a:ext cx="2448272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Скрещивание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148064" y="4581128"/>
            <a:ext cx="2448272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Мутация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3419872" y="1916832"/>
            <a:ext cx="1728192" cy="43204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>
            <a:off x="6181368" y="4064506"/>
            <a:ext cx="432048" cy="49149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6156176" y="2636912"/>
            <a:ext cx="432048" cy="49149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углом 12"/>
          <p:cNvSpPr/>
          <p:nvPr/>
        </p:nvSpPr>
        <p:spPr>
          <a:xfrm rot="16200000">
            <a:off x="3061356" y="3139443"/>
            <a:ext cx="2949279" cy="1224136"/>
          </a:xfrm>
          <a:prstGeom prst="bentArrow">
            <a:avLst>
              <a:gd name="adj1" fmla="val 18968"/>
              <a:gd name="adj2" fmla="val 22208"/>
              <a:gd name="adj3" fmla="val 25000"/>
              <a:gd name="adj4" fmla="val 437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Стрелка вниз 14"/>
          <p:cNvSpPr/>
          <p:nvPr/>
        </p:nvSpPr>
        <p:spPr>
          <a:xfrm>
            <a:off x="6181368" y="5517232"/>
            <a:ext cx="432048" cy="49149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220072" y="594928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Результат</a:t>
            </a:r>
            <a:endParaRPr lang="ru-RU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339752" y="3277433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Переход к новому поколению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3880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28" y="404664"/>
            <a:ext cx="784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Предложенное решение</a:t>
            </a:r>
            <a:endParaRPr lang="ru-RU" sz="24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A44-ACE7-4EDF-92D3-FF8BE2EF5D85}" type="slidenum">
              <a:rPr lang="ru-RU" smtClean="0"/>
              <a:t>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707440" y="1139260"/>
            <a:ext cx="8257048" cy="361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Особь (геном, хромосома) </a:t>
            </a:r>
            <a:r>
              <a:rPr lang="ru-RU" sz="2400" dirty="0" smtClean="0"/>
              <a:t>– Набор заказов, распределенный по машинам.</a:t>
            </a:r>
          </a:p>
          <a:p>
            <a:pPr>
              <a:spcBef>
                <a:spcPts val="10200"/>
              </a:spcBef>
            </a:pPr>
            <a:r>
              <a:rPr lang="ru-RU" sz="2400" b="1" dirty="0" smtClean="0"/>
              <a:t>Фитнес функция </a:t>
            </a:r>
            <a:r>
              <a:rPr lang="ru-RU" sz="2400" dirty="0" smtClean="0"/>
              <a:t>оценивает количество отходов, часов на переналадки, часов, выходящих за сроки отгрузки. Проверяется возможность параллельного выполнения заказов (одинаковая плотность бумаги, ширина машины).</a:t>
            </a:r>
            <a:endParaRPr lang="ru-RU" sz="2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30778"/>
              </p:ext>
            </p:extLst>
          </p:nvPr>
        </p:nvGraphicFramePr>
        <p:xfrm>
          <a:off x="827584" y="1988840"/>
          <a:ext cx="561662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648072"/>
                <a:gridCol w="576064"/>
                <a:gridCol w="648072"/>
                <a:gridCol w="641648"/>
                <a:gridCol w="582488"/>
                <a:gridCol w="648072"/>
                <a:gridCol w="576064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Б-21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19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Б-2300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44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16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КП-06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31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351193"/>
              </p:ext>
            </p:extLst>
          </p:nvPr>
        </p:nvGraphicFramePr>
        <p:xfrm>
          <a:off x="827584" y="4755635"/>
          <a:ext cx="5616624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648072"/>
                <a:gridCol w="576064"/>
                <a:gridCol w="648072"/>
                <a:gridCol w="641648"/>
                <a:gridCol w="582488"/>
                <a:gridCol w="648072"/>
                <a:gridCol w="576064"/>
              </a:tblGrid>
              <a:tr h="244940">
                <a:tc rowSpan="2">
                  <a:txBody>
                    <a:bodyPr/>
                    <a:lstStyle/>
                    <a:p>
                      <a:r>
                        <a:rPr lang="ru-RU" dirty="0" smtClean="0"/>
                        <a:t>Б-21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19</a:t>
                      </a:r>
                      <a:endParaRPr lang="ru-RU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14</a:t>
                      </a:r>
                      <a:endParaRPr lang="ru-RU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</a:tr>
              <a:tr h="1854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85420">
                <a:tc rowSpan="2">
                  <a:txBody>
                    <a:bodyPr/>
                    <a:lstStyle/>
                    <a:p>
                      <a:r>
                        <a:rPr lang="ru-RU" dirty="0" smtClean="0"/>
                        <a:t>Б-2300</a:t>
                      </a:r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21</a:t>
                      </a:r>
                      <a:endParaRPr lang="ru-RU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16</a:t>
                      </a:r>
                      <a:endParaRPr lang="ru-RU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</a:tr>
              <a:tr h="1854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44</a:t>
                      </a:r>
                      <a:endParaRPr lang="ru-RU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КП-06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31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dirty="0" smtClean="0"/>
                        <a:t>…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231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28" y="404664"/>
            <a:ext cx="784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Предложенное решение</a:t>
            </a:r>
            <a:endParaRPr lang="ru-RU" sz="24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A44-ACE7-4EDF-92D3-FF8BE2EF5D85}" type="slidenum">
              <a:rPr lang="ru-RU" smtClean="0"/>
              <a:t>6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96792" y="3017376"/>
            <a:ext cx="2448272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Начальная популяция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73256" y="3017376"/>
            <a:ext cx="2448272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Мутация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173256" y="4444970"/>
            <a:ext cx="2448272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Отбор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3445064" y="3233400"/>
            <a:ext cx="1728192" cy="43204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6206560" y="5381074"/>
            <a:ext cx="432048" cy="49149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низ 12"/>
          <p:cNvSpPr/>
          <p:nvPr/>
        </p:nvSpPr>
        <p:spPr>
          <a:xfrm>
            <a:off x="6181368" y="3953480"/>
            <a:ext cx="432048" cy="49149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углом 13"/>
          <p:cNvSpPr/>
          <p:nvPr/>
        </p:nvSpPr>
        <p:spPr>
          <a:xfrm rot="16200000">
            <a:off x="3806992" y="3735568"/>
            <a:ext cx="1508392" cy="1224136"/>
          </a:xfrm>
          <a:prstGeom prst="bentArrow">
            <a:avLst>
              <a:gd name="adj1" fmla="val 18968"/>
              <a:gd name="adj2" fmla="val 22208"/>
              <a:gd name="adj3" fmla="val 25000"/>
              <a:gd name="adj4" fmla="val 437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45264" y="604171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Результат</a:t>
            </a:r>
            <a:endParaRPr lang="ru-RU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613726" y="4405190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Переход к новому поколению</a:t>
            </a:r>
            <a:endParaRPr lang="ru-RU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1340768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Мутация происходит для каждой особи популяции. Если потомок оказался жизнеспособнее (большее значение фитнес-функции), он заменяет родителя.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9199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28" y="404664"/>
            <a:ext cx="784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Предложенное решение</a:t>
            </a:r>
            <a:endParaRPr lang="ru-RU" sz="24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A44-ACE7-4EDF-92D3-FF8BE2EF5D85}" type="slidenum">
              <a:rPr lang="ru-RU" smtClean="0"/>
              <a:t>7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" t="9035" r="1167" b="7424"/>
          <a:stretch/>
        </p:blipFill>
        <p:spPr bwMode="auto">
          <a:xfrm>
            <a:off x="609600" y="1685925"/>
            <a:ext cx="79914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21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83528" y="404664"/>
            <a:ext cx="784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Дальнейшая разработка</a:t>
            </a:r>
            <a:endParaRPr lang="ru-RU" sz="2400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C2A44-ACE7-4EDF-92D3-FF8BE2EF5D85}" type="slidenum">
              <a:rPr lang="ru-RU" smtClean="0"/>
              <a:t>8</a:t>
            </a:fld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755576" y="1484784"/>
            <a:ext cx="74168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AutoNum type="arabicPeriod"/>
            </a:pPr>
            <a:r>
              <a:rPr lang="ru-RU" sz="2800" b="1" dirty="0" smtClean="0"/>
              <a:t>Учет возможности разбивки заказов.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>Текущая версия учитывает только возможности параллельного выполнения последовательно идущих заказов. Однако возможность параллельного выполнения непоследовательных заказов значительно улучшит результаты работы программы.</a:t>
            </a:r>
          </a:p>
          <a:p>
            <a:pPr marL="342900" indent="-342900">
              <a:spcBef>
                <a:spcPts val="1800"/>
              </a:spcBef>
              <a:buAutoNum type="arabicPeriod"/>
            </a:pPr>
            <a:r>
              <a:rPr lang="ru-RU" sz="2800" b="1" dirty="0" smtClean="0"/>
              <a:t>Создание пользовательского интерфейса.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>Создание удобного интерфейса для ввода данных в различных форматах. </a:t>
            </a:r>
            <a:r>
              <a:rPr lang="ru-RU" sz="2000" smtClean="0"/>
              <a:t>Наглядный </a:t>
            </a:r>
            <a:r>
              <a:rPr lang="ru-RU" sz="2000" dirty="0" smtClean="0"/>
              <a:t>интерактивный вывод.</a:t>
            </a:r>
          </a:p>
          <a:p>
            <a:pPr marL="342900" indent="-342900">
              <a:spcBef>
                <a:spcPts val="1800"/>
              </a:spcBef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650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231</Words>
  <Application>Microsoft Office PowerPoint</Application>
  <PresentationFormat>Экран (4:3)</PresentationFormat>
  <Paragraphs>94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Gleb</dc:creator>
  <cp:lastModifiedBy>Gleb</cp:lastModifiedBy>
  <cp:revision>17</cp:revision>
  <dcterms:created xsi:type="dcterms:W3CDTF">2016-11-02T15:07:33Z</dcterms:created>
  <dcterms:modified xsi:type="dcterms:W3CDTF">2016-11-02T19:26:54Z</dcterms:modified>
</cp:coreProperties>
</file>