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783b369ad_1_3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2a783b369ad_1_34: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783b369ad_1_10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a783b369ad_1_105: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783b369ad_1_11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a783b369ad_1_114: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783b369ad_1_11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a783b369ad_1_119:notes"/>
          <p:cNvSpPr/>
          <p:nvPr>
            <p:ph idx="2" type="sldImg"/>
          </p:nvPr>
        </p:nvSpPr>
        <p:spPr>
          <a:xfrm>
            <a:off x="1143225" y="68577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783b369ad_1_12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a783b369ad_1_123: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783b369ad_1_12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a783b369ad_1_128: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783b369ad_1_3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a783b369ad_1_39: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783b369ad_1_4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a783b369ad_1_44: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783b369ad_1_5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a783b369ad_1_51: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783b369ad_1_5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a783b369ad_1_58: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783b369ad_1_6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a783b369ad_1_69: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783b369ad_1_7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a783b369ad_1_79: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83b369ad_1_8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a783b369ad_1_86: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783b369ad_1_9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a783b369ad_1_96: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1144264" y="632817"/>
            <a:ext cx="2694940" cy="2794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650">
                <a:solidFill>
                  <a:srgbClr val="59595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
        <p:nvSpPr>
          <p:cNvPr id="62" name="Google Shape;62;p15"/>
          <p:cNvSpPr txBox="1"/>
          <p:nvPr>
            <p:ph type="title"/>
          </p:nvPr>
        </p:nvSpPr>
        <p:spPr>
          <a:xfrm>
            <a:off x="1144264" y="632817"/>
            <a:ext cx="2694940" cy="2794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650">
                <a:solidFill>
                  <a:srgbClr val="59595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txBox="1"/>
          <p:nvPr>
            <p:ph idx="1" type="body"/>
          </p:nvPr>
        </p:nvSpPr>
        <p:spPr>
          <a:xfrm>
            <a:off x="386924" y="1013089"/>
            <a:ext cx="8370151" cy="344297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500">
                <a:solidFill>
                  <a:srgbClr val="595959"/>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7" name="Shape 67"/>
        <p:cNvGrpSpPr/>
        <p:nvPr/>
      </p:nvGrpSpPr>
      <p:grpSpPr>
        <a:xfrm>
          <a:off x="0" y="0"/>
          <a:ext cx="0" cy="0"/>
          <a:chOff x="0" y="0"/>
          <a:chExt cx="0" cy="0"/>
        </a:xfrm>
      </p:grpSpPr>
      <p:sp>
        <p:nvSpPr>
          <p:cNvPr id="68" name="Google Shape;68;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1" name="Shape 71"/>
        <p:cNvGrpSpPr/>
        <p:nvPr/>
      </p:nvGrpSpPr>
      <p:grpSpPr>
        <a:xfrm>
          <a:off x="0" y="0"/>
          <a:ext cx="0" cy="0"/>
          <a:chOff x="0" y="0"/>
          <a:chExt cx="0" cy="0"/>
        </a:xfrm>
      </p:grpSpPr>
      <p:sp>
        <p:nvSpPr>
          <p:cNvPr id="72" name="Google Shape;72;p17"/>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7"/>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7" name="Shape 77"/>
        <p:cNvGrpSpPr/>
        <p:nvPr/>
      </p:nvGrpSpPr>
      <p:grpSpPr>
        <a:xfrm>
          <a:off x="0" y="0"/>
          <a:ext cx="0" cy="0"/>
          <a:chOff x="0" y="0"/>
          <a:chExt cx="0" cy="0"/>
        </a:xfrm>
      </p:grpSpPr>
      <p:sp>
        <p:nvSpPr>
          <p:cNvPr id="78" name="Google Shape;78;p18"/>
          <p:cNvSpPr txBox="1"/>
          <p:nvPr>
            <p:ph type="title"/>
          </p:nvPr>
        </p:nvSpPr>
        <p:spPr>
          <a:xfrm>
            <a:off x="1144264" y="632817"/>
            <a:ext cx="2694940" cy="2794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650">
                <a:solidFill>
                  <a:srgbClr val="59595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8"/>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18"/>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144264" y="632817"/>
            <a:ext cx="2694940" cy="2794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650" u="none" cap="none" strike="noStrike">
                <a:solidFill>
                  <a:srgbClr val="59595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386924" y="1013089"/>
            <a:ext cx="8370151" cy="344297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500" u="none" cap="none" strike="noStrike">
                <a:solidFill>
                  <a:srgbClr val="595959"/>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3" name="Google Shape;5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4" name="Google Shape;5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5" name="Google Shape;55;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19"/>
          <p:cNvSpPr txBox="1"/>
          <p:nvPr>
            <p:ph type="title"/>
          </p:nvPr>
        </p:nvSpPr>
        <p:spPr>
          <a:xfrm>
            <a:off x="815011" y="1950903"/>
            <a:ext cx="7499350" cy="817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5200">
                <a:solidFill>
                  <a:srgbClr val="000000"/>
                </a:solidFill>
              </a:rPr>
              <a:t>Lead Scoring Case Study</a:t>
            </a:r>
            <a:endParaRPr sz="5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7" name="Shape 157"/>
        <p:cNvGrpSpPr/>
        <p:nvPr/>
      </p:nvGrpSpPr>
      <p:grpSpPr>
        <a:xfrm>
          <a:off x="0" y="0"/>
          <a:ext cx="0" cy="0"/>
          <a:chOff x="0" y="0"/>
          <a:chExt cx="0" cy="0"/>
        </a:xfrm>
      </p:grpSpPr>
      <p:sp>
        <p:nvSpPr>
          <p:cNvPr id="158" name="Google Shape;158;p28"/>
          <p:cNvSpPr txBox="1"/>
          <p:nvPr/>
        </p:nvSpPr>
        <p:spPr>
          <a:xfrm>
            <a:off x="614262" y="510315"/>
            <a:ext cx="3738879" cy="1076960"/>
          </a:xfrm>
          <a:prstGeom prst="rect">
            <a:avLst/>
          </a:prstGeom>
          <a:noFill/>
          <a:ln>
            <a:noFill/>
          </a:ln>
        </p:spPr>
        <p:txBody>
          <a:bodyPr anchorCtr="0" anchor="t" bIns="0" lIns="0" spcFirstLastPara="1" rIns="0" wrap="square" tIns="12700">
            <a:spAutoFit/>
          </a:bodyPr>
          <a:lstStyle/>
          <a:p>
            <a:pPr indent="-344169" lvl="0" marL="356235" marR="5080" rtl="0" algn="just">
              <a:lnSpc>
                <a:spcPct val="114999"/>
              </a:lnSpc>
              <a:spcBef>
                <a:spcPts val="0"/>
              </a:spcBef>
              <a:spcAft>
                <a:spcPts val="0"/>
              </a:spcAft>
              <a:buClr>
                <a:srgbClr val="595959"/>
              </a:buClr>
              <a:buSzPts val="1500"/>
              <a:buFont typeface="Arial"/>
              <a:buChar char="●"/>
            </a:pPr>
            <a:r>
              <a:rPr b="0" i="0" lang="en" sz="1500" u="none" cap="none" strike="noStrike">
                <a:solidFill>
                  <a:srgbClr val="595959"/>
                </a:solidFill>
                <a:latin typeface="Arial"/>
                <a:ea typeface="Arial"/>
                <a:cs typeface="Arial"/>
                <a:sym typeface="Arial"/>
              </a:rPr>
              <a:t>Leads which visit our site more, are  more likely to buy our course (perhaps  signalling growing interest and  conviction). (Fig ix)</a:t>
            </a:r>
            <a:endParaRPr b="0" i="0" sz="1500" u="none" cap="none" strike="noStrike">
              <a:latin typeface="Arial"/>
              <a:ea typeface="Arial"/>
              <a:cs typeface="Arial"/>
              <a:sym typeface="Arial"/>
            </a:endParaRPr>
          </a:p>
        </p:txBody>
      </p:sp>
      <p:sp>
        <p:nvSpPr>
          <p:cNvPr id="159" name="Google Shape;159;p28"/>
          <p:cNvSpPr txBox="1"/>
          <p:nvPr/>
        </p:nvSpPr>
        <p:spPr>
          <a:xfrm>
            <a:off x="6937071" y="3418154"/>
            <a:ext cx="38862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 sz="1200" u="none" cap="none" strike="noStrike">
                <a:latin typeface="Arial"/>
                <a:ea typeface="Arial"/>
                <a:cs typeface="Arial"/>
                <a:sym typeface="Arial"/>
              </a:rPr>
              <a:t>Fig ix</a:t>
            </a:r>
            <a:endParaRPr b="0" i="0" sz="1200" u="none" cap="none" strike="noStrike">
              <a:latin typeface="Arial"/>
              <a:ea typeface="Arial"/>
              <a:cs typeface="Arial"/>
              <a:sym typeface="Arial"/>
            </a:endParaRPr>
          </a:p>
        </p:txBody>
      </p:sp>
      <p:sp>
        <p:nvSpPr>
          <p:cNvPr id="160" name="Google Shape;160;p28"/>
          <p:cNvSpPr txBox="1"/>
          <p:nvPr/>
        </p:nvSpPr>
        <p:spPr>
          <a:xfrm>
            <a:off x="2249825" y="4738778"/>
            <a:ext cx="35496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 sz="1200" u="none" cap="none" strike="noStrike">
                <a:latin typeface="Arial"/>
                <a:ea typeface="Arial"/>
                <a:cs typeface="Arial"/>
                <a:sym typeface="Arial"/>
              </a:rPr>
              <a:t>Fig x</a:t>
            </a:r>
            <a:endParaRPr b="0" i="0" sz="1200" u="none" cap="none" strike="noStrike">
              <a:latin typeface="Arial"/>
              <a:ea typeface="Arial"/>
              <a:cs typeface="Arial"/>
              <a:sym typeface="Arial"/>
            </a:endParaRPr>
          </a:p>
        </p:txBody>
      </p:sp>
      <p:sp>
        <p:nvSpPr>
          <p:cNvPr id="161" name="Google Shape;161;p28"/>
          <p:cNvSpPr txBox="1"/>
          <p:nvPr/>
        </p:nvSpPr>
        <p:spPr>
          <a:xfrm>
            <a:off x="5096962" y="3791165"/>
            <a:ext cx="3738245" cy="1076960"/>
          </a:xfrm>
          <a:prstGeom prst="rect">
            <a:avLst/>
          </a:prstGeom>
          <a:noFill/>
          <a:ln>
            <a:noFill/>
          </a:ln>
        </p:spPr>
        <p:txBody>
          <a:bodyPr anchorCtr="0" anchor="t" bIns="0" lIns="0" spcFirstLastPara="1" rIns="0" wrap="square" tIns="12700">
            <a:spAutoFit/>
          </a:bodyPr>
          <a:lstStyle/>
          <a:p>
            <a:pPr indent="-344169" lvl="0" marL="356235" marR="5080" rtl="0" algn="just">
              <a:lnSpc>
                <a:spcPct val="114999"/>
              </a:lnSpc>
              <a:spcBef>
                <a:spcPts val="0"/>
              </a:spcBef>
              <a:spcAft>
                <a:spcPts val="0"/>
              </a:spcAft>
              <a:buClr>
                <a:srgbClr val="595959"/>
              </a:buClr>
              <a:buSzPts val="1500"/>
              <a:buFont typeface="Arial"/>
              <a:buChar char="●"/>
            </a:pPr>
            <a:r>
              <a:rPr b="0" i="0" lang="en" sz="1500" u="none" cap="none" strike="noStrike">
                <a:solidFill>
                  <a:srgbClr val="595959"/>
                </a:solidFill>
                <a:latin typeface="Arial"/>
                <a:ea typeface="Arial"/>
                <a:cs typeface="Arial"/>
                <a:sym typeface="Arial"/>
              </a:rPr>
              <a:t>Leads which view more pages per visit  on our site are less likely to convert.  Perhaps due to paralysis by analysis  (Fig x)</a:t>
            </a:r>
            <a:endParaRPr b="0" i="0" sz="1500" u="none" cap="none" strike="noStrike">
              <a:latin typeface="Arial"/>
              <a:ea typeface="Arial"/>
              <a:cs typeface="Arial"/>
              <a:sym typeface="Arial"/>
            </a:endParaRPr>
          </a:p>
        </p:txBody>
      </p:sp>
      <p:pic>
        <p:nvPicPr>
          <p:cNvPr id="162" name="Google Shape;162;p28"/>
          <p:cNvPicPr preferRelativeResize="0"/>
          <p:nvPr/>
        </p:nvPicPr>
        <p:blipFill>
          <a:blip r:embed="rId3">
            <a:alphaModFix/>
          </a:blip>
          <a:stretch>
            <a:fillRect/>
          </a:stretch>
        </p:blipFill>
        <p:spPr>
          <a:xfrm>
            <a:off x="5055691" y="140050"/>
            <a:ext cx="3258693" cy="3113353"/>
          </a:xfrm>
          <a:prstGeom prst="rect">
            <a:avLst/>
          </a:prstGeom>
          <a:noFill/>
          <a:ln>
            <a:noFill/>
          </a:ln>
        </p:spPr>
      </p:pic>
      <p:pic>
        <p:nvPicPr>
          <p:cNvPr id="163" name="Google Shape;163;p28"/>
          <p:cNvPicPr preferRelativeResize="0"/>
          <p:nvPr/>
        </p:nvPicPr>
        <p:blipFill>
          <a:blip r:embed="rId4">
            <a:alphaModFix/>
          </a:blip>
          <a:stretch>
            <a:fillRect/>
          </a:stretch>
        </p:blipFill>
        <p:spPr>
          <a:xfrm>
            <a:off x="556725" y="1739675"/>
            <a:ext cx="2958889" cy="28467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7" name="Shape 167"/>
        <p:cNvGrpSpPr/>
        <p:nvPr/>
      </p:nvGrpSpPr>
      <p:grpSpPr>
        <a:xfrm>
          <a:off x="0" y="0"/>
          <a:ext cx="0" cy="0"/>
          <a:chOff x="0" y="0"/>
          <a:chExt cx="0" cy="0"/>
        </a:xfrm>
      </p:grpSpPr>
      <p:sp>
        <p:nvSpPr>
          <p:cNvPr id="168" name="Google Shape;168;p29"/>
          <p:cNvSpPr txBox="1"/>
          <p:nvPr/>
        </p:nvSpPr>
        <p:spPr>
          <a:xfrm>
            <a:off x="482980" y="1027226"/>
            <a:ext cx="8274600" cy="3004800"/>
          </a:xfrm>
          <a:prstGeom prst="rect">
            <a:avLst/>
          </a:prstGeom>
          <a:noFill/>
          <a:ln>
            <a:noFill/>
          </a:ln>
        </p:spPr>
        <p:txBody>
          <a:bodyPr anchorCtr="0" anchor="t" bIns="0" lIns="0" spcFirstLastPara="1" rIns="0" wrap="square" tIns="12700">
            <a:spAutoFit/>
          </a:bodyPr>
          <a:lstStyle/>
          <a:p>
            <a:pPr indent="-359410" lvl="0" marL="371475" marR="10795" rtl="0" algn="just">
              <a:lnSpc>
                <a:spcPct val="114999"/>
              </a:lnSpc>
              <a:spcBef>
                <a:spcPts val="0"/>
              </a:spcBef>
              <a:spcAft>
                <a:spcPts val="0"/>
              </a:spcAft>
              <a:buClr>
                <a:srgbClr val="595959"/>
              </a:buClr>
              <a:buSzPts val="1700"/>
              <a:buFont typeface="Arial"/>
              <a:buChar char="●"/>
            </a:pPr>
            <a:r>
              <a:rPr b="0" i="0" lang="en" sz="1700" u="none" cap="none" strike="noStrike">
                <a:solidFill>
                  <a:srgbClr val="595959"/>
                </a:solidFill>
                <a:latin typeface="Arial"/>
                <a:ea typeface="Arial"/>
                <a:cs typeface="Arial"/>
                <a:sym typeface="Arial"/>
              </a:rPr>
              <a:t>References and Wellingak websites show the highest rate of conversion. They just  don’t have the same traffic as google or Olark. Perhaps we could help drive more  traffic there and as a result get more customers.</a:t>
            </a:r>
            <a:endParaRPr b="0" i="0" sz="1700" u="none" cap="none" strike="noStrike">
              <a:latin typeface="Arial"/>
              <a:ea typeface="Arial"/>
              <a:cs typeface="Arial"/>
              <a:sym typeface="Arial"/>
            </a:endParaRPr>
          </a:p>
          <a:p>
            <a:pPr indent="0" lvl="0" marL="0" marR="0" rtl="0" algn="l">
              <a:lnSpc>
                <a:spcPct val="100000"/>
              </a:lnSpc>
              <a:spcBef>
                <a:spcPts val="45"/>
              </a:spcBef>
              <a:spcAft>
                <a:spcPts val="0"/>
              </a:spcAft>
              <a:buClr>
                <a:srgbClr val="595959"/>
              </a:buClr>
              <a:buSzPts val="2000"/>
              <a:buFont typeface="Arial"/>
              <a:buNone/>
            </a:pPr>
            <a:r>
              <a:t/>
            </a:r>
            <a:endParaRPr b="0" i="0" sz="2000" u="none" cap="none" strike="noStrike">
              <a:latin typeface="Arial"/>
              <a:ea typeface="Arial"/>
              <a:cs typeface="Arial"/>
              <a:sym typeface="Arial"/>
            </a:endParaRPr>
          </a:p>
          <a:p>
            <a:pPr indent="-359410" lvl="0" marL="371475" marR="5080" rtl="0" algn="just">
              <a:lnSpc>
                <a:spcPct val="114999"/>
              </a:lnSpc>
              <a:spcBef>
                <a:spcPts val="0"/>
              </a:spcBef>
              <a:spcAft>
                <a:spcPts val="0"/>
              </a:spcAft>
              <a:buClr>
                <a:srgbClr val="595959"/>
              </a:buClr>
              <a:buSzPts val="1700"/>
              <a:buFont typeface="Arial"/>
              <a:buChar char="●"/>
            </a:pPr>
            <a:r>
              <a:rPr b="0" i="0" lang="en" sz="1700" u="none" cap="none" strike="noStrike">
                <a:solidFill>
                  <a:srgbClr val="595959"/>
                </a:solidFill>
                <a:latin typeface="Arial"/>
                <a:ea typeface="Arial"/>
                <a:cs typeface="Arial"/>
                <a:sym typeface="Arial"/>
              </a:rPr>
              <a:t>Leads through Google do show good conversion rate, however perhaps it isn’t as  high as compared to the previous 2, because the competition is outdoing us in  terms of SEO (search engine optimization), other marketing or course structure  and material. We’ll have to invest in digital marketing via SEO and make our  presence known on other websites where our presence isn’t significant (like  facebook	etc.)</a:t>
            </a:r>
            <a:endParaRPr b="0" i="0" sz="1700" u="none" cap="none" strike="noStrike">
              <a:latin typeface="Arial"/>
              <a:ea typeface="Arial"/>
              <a:cs typeface="Arial"/>
              <a:sym typeface="Arial"/>
            </a:endParaRPr>
          </a:p>
        </p:txBody>
      </p:sp>
      <p:sp>
        <p:nvSpPr>
          <p:cNvPr id="169" name="Google Shape;169;p29"/>
          <p:cNvSpPr txBox="1"/>
          <p:nvPr>
            <p:ph type="title"/>
          </p:nvPr>
        </p:nvSpPr>
        <p:spPr>
          <a:xfrm>
            <a:off x="3225397" y="206848"/>
            <a:ext cx="2693035"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sz="2500">
                <a:solidFill>
                  <a:srgbClr val="000000"/>
                </a:solidFill>
              </a:rPr>
              <a:t>Recommendations</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sp>
        <p:nvSpPr>
          <p:cNvPr id="174" name="Google Shape;174;p30"/>
          <p:cNvSpPr txBox="1"/>
          <p:nvPr/>
        </p:nvSpPr>
        <p:spPr>
          <a:xfrm>
            <a:off x="486755" y="26949"/>
            <a:ext cx="8268300" cy="4941600"/>
          </a:xfrm>
          <a:prstGeom prst="rect">
            <a:avLst/>
          </a:prstGeom>
          <a:noFill/>
          <a:ln>
            <a:noFill/>
          </a:ln>
        </p:spPr>
        <p:txBody>
          <a:bodyPr anchorCtr="0" anchor="t" bIns="0" lIns="0" spcFirstLastPara="1" rIns="0" wrap="square" tIns="12700">
            <a:spAutoFit/>
          </a:bodyPr>
          <a:lstStyle/>
          <a:p>
            <a:pPr indent="-355600" lvl="0" marL="367665" marR="5080" rtl="0" algn="just">
              <a:lnSpc>
                <a:spcPct val="114999"/>
              </a:lnSpc>
              <a:spcBef>
                <a:spcPts val="0"/>
              </a:spcBef>
              <a:spcAft>
                <a:spcPts val="0"/>
              </a:spcAft>
              <a:buClr>
                <a:srgbClr val="595959"/>
              </a:buClr>
              <a:buSzPts val="1650"/>
              <a:buFont typeface="Arial"/>
              <a:buChar char="●"/>
            </a:pPr>
            <a:r>
              <a:rPr b="0" i="0" lang="en" sz="1650" u="none" cap="none" strike="noStrike">
                <a:solidFill>
                  <a:srgbClr val="595959"/>
                </a:solidFill>
                <a:latin typeface="Arial"/>
                <a:ea typeface="Arial"/>
                <a:cs typeface="Arial"/>
                <a:sym typeface="Arial"/>
              </a:rPr>
              <a:t>One of the reasons people choose to not receive emails is probably because they  consider reminders to be annoying/ not necessary. We can add a small question  about practical applications of the course that our lead was checking out. Practical  applications help make it more palpable and gets the person interested. We could  offer insight from the course from different chapters with our mails which is not  necessarily known in the public domain. However, the mechanism behind the insight  would	of	course	be	behind	the	paywall.</a:t>
            </a:r>
            <a:endParaRPr b="0" i="0" sz="1650" u="none" cap="none" strike="noStrike">
              <a:latin typeface="Arial"/>
              <a:ea typeface="Arial"/>
              <a:cs typeface="Arial"/>
              <a:sym typeface="Arial"/>
            </a:endParaRPr>
          </a:p>
          <a:p>
            <a:pPr indent="0" lvl="0" marL="0" marR="0" rtl="0" algn="l">
              <a:lnSpc>
                <a:spcPct val="100000"/>
              </a:lnSpc>
              <a:spcBef>
                <a:spcPts val="30"/>
              </a:spcBef>
              <a:spcAft>
                <a:spcPts val="0"/>
              </a:spcAft>
              <a:buClr>
                <a:srgbClr val="595959"/>
              </a:buClr>
              <a:buSzPts val="1950"/>
              <a:buFont typeface="Arial"/>
              <a:buNone/>
            </a:pPr>
            <a:r>
              <a:t/>
            </a:r>
            <a:endParaRPr b="0" i="0" sz="1950" u="none" cap="none" strike="noStrike">
              <a:latin typeface="Arial"/>
              <a:ea typeface="Arial"/>
              <a:cs typeface="Arial"/>
              <a:sym typeface="Arial"/>
            </a:endParaRPr>
          </a:p>
          <a:p>
            <a:pPr indent="-355600" lvl="0" marL="367665" marR="6350" rtl="0" algn="just">
              <a:lnSpc>
                <a:spcPct val="114999"/>
              </a:lnSpc>
              <a:spcBef>
                <a:spcPts val="5"/>
              </a:spcBef>
              <a:spcAft>
                <a:spcPts val="0"/>
              </a:spcAft>
              <a:buClr>
                <a:srgbClr val="595959"/>
              </a:buClr>
              <a:buSzPts val="1650"/>
              <a:buFont typeface="Arial"/>
              <a:buChar char="●"/>
            </a:pPr>
            <a:r>
              <a:rPr b="0" i="0" lang="en" sz="1650" u="none" cap="none" strike="noStrike">
                <a:solidFill>
                  <a:srgbClr val="595959"/>
                </a:solidFill>
                <a:latin typeface="Arial"/>
                <a:ea typeface="Arial"/>
                <a:cs typeface="Arial"/>
                <a:sym typeface="Arial"/>
              </a:rPr>
              <a:t>Since the highest conversion is amongst working professionals, we should structure  our course to suit their needs more and target them in their internet spaces  (LinkedIn, facebook groups, subreddits, blogs, stackexchanges about specific  professions)</a:t>
            </a:r>
            <a:endParaRPr b="0" i="0" sz="1650" u="none" cap="none" strike="noStrike">
              <a:latin typeface="Arial"/>
              <a:ea typeface="Arial"/>
              <a:cs typeface="Arial"/>
              <a:sym typeface="Arial"/>
            </a:endParaRPr>
          </a:p>
          <a:p>
            <a:pPr indent="0" lvl="0" marL="0" marR="0" rtl="0" algn="l">
              <a:lnSpc>
                <a:spcPct val="100000"/>
              </a:lnSpc>
              <a:spcBef>
                <a:spcPts val="30"/>
              </a:spcBef>
              <a:spcAft>
                <a:spcPts val="0"/>
              </a:spcAft>
              <a:buClr>
                <a:srgbClr val="595959"/>
              </a:buClr>
              <a:buSzPts val="1950"/>
              <a:buFont typeface="Arial"/>
              <a:buNone/>
            </a:pPr>
            <a:r>
              <a:t/>
            </a:r>
            <a:endParaRPr b="0" i="0" sz="1950" u="none" cap="none" strike="noStrike">
              <a:latin typeface="Arial"/>
              <a:ea typeface="Arial"/>
              <a:cs typeface="Arial"/>
              <a:sym typeface="Arial"/>
            </a:endParaRPr>
          </a:p>
          <a:p>
            <a:pPr indent="-355600" lvl="0" marL="367665" marR="10795" rtl="0" algn="just">
              <a:lnSpc>
                <a:spcPct val="114999"/>
              </a:lnSpc>
              <a:spcBef>
                <a:spcPts val="5"/>
              </a:spcBef>
              <a:spcAft>
                <a:spcPts val="0"/>
              </a:spcAft>
              <a:buClr>
                <a:srgbClr val="595959"/>
              </a:buClr>
              <a:buSzPts val="1650"/>
              <a:buFont typeface="Arial"/>
              <a:buChar char="●"/>
            </a:pPr>
            <a:r>
              <a:rPr b="0" i="0" lang="en" sz="1650" u="none" cap="none" strike="noStrike">
                <a:solidFill>
                  <a:srgbClr val="595959"/>
                </a:solidFill>
                <a:latin typeface="Arial"/>
                <a:ea typeface="Arial"/>
                <a:cs typeface="Arial"/>
                <a:sym typeface="Arial"/>
              </a:rPr>
              <a:t>The UI of our site should be great, as those who are interested visit it more often and  spend more time there. If the UI is not good, then the prestige that our website,  courses or company could hold in their minds would be lost. A comfortable  experience also help others think better of the company and hence the courses.</a:t>
            </a:r>
            <a:endParaRPr b="0" i="0" sz="165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2253270" y="348948"/>
            <a:ext cx="4631690"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sz="2500">
                <a:solidFill>
                  <a:srgbClr val="000000"/>
                </a:solidFill>
              </a:rPr>
              <a:t>Flexibility/Tunability of the Model</a:t>
            </a:r>
            <a:endParaRPr sz="2500"/>
          </a:p>
        </p:txBody>
      </p:sp>
      <p:sp>
        <p:nvSpPr>
          <p:cNvPr id="180" name="Google Shape;180;p31"/>
          <p:cNvSpPr txBox="1"/>
          <p:nvPr>
            <p:ph idx="1" type="body"/>
          </p:nvPr>
        </p:nvSpPr>
        <p:spPr>
          <a:xfrm>
            <a:off x="386924" y="1013089"/>
            <a:ext cx="8370300" cy="3175800"/>
          </a:xfrm>
          <a:prstGeom prst="rect">
            <a:avLst/>
          </a:prstGeom>
          <a:noFill/>
          <a:ln>
            <a:noFill/>
          </a:ln>
        </p:spPr>
        <p:txBody>
          <a:bodyPr anchorCtr="0" anchor="t" bIns="0" lIns="0" spcFirstLastPara="1" rIns="0" wrap="square" tIns="12700">
            <a:spAutoFit/>
          </a:bodyPr>
          <a:lstStyle/>
          <a:p>
            <a:pPr indent="-387985" lvl="0" marL="467359" marR="10795" rtl="0" algn="l">
              <a:lnSpc>
                <a:spcPct val="114999"/>
              </a:lnSpc>
              <a:spcBef>
                <a:spcPts val="0"/>
              </a:spcBef>
              <a:spcAft>
                <a:spcPts val="0"/>
              </a:spcAft>
              <a:buClr>
                <a:srgbClr val="595959"/>
              </a:buClr>
              <a:buSzPts val="1500"/>
              <a:buFont typeface="Arial"/>
              <a:buAutoNum type="arabicPeriod"/>
            </a:pPr>
            <a:r>
              <a:rPr lang="en"/>
              <a:t>In situations where the company wants to conserve resources and time and reach out to only  those	leads	which	are	most	likely	to	convert	i.e.	'hot	leads'	-</a:t>
            </a:r>
            <a:endParaRPr/>
          </a:p>
          <a:p>
            <a:pPr indent="-95250" lvl="1" marL="467359" marR="14604" rtl="0" algn="l">
              <a:lnSpc>
                <a:spcPct val="114999"/>
              </a:lnSpc>
              <a:spcBef>
                <a:spcPts val="0"/>
              </a:spcBef>
              <a:spcAft>
                <a:spcPts val="0"/>
              </a:spcAft>
              <a:buClr>
                <a:srgbClr val="595959"/>
              </a:buClr>
              <a:buSzPts val="1500"/>
              <a:buFont typeface="Arial"/>
              <a:buAutoNum type="alphaLcParenR"/>
            </a:pPr>
            <a:r>
              <a:rPr lang="en" sz="1500">
                <a:solidFill>
                  <a:srgbClr val="595959"/>
                </a:solidFill>
                <a:latin typeface="Arial"/>
                <a:ea typeface="Arial"/>
                <a:cs typeface="Arial"/>
                <a:sym typeface="Arial"/>
              </a:rPr>
              <a:t>We'd want to maximize precision (i.e. out of the leads we predict will convert, most of them  should)</a:t>
            </a:r>
            <a:endParaRPr sz="1500">
              <a:latin typeface="Arial"/>
              <a:ea typeface="Arial"/>
              <a:cs typeface="Arial"/>
              <a:sym typeface="Arial"/>
            </a:endParaRPr>
          </a:p>
          <a:p>
            <a:pPr indent="-95250" lvl="1" marL="467359" marR="13970" rtl="0" algn="l">
              <a:lnSpc>
                <a:spcPct val="114999"/>
              </a:lnSpc>
              <a:spcBef>
                <a:spcPts val="0"/>
              </a:spcBef>
              <a:spcAft>
                <a:spcPts val="0"/>
              </a:spcAft>
              <a:buClr>
                <a:srgbClr val="595959"/>
              </a:buClr>
              <a:buSzPts val="1500"/>
              <a:buFont typeface="Arial"/>
              <a:buAutoNum type="alphaLcParenR"/>
            </a:pPr>
            <a:r>
              <a:rPr lang="en" sz="1500">
                <a:solidFill>
                  <a:srgbClr val="595959"/>
                </a:solidFill>
                <a:latin typeface="Arial"/>
                <a:ea typeface="Arial"/>
                <a:cs typeface="Arial"/>
                <a:sym typeface="Arial"/>
              </a:rPr>
              <a:t>Keep the cut-off lead score high at 85, i.e. reach out to customers with lead scores above  85</a:t>
            </a:r>
            <a:endParaRPr sz="1500">
              <a:latin typeface="Arial"/>
              <a:ea typeface="Arial"/>
              <a:cs typeface="Arial"/>
              <a:sym typeface="Arial"/>
            </a:endParaRPr>
          </a:p>
          <a:p>
            <a:pPr indent="0" lvl="1" marL="67310" rtl="0" algn="l">
              <a:lnSpc>
                <a:spcPct val="100000"/>
              </a:lnSpc>
              <a:spcBef>
                <a:spcPts val="0"/>
              </a:spcBef>
              <a:spcAft>
                <a:spcPts val="0"/>
              </a:spcAft>
              <a:buClr>
                <a:srgbClr val="595959"/>
              </a:buClr>
              <a:buSzPts val="1800"/>
              <a:buFont typeface="Arial"/>
              <a:buNone/>
            </a:pPr>
            <a:r>
              <a:t/>
            </a:r>
            <a:endParaRPr sz="1800"/>
          </a:p>
          <a:p>
            <a:pPr indent="-387985" lvl="0" marL="467359" marR="10160" rtl="0" algn="l">
              <a:lnSpc>
                <a:spcPct val="114999"/>
              </a:lnSpc>
              <a:spcBef>
                <a:spcPts val="0"/>
              </a:spcBef>
              <a:spcAft>
                <a:spcPts val="0"/>
              </a:spcAft>
              <a:buClr>
                <a:srgbClr val="595959"/>
              </a:buClr>
              <a:buSzPts val="1500"/>
              <a:buFont typeface="Arial"/>
              <a:buAutoNum type="arabicPeriod"/>
            </a:pPr>
            <a:r>
              <a:rPr lang="en"/>
              <a:t>In situations where the company wants to reach out to as many leads as possible even  though	they	don't	have	a	very	strong	chance	to	convert	-</a:t>
            </a:r>
            <a:endParaRPr/>
          </a:p>
          <a:p>
            <a:pPr indent="-95250" lvl="1" marL="467359" marR="5080" rtl="0" algn="l">
              <a:lnSpc>
                <a:spcPct val="114999"/>
              </a:lnSpc>
              <a:spcBef>
                <a:spcPts val="0"/>
              </a:spcBef>
              <a:spcAft>
                <a:spcPts val="0"/>
              </a:spcAft>
              <a:buClr>
                <a:srgbClr val="595959"/>
              </a:buClr>
              <a:buSzPts val="1500"/>
              <a:buFont typeface="Arial"/>
              <a:buAutoNum type="alphaLcParenR"/>
            </a:pPr>
            <a:r>
              <a:rPr lang="en" sz="1500">
                <a:solidFill>
                  <a:srgbClr val="595959"/>
                </a:solidFill>
                <a:latin typeface="Arial"/>
                <a:ea typeface="Arial"/>
                <a:cs typeface="Arial"/>
                <a:sym typeface="Arial"/>
              </a:rPr>
              <a:t>We'd want to maximize recall (i.e. out of all the leads which could convert, we'd want to get  to	most	of	them)</a:t>
            </a:r>
            <a:endParaRPr sz="1500">
              <a:latin typeface="Arial"/>
              <a:ea typeface="Arial"/>
              <a:cs typeface="Arial"/>
              <a:sym typeface="Arial"/>
            </a:endParaRPr>
          </a:p>
          <a:p>
            <a:pPr indent="-95250" lvl="1" marL="467359" marR="26034" rtl="0" algn="l">
              <a:lnSpc>
                <a:spcPct val="114999"/>
              </a:lnSpc>
              <a:spcBef>
                <a:spcPts val="0"/>
              </a:spcBef>
              <a:spcAft>
                <a:spcPts val="0"/>
              </a:spcAft>
              <a:buClr>
                <a:srgbClr val="595959"/>
              </a:buClr>
              <a:buSzPts val="1500"/>
              <a:buFont typeface="Arial"/>
              <a:buAutoNum type="alphaLcParenR"/>
            </a:pPr>
            <a:r>
              <a:rPr lang="en" sz="1500">
                <a:solidFill>
                  <a:srgbClr val="595959"/>
                </a:solidFill>
                <a:latin typeface="Arial"/>
                <a:ea typeface="Arial"/>
                <a:cs typeface="Arial"/>
                <a:sym typeface="Arial"/>
              </a:rPr>
              <a:t>Keep the cut-off lead score low, below 60.5, i.e. reach out to customers with lead scores  below 60.5</a:t>
            </a:r>
            <a:endParaRPr sz="15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2998709" y="1944704"/>
            <a:ext cx="3140710" cy="817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5200">
                <a:solidFill>
                  <a:srgbClr val="000000"/>
                </a:solidFill>
              </a:rPr>
              <a:t>Thank You</a:t>
            </a:r>
            <a:endParaRPr sz="5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20"/>
          <p:cNvSpPr txBox="1"/>
          <p:nvPr>
            <p:ph type="title"/>
          </p:nvPr>
        </p:nvSpPr>
        <p:spPr>
          <a:xfrm>
            <a:off x="3037620" y="357225"/>
            <a:ext cx="3061335" cy="4521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2800">
                <a:solidFill>
                  <a:srgbClr val="000000"/>
                </a:solidFill>
              </a:rPr>
              <a:t>Problem Statement</a:t>
            </a:r>
            <a:endParaRPr sz="2800"/>
          </a:p>
        </p:txBody>
      </p:sp>
      <p:sp>
        <p:nvSpPr>
          <p:cNvPr id="94" name="Google Shape;94;p20"/>
          <p:cNvSpPr txBox="1"/>
          <p:nvPr/>
        </p:nvSpPr>
        <p:spPr>
          <a:xfrm>
            <a:off x="305749" y="1074157"/>
            <a:ext cx="8371205" cy="3495675"/>
          </a:xfrm>
          <a:prstGeom prst="rect">
            <a:avLst/>
          </a:prstGeom>
          <a:noFill/>
          <a:ln>
            <a:noFill/>
          </a:ln>
        </p:spPr>
        <p:txBody>
          <a:bodyPr anchorCtr="0" anchor="t" bIns="0" lIns="0" spcFirstLastPara="1" rIns="0" wrap="square" tIns="53325">
            <a:spAutoFit/>
          </a:bodyPr>
          <a:lstStyle/>
          <a:p>
            <a:pPr indent="-367030" lvl="0" marL="379095" marR="0" rtl="0" algn="l">
              <a:lnSpc>
                <a:spcPct val="100000"/>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A company named X education sells courses online.</a:t>
            </a:r>
            <a:endParaRPr b="0" i="0" sz="1800" u="none" cap="none" strike="noStrike">
              <a:latin typeface="Arial"/>
              <a:ea typeface="Arial"/>
              <a:cs typeface="Arial"/>
              <a:sym typeface="Arial"/>
            </a:endParaRPr>
          </a:p>
          <a:p>
            <a:pPr indent="-367030" lvl="0" marL="379095" marR="0" rtl="0" algn="l">
              <a:lnSpc>
                <a:spcPct val="100000"/>
              </a:lnSpc>
              <a:spcBef>
                <a:spcPts val="325"/>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They get leads through several websites, search engines and past referrals.</a:t>
            </a:r>
            <a:endParaRPr b="0" i="0" sz="1800" u="none" cap="none" strike="noStrike">
              <a:latin typeface="Arial"/>
              <a:ea typeface="Arial"/>
              <a:cs typeface="Arial"/>
              <a:sym typeface="Arial"/>
            </a:endParaRPr>
          </a:p>
          <a:p>
            <a:pPr indent="-367030" lvl="0" marL="379095" marR="16510" rtl="0" algn="l">
              <a:lnSpc>
                <a:spcPct val="114999"/>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The sales team contacts the leads to get them to buy their courses, i.e. convert  to customers.</a:t>
            </a:r>
            <a:endParaRPr b="0" i="0" sz="1800" u="none" cap="none" strike="noStrike">
              <a:latin typeface="Arial"/>
              <a:ea typeface="Arial"/>
              <a:cs typeface="Arial"/>
              <a:sym typeface="Arial"/>
            </a:endParaRPr>
          </a:p>
          <a:p>
            <a:pPr indent="-367030" lvl="0" marL="379095" marR="0" rtl="0" algn="l">
              <a:lnSpc>
                <a:spcPct val="100000"/>
              </a:lnSpc>
              <a:spcBef>
                <a:spcPts val="325"/>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Their </a:t>
            </a:r>
            <a:r>
              <a:rPr b="0" i="0" lang="en" sz="1800" u="sng" cap="none" strike="noStrike">
                <a:solidFill>
                  <a:srgbClr val="595959"/>
                </a:solidFill>
                <a:latin typeface="Arial"/>
                <a:ea typeface="Arial"/>
                <a:cs typeface="Arial"/>
                <a:sym typeface="Arial"/>
              </a:rPr>
              <a:t>lead conversion rate</a:t>
            </a:r>
            <a:r>
              <a:rPr b="0" i="0" lang="en" sz="1800" u="none" cap="none" strike="noStrike">
                <a:solidFill>
                  <a:srgbClr val="595959"/>
                </a:solidFill>
                <a:latin typeface="Arial"/>
                <a:ea typeface="Arial"/>
                <a:cs typeface="Arial"/>
                <a:sym typeface="Arial"/>
              </a:rPr>
              <a:t> is </a:t>
            </a:r>
            <a:r>
              <a:rPr b="0" i="0" lang="en" sz="1800" u="sng" cap="none" strike="noStrike">
                <a:solidFill>
                  <a:srgbClr val="595959"/>
                </a:solidFill>
                <a:latin typeface="Arial"/>
                <a:ea typeface="Arial"/>
                <a:cs typeface="Arial"/>
                <a:sym typeface="Arial"/>
              </a:rPr>
              <a:t>very poor</a:t>
            </a:r>
            <a:r>
              <a:rPr b="0" i="0" lang="en" sz="1800" u="none" cap="none" strike="noStrike">
                <a:solidFill>
                  <a:srgbClr val="595959"/>
                </a:solidFill>
                <a:latin typeface="Arial"/>
                <a:ea typeface="Arial"/>
                <a:cs typeface="Arial"/>
                <a:sym typeface="Arial"/>
              </a:rPr>
              <a:t>.</a:t>
            </a:r>
            <a:endParaRPr b="0" i="0" sz="1800" u="none" cap="none" strike="noStrike">
              <a:latin typeface="Arial"/>
              <a:ea typeface="Arial"/>
              <a:cs typeface="Arial"/>
              <a:sym typeface="Arial"/>
            </a:endParaRPr>
          </a:p>
          <a:p>
            <a:pPr indent="-367030" lvl="0" marL="379095" marR="5080" rtl="0" algn="l">
              <a:lnSpc>
                <a:spcPct val="114999"/>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Our goal is to </a:t>
            </a:r>
            <a:r>
              <a:rPr b="0" i="0" lang="en" sz="1800" u="sng" cap="none" strike="noStrike">
                <a:solidFill>
                  <a:srgbClr val="595959"/>
                </a:solidFill>
                <a:latin typeface="Arial"/>
                <a:ea typeface="Arial"/>
                <a:cs typeface="Arial"/>
                <a:sym typeface="Arial"/>
              </a:rPr>
              <a:t>build a model</a:t>
            </a:r>
            <a:r>
              <a:rPr b="0" i="0" lang="en" sz="1800" u="none" cap="none" strike="noStrike">
                <a:solidFill>
                  <a:srgbClr val="595959"/>
                </a:solidFill>
                <a:latin typeface="Arial"/>
                <a:ea typeface="Arial"/>
                <a:cs typeface="Arial"/>
                <a:sym typeface="Arial"/>
              </a:rPr>
              <a:t> to </a:t>
            </a:r>
            <a:r>
              <a:rPr b="0" i="0" lang="en" sz="1800" u="sng" cap="none" strike="noStrike">
                <a:solidFill>
                  <a:srgbClr val="595959"/>
                </a:solidFill>
                <a:latin typeface="Arial"/>
                <a:ea typeface="Arial"/>
                <a:cs typeface="Arial"/>
                <a:sym typeface="Arial"/>
              </a:rPr>
              <a:t>identify</a:t>
            </a:r>
            <a:r>
              <a:rPr b="0" i="0" lang="en" sz="1800" u="none" cap="none" strike="noStrike">
                <a:solidFill>
                  <a:srgbClr val="595959"/>
                </a:solidFill>
                <a:latin typeface="Arial"/>
                <a:ea typeface="Arial"/>
                <a:cs typeface="Arial"/>
                <a:sym typeface="Arial"/>
              </a:rPr>
              <a:t> the </a:t>
            </a:r>
            <a:r>
              <a:rPr b="0" i="0" lang="en" sz="1800" u="sng" cap="none" strike="noStrike">
                <a:solidFill>
                  <a:srgbClr val="595959"/>
                </a:solidFill>
                <a:latin typeface="Arial"/>
                <a:ea typeface="Arial"/>
                <a:cs typeface="Arial"/>
                <a:sym typeface="Arial"/>
              </a:rPr>
              <a:t>‘hot leads’</a:t>
            </a:r>
            <a:r>
              <a:rPr b="0" i="0" lang="en" sz="1800" u="none" cap="none" strike="noStrike">
                <a:solidFill>
                  <a:srgbClr val="595959"/>
                </a:solidFill>
                <a:latin typeface="Arial"/>
                <a:ea typeface="Arial"/>
                <a:cs typeface="Arial"/>
                <a:sym typeface="Arial"/>
              </a:rPr>
              <a:t> i.e. leads most likely to  convert. This model will be deployed on the leads before the sales team makes  contact.</a:t>
            </a:r>
            <a:endParaRPr b="0" i="0" sz="1800" u="none" cap="none" strike="noStrike">
              <a:latin typeface="Arial"/>
              <a:ea typeface="Arial"/>
              <a:cs typeface="Arial"/>
              <a:sym typeface="Arial"/>
            </a:endParaRPr>
          </a:p>
          <a:p>
            <a:pPr indent="-367030" lvl="0" marL="379095" marR="88265" rtl="0" algn="l">
              <a:lnSpc>
                <a:spcPct val="114999"/>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This is required so that the company can minimize resources spent on leads  which aren’t likely to convert and maximize them on resources which are likely  to convert.</a:t>
            </a:r>
            <a:endParaRPr b="0" i="0" sz="18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 name="Shape 98"/>
        <p:cNvGrpSpPr/>
        <p:nvPr/>
      </p:nvGrpSpPr>
      <p:grpSpPr>
        <a:xfrm>
          <a:off x="0" y="0"/>
          <a:ext cx="0" cy="0"/>
          <a:chOff x="0" y="0"/>
          <a:chExt cx="0" cy="0"/>
        </a:xfrm>
      </p:grpSpPr>
      <p:sp>
        <p:nvSpPr>
          <p:cNvPr id="99" name="Google Shape;99;p21"/>
          <p:cNvSpPr txBox="1"/>
          <p:nvPr>
            <p:ph type="title"/>
          </p:nvPr>
        </p:nvSpPr>
        <p:spPr>
          <a:xfrm>
            <a:off x="3412182" y="196123"/>
            <a:ext cx="2313305"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sz="2500">
                <a:solidFill>
                  <a:srgbClr val="000000"/>
                </a:solidFill>
              </a:rPr>
              <a:t>Analysis Outline</a:t>
            </a:r>
            <a:endParaRPr sz="2500"/>
          </a:p>
        </p:txBody>
      </p:sp>
      <p:sp>
        <p:nvSpPr>
          <p:cNvPr id="100" name="Google Shape;100;p21"/>
          <p:cNvSpPr txBox="1"/>
          <p:nvPr/>
        </p:nvSpPr>
        <p:spPr>
          <a:xfrm>
            <a:off x="163549" y="899033"/>
            <a:ext cx="3386454" cy="3811270"/>
          </a:xfrm>
          <a:prstGeom prst="rect">
            <a:avLst/>
          </a:prstGeom>
          <a:noFill/>
          <a:ln>
            <a:noFill/>
          </a:ln>
        </p:spPr>
        <p:txBody>
          <a:bodyPr anchorCtr="0" anchor="t" bIns="0" lIns="0" spcFirstLastPara="1" rIns="0" wrap="square" tIns="12700">
            <a:spAutoFit/>
          </a:bodyPr>
          <a:lstStyle/>
          <a:p>
            <a:pPr indent="-367030" lvl="0" marL="379095" marR="66040" rtl="0" algn="l">
              <a:lnSpc>
                <a:spcPct val="114999"/>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Goal - Build a logistic  regression model to predict if  a lead will be converted or  not converted.</a:t>
            </a:r>
            <a:endParaRPr b="0" i="0" sz="1800" u="none" cap="none" strike="noStrike">
              <a:latin typeface="Arial"/>
              <a:ea typeface="Arial"/>
              <a:cs typeface="Arial"/>
              <a:sym typeface="Arial"/>
            </a:endParaRPr>
          </a:p>
          <a:p>
            <a:pPr indent="-367030" lvl="0" marL="379095" marR="15875" rtl="0" algn="l">
              <a:lnSpc>
                <a:spcPct val="114999"/>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Model must have </a:t>
            </a:r>
            <a:r>
              <a:rPr b="0" i="0" lang="en" sz="1800" u="sng" cap="none" strike="noStrike">
                <a:solidFill>
                  <a:srgbClr val="595959"/>
                </a:solidFill>
                <a:latin typeface="Arial"/>
                <a:ea typeface="Arial"/>
                <a:cs typeface="Arial"/>
                <a:sym typeface="Arial"/>
              </a:rPr>
              <a:t>high </a:t>
            </a:r>
            <a:r>
              <a:rPr b="0" i="0" lang="en" sz="1800" u="none" cap="none" strike="noStrike">
                <a:solidFill>
                  <a:srgbClr val="595959"/>
                </a:solidFill>
                <a:latin typeface="Arial"/>
                <a:ea typeface="Arial"/>
                <a:cs typeface="Arial"/>
                <a:sym typeface="Arial"/>
              </a:rPr>
              <a:t> </a:t>
            </a:r>
            <a:r>
              <a:rPr b="0" i="0" lang="en" sz="1800" u="sng" cap="none" strike="noStrike">
                <a:solidFill>
                  <a:srgbClr val="595959"/>
                </a:solidFill>
                <a:latin typeface="Arial"/>
                <a:ea typeface="Arial"/>
                <a:cs typeface="Arial"/>
                <a:sym typeface="Arial"/>
              </a:rPr>
              <a:t>precision</a:t>
            </a:r>
            <a:r>
              <a:rPr b="0" i="0" lang="en" sz="1800" u="none" cap="none" strike="noStrike">
                <a:solidFill>
                  <a:srgbClr val="595959"/>
                </a:solidFill>
                <a:latin typeface="Arial"/>
                <a:ea typeface="Arial"/>
                <a:cs typeface="Arial"/>
                <a:sym typeface="Arial"/>
              </a:rPr>
              <a:t> (i.e. out of the leads  we predict will convert,  roughly 80% of them must  convert)</a:t>
            </a:r>
            <a:endParaRPr b="0" i="0" sz="1800" u="none" cap="none" strike="noStrike">
              <a:latin typeface="Arial"/>
              <a:ea typeface="Arial"/>
              <a:cs typeface="Arial"/>
              <a:sym typeface="Arial"/>
            </a:endParaRPr>
          </a:p>
          <a:p>
            <a:pPr indent="-367030" lvl="0" marL="379095" marR="5080" rtl="0" algn="l">
              <a:lnSpc>
                <a:spcPct val="114999"/>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This requires us to have a  </a:t>
            </a:r>
            <a:r>
              <a:rPr b="0" i="0" lang="en" sz="1800" u="sng" cap="none" strike="noStrike">
                <a:solidFill>
                  <a:srgbClr val="595959"/>
                </a:solidFill>
                <a:latin typeface="Arial"/>
                <a:ea typeface="Arial"/>
                <a:cs typeface="Arial"/>
                <a:sym typeface="Arial"/>
              </a:rPr>
              <a:t>high cutoff</a:t>
            </a:r>
            <a:r>
              <a:rPr b="0" i="0" lang="en" sz="1800" u="none" cap="none" strike="noStrike">
                <a:solidFill>
                  <a:srgbClr val="595959"/>
                </a:solidFill>
                <a:latin typeface="Arial"/>
                <a:ea typeface="Arial"/>
                <a:cs typeface="Arial"/>
                <a:sym typeface="Arial"/>
              </a:rPr>
              <a:t> on the probability  that a lead is likely to convert.</a:t>
            </a:r>
            <a:endParaRPr b="0" i="0" sz="1800" u="none" cap="none" strike="noStrike">
              <a:latin typeface="Arial"/>
              <a:ea typeface="Arial"/>
              <a:cs typeface="Arial"/>
              <a:sym typeface="Arial"/>
            </a:endParaRPr>
          </a:p>
        </p:txBody>
      </p:sp>
      <p:sp>
        <p:nvSpPr>
          <p:cNvPr id="101" name="Google Shape;101;p21"/>
          <p:cNvSpPr txBox="1"/>
          <p:nvPr/>
        </p:nvSpPr>
        <p:spPr>
          <a:xfrm>
            <a:off x="6166663" y="3642813"/>
            <a:ext cx="360600" cy="228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 sz="1400" u="none" cap="none" strike="noStrike">
                <a:latin typeface="Arial"/>
                <a:ea typeface="Arial"/>
                <a:cs typeface="Arial"/>
                <a:sym typeface="Arial"/>
              </a:rPr>
              <a:t>Fig i</a:t>
            </a:r>
            <a:endParaRPr b="0" i="0" sz="1400" u="none" cap="none" strike="noStrike">
              <a:latin typeface="Arial"/>
              <a:ea typeface="Arial"/>
              <a:cs typeface="Arial"/>
              <a:sym typeface="Arial"/>
            </a:endParaRPr>
          </a:p>
        </p:txBody>
      </p:sp>
      <p:pic>
        <p:nvPicPr>
          <p:cNvPr id="102" name="Google Shape;102;p21"/>
          <p:cNvPicPr preferRelativeResize="0"/>
          <p:nvPr/>
        </p:nvPicPr>
        <p:blipFill>
          <a:blip r:embed="rId3">
            <a:alphaModFix/>
          </a:blip>
          <a:stretch>
            <a:fillRect/>
          </a:stretch>
        </p:blipFill>
        <p:spPr>
          <a:xfrm>
            <a:off x="3702403" y="758098"/>
            <a:ext cx="5289196" cy="2746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243054" y="164248"/>
            <a:ext cx="2651125"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sz="2500">
                <a:solidFill>
                  <a:srgbClr val="000000"/>
                </a:solidFill>
              </a:rPr>
              <a:t>Analysis Approach</a:t>
            </a:r>
            <a:endParaRPr sz="2500"/>
          </a:p>
        </p:txBody>
      </p:sp>
      <p:sp>
        <p:nvSpPr>
          <p:cNvPr id="108" name="Google Shape;108;p22"/>
          <p:cNvSpPr txBox="1"/>
          <p:nvPr/>
        </p:nvSpPr>
        <p:spPr>
          <a:xfrm>
            <a:off x="384725" y="870775"/>
            <a:ext cx="4093210" cy="3512185"/>
          </a:xfrm>
          <a:prstGeom prst="rect">
            <a:avLst/>
          </a:prstGeom>
          <a:noFill/>
          <a:ln>
            <a:noFill/>
          </a:ln>
        </p:spPr>
        <p:txBody>
          <a:bodyPr anchorCtr="0" anchor="t" bIns="0" lIns="0" spcFirstLastPara="1" rIns="0" wrap="square" tIns="29825">
            <a:spAutoFit/>
          </a:bodyPr>
          <a:lstStyle/>
          <a:p>
            <a:pPr indent="0" lvl="0" marL="12700" marR="5080" rtl="0" algn="l">
              <a:lnSpc>
                <a:spcPct val="115933"/>
              </a:lnSpc>
              <a:spcBef>
                <a:spcPts val="0"/>
              </a:spcBef>
              <a:spcAft>
                <a:spcPts val="0"/>
              </a:spcAft>
              <a:buNone/>
            </a:pPr>
            <a:r>
              <a:rPr b="0" i="0" lang="en" sz="1500" u="none" cap="none" strike="noStrike">
                <a:solidFill>
                  <a:srgbClr val="595959"/>
                </a:solidFill>
                <a:latin typeface="Arial"/>
                <a:ea typeface="Arial"/>
                <a:cs typeface="Arial"/>
                <a:sym typeface="Arial"/>
              </a:rPr>
              <a:t>Apart from the general template that we follow  (Data cleaning, Exploratory Data Analysis,  Data Preparation, Model Building, Prediction,  Evaluation, Optimization, Interpretation and  Conclusion) there are certain specific points we  kept in mind while building a model for this  problem that X-education faces-</a:t>
            </a:r>
            <a:endParaRPr b="0" i="0" sz="1500" u="none" cap="none" strike="noStrike">
              <a:latin typeface="Arial"/>
              <a:ea typeface="Arial"/>
              <a:cs typeface="Arial"/>
              <a:sym typeface="Arial"/>
            </a:endParaRPr>
          </a:p>
          <a:p>
            <a:pPr indent="-346075" lvl="0" marL="469900" marR="154940" rtl="0" algn="l">
              <a:lnSpc>
                <a:spcPct val="115933"/>
              </a:lnSpc>
              <a:spcBef>
                <a:spcPts val="1230"/>
              </a:spcBef>
              <a:spcAft>
                <a:spcPts val="0"/>
              </a:spcAft>
              <a:buClr>
                <a:srgbClr val="595959"/>
              </a:buClr>
              <a:buSzPts val="1500"/>
              <a:buFont typeface="Arial"/>
              <a:buChar char="●"/>
            </a:pPr>
            <a:r>
              <a:rPr b="0" i="0" lang="en" sz="1500" u="none" cap="none" strike="noStrike">
                <a:solidFill>
                  <a:srgbClr val="595959"/>
                </a:solidFill>
                <a:latin typeface="Arial"/>
                <a:ea typeface="Arial"/>
                <a:cs typeface="Arial"/>
                <a:sym typeface="Arial"/>
              </a:rPr>
              <a:t>Data generated by the sales team after  contacting the lead should be removed  from our dataset. This is because our  model is to be deployed on leads to  identify the “hot leads” </a:t>
            </a:r>
            <a:r>
              <a:rPr b="0" i="0" lang="en" sz="1500" u="sng" cap="none" strike="noStrike">
                <a:solidFill>
                  <a:srgbClr val="595959"/>
                </a:solidFill>
                <a:latin typeface="Arial"/>
                <a:ea typeface="Arial"/>
                <a:cs typeface="Arial"/>
                <a:sym typeface="Arial"/>
              </a:rPr>
              <a:t>before the sales </a:t>
            </a:r>
            <a:r>
              <a:rPr b="0" i="0" lang="en" sz="1500" u="none" cap="none" strike="noStrike">
                <a:solidFill>
                  <a:srgbClr val="595959"/>
                </a:solidFill>
                <a:latin typeface="Arial"/>
                <a:ea typeface="Arial"/>
                <a:cs typeface="Arial"/>
                <a:sym typeface="Arial"/>
              </a:rPr>
              <a:t> </a:t>
            </a:r>
            <a:r>
              <a:rPr b="0" i="0" lang="en" sz="1500" u="sng" cap="none" strike="noStrike">
                <a:solidFill>
                  <a:srgbClr val="595959"/>
                </a:solidFill>
                <a:latin typeface="Arial"/>
                <a:ea typeface="Arial"/>
                <a:cs typeface="Arial"/>
                <a:sym typeface="Arial"/>
              </a:rPr>
              <a:t>team contacts them</a:t>
            </a:r>
            <a:r>
              <a:rPr b="0" i="0" lang="en" sz="1500" u="none" cap="none" strike="noStrike">
                <a:solidFill>
                  <a:srgbClr val="595959"/>
                </a:solidFill>
                <a:latin typeface="Arial"/>
                <a:ea typeface="Arial"/>
                <a:cs typeface="Arial"/>
                <a:sym typeface="Arial"/>
              </a:rPr>
              <a:t> (Fig ii). This allows  them to focus on those customers which  are likely to convert</a:t>
            </a:r>
            <a:endParaRPr b="0" i="0" sz="1500" u="none" cap="none" strike="noStrike">
              <a:latin typeface="Arial"/>
              <a:ea typeface="Arial"/>
              <a:cs typeface="Arial"/>
              <a:sym typeface="Arial"/>
            </a:endParaRPr>
          </a:p>
        </p:txBody>
      </p:sp>
      <p:pic>
        <p:nvPicPr>
          <p:cNvPr id="109" name="Google Shape;109;p22"/>
          <p:cNvPicPr preferRelativeResize="0"/>
          <p:nvPr/>
        </p:nvPicPr>
        <p:blipFill rotWithShape="1">
          <a:blip r:embed="rId3">
            <a:alphaModFix/>
          </a:blip>
          <a:srcRect b="0" l="0" r="0" t="0"/>
          <a:stretch/>
        </p:blipFill>
        <p:spPr>
          <a:xfrm>
            <a:off x="5985700" y="676725"/>
            <a:ext cx="2705099" cy="3962399"/>
          </a:xfrm>
          <a:prstGeom prst="rect">
            <a:avLst/>
          </a:prstGeom>
          <a:noFill/>
          <a:ln>
            <a:noFill/>
          </a:ln>
        </p:spPr>
      </p:pic>
      <p:sp>
        <p:nvSpPr>
          <p:cNvPr id="110" name="Google Shape;110;p22"/>
          <p:cNvSpPr txBox="1"/>
          <p:nvPr/>
        </p:nvSpPr>
        <p:spPr>
          <a:xfrm>
            <a:off x="7019558" y="4771713"/>
            <a:ext cx="40005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 sz="1400" u="none" cap="none" strike="noStrike">
                <a:latin typeface="Arial"/>
                <a:ea typeface="Arial"/>
                <a:cs typeface="Arial"/>
                <a:sym typeface="Arial"/>
              </a:rPr>
              <a:t>Fig ii</a:t>
            </a:r>
            <a:endParaRPr b="0" i="0" sz="14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 name="Shape 114"/>
        <p:cNvGrpSpPr/>
        <p:nvPr/>
      </p:nvGrpSpPr>
      <p:grpSpPr>
        <a:xfrm>
          <a:off x="0" y="0"/>
          <a:ext cx="0" cy="0"/>
          <a:chOff x="0" y="0"/>
          <a:chExt cx="0" cy="0"/>
        </a:xfrm>
      </p:grpSpPr>
      <p:sp>
        <p:nvSpPr>
          <p:cNvPr id="115" name="Google Shape;115;p23"/>
          <p:cNvSpPr txBox="1"/>
          <p:nvPr/>
        </p:nvSpPr>
        <p:spPr>
          <a:xfrm>
            <a:off x="422850" y="1134232"/>
            <a:ext cx="4021500" cy="3465900"/>
          </a:xfrm>
          <a:prstGeom prst="rect">
            <a:avLst/>
          </a:prstGeom>
          <a:noFill/>
          <a:ln>
            <a:noFill/>
          </a:ln>
        </p:spPr>
        <p:txBody>
          <a:bodyPr anchorCtr="0" anchor="t" bIns="0" lIns="0" spcFirstLastPara="1" rIns="0" wrap="square" tIns="33000">
            <a:spAutoFit/>
          </a:bodyPr>
          <a:lstStyle/>
          <a:p>
            <a:pPr indent="-342900" lvl="0" marL="457200" marR="5080" rtl="0" algn="just">
              <a:lnSpc>
                <a:spcPct val="113888"/>
              </a:lnSpc>
              <a:spcBef>
                <a:spcPts val="0"/>
              </a:spcBef>
              <a:spcAft>
                <a:spcPts val="0"/>
              </a:spcAft>
              <a:buClr>
                <a:srgbClr val="595959"/>
              </a:buClr>
              <a:buSzPts val="1800"/>
              <a:buChar char="●"/>
            </a:pPr>
            <a:r>
              <a:rPr lang="en" sz="1800">
                <a:solidFill>
                  <a:srgbClr val="595959"/>
                </a:solidFill>
              </a:rPr>
              <a:t>A lead score had to be created for each lead. It is to range from 0-100, where higher score means higher probability of the lead converting). Our model (Fig iii) gave us the probability that a lead would convert ‘Converted_Prob’. We multiplied that by 100 and rounded it off to 0 places to get an integer score for each lead ‘lead_score’.</a:t>
            </a:r>
            <a:endParaRPr sz="1800">
              <a:solidFill>
                <a:srgbClr val="595959"/>
              </a:solidFill>
            </a:endParaRPr>
          </a:p>
        </p:txBody>
      </p:sp>
      <p:sp>
        <p:nvSpPr>
          <p:cNvPr id="116" name="Google Shape;116;p23"/>
          <p:cNvSpPr txBox="1"/>
          <p:nvPr/>
        </p:nvSpPr>
        <p:spPr>
          <a:xfrm>
            <a:off x="6569156" y="2603588"/>
            <a:ext cx="439500" cy="228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 sz="1400" u="none" cap="none" strike="noStrike">
                <a:latin typeface="Arial"/>
                <a:ea typeface="Arial"/>
                <a:cs typeface="Arial"/>
                <a:sym typeface="Arial"/>
              </a:rPr>
              <a:t>Fig iii</a:t>
            </a:r>
            <a:endParaRPr b="0" i="0" sz="1400" u="none" cap="none" strike="noStrike">
              <a:latin typeface="Arial"/>
              <a:ea typeface="Arial"/>
              <a:cs typeface="Arial"/>
              <a:sym typeface="Arial"/>
            </a:endParaRPr>
          </a:p>
        </p:txBody>
      </p:sp>
      <p:pic>
        <p:nvPicPr>
          <p:cNvPr id="117" name="Google Shape;117;p23"/>
          <p:cNvPicPr preferRelativeResize="0"/>
          <p:nvPr/>
        </p:nvPicPr>
        <p:blipFill>
          <a:blip r:embed="rId3">
            <a:alphaModFix/>
          </a:blip>
          <a:stretch>
            <a:fillRect/>
          </a:stretch>
        </p:blipFill>
        <p:spPr>
          <a:xfrm>
            <a:off x="4778128" y="1216950"/>
            <a:ext cx="4021475" cy="11938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 name="Shape 121"/>
        <p:cNvGrpSpPr/>
        <p:nvPr/>
      </p:nvGrpSpPr>
      <p:grpSpPr>
        <a:xfrm>
          <a:off x="0" y="0"/>
          <a:ext cx="0" cy="0"/>
          <a:chOff x="0" y="0"/>
          <a:chExt cx="0" cy="0"/>
        </a:xfrm>
      </p:grpSpPr>
      <p:sp>
        <p:nvSpPr>
          <p:cNvPr id="122" name="Google Shape;122;p24"/>
          <p:cNvSpPr txBox="1"/>
          <p:nvPr/>
        </p:nvSpPr>
        <p:spPr>
          <a:xfrm>
            <a:off x="311841" y="632938"/>
            <a:ext cx="3864000" cy="2046600"/>
          </a:xfrm>
          <a:prstGeom prst="rect">
            <a:avLst/>
          </a:prstGeom>
          <a:noFill/>
          <a:ln>
            <a:noFill/>
          </a:ln>
        </p:spPr>
        <p:txBody>
          <a:bodyPr anchorCtr="0" anchor="t" bIns="0" lIns="0" spcFirstLastPara="1" rIns="0" wrap="square" tIns="14600">
            <a:spAutoFit/>
          </a:bodyPr>
          <a:lstStyle/>
          <a:p>
            <a:pPr indent="-333375" lvl="0" marL="457200" rtl="0" algn="l">
              <a:spcBef>
                <a:spcPts val="0"/>
              </a:spcBef>
              <a:spcAft>
                <a:spcPts val="0"/>
              </a:spcAft>
              <a:buClr>
                <a:srgbClr val="595959"/>
              </a:buClr>
              <a:buSzPts val="1650"/>
              <a:buChar char="●"/>
            </a:pPr>
            <a:r>
              <a:rPr lang="en" sz="1650">
                <a:solidFill>
                  <a:srgbClr val="595959"/>
                </a:solidFill>
              </a:rPr>
              <a:t>We require flexibility from our model as well. Hence we want to be able to set the cut-off ourselves, i.e. cut-off optimization should be in our hands. In some cases we want higher Accuracy, in some cases we require greater Sensitivity and in some we want greater Specificity. </a:t>
            </a:r>
            <a:endParaRPr sz="1650">
              <a:solidFill>
                <a:srgbClr val="595959"/>
              </a:solidFill>
            </a:endParaRPr>
          </a:p>
        </p:txBody>
      </p:sp>
      <p:sp>
        <p:nvSpPr>
          <p:cNvPr id="123" name="Google Shape;123;p24"/>
          <p:cNvSpPr txBox="1"/>
          <p:nvPr/>
        </p:nvSpPr>
        <p:spPr>
          <a:xfrm>
            <a:off x="6262421" y="4155478"/>
            <a:ext cx="38862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 sz="1200" u="none" cap="none" strike="noStrike">
                <a:latin typeface="Arial"/>
                <a:ea typeface="Arial"/>
                <a:cs typeface="Arial"/>
                <a:sym typeface="Arial"/>
              </a:rPr>
              <a:t>Fig iv</a:t>
            </a:r>
            <a:endParaRPr b="0" i="0" sz="1200" u="none" cap="none" strike="noStrike">
              <a:latin typeface="Arial"/>
              <a:ea typeface="Arial"/>
              <a:cs typeface="Arial"/>
              <a:sym typeface="Arial"/>
            </a:endParaRPr>
          </a:p>
        </p:txBody>
      </p:sp>
      <p:pic>
        <p:nvPicPr>
          <p:cNvPr id="124" name="Google Shape;124;p24"/>
          <p:cNvPicPr preferRelativeResize="0"/>
          <p:nvPr/>
        </p:nvPicPr>
        <p:blipFill>
          <a:blip r:embed="rId3">
            <a:alphaModFix/>
          </a:blip>
          <a:stretch>
            <a:fillRect/>
          </a:stretch>
        </p:blipFill>
        <p:spPr>
          <a:xfrm>
            <a:off x="4235425" y="336875"/>
            <a:ext cx="4642176" cy="366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4025817" y="114748"/>
            <a:ext cx="1092200"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sz="2500">
                <a:solidFill>
                  <a:srgbClr val="000000"/>
                </a:solidFill>
              </a:rPr>
              <a:t>Results</a:t>
            </a:r>
            <a:endParaRPr sz="2500"/>
          </a:p>
        </p:txBody>
      </p:sp>
      <p:sp>
        <p:nvSpPr>
          <p:cNvPr id="130" name="Google Shape;130;p25"/>
          <p:cNvSpPr txBox="1"/>
          <p:nvPr/>
        </p:nvSpPr>
        <p:spPr>
          <a:xfrm>
            <a:off x="475249" y="1073614"/>
            <a:ext cx="3020695" cy="2905760"/>
          </a:xfrm>
          <a:prstGeom prst="rect">
            <a:avLst/>
          </a:prstGeom>
          <a:noFill/>
          <a:ln>
            <a:noFill/>
          </a:ln>
        </p:spPr>
        <p:txBody>
          <a:bodyPr anchorCtr="0" anchor="t" bIns="0" lIns="0" spcFirstLastPara="1" rIns="0" wrap="square" tIns="12700">
            <a:spAutoFit/>
          </a:bodyPr>
          <a:lstStyle/>
          <a:p>
            <a:pPr indent="-356870" lvl="0" marL="379095" marR="95250" rtl="0" algn="l">
              <a:lnSpc>
                <a:spcPct val="105000"/>
              </a:lnSpc>
              <a:spcBef>
                <a:spcPts val="0"/>
              </a:spcBef>
              <a:spcAft>
                <a:spcPts val="0"/>
              </a:spcAft>
              <a:buClr>
                <a:srgbClr val="595959"/>
              </a:buClr>
              <a:buSzPts val="1650"/>
              <a:buFont typeface="Arial"/>
              <a:buChar char="●"/>
            </a:pPr>
            <a:r>
              <a:rPr b="0" i="0" lang="en" sz="1800" u="none" cap="none" strike="noStrike">
                <a:solidFill>
                  <a:srgbClr val="595959"/>
                </a:solidFill>
                <a:latin typeface="Arial"/>
                <a:ea typeface="Arial"/>
                <a:cs typeface="Arial"/>
                <a:sym typeface="Arial"/>
              </a:rPr>
              <a:t>Leads brought in through  references show the  highest conversion rate.</a:t>
            </a:r>
            <a:endParaRPr b="0" i="0" sz="1800" u="none" cap="none" strike="noStrike">
              <a:latin typeface="Arial"/>
              <a:ea typeface="Arial"/>
              <a:cs typeface="Arial"/>
              <a:sym typeface="Arial"/>
            </a:endParaRPr>
          </a:p>
          <a:p>
            <a:pPr indent="-367030" lvl="0" marL="379095" marR="5080" rtl="0" algn="l">
              <a:lnSpc>
                <a:spcPct val="105000"/>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Wellingak website shows  the second highest rate of  conversion.</a:t>
            </a:r>
            <a:endParaRPr b="0" i="0" sz="1800" u="none" cap="none" strike="noStrike">
              <a:latin typeface="Arial"/>
              <a:ea typeface="Arial"/>
              <a:cs typeface="Arial"/>
              <a:sym typeface="Arial"/>
            </a:endParaRPr>
          </a:p>
          <a:p>
            <a:pPr indent="-367030" lvl="0" marL="379095" marR="5715" rtl="0" algn="l">
              <a:lnSpc>
                <a:spcPct val="105000"/>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Olark chat and google are  follow after the above 2  channels. (Fig v for  reference)</a:t>
            </a:r>
            <a:endParaRPr b="0" i="0" sz="1800" u="none" cap="none" strike="noStrike">
              <a:latin typeface="Arial"/>
              <a:ea typeface="Arial"/>
              <a:cs typeface="Arial"/>
              <a:sym typeface="Arial"/>
            </a:endParaRPr>
          </a:p>
        </p:txBody>
      </p:sp>
      <p:sp>
        <p:nvSpPr>
          <p:cNvPr id="131" name="Google Shape;131;p25"/>
          <p:cNvSpPr txBox="1"/>
          <p:nvPr/>
        </p:nvSpPr>
        <p:spPr>
          <a:xfrm>
            <a:off x="6485125" y="4797878"/>
            <a:ext cx="35496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 sz="1200" u="none" cap="none" strike="noStrike">
                <a:latin typeface="Arial"/>
                <a:ea typeface="Arial"/>
                <a:cs typeface="Arial"/>
                <a:sym typeface="Arial"/>
              </a:rPr>
              <a:t>Fig v</a:t>
            </a:r>
            <a:endParaRPr b="0" i="0" sz="1200" u="none" cap="none" strike="noStrike">
              <a:latin typeface="Arial"/>
              <a:ea typeface="Arial"/>
              <a:cs typeface="Arial"/>
              <a:sym typeface="Arial"/>
            </a:endParaRPr>
          </a:p>
        </p:txBody>
      </p:sp>
      <p:pic>
        <p:nvPicPr>
          <p:cNvPr id="132" name="Google Shape;132;p25"/>
          <p:cNvPicPr preferRelativeResize="0"/>
          <p:nvPr/>
        </p:nvPicPr>
        <p:blipFill>
          <a:blip r:embed="rId3">
            <a:alphaModFix/>
          </a:blip>
          <a:stretch>
            <a:fillRect/>
          </a:stretch>
        </p:blipFill>
        <p:spPr>
          <a:xfrm>
            <a:off x="3648344" y="676723"/>
            <a:ext cx="4495800" cy="393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sp>
        <p:nvSpPr>
          <p:cNvPr id="137" name="Google Shape;137;p26"/>
          <p:cNvSpPr txBox="1"/>
          <p:nvPr/>
        </p:nvSpPr>
        <p:spPr>
          <a:xfrm>
            <a:off x="702599" y="1298480"/>
            <a:ext cx="2829560" cy="29972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595959"/>
              </a:buClr>
              <a:buSzPts val="1800"/>
              <a:buFont typeface="Arial"/>
              <a:buChar char="●"/>
            </a:pPr>
            <a:r>
              <a:rPr b="0" i="0" lang="en" sz="1800" u="none" cap="none" strike="noStrike">
                <a:solidFill>
                  <a:srgbClr val="595959"/>
                </a:solidFill>
                <a:latin typeface="Arial"/>
                <a:ea typeface="Arial"/>
                <a:cs typeface="Arial"/>
                <a:sym typeface="Arial"/>
              </a:rPr>
              <a:t>If a lead chooses to not</a:t>
            </a:r>
            <a:endParaRPr b="0" i="0" sz="1800" u="none" cap="none" strike="noStrike">
              <a:latin typeface="Arial"/>
              <a:ea typeface="Arial"/>
              <a:cs typeface="Arial"/>
              <a:sym typeface="Arial"/>
            </a:endParaRPr>
          </a:p>
        </p:txBody>
      </p:sp>
      <p:sp>
        <p:nvSpPr>
          <p:cNvPr id="138" name="Google Shape;138;p26"/>
          <p:cNvSpPr txBox="1"/>
          <p:nvPr/>
        </p:nvSpPr>
        <p:spPr>
          <a:xfrm>
            <a:off x="1069275" y="1572801"/>
            <a:ext cx="851535" cy="656590"/>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b="0" i="0" lang="en" sz="1800" u="none" cap="none" strike="noStrike">
                <a:solidFill>
                  <a:srgbClr val="595959"/>
                </a:solidFill>
                <a:latin typeface="Arial"/>
                <a:ea typeface="Arial"/>
                <a:cs typeface="Arial"/>
                <a:sym typeface="Arial"/>
              </a:rPr>
              <a:t>receive  perhaps</a:t>
            </a:r>
            <a:endParaRPr b="0" i="0" sz="1800" u="none" cap="none" strike="noStrike">
              <a:latin typeface="Arial"/>
              <a:ea typeface="Arial"/>
              <a:cs typeface="Arial"/>
              <a:sym typeface="Arial"/>
            </a:endParaRPr>
          </a:p>
        </p:txBody>
      </p:sp>
      <p:sp>
        <p:nvSpPr>
          <p:cNvPr id="139" name="Google Shape;139;p26"/>
          <p:cNvSpPr txBox="1"/>
          <p:nvPr/>
        </p:nvSpPr>
        <p:spPr>
          <a:xfrm>
            <a:off x="2118211" y="1572801"/>
            <a:ext cx="749300" cy="656590"/>
          </a:xfrm>
          <a:prstGeom prst="rect">
            <a:avLst/>
          </a:prstGeom>
          <a:noFill/>
          <a:ln>
            <a:noFill/>
          </a:ln>
        </p:spPr>
        <p:txBody>
          <a:bodyPr anchorCtr="0" anchor="t" bIns="0" lIns="0" spcFirstLastPara="1" rIns="0" wrap="square" tIns="12700">
            <a:spAutoFit/>
          </a:bodyPr>
          <a:lstStyle/>
          <a:p>
            <a:pPr indent="-69850" lvl="0" marL="81915" marR="5080" rtl="0" algn="l">
              <a:lnSpc>
                <a:spcPct val="114999"/>
              </a:lnSpc>
              <a:spcBef>
                <a:spcPts val="0"/>
              </a:spcBef>
              <a:spcAft>
                <a:spcPts val="0"/>
              </a:spcAft>
              <a:buNone/>
            </a:pPr>
            <a:r>
              <a:rPr b="0" i="0" lang="en" sz="1800" u="none" cap="none" strike="noStrike">
                <a:solidFill>
                  <a:srgbClr val="595959"/>
                </a:solidFill>
                <a:latin typeface="Arial"/>
                <a:ea typeface="Arial"/>
                <a:cs typeface="Arial"/>
                <a:sym typeface="Arial"/>
              </a:rPr>
              <a:t>emails,  shows</a:t>
            </a:r>
            <a:endParaRPr b="0" i="0" sz="1800" u="none" cap="none" strike="noStrike">
              <a:latin typeface="Arial"/>
              <a:ea typeface="Arial"/>
              <a:cs typeface="Arial"/>
              <a:sym typeface="Arial"/>
            </a:endParaRPr>
          </a:p>
        </p:txBody>
      </p:sp>
      <p:sp>
        <p:nvSpPr>
          <p:cNvPr id="140" name="Google Shape;140;p26"/>
          <p:cNvSpPr txBox="1"/>
          <p:nvPr/>
        </p:nvSpPr>
        <p:spPr>
          <a:xfrm>
            <a:off x="3128071" y="1572801"/>
            <a:ext cx="405765" cy="656590"/>
          </a:xfrm>
          <a:prstGeom prst="rect">
            <a:avLst/>
          </a:prstGeom>
          <a:noFill/>
          <a:ln>
            <a:noFill/>
          </a:ln>
        </p:spPr>
        <p:txBody>
          <a:bodyPr anchorCtr="0" anchor="t" bIns="0" lIns="0" spcFirstLastPara="1" rIns="0" wrap="square" tIns="12700">
            <a:spAutoFit/>
          </a:bodyPr>
          <a:lstStyle/>
          <a:p>
            <a:pPr indent="25400" lvl="0" marL="12700" marR="5080" rtl="0" algn="l">
              <a:lnSpc>
                <a:spcPct val="114999"/>
              </a:lnSpc>
              <a:spcBef>
                <a:spcPts val="0"/>
              </a:spcBef>
              <a:spcAft>
                <a:spcPts val="0"/>
              </a:spcAft>
              <a:buNone/>
            </a:pPr>
            <a:r>
              <a:rPr b="0" i="0" lang="en" sz="1800" u="none" cap="none" strike="noStrike">
                <a:solidFill>
                  <a:srgbClr val="595959"/>
                </a:solidFill>
                <a:latin typeface="Arial"/>
                <a:ea typeface="Arial"/>
                <a:cs typeface="Arial"/>
                <a:sym typeface="Arial"/>
              </a:rPr>
              <a:t>this  that</a:t>
            </a:r>
            <a:endParaRPr b="0" i="0" sz="1800" u="none" cap="none" strike="noStrike">
              <a:latin typeface="Arial"/>
              <a:ea typeface="Arial"/>
              <a:cs typeface="Arial"/>
              <a:sym typeface="Arial"/>
            </a:endParaRPr>
          </a:p>
        </p:txBody>
      </p:sp>
      <p:sp>
        <p:nvSpPr>
          <p:cNvPr id="141" name="Google Shape;141;p26"/>
          <p:cNvSpPr txBox="1"/>
          <p:nvPr/>
        </p:nvSpPr>
        <p:spPr>
          <a:xfrm>
            <a:off x="1069275" y="2203737"/>
            <a:ext cx="2463800" cy="1287780"/>
          </a:xfrm>
          <a:prstGeom prst="rect">
            <a:avLst/>
          </a:prstGeom>
          <a:noFill/>
          <a:ln>
            <a:noFill/>
          </a:ln>
        </p:spPr>
        <p:txBody>
          <a:bodyPr anchorCtr="0" anchor="t" bIns="0" lIns="0" spcFirstLastPara="1" rIns="0" wrap="square" tIns="12700">
            <a:spAutoFit/>
          </a:bodyPr>
          <a:lstStyle/>
          <a:p>
            <a:pPr indent="0" lvl="0" marL="12700" marR="5080" rtl="0" algn="just">
              <a:lnSpc>
                <a:spcPct val="114999"/>
              </a:lnSpc>
              <a:spcBef>
                <a:spcPts val="0"/>
              </a:spcBef>
              <a:spcAft>
                <a:spcPts val="0"/>
              </a:spcAft>
              <a:buNone/>
            </a:pPr>
            <a:r>
              <a:rPr b="0" i="0" lang="en" sz="1800" u="none" cap="none" strike="noStrike">
                <a:solidFill>
                  <a:srgbClr val="595959"/>
                </a:solidFill>
                <a:latin typeface="Arial"/>
                <a:ea typeface="Arial"/>
                <a:cs typeface="Arial"/>
                <a:sym typeface="Arial"/>
              </a:rPr>
              <a:t>they are not as serious  about the course and it  is more likely that they  will not convert (Fig vi)</a:t>
            </a:r>
            <a:endParaRPr b="0" i="0" sz="1800" u="none" cap="none" strike="noStrike">
              <a:latin typeface="Arial"/>
              <a:ea typeface="Arial"/>
              <a:cs typeface="Arial"/>
              <a:sym typeface="Arial"/>
            </a:endParaRPr>
          </a:p>
        </p:txBody>
      </p:sp>
      <p:sp>
        <p:nvSpPr>
          <p:cNvPr id="142" name="Google Shape;142;p26"/>
          <p:cNvSpPr txBox="1"/>
          <p:nvPr/>
        </p:nvSpPr>
        <p:spPr>
          <a:xfrm>
            <a:off x="6549570" y="4250628"/>
            <a:ext cx="38862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 sz="1200" u="none" cap="none" strike="noStrike">
                <a:latin typeface="Arial"/>
                <a:ea typeface="Arial"/>
                <a:cs typeface="Arial"/>
                <a:sym typeface="Arial"/>
              </a:rPr>
              <a:t>Fig vi</a:t>
            </a:r>
            <a:endParaRPr b="0" i="0" sz="1200" u="none" cap="none" strike="noStrike">
              <a:latin typeface="Arial"/>
              <a:ea typeface="Arial"/>
              <a:cs typeface="Arial"/>
              <a:sym typeface="Arial"/>
            </a:endParaRPr>
          </a:p>
        </p:txBody>
      </p:sp>
      <p:pic>
        <p:nvPicPr>
          <p:cNvPr id="143" name="Google Shape;143;p26"/>
          <p:cNvPicPr preferRelativeResize="0"/>
          <p:nvPr/>
        </p:nvPicPr>
        <p:blipFill>
          <a:blip r:embed="rId3">
            <a:alphaModFix/>
          </a:blip>
          <a:stretch>
            <a:fillRect/>
          </a:stretch>
        </p:blipFill>
        <p:spPr>
          <a:xfrm>
            <a:off x="4309286" y="934525"/>
            <a:ext cx="4495800" cy="2876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 name="Shape 147"/>
        <p:cNvGrpSpPr/>
        <p:nvPr/>
      </p:nvGrpSpPr>
      <p:grpSpPr>
        <a:xfrm>
          <a:off x="0" y="0"/>
          <a:ext cx="0" cy="0"/>
          <a:chOff x="0" y="0"/>
          <a:chExt cx="0" cy="0"/>
        </a:xfrm>
      </p:grpSpPr>
      <p:sp>
        <p:nvSpPr>
          <p:cNvPr id="148" name="Google Shape;148;p27"/>
          <p:cNvSpPr txBox="1"/>
          <p:nvPr/>
        </p:nvSpPr>
        <p:spPr>
          <a:xfrm>
            <a:off x="475249" y="335863"/>
            <a:ext cx="4020820" cy="1109345"/>
          </a:xfrm>
          <a:prstGeom prst="rect">
            <a:avLst/>
          </a:prstGeom>
          <a:noFill/>
          <a:ln>
            <a:noFill/>
          </a:ln>
        </p:spPr>
        <p:txBody>
          <a:bodyPr anchorCtr="0" anchor="t" bIns="0" lIns="0" spcFirstLastPara="1" rIns="0" wrap="square" tIns="23475">
            <a:spAutoFit/>
          </a:bodyPr>
          <a:lstStyle/>
          <a:p>
            <a:pPr indent="-367030" lvl="0" marL="379095" marR="5080" rtl="0" algn="just">
              <a:lnSpc>
                <a:spcPct val="117300"/>
              </a:lnSpc>
              <a:spcBef>
                <a:spcPts val="0"/>
              </a:spcBef>
              <a:spcAft>
                <a:spcPts val="0"/>
              </a:spcAft>
              <a:buClr>
                <a:srgbClr val="595959"/>
              </a:buClr>
              <a:buSzPts val="1800"/>
              <a:buFont typeface="Arial"/>
              <a:buChar char="●"/>
            </a:pPr>
            <a:r>
              <a:rPr b="0" i="0" lang="en" sz="1500" u="none" cap="none" strike="noStrike">
                <a:solidFill>
                  <a:srgbClr val="595959"/>
                </a:solidFill>
                <a:latin typeface="Arial"/>
                <a:ea typeface="Arial"/>
                <a:cs typeface="Arial"/>
                <a:sym typeface="Arial"/>
              </a:rPr>
              <a:t>If a lead is a working professional, it is  more likely that they will convert as  opposed to someone who isn’t working  (unemployed, students and others)(Fig vii)</a:t>
            </a:r>
            <a:endParaRPr b="0" i="0" sz="1500" u="none" cap="none" strike="noStrike">
              <a:latin typeface="Arial"/>
              <a:ea typeface="Arial"/>
              <a:cs typeface="Arial"/>
              <a:sym typeface="Arial"/>
            </a:endParaRPr>
          </a:p>
        </p:txBody>
      </p:sp>
      <p:sp>
        <p:nvSpPr>
          <p:cNvPr id="149" name="Google Shape;149;p27"/>
          <p:cNvSpPr txBox="1"/>
          <p:nvPr/>
        </p:nvSpPr>
        <p:spPr>
          <a:xfrm>
            <a:off x="5088537" y="3956015"/>
            <a:ext cx="3548379" cy="1076960"/>
          </a:xfrm>
          <a:prstGeom prst="rect">
            <a:avLst/>
          </a:prstGeom>
          <a:noFill/>
          <a:ln>
            <a:noFill/>
          </a:ln>
        </p:spPr>
        <p:txBody>
          <a:bodyPr anchorCtr="0" anchor="t" bIns="0" lIns="0" spcFirstLastPara="1" rIns="0" wrap="square" tIns="12700">
            <a:spAutoFit/>
          </a:bodyPr>
          <a:lstStyle/>
          <a:p>
            <a:pPr indent="-344169" lvl="0" marL="356235" marR="5080" rtl="0" algn="just">
              <a:lnSpc>
                <a:spcPct val="114999"/>
              </a:lnSpc>
              <a:spcBef>
                <a:spcPts val="0"/>
              </a:spcBef>
              <a:spcAft>
                <a:spcPts val="0"/>
              </a:spcAft>
              <a:buClr>
                <a:srgbClr val="595959"/>
              </a:buClr>
              <a:buSzPts val="1500"/>
              <a:buFont typeface="Arial"/>
              <a:buChar char="●"/>
            </a:pPr>
            <a:r>
              <a:rPr b="0" i="0" lang="en" sz="1500" u="none" cap="none" strike="noStrike">
                <a:solidFill>
                  <a:srgbClr val="595959"/>
                </a:solidFill>
                <a:latin typeface="Arial"/>
                <a:ea typeface="Arial"/>
                <a:cs typeface="Arial"/>
                <a:sym typeface="Arial"/>
              </a:rPr>
              <a:t>Customers who spend a lot of time  on our website show </a:t>
            </a:r>
            <a:r>
              <a:rPr b="0" i="0" lang="en" sz="1500" u="sng" cap="none" strike="noStrike">
                <a:solidFill>
                  <a:srgbClr val="595959"/>
                </a:solidFill>
                <a:latin typeface="Arial"/>
                <a:ea typeface="Arial"/>
                <a:cs typeface="Arial"/>
                <a:sym typeface="Arial"/>
              </a:rPr>
              <a:t>significantly </a:t>
            </a:r>
            <a:r>
              <a:rPr b="0" i="0" lang="en" sz="1500" u="none" cap="none" strike="noStrike">
                <a:solidFill>
                  <a:srgbClr val="595959"/>
                </a:solidFill>
                <a:latin typeface="Arial"/>
                <a:ea typeface="Arial"/>
                <a:cs typeface="Arial"/>
                <a:sym typeface="Arial"/>
              </a:rPr>
              <a:t> greater chances of being 'hot leads'  (Fig viii)</a:t>
            </a:r>
            <a:endParaRPr b="0" i="0" sz="1500" u="none" cap="none" strike="noStrike">
              <a:latin typeface="Arial"/>
              <a:ea typeface="Arial"/>
              <a:cs typeface="Arial"/>
              <a:sym typeface="Arial"/>
            </a:endParaRPr>
          </a:p>
        </p:txBody>
      </p:sp>
      <p:sp>
        <p:nvSpPr>
          <p:cNvPr id="150" name="Google Shape;150;p27"/>
          <p:cNvSpPr txBox="1"/>
          <p:nvPr/>
        </p:nvSpPr>
        <p:spPr>
          <a:xfrm>
            <a:off x="6834892" y="3418154"/>
            <a:ext cx="422909"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 sz="1200" u="none" cap="none" strike="noStrike">
                <a:latin typeface="Arial"/>
                <a:ea typeface="Arial"/>
                <a:cs typeface="Arial"/>
                <a:sym typeface="Arial"/>
              </a:rPr>
              <a:t>Fig vii</a:t>
            </a:r>
            <a:endParaRPr b="0" i="0" sz="1200" u="none" cap="none" strike="noStrike">
              <a:latin typeface="Arial"/>
              <a:ea typeface="Arial"/>
              <a:cs typeface="Arial"/>
              <a:sym typeface="Arial"/>
            </a:endParaRPr>
          </a:p>
        </p:txBody>
      </p:sp>
      <p:sp>
        <p:nvSpPr>
          <p:cNvPr id="151" name="Google Shape;151;p27"/>
          <p:cNvSpPr txBox="1"/>
          <p:nvPr/>
        </p:nvSpPr>
        <p:spPr>
          <a:xfrm>
            <a:off x="2284287" y="4753004"/>
            <a:ext cx="45656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 sz="1200" u="none" cap="none" strike="noStrike">
                <a:latin typeface="Arial"/>
                <a:ea typeface="Arial"/>
                <a:cs typeface="Arial"/>
                <a:sym typeface="Arial"/>
              </a:rPr>
              <a:t>Fig viii</a:t>
            </a:r>
            <a:endParaRPr b="0" i="0" sz="1200" u="none" cap="none" strike="noStrike">
              <a:latin typeface="Arial"/>
              <a:ea typeface="Arial"/>
              <a:cs typeface="Arial"/>
              <a:sym typeface="Arial"/>
            </a:endParaRPr>
          </a:p>
        </p:txBody>
      </p:sp>
      <p:pic>
        <p:nvPicPr>
          <p:cNvPr id="152" name="Google Shape;152;p27"/>
          <p:cNvPicPr preferRelativeResize="0"/>
          <p:nvPr/>
        </p:nvPicPr>
        <p:blipFill>
          <a:blip r:embed="rId3">
            <a:alphaModFix/>
          </a:blip>
          <a:stretch>
            <a:fillRect/>
          </a:stretch>
        </p:blipFill>
        <p:spPr>
          <a:xfrm>
            <a:off x="4648476" y="152400"/>
            <a:ext cx="4067625" cy="3113350"/>
          </a:xfrm>
          <a:prstGeom prst="rect">
            <a:avLst/>
          </a:prstGeom>
          <a:noFill/>
          <a:ln>
            <a:noFill/>
          </a:ln>
        </p:spPr>
      </p:pic>
      <p:pic>
        <p:nvPicPr>
          <p:cNvPr id="153" name="Google Shape;153;p27"/>
          <p:cNvPicPr preferRelativeResize="0"/>
          <p:nvPr/>
        </p:nvPicPr>
        <p:blipFill>
          <a:blip r:embed="rId4">
            <a:alphaModFix/>
          </a:blip>
          <a:stretch>
            <a:fillRect/>
          </a:stretch>
        </p:blipFill>
        <p:spPr>
          <a:xfrm>
            <a:off x="933263" y="1597608"/>
            <a:ext cx="3104792" cy="30029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