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81" r:id="rId4"/>
    <p:sldId id="259" r:id="rId5"/>
    <p:sldId id="282" r:id="rId6"/>
    <p:sldId id="283" r:id="rId7"/>
    <p:sldId id="263" r:id="rId8"/>
    <p:sldId id="273" r:id="rId9"/>
    <p:sldId id="285" r:id="rId10"/>
    <p:sldId id="286" r:id="rId11"/>
    <p:sldId id="274" r:id="rId12"/>
    <p:sldId id="278" r:id="rId13"/>
    <p:sldId id="270" r:id="rId14"/>
    <p:sldId id="284" r:id="rId15"/>
    <p:sldId id="280" r:id="rId16"/>
    <p:sldId id="275" r:id="rId17"/>
  </p:sldIdLst>
  <p:sldSz cx="9144000" cy="5143500" type="screen16x9"/>
  <p:notesSz cx="6858000" cy="9144000"/>
  <p:embeddedFontLst>
    <p:embeddedFont>
      <p:font typeface="Amasis MT Pro Light" panose="02040304050005020304" pitchFamily="18" charset="0"/>
      <p:regular r:id="rId19"/>
      <p:italic r:id="rId20"/>
    </p:embeddedFont>
    <p:embeddedFont>
      <p:font typeface="Bahnschrift Light" panose="020B0502040204020203" pitchFamily="34" charset="0"/>
      <p:regular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9728FE2-EA73-46FA-BAE0-60CD96DBB64C}">
          <p14:sldIdLst>
            <p14:sldId id="256"/>
            <p14:sldId id="257"/>
            <p14:sldId id="281"/>
            <p14:sldId id="259"/>
            <p14:sldId id="282"/>
            <p14:sldId id="283"/>
            <p14:sldId id="263"/>
            <p14:sldId id="273"/>
            <p14:sldId id="285"/>
            <p14:sldId id="286"/>
            <p14:sldId id="274"/>
            <p14:sldId id="278"/>
            <p14:sldId id="270"/>
            <p14:sldId id="284"/>
            <p14:sldId id="280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C5FF"/>
    <a:srgbClr val="3AF2E9"/>
    <a:srgbClr val="004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9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7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rai.2021.796268/full" TargetMode="External"/><Relationship Id="rId2" Type="http://schemas.openxmlformats.org/officeDocument/2006/relationships/hyperlink" Target="https://www.researchgate.net/publication/301476042_An_Approach_to_a_University_Recommendation_by_Multi-criteria_Collaborative_Filtering_and_Dimensionality_Reduction_Techniqu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27591" y="567068"/>
            <a:ext cx="8575634" cy="2388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Council – </a:t>
            </a:r>
            <a:r>
              <a:rPr lang="en-US" sz="3600" b="0" dirty="0"/>
              <a:t>Machine Learning Recommender System for Educational Institutions </a:t>
            </a:r>
            <a:endParaRPr sz="36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71725" y="3040910"/>
            <a:ext cx="6331500" cy="1205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/>
              <a:t>Muhammad Abdul Nafay (19P-0117)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/>
              <a:t>Sheheryaar</a:t>
            </a:r>
            <a:r>
              <a:rPr lang="en-US" sz="2200" b="1" dirty="0"/>
              <a:t> Ali (19P-0120)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/>
              <a:t>Saad Javed(19P-0111)</a:t>
            </a:r>
            <a:endParaRPr sz="2200" b="1" dirty="0"/>
          </a:p>
        </p:txBody>
      </p:sp>
      <p:sp>
        <p:nvSpPr>
          <p:cNvPr id="2" name="Google Shape;73;p13">
            <a:extLst>
              <a:ext uri="{FF2B5EF4-FFF2-40B4-BE49-F238E27FC236}">
                <a16:creationId xmlns:a16="http://schemas.microsoft.com/office/drawing/2014/main" id="{43284C60-1BC2-0C32-D3AE-01D616280D2C}"/>
              </a:ext>
            </a:extLst>
          </p:cNvPr>
          <p:cNvSpPr txBox="1">
            <a:spLocks/>
          </p:cNvSpPr>
          <p:nvPr/>
        </p:nvSpPr>
        <p:spPr>
          <a:xfrm>
            <a:off x="2371725" y="3824175"/>
            <a:ext cx="6331500" cy="1205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r"/>
            <a:r>
              <a:rPr lang="en-US" sz="2200" b="1" dirty="0"/>
              <a:t>Supervisor: Shoaib Muhammad Khan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3B76-80B9-B0D8-AA24-ED78F7F4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49" y="61142"/>
            <a:ext cx="8296800" cy="535374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Activity Diagram (cont..)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0C437-C1D0-6611-39B7-246CAD587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BA7A85-7902-B02B-6992-7CCD8D1F6701}"/>
              </a:ext>
            </a:extLst>
          </p:cNvPr>
          <p:cNvCxnSpPr>
            <a:cxnSpLocks/>
          </p:cNvCxnSpPr>
          <p:nvPr/>
        </p:nvCxnSpPr>
        <p:spPr>
          <a:xfrm>
            <a:off x="531629" y="596516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E581E7-8ABA-F5BA-9A9C-9B3AFA4179B2}"/>
              </a:ext>
            </a:extLst>
          </p:cNvPr>
          <p:cNvCxnSpPr>
            <a:cxnSpLocks/>
          </p:cNvCxnSpPr>
          <p:nvPr/>
        </p:nvCxnSpPr>
        <p:spPr>
          <a:xfrm>
            <a:off x="475549" y="4951033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B0EDE9E-063B-0C3C-9C89-E01D5D88E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654"/>
          <a:stretch/>
        </p:blipFill>
        <p:spPr>
          <a:xfrm>
            <a:off x="4268953" y="820514"/>
            <a:ext cx="3978535" cy="399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16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3B76-80B9-B0D8-AA24-ED78F7F4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49" y="367883"/>
            <a:ext cx="8296800" cy="631575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MongoDB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0C437-C1D0-6611-39B7-246CAD587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3D4344-0C81-7007-8631-15A9C2DF1F1C}"/>
              </a:ext>
            </a:extLst>
          </p:cNvPr>
          <p:cNvSpPr txBox="1">
            <a:spLocks/>
          </p:cNvSpPr>
          <p:nvPr/>
        </p:nvSpPr>
        <p:spPr>
          <a:xfrm>
            <a:off x="531629" y="1424768"/>
            <a:ext cx="7966370" cy="280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sz="2400" b="0" dirty="0">
                <a:solidFill>
                  <a:schemeClr val="accent1"/>
                </a:solidFill>
              </a:rPr>
              <a:t>NoSQL Database</a:t>
            </a:r>
          </a:p>
          <a:p>
            <a:pPr algn="l"/>
            <a:endParaRPr lang="en-US" sz="2400" b="0" dirty="0">
              <a:solidFill>
                <a:schemeClr val="accent1"/>
              </a:solidFill>
            </a:endParaRPr>
          </a:p>
          <a:p>
            <a:pPr algn="l"/>
            <a:r>
              <a:rPr lang="en-US" sz="2400" b="0" dirty="0">
                <a:solidFill>
                  <a:schemeClr val="accent1"/>
                </a:solidFill>
              </a:rPr>
              <a:t>Non-tabular databases</a:t>
            </a:r>
          </a:p>
          <a:p>
            <a:pPr algn="l"/>
            <a:endParaRPr lang="en-US" sz="2400" b="0" dirty="0">
              <a:solidFill>
                <a:schemeClr val="accent1"/>
              </a:solidFill>
            </a:endParaRPr>
          </a:p>
          <a:p>
            <a:pPr algn="l"/>
            <a:r>
              <a:rPr lang="en-US" sz="2400" b="0" dirty="0">
                <a:solidFill>
                  <a:schemeClr val="accent1"/>
                </a:solidFill>
              </a:rPr>
              <a:t>Document databases </a:t>
            </a:r>
          </a:p>
          <a:p>
            <a:pPr marL="342900" lvl="1" indent="-342900" algn="l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/>
                </a:solidFill>
              </a:rPr>
              <a:t>Stores data in JSON </a:t>
            </a:r>
          </a:p>
          <a:p>
            <a:pPr marL="342900" lvl="1" indent="-342900" algn="l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/>
                </a:solidFill>
              </a:rPr>
              <a:t>Each document contains pairs of fields and values.</a:t>
            </a:r>
          </a:p>
          <a:p>
            <a:pPr algn="l"/>
            <a:endParaRPr lang="en-US" sz="2400" b="0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BA7A85-7902-B02B-6992-7CCD8D1F6701}"/>
              </a:ext>
            </a:extLst>
          </p:cNvPr>
          <p:cNvCxnSpPr>
            <a:cxnSpLocks/>
          </p:cNvCxnSpPr>
          <p:nvPr/>
        </p:nvCxnSpPr>
        <p:spPr>
          <a:xfrm>
            <a:off x="531629" y="1141228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E581E7-8ABA-F5BA-9A9C-9B3AFA4179B2}"/>
              </a:ext>
            </a:extLst>
          </p:cNvPr>
          <p:cNvCxnSpPr>
            <a:cxnSpLocks/>
          </p:cNvCxnSpPr>
          <p:nvPr/>
        </p:nvCxnSpPr>
        <p:spPr>
          <a:xfrm>
            <a:off x="531629" y="4617880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904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3B76-80B9-B0D8-AA24-ED78F7F4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00" y="288966"/>
            <a:ext cx="8296800" cy="631575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Data Representation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0C437-C1D0-6611-39B7-246CAD587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BA7A85-7902-B02B-6992-7CCD8D1F6701}"/>
              </a:ext>
            </a:extLst>
          </p:cNvPr>
          <p:cNvCxnSpPr>
            <a:cxnSpLocks/>
          </p:cNvCxnSpPr>
          <p:nvPr/>
        </p:nvCxnSpPr>
        <p:spPr>
          <a:xfrm>
            <a:off x="531629" y="920541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E581E7-8ABA-F5BA-9A9C-9B3AFA4179B2}"/>
              </a:ext>
            </a:extLst>
          </p:cNvPr>
          <p:cNvCxnSpPr>
            <a:cxnSpLocks/>
          </p:cNvCxnSpPr>
          <p:nvPr/>
        </p:nvCxnSpPr>
        <p:spPr>
          <a:xfrm>
            <a:off x="531629" y="4881820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CFB92A76-C3E9-5FDD-2518-5FC240BCC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802542"/>
              </p:ext>
            </p:extLst>
          </p:nvPr>
        </p:nvGraphicFramePr>
        <p:xfrm>
          <a:off x="531629" y="1026316"/>
          <a:ext cx="189948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1820774269"/>
                    </a:ext>
                  </a:extLst>
                </a:gridCol>
                <a:gridCol w="949842">
                  <a:extLst>
                    <a:ext uri="{9D8B030D-6E8A-4147-A177-3AD203B41FA5}">
                      <a16:colId xmlns:a16="http://schemas.microsoft.com/office/drawing/2014/main" val="723137925"/>
                    </a:ext>
                  </a:extLst>
                </a:gridCol>
              </a:tblGrid>
              <a:tr h="23068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 err="1"/>
                        <a:t>Object_id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931888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Object_id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756577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 err="1"/>
                        <a:t>U_Name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21953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96285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0360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44955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/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436313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/>
                        <a:t>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362628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 err="1"/>
                        <a:t>Transcript_id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Object_id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087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138ED6-E26D-0AB4-D64E-D4789F6BB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66275"/>
              </p:ext>
            </p:extLst>
          </p:nvPr>
        </p:nvGraphicFramePr>
        <p:xfrm>
          <a:off x="3973033" y="1025588"/>
          <a:ext cx="167994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72">
                  <a:extLst>
                    <a:ext uri="{9D8B030D-6E8A-4147-A177-3AD203B41FA5}">
                      <a16:colId xmlns:a16="http://schemas.microsoft.com/office/drawing/2014/main" val="1820774269"/>
                    </a:ext>
                  </a:extLst>
                </a:gridCol>
                <a:gridCol w="839972">
                  <a:extLst>
                    <a:ext uri="{9D8B030D-6E8A-4147-A177-3AD203B41FA5}">
                      <a16:colId xmlns:a16="http://schemas.microsoft.com/office/drawing/2014/main" val="723137925"/>
                    </a:ext>
                  </a:extLst>
                </a:gridCol>
              </a:tblGrid>
              <a:tr h="210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Transcript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 err="1"/>
                        <a:t>Object_id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931888"/>
                  </a:ext>
                </a:extLst>
              </a:tr>
              <a:tr h="210697">
                <a:tc>
                  <a:txBody>
                    <a:bodyPr/>
                    <a:lstStyle/>
                    <a:p>
                      <a:r>
                        <a:rPr lang="en-US" sz="1000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Object_id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756577"/>
                  </a:ext>
                </a:extLst>
              </a:tr>
              <a:tr h="210697">
                <a:tc>
                  <a:txBody>
                    <a:bodyPr/>
                    <a:lstStyle/>
                    <a:p>
                      <a:r>
                        <a:rPr lang="en-US" sz="1000" dirty="0"/>
                        <a:t>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21953"/>
                  </a:ext>
                </a:extLst>
              </a:tr>
              <a:tr h="210697">
                <a:tc>
                  <a:txBody>
                    <a:bodyPr/>
                    <a:lstStyle/>
                    <a:p>
                      <a:r>
                        <a:rPr lang="en-US" sz="1000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96285"/>
                  </a:ext>
                </a:extLst>
              </a:tr>
            </a:tbl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B0FD437-6304-9ECF-F1F0-37D4110077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50737" y="1520259"/>
            <a:ext cx="1761348" cy="1483241"/>
          </a:xfrm>
          <a:prstGeom prst="bentConnector3">
            <a:avLst>
              <a:gd name="adj1" fmla="val 99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7">
            <a:extLst>
              <a:ext uri="{FF2B5EF4-FFF2-40B4-BE49-F238E27FC236}">
                <a16:creationId xmlns:a16="http://schemas.microsoft.com/office/drawing/2014/main" id="{9324AE51-15F7-A926-0297-FB35F92A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835477"/>
              </p:ext>
            </p:extLst>
          </p:nvPr>
        </p:nvGraphicFramePr>
        <p:xfrm>
          <a:off x="3012560" y="2871773"/>
          <a:ext cx="215841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205">
                  <a:extLst>
                    <a:ext uri="{9D8B030D-6E8A-4147-A177-3AD203B41FA5}">
                      <a16:colId xmlns:a16="http://schemas.microsoft.com/office/drawing/2014/main" val="1820774269"/>
                    </a:ext>
                  </a:extLst>
                </a:gridCol>
                <a:gridCol w="1079205">
                  <a:extLst>
                    <a:ext uri="{9D8B030D-6E8A-4147-A177-3AD203B41FA5}">
                      <a16:colId xmlns:a16="http://schemas.microsoft.com/office/drawing/2014/main" val="723137925"/>
                    </a:ext>
                  </a:extLst>
                </a:gridCol>
              </a:tblGrid>
              <a:tr h="23068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Institutions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 err="1"/>
                        <a:t>Object_id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931888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Object_id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756577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 err="1"/>
                        <a:t>I_Name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21953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/>
                        <a:t>Province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96285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/>
                        <a:t>Scholarship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0360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/>
                        <a:t>Hostel </a:t>
                      </a:r>
                      <a:r>
                        <a:rPr lang="en-US" sz="1000" dirty="0" err="1"/>
                        <a:t>Accomodation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44955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 err="1"/>
                        <a:t>Program_id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Object_id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436313"/>
                  </a:ext>
                </a:extLst>
              </a:tr>
            </a:tbl>
          </a:graphicData>
        </a:graphic>
      </p:graphicFrame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6C86500C-09CB-E3FC-CF77-D507592FD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47094"/>
              </p:ext>
            </p:extLst>
          </p:nvPr>
        </p:nvGraphicFramePr>
        <p:xfrm>
          <a:off x="6042839" y="2296426"/>
          <a:ext cx="215841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205">
                  <a:extLst>
                    <a:ext uri="{9D8B030D-6E8A-4147-A177-3AD203B41FA5}">
                      <a16:colId xmlns:a16="http://schemas.microsoft.com/office/drawing/2014/main" val="1820774269"/>
                    </a:ext>
                  </a:extLst>
                </a:gridCol>
                <a:gridCol w="1079205">
                  <a:extLst>
                    <a:ext uri="{9D8B030D-6E8A-4147-A177-3AD203B41FA5}">
                      <a16:colId xmlns:a16="http://schemas.microsoft.com/office/drawing/2014/main" val="723137925"/>
                    </a:ext>
                  </a:extLst>
                </a:gridCol>
              </a:tblGrid>
              <a:tr h="23068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Program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 err="1"/>
                        <a:t>Object_id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931888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Object_id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756577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/>
                        <a:t>Fees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21953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 err="1"/>
                        <a:t>SSC_Criteria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96285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 err="1"/>
                        <a:t>HSSC_Criteria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0360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 err="1"/>
                        <a:t>SATI_Criteria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44955"/>
                  </a:ext>
                </a:extLst>
              </a:tr>
              <a:tr h="230685">
                <a:tc>
                  <a:txBody>
                    <a:bodyPr/>
                    <a:lstStyle/>
                    <a:p>
                      <a:r>
                        <a:rPr lang="en-US" sz="1000" dirty="0" err="1"/>
                        <a:t>SATII_Criteria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436313"/>
                  </a:ext>
                </a:extLst>
              </a:tr>
            </a:tbl>
          </a:graphicData>
        </a:graphic>
      </p:graphicFrame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1038123-02DE-7478-AB8C-097A2C15793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19273" y="3341751"/>
            <a:ext cx="2016904" cy="653016"/>
          </a:xfrm>
          <a:prstGeom prst="bentConnector3">
            <a:avLst>
              <a:gd name="adj1" fmla="val 999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091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3B76-80B9-B0D8-AA24-ED78F7F4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39" y="311889"/>
            <a:ext cx="8296800" cy="666308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Methodologies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0C437-C1D0-6611-39B7-246CAD587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03EBA4-CE8F-85CD-5CF4-BE4524057037}"/>
              </a:ext>
            </a:extLst>
          </p:cNvPr>
          <p:cNvSpPr txBox="1">
            <a:spLocks/>
          </p:cNvSpPr>
          <p:nvPr/>
        </p:nvSpPr>
        <p:spPr>
          <a:xfrm>
            <a:off x="378739" y="907312"/>
            <a:ext cx="8296800" cy="3856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1"/>
                </a:solidFill>
              </a:rPr>
              <a:t>Data Pre-processing.</a:t>
            </a:r>
          </a:p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bg1"/>
              </a:solidFill>
            </a:endParaRPr>
          </a:p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1"/>
                </a:solidFill>
              </a:rPr>
              <a:t>Ensemble Learning.</a:t>
            </a:r>
          </a:p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bg1"/>
              </a:solidFill>
            </a:endParaRPr>
          </a:p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1"/>
                </a:solidFill>
              </a:rPr>
              <a:t>Neighborhood Algorithms.</a:t>
            </a:r>
          </a:p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bg1"/>
              </a:solidFill>
            </a:endParaRPr>
          </a:p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1"/>
                </a:solidFill>
              </a:rPr>
              <a:t>Decision Trees</a:t>
            </a:r>
          </a:p>
          <a:p>
            <a:pPr algn="l">
              <a:buSzPct val="150000"/>
            </a:pPr>
            <a:endParaRPr lang="en-US" sz="1800" b="0" dirty="0">
              <a:solidFill>
                <a:schemeClr val="bg1"/>
              </a:solidFill>
            </a:endParaRPr>
          </a:p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1"/>
                </a:solidFill>
              </a:rPr>
              <a:t>Recommendation stored in database.</a:t>
            </a:r>
          </a:p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bg1"/>
              </a:solidFill>
            </a:endParaRPr>
          </a:p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1"/>
                </a:solidFill>
              </a:rPr>
              <a:t>Retrieved by custom made GET API.</a:t>
            </a:r>
          </a:p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bg1"/>
              </a:solidFill>
            </a:endParaRPr>
          </a:p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1"/>
                </a:solidFill>
              </a:rPr>
              <a:t>Displayed in REACT Application for the end user.</a:t>
            </a:r>
          </a:p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054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3B76-80B9-B0D8-AA24-ED78F7F4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00" y="75153"/>
            <a:ext cx="8296800" cy="631575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Timeline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0C437-C1D0-6611-39B7-246CAD587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BA7A85-7902-B02B-6992-7CCD8D1F6701}"/>
              </a:ext>
            </a:extLst>
          </p:cNvPr>
          <p:cNvCxnSpPr>
            <a:cxnSpLocks/>
          </p:cNvCxnSpPr>
          <p:nvPr/>
        </p:nvCxnSpPr>
        <p:spPr>
          <a:xfrm>
            <a:off x="531629" y="623776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E581E7-8ABA-F5BA-9A9C-9B3AFA4179B2}"/>
              </a:ext>
            </a:extLst>
          </p:cNvPr>
          <p:cNvCxnSpPr>
            <a:cxnSpLocks/>
          </p:cNvCxnSpPr>
          <p:nvPr/>
        </p:nvCxnSpPr>
        <p:spPr>
          <a:xfrm>
            <a:off x="531629" y="4903086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F964879-7366-43F1-05ED-EC5B0E1D3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77" y="706728"/>
            <a:ext cx="6906846" cy="413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03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3B76-80B9-B0D8-AA24-ED78F7F4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27" y="133399"/>
            <a:ext cx="8296800" cy="631575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Distribution of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0C437-C1D0-6611-39B7-246CAD587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F715ED-BC0D-C710-D442-E89087F7F8B4}"/>
              </a:ext>
            </a:extLst>
          </p:cNvPr>
          <p:cNvCxnSpPr>
            <a:cxnSpLocks/>
          </p:cNvCxnSpPr>
          <p:nvPr/>
        </p:nvCxnSpPr>
        <p:spPr>
          <a:xfrm>
            <a:off x="411127" y="792316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820EE9-4EA1-F81A-E621-45C2AFA716AF}"/>
              </a:ext>
            </a:extLst>
          </p:cNvPr>
          <p:cNvCxnSpPr>
            <a:cxnSpLocks/>
          </p:cNvCxnSpPr>
          <p:nvPr/>
        </p:nvCxnSpPr>
        <p:spPr>
          <a:xfrm>
            <a:off x="411127" y="5010100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1CFE9A-D51C-E875-DE40-071C8E9FD977}"/>
              </a:ext>
            </a:extLst>
          </p:cNvPr>
          <p:cNvSpPr/>
          <p:nvPr/>
        </p:nvSpPr>
        <p:spPr>
          <a:xfrm rot="16200000">
            <a:off x="-184511" y="1650110"/>
            <a:ext cx="3693469" cy="250219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5FCB67-875C-40AC-C3ED-607B2D2B1DC4}"/>
              </a:ext>
            </a:extLst>
          </p:cNvPr>
          <p:cNvSpPr/>
          <p:nvPr/>
        </p:nvSpPr>
        <p:spPr>
          <a:xfrm rot="16200000">
            <a:off x="2608069" y="1629084"/>
            <a:ext cx="3693469" cy="254424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A36B8B-5C30-9664-F252-CBDA3F829489}"/>
              </a:ext>
            </a:extLst>
          </p:cNvPr>
          <p:cNvSpPr/>
          <p:nvPr/>
        </p:nvSpPr>
        <p:spPr>
          <a:xfrm rot="16200000">
            <a:off x="5322675" y="1693119"/>
            <a:ext cx="3693469" cy="2416176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B883307-BC98-65E0-02EF-A2E210879718}"/>
              </a:ext>
            </a:extLst>
          </p:cNvPr>
          <p:cNvSpPr txBox="1">
            <a:spLocks/>
          </p:cNvSpPr>
          <p:nvPr/>
        </p:nvSpPr>
        <p:spPr>
          <a:xfrm>
            <a:off x="886047" y="1163584"/>
            <a:ext cx="1573619" cy="5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sz="2000" u="sng" dirty="0">
                <a:solidFill>
                  <a:schemeClr val="accent2">
                    <a:lumMod val="50000"/>
                  </a:schemeClr>
                </a:solidFill>
                <a:latin typeface="Amasis MT Pro Light" panose="02040304050005020304" pitchFamily="18" charset="0"/>
              </a:rPr>
              <a:t>Abdul Nafay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954D573-8302-3D8B-B37F-FACBF81DCD51}"/>
              </a:ext>
            </a:extLst>
          </p:cNvPr>
          <p:cNvSpPr txBox="1">
            <a:spLocks/>
          </p:cNvSpPr>
          <p:nvPr/>
        </p:nvSpPr>
        <p:spPr>
          <a:xfrm>
            <a:off x="3674842" y="1163584"/>
            <a:ext cx="1559921" cy="5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sz="1800" u="sng" dirty="0" err="1">
                <a:solidFill>
                  <a:schemeClr val="tx1"/>
                </a:solidFill>
                <a:latin typeface="Amasis MT Pro Light" panose="02040304050005020304" pitchFamily="18" charset="0"/>
              </a:rPr>
              <a:t>Sheheryar</a:t>
            </a:r>
            <a:r>
              <a:rPr lang="en-US" sz="1800" u="sng" dirty="0">
                <a:solidFill>
                  <a:schemeClr val="tx1"/>
                </a:solidFill>
                <a:latin typeface="Amasis MT Pro Light" panose="02040304050005020304" pitchFamily="18" charset="0"/>
              </a:rPr>
              <a:t> Ali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D95715-28E4-F2F5-E9F3-F4672E9A3A38}"/>
              </a:ext>
            </a:extLst>
          </p:cNvPr>
          <p:cNvSpPr txBox="1">
            <a:spLocks/>
          </p:cNvSpPr>
          <p:nvPr/>
        </p:nvSpPr>
        <p:spPr>
          <a:xfrm>
            <a:off x="6504634" y="1163584"/>
            <a:ext cx="1329550" cy="5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sz="1800" u="sng" dirty="0">
                <a:solidFill>
                  <a:schemeClr val="accent1"/>
                </a:solidFill>
                <a:latin typeface="Amasis MT Pro Light" panose="02040304050005020304" pitchFamily="18" charset="0"/>
              </a:rPr>
              <a:t>Saad</a:t>
            </a:r>
            <a:r>
              <a:rPr lang="en-US" sz="2000" u="sng" dirty="0">
                <a:solidFill>
                  <a:schemeClr val="accent2">
                    <a:lumMod val="50000"/>
                  </a:schemeClr>
                </a:solidFill>
                <a:latin typeface="Amasis MT Pro Light" panose="02040304050005020304" pitchFamily="18" charset="0"/>
              </a:rPr>
              <a:t> </a:t>
            </a:r>
            <a:r>
              <a:rPr lang="en-US" sz="1800" u="sng" dirty="0">
                <a:solidFill>
                  <a:schemeClr val="accent1"/>
                </a:solidFill>
                <a:latin typeface="Amasis MT Pro Light" panose="02040304050005020304" pitchFamily="18" charset="0"/>
              </a:rPr>
              <a:t>Javed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4F2C3AF-9076-0793-1A35-36B47C48D7A6}"/>
              </a:ext>
            </a:extLst>
          </p:cNvPr>
          <p:cNvSpPr txBox="1">
            <a:spLocks/>
          </p:cNvSpPr>
          <p:nvPr/>
        </p:nvSpPr>
        <p:spPr>
          <a:xfrm>
            <a:off x="528085" y="1902359"/>
            <a:ext cx="2257645" cy="2655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 algn="l">
              <a:buClr>
                <a:schemeClr val="accent4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latin typeface="Amasis MT Pro Light" panose="02040304050005020304" pitchFamily="18" charset="0"/>
              </a:rPr>
              <a:t>Data Collection.</a:t>
            </a:r>
          </a:p>
          <a:p>
            <a:pPr marL="285750" indent="-285750" algn="l">
              <a:buClr>
                <a:schemeClr val="accent4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latin typeface="Amasis MT Pro Light" panose="02040304050005020304" pitchFamily="18" charset="0"/>
              </a:rPr>
              <a:t>Data Processing.</a:t>
            </a:r>
          </a:p>
          <a:p>
            <a:pPr marL="285750" indent="-285750" algn="l">
              <a:buClr>
                <a:schemeClr val="accent4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2">
                    <a:lumMod val="50000"/>
                  </a:schemeClr>
                </a:solidFill>
                <a:latin typeface="Amasis MT Pro Light" panose="02040304050005020304" pitchFamily="18" charset="0"/>
              </a:rPr>
              <a:t>Frontend &amp; Backend of Web Application.</a:t>
            </a:r>
          </a:p>
          <a:p>
            <a:pPr marL="285750" indent="-285750" algn="l">
              <a:buClr>
                <a:schemeClr val="accent4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latin typeface="Amasis MT Pro Light" panose="02040304050005020304" pitchFamily="18" charset="0"/>
              </a:rPr>
              <a:t>Machine Learning Algorithms.</a:t>
            </a:r>
          </a:p>
          <a:p>
            <a:pPr marL="285750" indent="-285750" algn="l">
              <a:buClr>
                <a:schemeClr val="accent4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latin typeface="Amasis MT Pro Light" panose="02040304050005020304" pitchFamily="18" charset="0"/>
              </a:rPr>
              <a:t>Documentation.</a:t>
            </a:r>
          </a:p>
          <a:p>
            <a:pPr algn="l"/>
            <a:endParaRPr lang="en-US" sz="2000" b="0" dirty="0">
              <a:solidFill>
                <a:schemeClr val="accent2">
                  <a:lumMod val="50000"/>
                </a:schemeClr>
              </a:solidFill>
              <a:latin typeface="Amasis MT Pro Light" panose="020403040500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F8C0709-76EE-21A0-6FB4-9DBD8DE2671A}"/>
              </a:ext>
            </a:extLst>
          </p:cNvPr>
          <p:cNvSpPr txBox="1">
            <a:spLocks/>
          </p:cNvSpPr>
          <p:nvPr/>
        </p:nvSpPr>
        <p:spPr>
          <a:xfrm>
            <a:off x="3325979" y="1902359"/>
            <a:ext cx="2257645" cy="2655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Amasis MT Pro Light" panose="02040304050005020304" pitchFamily="18" charset="0"/>
              </a:rPr>
              <a:t>Chatbot</a:t>
            </a:r>
          </a:p>
          <a:p>
            <a:pPr marL="2857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Amasis MT Pro Light" panose="02040304050005020304" pitchFamily="18" charset="0"/>
              </a:rPr>
              <a:t>Image Processing</a:t>
            </a:r>
          </a:p>
          <a:p>
            <a:pPr marL="2857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Amasis MT Pro Light" panose="02040304050005020304" pitchFamily="18" charset="0"/>
              </a:rPr>
              <a:t>Machine Learning Algorithms.</a:t>
            </a:r>
          </a:p>
          <a:p>
            <a:pPr marL="2857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Amasis MT Pro Light" panose="02040304050005020304" pitchFamily="18" charset="0"/>
              </a:rPr>
              <a:t>Documentation.</a:t>
            </a:r>
          </a:p>
          <a:p>
            <a:pPr algn="l"/>
            <a:endParaRPr lang="en-US" sz="2000" b="0" dirty="0">
              <a:solidFill>
                <a:schemeClr val="accent2">
                  <a:lumMod val="50000"/>
                </a:schemeClr>
              </a:solidFill>
              <a:latin typeface="Amasis MT Pro Light" panose="02040304050005020304" pitchFamily="18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EA6629E-0438-60AA-AF48-14D9159961D5}"/>
              </a:ext>
            </a:extLst>
          </p:cNvPr>
          <p:cNvSpPr txBox="1">
            <a:spLocks/>
          </p:cNvSpPr>
          <p:nvPr/>
        </p:nvSpPr>
        <p:spPr>
          <a:xfrm>
            <a:off x="6119852" y="1806023"/>
            <a:ext cx="2257645" cy="2655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 algn="l">
              <a:buClr>
                <a:schemeClr val="accent4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1"/>
                </a:solidFill>
                <a:latin typeface="Amasis MT Pro Light" panose="02040304050005020304" pitchFamily="18" charset="0"/>
              </a:rPr>
              <a:t>Frontend &amp; Backend of Web Application.</a:t>
            </a:r>
          </a:p>
          <a:p>
            <a:pPr marL="285750" indent="-285750" algn="l">
              <a:buClr>
                <a:schemeClr val="accent4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1"/>
                </a:solidFill>
                <a:latin typeface="Amasis MT Pro Light" panose="02040304050005020304" pitchFamily="18" charset="0"/>
              </a:rPr>
              <a:t>Machine Learning Algorithms.</a:t>
            </a:r>
          </a:p>
          <a:p>
            <a:pPr marL="285750" indent="-285750" algn="l">
              <a:buClr>
                <a:schemeClr val="accent4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1"/>
                </a:solidFill>
                <a:latin typeface="Amasis MT Pro Light" panose="02040304050005020304" pitchFamily="18" charset="0"/>
              </a:rPr>
              <a:t>Documentation.</a:t>
            </a:r>
          </a:p>
          <a:p>
            <a:pPr algn="l"/>
            <a:endParaRPr lang="en-US" sz="2000" b="0" dirty="0">
              <a:solidFill>
                <a:schemeClr val="accent2">
                  <a:lumMod val="50000"/>
                </a:schemeClr>
              </a:solidFill>
              <a:latin typeface="Amasis MT Pro Light" panose="020403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79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3B76-80B9-B0D8-AA24-ED78F7F4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29" y="364510"/>
            <a:ext cx="8296800" cy="631575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0C437-C1D0-6611-39B7-246CAD587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7CDB77-1EAF-7290-EDD4-D05DB9954220}"/>
              </a:ext>
            </a:extLst>
          </p:cNvPr>
          <p:cNvSpPr txBox="1">
            <a:spLocks/>
          </p:cNvSpPr>
          <p:nvPr/>
        </p:nvSpPr>
        <p:spPr>
          <a:xfrm>
            <a:off x="411126" y="1226289"/>
            <a:ext cx="7966371" cy="3223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sz="1400" i="1" dirty="0">
                <a:solidFill>
                  <a:schemeClr val="accent1"/>
                </a:solidFill>
                <a:hlinkClick r:id="rId2"/>
              </a:rPr>
              <a:t>https://cseweb.ucsd.edu/classes/wi15/cse255-a/reports/fa15/026.pdf</a:t>
            </a:r>
          </a:p>
          <a:p>
            <a:pPr algn="l"/>
            <a:endParaRPr lang="en-US" sz="1400" i="1" dirty="0">
              <a:solidFill>
                <a:schemeClr val="accent1"/>
              </a:solidFill>
              <a:hlinkClick r:id="rId2"/>
            </a:endParaRPr>
          </a:p>
          <a:p>
            <a:pPr algn="l"/>
            <a:r>
              <a:rPr lang="en-US" sz="1400" i="1" dirty="0">
                <a:solidFill>
                  <a:schemeClr val="accent1"/>
                </a:solidFill>
                <a:hlinkClick r:id="rId2"/>
              </a:rPr>
              <a:t>https://www.researchgate.net/publication/301476042_An_Approach_to_a_University_Recommendation_by_Multi-criteria_Collaborative_Filtering_and_Dimensionality_Reduction_Techniques</a:t>
            </a:r>
            <a:endParaRPr lang="en-US" sz="1400" i="1" dirty="0">
              <a:solidFill>
                <a:schemeClr val="accent1"/>
              </a:solidFill>
            </a:endParaRPr>
          </a:p>
          <a:p>
            <a:pPr algn="l"/>
            <a:endParaRPr lang="en-US" sz="1400" i="1" dirty="0">
              <a:solidFill>
                <a:schemeClr val="accent1"/>
              </a:solidFill>
            </a:endParaRPr>
          </a:p>
          <a:p>
            <a:pPr algn="l"/>
            <a:r>
              <a:rPr lang="en-US" sz="1400" i="1" dirty="0">
                <a:solidFill>
                  <a:schemeClr val="accent1"/>
                </a:solidFill>
                <a:hlinkClick r:id="rId3"/>
              </a:rPr>
              <a:t>https://www.frontiersin.org/articles/10.3389/frai.2021.796268/full</a:t>
            </a:r>
            <a:endParaRPr lang="en-US" sz="1400" i="1" dirty="0">
              <a:solidFill>
                <a:schemeClr val="accent1"/>
              </a:solidFill>
            </a:endParaRPr>
          </a:p>
          <a:p>
            <a:pPr algn="l"/>
            <a:endParaRPr lang="en-US" sz="1400" i="1" dirty="0">
              <a:solidFill>
                <a:schemeClr val="accent1"/>
              </a:solidFill>
            </a:endParaRPr>
          </a:p>
          <a:p>
            <a:pPr algn="l"/>
            <a:r>
              <a:rPr lang="en-US" sz="1400" i="1" dirty="0">
                <a:solidFill>
                  <a:schemeClr val="accent1"/>
                </a:solidFill>
              </a:rPr>
              <a:t>Analysis and Design of Personalized Recommendation System for University Physical Education by Jun Liu, </a:t>
            </a:r>
            <a:r>
              <a:rPr lang="en-US" sz="1400" i="1" dirty="0" err="1">
                <a:solidFill>
                  <a:schemeClr val="accent1"/>
                </a:solidFill>
              </a:rPr>
              <a:t>Xiaoling</a:t>
            </a:r>
            <a:r>
              <a:rPr lang="en-US" sz="1400" i="1" dirty="0">
                <a:solidFill>
                  <a:schemeClr val="accent1"/>
                </a:solidFill>
              </a:rPr>
              <a:t> Wang, </a:t>
            </a:r>
            <a:r>
              <a:rPr lang="en-US" sz="1400" i="1" dirty="0" err="1">
                <a:solidFill>
                  <a:schemeClr val="accent1"/>
                </a:solidFill>
              </a:rPr>
              <a:t>Xuanzheng</a:t>
            </a:r>
            <a:r>
              <a:rPr lang="en-US" sz="1400" i="1" dirty="0">
                <a:solidFill>
                  <a:schemeClr val="accent1"/>
                </a:solidFill>
              </a:rPr>
              <a:t> Liu, Fan Yang</a:t>
            </a:r>
          </a:p>
          <a:p>
            <a:pPr algn="l"/>
            <a:endParaRPr lang="en-US" sz="1400" i="1" dirty="0">
              <a:solidFill>
                <a:schemeClr val="accent1"/>
              </a:solidFill>
            </a:endParaRPr>
          </a:p>
          <a:p>
            <a:pPr algn="l"/>
            <a:endParaRPr lang="en-US" sz="1400" i="1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F715ED-BC0D-C710-D442-E89087F7F8B4}"/>
              </a:ext>
            </a:extLst>
          </p:cNvPr>
          <p:cNvCxnSpPr>
            <a:cxnSpLocks/>
          </p:cNvCxnSpPr>
          <p:nvPr/>
        </p:nvCxnSpPr>
        <p:spPr>
          <a:xfrm>
            <a:off x="411127" y="1026802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820EE9-4EA1-F81A-E621-45C2AFA716AF}"/>
              </a:ext>
            </a:extLst>
          </p:cNvPr>
          <p:cNvCxnSpPr>
            <a:cxnSpLocks/>
          </p:cNvCxnSpPr>
          <p:nvPr/>
        </p:nvCxnSpPr>
        <p:spPr>
          <a:xfrm>
            <a:off x="411127" y="4655681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86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3B76-80B9-B0D8-AA24-ED78F7F4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00" y="509653"/>
            <a:ext cx="8296800" cy="631575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0C437-C1D0-6611-39B7-246CAD587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3D4344-0C81-7007-8631-15A9C2DF1F1C}"/>
              </a:ext>
            </a:extLst>
          </p:cNvPr>
          <p:cNvSpPr txBox="1">
            <a:spLocks/>
          </p:cNvSpPr>
          <p:nvPr/>
        </p:nvSpPr>
        <p:spPr>
          <a:xfrm>
            <a:off x="531629" y="1559442"/>
            <a:ext cx="7966370" cy="2987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>
              <a:buClr>
                <a:schemeClr val="accent1">
                  <a:lumMod val="50000"/>
                </a:schemeClr>
              </a:buClr>
              <a:buSzPct val="150000"/>
            </a:pPr>
            <a:r>
              <a:rPr lang="en-US" sz="2000" b="0" dirty="0">
                <a:solidFill>
                  <a:schemeClr val="accent1"/>
                </a:solidFill>
              </a:rPr>
              <a:t>Full Stack web application which recommends Educational Institutes using machine learning algorithms according to user’s preferences and Interests</a:t>
            </a:r>
          </a:p>
          <a:p>
            <a:pPr algn="l"/>
            <a:endParaRPr lang="en-US" sz="2000" b="0" dirty="0">
              <a:solidFill>
                <a:schemeClr val="accent1"/>
              </a:solidFill>
            </a:endParaRPr>
          </a:p>
          <a:p>
            <a:pPr algn="l"/>
            <a:r>
              <a:rPr lang="en-US" sz="2000" b="0" dirty="0">
                <a:solidFill>
                  <a:schemeClr val="accent1"/>
                </a:solidFill>
              </a:rPr>
              <a:t>This might include user’s:</a:t>
            </a:r>
          </a:p>
          <a:p>
            <a:pPr algn="l"/>
            <a:endParaRPr lang="en-US" sz="2000" b="0" dirty="0">
              <a:solidFill>
                <a:schemeClr val="accent1"/>
              </a:solidFill>
            </a:endParaRPr>
          </a:p>
          <a:p>
            <a:pPr marL="342900" lvl="2" indent="-342900" algn="l"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dirty="0">
                <a:solidFill>
                  <a:schemeClr val="accent1"/>
                </a:solidFill>
              </a:rPr>
              <a:t>Academic Profile</a:t>
            </a:r>
          </a:p>
          <a:p>
            <a:pPr marL="342900" lvl="2" indent="-342900" algn="l"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dirty="0">
                <a:solidFill>
                  <a:schemeClr val="accent1"/>
                </a:solidFill>
              </a:rPr>
              <a:t>Location</a:t>
            </a:r>
          </a:p>
          <a:p>
            <a:pPr marL="342900" lvl="2" indent="-342900" algn="l"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dirty="0">
                <a:solidFill>
                  <a:schemeClr val="accent1"/>
                </a:solidFill>
              </a:rPr>
              <a:t>Budget etc.</a:t>
            </a:r>
          </a:p>
          <a:p>
            <a:pPr algn="l"/>
            <a:endParaRPr lang="en-US" sz="2000" dirty="0">
              <a:solidFill>
                <a:schemeClr val="accent1"/>
              </a:solidFill>
            </a:endParaRPr>
          </a:p>
          <a:p>
            <a:pPr algn="l"/>
            <a:endParaRPr lang="en-US" sz="2000" dirty="0">
              <a:solidFill>
                <a:schemeClr val="accent1"/>
              </a:solidFill>
            </a:endParaRPr>
          </a:p>
          <a:p>
            <a:pPr algn="l"/>
            <a:endParaRPr lang="en-US" sz="2000" dirty="0">
              <a:solidFill>
                <a:schemeClr val="accent1"/>
              </a:solidFill>
            </a:endParaRPr>
          </a:p>
          <a:p>
            <a:pPr algn="l"/>
            <a:endParaRPr lang="en-US" sz="2400" dirty="0">
              <a:solidFill>
                <a:schemeClr val="accent1"/>
              </a:solidFill>
            </a:endParaRPr>
          </a:p>
          <a:p>
            <a:pPr algn="l"/>
            <a:endParaRPr lang="en-US" sz="2400" dirty="0">
              <a:solidFill>
                <a:schemeClr val="accent1"/>
              </a:solidFill>
            </a:endParaRPr>
          </a:p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BA7A85-7902-B02B-6992-7CCD8D1F6701}"/>
              </a:ext>
            </a:extLst>
          </p:cNvPr>
          <p:cNvCxnSpPr>
            <a:cxnSpLocks/>
          </p:cNvCxnSpPr>
          <p:nvPr/>
        </p:nvCxnSpPr>
        <p:spPr>
          <a:xfrm>
            <a:off x="531629" y="1141228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E581E7-8ABA-F5BA-9A9C-9B3AFA4179B2}"/>
              </a:ext>
            </a:extLst>
          </p:cNvPr>
          <p:cNvCxnSpPr>
            <a:cxnSpLocks/>
          </p:cNvCxnSpPr>
          <p:nvPr/>
        </p:nvCxnSpPr>
        <p:spPr>
          <a:xfrm>
            <a:off x="531629" y="4617880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3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3B76-80B9-B0D8-AA24-ED78F7F4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00" y="2338732"/>
            <a:ext cx="8296800" cy="631575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Literature 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0C437-C1D0-6611-39B7-246CAD587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03EBA4-CE8F-85CD-5CF4-BE4524057037}"/>
              </a:ext>
            </a:extLst>
          </p:cNvPr>
          <p:cNvSpPr txBox="1">
            <a:spLocks/>
          </p:cNvSpPr>
          <p:nvPr/>
        </p:nvSpPr>
        <p:spPr>
          <a:xfrm>
            <a:off x="371651" y="1205303"/>
            <a:ext cx="5175201" cy="311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7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3B76-80B9-B0D8-AA24-ED78F7F4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00" y="91791"/>
            <a:ext cx="7742205" cy="985639"/>
          </a:xfrm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University Recommender System for Graduate Studies in USA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0C437-C1D0-6611-39B7-246CAD587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1763B3-684F-FE69-6FF8-2A4A7E4159D8}"/>
              </a:ext>
            </a:extLst>
          </p:cNvPr>
          <p:cNvSpPr txBox="1">
            <a:spLocks/>
          </p:cNvSpPr>
          <p:nvPr/>
        </p:nvSpPr>
        <p:spPr>
          <a:xfrm>
            <a:off x="531629" y="1162496"/>
            <a:ext cx="7966370" cy="365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sz="1800" dirty="0">
                <a:solidFill>
                  <a:schemeClr val="accent1"/>
                </a:solidFill>
              </a:rPr>
              <a:t>Basic Idea: </a:t>
            </a:r>
            <a:r>
              <a:rPr lang="en-US" sz="1600" b="0" dirty="0">
                <a:solidFill>
                  <a:schemeClr val="accent1"/>
                </a:solidFill>
              </a:rPr>
              <a:t>Recommendation of University based on students profiles with Admits/Rejects criteria to 45 different universities in USA</a:t>
            </a:r>
          </a:p>
          <a:p>
            <a:pPr algn="l"/>
            <a:r>
              <a:rPr lang="en-US" sz="1800" dirty="0">
                <a:solidFill>
                  <a:schemeClr val="accent1"/>
                </a:solidFill>
              </a:rPr>
              <a:t>Methodologies: </a:t>
            </a: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1"/>
                </a:solidFill>
              </a:rPr>
              <a:t>Scrapping of Data of 45 different universities</a:t>
            </a: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1"/>
                </a:solidFill>
              </a:rPr>
              <a:t>Data Cleansing and Transformation</a:t>
            </a: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1"/>
                </a:solidFill>
              </a:rPr>
              <a:t>Used Support Vector Machine, K-Nearest Neighbors and Random Forest</a:t>
            </a:r>
          </a:p>
          <a:p>
            <a:pPr algn="l">
              <a:buClr>
                <a:srgbClr val="002060"/>
              </a:buClr>
              <a:buSzPct val="100000"/>
            </a:pPr>
            <a:r>
              <a:rPr lang="en-US" sz="1800" dirty="0">
                <a:solidFill>
                  <a:schemeClr val="accent1"/>
                </a:solidFill>
              </a:rPr>
              <a:t>Result Evaluation:</a:t>
            </a:r>
          </a:p>
          <a:p>
            <a:pPr algn="l">
              <a:buClr>
                <a:srgbClr val="002060"/>
              </a:buClr>
              <a:buSzPct val="100000"/>
            </a:pPr>
            <a:endParaRPr lang="en-US" sz="1800" dirty="0">
              <a:solidFill>
                <a:schemeClr val="accent1"/>
              </a:solidFill>
            </a:endParaRPr>
          </a:p>
          <a:p>
            <a:pPr algn="l">
              <a:buClr>
                <a:srgbClr val="002060"/>
              </a:buClr>
              <a:buSzPct val="100000"/>
            </a:pPr>
            <a:endParaRPr lang="en-US" sz="1600" b="0" dirty="0">
              <a:solidFill>
                <a:schemeClr val="accent1"/>
              </a:solidFill>
            </a:endParaRPr>
          </a:p>
          <a:p>
            <a:pPr algn="l"/>
            <a:endParaRPr lang="en-US" sz="1600" b="0" dirty="0">
              <a:solidFill>
                <a:schemeClr val="accent1"/>
              </a:solidFill>
            </a:endParaRPr>
          </a:p>
          <a:p>
            <a:pPr algn="l"/>
            <a:r>
              <a:rPr lang="en-US" sz="1800" dirty="0">
                <a:solidFill>
                  <a:schemeClr val="accent1"/>
                </a:solidFill>
              </a:rPr>
              <a:t> Limitations:</a:t>
            </a: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1"/>
                </a:solidFill>
              </a:rPr>
              <a:t>This project doesn’t take students interests, budget &amp; location into consideration while recommending universities.</a:t>
            </a: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1"/>
                </a:solidFill>
              </a:rPr>
              <a:t>Takes only 45 universities from 1047 total universities in India. </a:t>
            </a: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accent1"/>
              </a:solidFill>
            </a:endParaRP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43B786-B199-4EEF-ACD7-5B6967ECD79A}"/>
              </a:ext>
            </a:extLst>
          </p:cNvPr>
          <p:cNvCxnSpPr>
            <a:cxnSpLocks/>
          </p:cNvCxnSpPr>
          <p:nvPr/>
        </p:nvCxnSpPr>
        <p:spPr>
          <a:xfrm>
            <a:off x="423600" y="1159826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5CDDF1-BCED-D315-4BD1-9ECDF3ED947B}"/>
              </a:ext>
            </a:extLst>
          </p:cNvPr>
          <p:cNvCxnSpPr>
            <a:cxnSpLocks/>
          </p:cNvCxnSpPr>
          <p:nvPr/>
        </p:nvCxnSpPr>
        <p:spPr>
          <a:xfrm>
            <a:off x="423600" y="4953593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69CFF9D-AE7B-AAD5-6375-61D3EBB5C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65" y="2995648"/>
            <a:ext cx="4887839" cy="7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1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3B76-80B9-B0D8-AA24-ED78F7F4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00" y="91791"/>
            <a:ext cx="7742205" cy="1065366"/>
          </a:xfrm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Analysis and Design of Personalized Recommendation System for University Physical Education (P.E)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0C437-C1D0-6611-39B7-246CAD587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1763B3-684F-FE69-6FF8-2A4A7E4159D8}"/>
              </a:ext>
            </a:extLst>
          </p:cNvPr>
          <p:cNvSpPr txBox="1">
            <a:spLocks/>
          </p:cNvSpPr>
          <p:nvPr/>
        </p:nvSpPr>
        <p:spPr>
          <a:xfrm>
            <a:off x="531629" y="1162496"/>
            <a:ext cx="7966370" cy="365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sz="1800" dirty="0">
                <a:solidFill>
                  <a:schemeClr val="accent1"/>
                </a:solidFill>
              </a:rPr>
              <a:t>Basic Idea: </a:t>
            </a:r>
            <a:r>
              <a:rPr lang="en-US" sz="1600" b="0" dirty="0">
                <a:solidFill>
                  <a:schemeClr val="accent1"/>
                </a:solidFill>
              </a:rPr>
              <a:t>Idea of college student’s demands for P.E classes, and recommendation of an exercise is given according to the user’s physicality/fitness.</a:t>
            </a:r>
          </a:p>
          <a:p>
            <a:pPr algn="l"/>
            <a:r>
              <a:rPr lang="en-US" sz="1800" dirty="0">
                <a:solidFill>
                  <a:schemeClr val="accent1"/>
                </a:solidFill>
              </a:rPr>
              <a:t>Methodologies: </a:t>
            </a: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1"/>
                </a:solidFill>
              </a:rPr>
              <a:t>Input Module (Collection of user Information along with their preferences)</a:t>
            </a: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1"/>
                </a:solidFill>
              </a:rPr>
              <a:t>Personalized Processing Module (Recommendation Process using CF)</a:t>
            </a: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1"/>
                </a:solidFill>
              </a:rPr>
              <a:t>Output Module (Displays various types of course programs recommended to the users)</a:t>
            </a: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accent1"/>
              </a:solidFill>
            </a:endParaRPr>
          </a:p>
          <a:p>
            <a:pPr algn="l">
              <a:buClr>
                <a:srgbClr val="002060"/>
              </a:buClr>
              <a:buSzPct val="100000"/>
            </a:pPr>
            <a:r>
              <a:rPr lang="en-US" sz="1800" dirty="0">
                <a:solidFill>
                  <a:schemeClr val="accent1"/>
                </a:solidFill>
              </a:rPr>
              <a:t>Result Evaluation: </a:t>
            </a:r>
            <a:r>
              <a:rPr lang="en-US" sz="1600" b="0" dirty="0">
                <a:solidFill>
                  <a:schemeClr val="accent1"/>
                </a:solidFill>
              </a:rPr>
              <a:t>Conceptually Valid, Actual Implementation not done.</a:t>
            </a:r>
          </a:p>
          <a:p>
            <a:pPr algn="l">
              <a:buClr>
                <a:srgbClr val="002060"/>
              </a:buClr>
              <a:buSzPct val="100000"/>
            </a:pPr>
            <a:endParaRPr lang="en-US" sz="1600" b="0" dirty="0">
              <a:solidFill>
                <a:schemeClr val="accent1"/>
              </a:solidFill>
            </a:endParaRPr>
          </a:p>
          <a:p>
            <a:pPr algn="l"/>
            <a:r>
              <a:rPr lang="en-US" sz="1800" dirty="0">
                <a:solidFill>
                  <a:schemeClr val="accent1"/>
                </a:solidFill>
              </a:rPr>
              <a:t>Limitations:</a:t>
            </a: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1"/>
                </a:solidFill>
              </a:rPr>
              <a:t>No two-way Interaction with the system through students' giving feedback.</a:t>
            </a: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1"/>
                </a:solidFill>
              </a:rPr>
              <a:t>Uses just Featured Based Collaborative Filtering (FBCF) with Pearson correlation algorithm</a:t>
            </a: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43B786-B199-4EEF-ACD7-5B6967ECD79A}"/>
              </a:ext>
            </a:extLst>
          </p:cNvPr>
          <p:cNvCxnSpPr>
            <a:cxnSpLocks/>
          </p:cNvCxnSpPr>
          <p:nvPr/>
        </p:nvCxnSpPr>
        <p:spPr>
          <a:xfrm>
            <a:off x="423600" y="1159826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5CDDF1-BCED-D315-4BD1-9ECDF3ED947B}"/>
              </a:ext>
            </a:extLst>
          </p:cNvPr>
          <p:cNvCxnSpPr>
            <a:cxnSpLocks/>
          </p:cNvCxnSpPr>
          <p:nvPr/>
        </p:nvCxnSpPr>
        <p:spPr>
          <a:xfrm>
            <a:off x="423600" y="4953593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05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3B76-80B9-B0D8-AA24-ED78F7F4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00" y="91791"/>
            <a:ext cx="7742205" cy="805764"/>
          </a:xfrm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An Approach to a University Recommendation by MC-CF and Dimensionality Reduction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0C437-C1D0-6611-39B7-246CAD587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1763B3-684F-FE69-6FF8-2A4A7E4159D8}"/>
              </a:ext>
            </a:extLst>
          </p:cNvPr>
          <p:cNvSpPr txBox="1">
            <a:spLocks/>
          </p:cNvSpPr>
          <p:nvPr/>
        </p:nvSpPr>
        <p:spPr>
          <a:xfrm>
            <a:off x="531629" y="883385"/>
            <a:ext cx="7966370" cy="4070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en-US" sz="1800" dirty="0">
                <a:solidFill>
                  <a:schemeClr val="accent1"/>
                </a:solidFill>
              </a:rPr>
              <a:t>Basic Idea: </a:t>
            </a:r>
            <a:r>
              <a:rPr lang="en-US" sz="1600" b="0" dirty="0">
                <a:solidFill>
                  <a:schemeClr val="accent1"/>
                </a:solidFill>
              </a:rPr>
              <a:t>Uses MC-CF and Dimensionality Reduction technique to provide high quality University/College recommendation.</a:t>
            </a:r>
          </a:p>
          <a:p>
            <a:pPr algn="l"/>
            <a:r>
              <a:rPr lang="en-US" sz="1800" dirty="0">
                <a:solidFill>
                  <a:schemeClr val="accent1"/>
                </a:solidFill>
              </a:rPr>
              <a:t>Methodologies: </a:t>
            </a: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1"/>
                </a:solidFill>
              </a:rPr>
              <a:t>Uses Multi Criteria Collaborative Filtering</a:t>
            </a: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1"/>
                </a:solidFill>
              </a:rPr>
              <a:t>Applied HOSVD with PCA along with cosine-based similarity for evaluation.</a:t>
            </a:r>
          </a:p>
          <a:p>
            <a:pPr marL="285750" indent="-285750" algn="l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1"/>
                </a:solidFill>
              </a:rPr>
              <a:t>Performed Followed by prediction and recommendation.</a:t>
            </a:r>
          </a:p>
          <a:p>
            <a:pPr algn="l">
              <a:buClr>
                <a:srgbClr val="002060"/>
              </a:buClr>
              <a:buSzPct val="100000"/>
            </a:pPr>
            <a:r>
              <a:rPr lang="en-US" sz="1800" dirty="0">
                <a:solidFill>
                  <a:schemeClr val="accent1"/>
                </a:solidFill>
              </a:rPr>
              <a:t>Result Evaluation: </a:t>
            </a:r>
          </a:p>
          <a:p>
            <a:pPr algn="l">
              <a:buClr>
                <a:srgbClr val="002060"/>
              </a:buClr>
              <a:buSzPct val="100000"/>
            </a:pPr>
            <a:endParaRPr lang="en-US" sz="1800" dirty="0">
              <a:solidFill>
                <a:schemeClr val="accent1"/>
              </a:solidFill>
            </a:endParaRP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  <a:p>
            <a:pPr algn="l"/>
            <a:r>
              <a:rPr lang="en-US" sz="1800" dirty="0">
                <a:solidFill>
                  <a:schemeClr val="accent1"/>
                </a:solidFill>
              </a:rPr>
              <a:t>Limitations:</a:t>
            </a:r>
          </a:p>
          <a:p>
            <a:pPr algn="l"/>
            <a:r>
              <a:rPr lang="en-US" sz="1800" b="0" dirty="0">
                <a:solidFill>
                  <a:schemeClr val="accent1"/>
                </a:solidFill>
              </a:rPr>
              <a:t>Affordability &amp; the location of the institute itself isn’t taken into consideration</a:t>
            </a: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  <a:p>
            <a:pPr algn="l"/>
            <a:endParaRPr lang="en-US" sz="1800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43B786-B199-4EEF-ACD7-5B6967ECD79A}"/>
              </a:ext>
            </a:extLst>
          </p:cNvPr>
          <p:cNvCxnSpPr>
            <a:cxnSpLocks/>
          </p:cNvCxnSpPr>
          <p:nvPr/>
        </p:nvCxnSpPr>
        <p:spPr>
          <a:xfrm>
            <a:off x="423600" y="897555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5CDDF1-BCED-D315-4BD1-9ECDF3ED947B}"/>
              </a:ext>
            </a:extLst>
          </p:cNvPr>
          <p:cNvCxnSpPr>
            <a:cxnSpLocks/>
          </p:cNvCxnSpPr>
          <p:nvPr/>
        </p:nvCxnSpPr>
        <p:spPr>
          <a:xfrm>
            <a:off x="423600" y="4953593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E8BA8C0-3A8B-AE9C-51B5-FEED0426A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998" y="2457139"/>
            <a:ext cx="3969486" cy="201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6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3B76-80B9-B0D8-AA24-ED78F7F4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07" y="118247"/>
            <a:ext cx="8296800" cy="441033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Use Case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0C437-C1D0-6611-39B7-246CAD587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73BD2F-D9EA-97EA-1F6A-5812A0A0D61E}"/>
              </a:ext>
            </a:extLst>
          </p:cNvPr>
          <p:cNvCxnSpPr>
            <a:cxnSpLocks/>
          </p:cNvCxnSpPr>
          <p:nvPr/>
        </p:nvCxnSpPr>
        <p:spPr>
          <a:xfrm>
            <a:off x="428338" y="654494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409F33-B156-597C-924E-7E4D6EDD38A7}"/>
              </a:ext>
            </a:extLst>
          </p:cNvPr>
          <p:cNvCxnSpPr>
            <a:cxnSpLocks/>
          </p:cNvCxnSpPr>
          <p:nvPr/>
        </p:nvCxnSpPr>
        <p:spPr>
          <a:xfrm>
            <a:off x="504607" y="4804735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0251F67-561A-AD48-8488-60FB30DEC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865" y="737331"/>
            <a:ext cx="4561454" cy="397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0C437-C1D0-6611-39B7-246CAD587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BA7A85-7902-B02B-6992-7CCD8D1F6701}"/>
              </a:ext>
            </a:extLst>
          </p:cNvPr>
          <p:cNvCxnSpPr>
            <a:cxnSpLocks/>
          </p:cNvCxnSpPr>
          <p:nvPr/>
        </p:nvCxnSpPr>
        <p:spPr>
          <a:xfrm>
            <a:off x="531629" y="715926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E581E7-8ABA-F5BA-9A9C-9B3AFA4179B2}"/>
              </a:ext>
            </a:extLst>
          </p:cNvPr>
          <p:cNvCxnSpPr>
            <a:cxnSpLocks/>
          </p:cNvCxnSpPr>
          <p:nvPr/>
        </p:nvCxnSpPr>
        <p:spPr>
          <a:xfrm>
            <a:off x="531629" y="4951034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D12C71-E6EA-566B-24F9-4173ABDB5B46}"/>
              </a:ext>
            </a:extLst>
          </p:cNvPr>
          <p:cNvSpPr/>
          <p:nvPr/>
        </p:nvSpPr>
        <p:spPr>
          <a:xfrm>
            <a:off x="806708" y="846879"/>
            <a:ext cx="2332075" cy="3972831"/>
          </a:xfrm>
          <a:prstGeom prst="roundRect">
            <a:avLst>
              <a:gd name="adj" fmla="val 207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D524CE-768C-418F-743D-8D740F3DF70C}"/>
              </a:ext>
            </a:extLst>
          </p:cNvPr>
          <p:cNvSpPr/>
          <p:nvPr/>
        </p:nvSpPr>
        <p:spPr>
          <a:xfrm>
            <a:off x="3958786" y="846879"/>
            <a:ext cx="3432613" cy="4050238"/>
          </a:xfrm>
          <a:prstGeom prst="roundRect">
            <a:avLst>
              <a:gd name="adj" fmla="val 11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720140-6959-9E2A-CB05-9D61CE15893A}"/>
              </a:ext>
            </a:extLst>
          </p:cNvPr>
          <p:cNvGrpSpPr/>
          <p:nvPr/>
        </p:nvGrpSpPr>
        <p:grpSpPr>
          <a:xfrm>
            <a:off x="1357047" y="899801"/>
            <a:ext cx="1240465" cy="705482"/>
            <a:chOff x="1523999" y="936750"/>
            <a:chExt cx="1240465" cy="705482"/>
          </a:xfrm>
        </p:grpSpPr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57860F69-D648-9FC4-A051-B10AEF149144}"/>
                </a:ext>
              </a:extLst>
            </p:cNvPr>
            <p:cNvSpPr/>
            <p:nvPr/>
          </p:nvSpPr>
          <p:spPr>
            <a:xfrm>
              <a:off x="1523999" y="936750"/>
              <a:ext cx="1240465" cy="705482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D56A40-6404-DFD5-5D6F-2335CC8733DF}"/>
                </a:ext>
              </a:extLst>
            </p:cNvPr>
            <p:cNvSpPr txBox="1"/>
            <p:nvPr/>
          </p:nvSpPr>
          <p:spPr>
            <a:xfrm>
              <a:off x="1729562" y="1119680"/>
              <a:ext cx="850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  <a:latin typeface="Bahnschrift Light" panose="020B0502040204020203" pitchFamily="34" charset="0"/>
                </a:rPr>
                <a:t>Internet</a:t>
              </a:r>
            </a:p>
          </p:txBody>
        </p:sp>
      </p:grpSp>
      <p:pic>
        <p:nvPicPr>
          <p:cNvPr id="1034" name="Picture 10" descr="Browser Icon Vector Art, Icons, and Graphics for Free Download">
            <a:extLst>
              <a:ext uri="{FF2B5EF4-FFF2-40B4-BE49-F238E27FC236}">
                <a16:creationId xmlns:a16="http://schemas.microsoft.com/office/drawing/2014/main" id="{F626180D-1904-C42F-A558-A9E7993F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223" y="1878110"/>
            <a:ext cx="645042" cy="64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ser Vector Icons free download in SVG, PNG Format">
            <a:extLst>
              <a:ext uri="{FF2B5EF4-FFF2-40B4-BE49-F238E27FC236}">
                <a16:creationId xmlns:a16="http://schemas.microsoft.com/office/drawing/2014/main" id="{E783F598-E059-A689-E496-B5D005891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03" y="2715343"/>
            <a:ext cx="705482" cy="70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0086B3-6A6C-CB4C-30F7-B8D32431AFCC}"/>
              </a:ext>
            </a:extLst>
          </p:cNvPr>
          <p:cNvSpPr/>
          <p:nvPr/>
        </p:nvSpPr>
        <p:spPr>
          <a:xfrm>
            <a:off x="1076544" y="3759213"/>
            <a:ext cx="1792401" cy="842235"/>
          </a:xfrm>
          <a:prstGeom prst="roundRect">
            <a:avLst>
              <a:gd name="adj" fmla="val 25642"/>
            </a:avLst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Arial"/>
              </a:rPr>
              <a:t>Top-N Recommendation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57C42D-1339-166C-279F-F293397C27E5}"/>
              </a:ext>
            </a:extLst>
          </p:cNvPr>
          <p:cNvSpPr/>
          <p:nvPr/>
        </p:nvSpPr>
        <p:spPr>
          <a:xfrm>
            <a:off x="4058196" y="961591"/>
            <a:ext cx="3224476" cy="1808227"/>
          </a:xfrm>
          <a:prstGeom prst="roundRect">
            <a:avLst>
              <a:gd name="adj" fmla="val 3559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hnschrift Light" panose="020B0502040204020203" pitchFamily="34" charset="0"/>
              <a:cs typeface="Arial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36D86B-E705-7323-23F2-90BD6A68D5B0}"/>
              </a:ext>
            </a:extLst>
          </p:cNvPr>
          <p:cNvSpPr/>
          <p:nvPr/>
        </p:nvSpPr>
        <p:spPr>
          <a:xfrm>
            <a:off x="4058196" y="4238518"/>
            <a:ext cx="3224476" cy="448608"/>
          </a:xfrm>
          <a:prstGeom prst="roundRect">
            <a:avLst>
              <a:gd name="adj" fmla="val 5268"/>
            </a:avLst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hnschrift Light" panose="020B0502040204020203" pitchFamily="34" charset="0"/>
              <a:cs typeface="Arial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2FF02E8-C487-AF77-2209-F40B4D1802BA}"/>
              </a:ext>
            </a:extLst>
          </p:cNvPr>
          <p:cNvSpPr/>
          <p:nvPr/>
        </p:nvSpPr>
        <p:spPr>
          <a:xfrm>
            <a:off x="4139223" y="1059027"/>
            <a:ext cx="3062421" cy="315994"/>
          </a:xfrm>
          <a:prstGeom prst="roundRect">
            <a:avLst>
              <a:gd name="adj" fmla="val 7169"/>
            </a:avLst>
          </a:prstGeom>
          <a:ln w="12700">
            <a:solidFill>
              <a:srgbClr val="21C5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Arial"/>
              </a:rPr>
              <a:t>Client Application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063B795-1084-CC6F-74D7-62BF8E5F8582}"/>
              </a:ext>
            </a:extLst>
          </p:cNvPr>
          <p:cNvSpPr/>
          <p:nvPr/>
        </p:nvSpPr>
        <p:spPr>
          <a:xfrm>
            <a:off x="4139222" y="1412562"/>
            <a:ext cx="3062421" cy="1181757"/>
          </a:xfrm>
          <a:prstGeom prst="roundRect">
            <a:avLst>
              <a:gd name="adj" fmla="val 2618"/>
            </a:avLst>
          </a:prstGeom>
          <a:ln w="12700">
            <a:solidFill>
              <a:srgbClr val="21C5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hnschrift Light" panose="020B0502040204020203" pitchFamily="34" charset="0"/>
              <a:cs typeface="Arial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5F3098E-F5EB-826D-2D7C-F8267F23B8DD}"/>
              </a:ext>
            </a:extLst>
          </p:cNvPr>
          <p:cNvGrpSpPr/>
          <p:nvPr/>
        </p:nvGrpSpPr>
        <p:grpSpPr>
          <a:xfrm>
            <a:off x="4301667" y="1586515"/>
            <a:ext cx="2737530" cy="848841"/>
            <a:chOff x="3788851" y="2229510"/>
            <a:chExt cx="2737530" cy="84884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7ED8081-FF80-F633-2AA4-8D5D4AC7F028}"/>
                </a:ext>
              </a:extLst>
            </p:cNvPr>
            <p:cNvSpPr/>
            <p:nvPr/>
          </p:nvSpPr>
          <p:spPr>
            <a:xfrm>
              <a:off x="3788851" y="2229510"/>
              <a:ext cx="1215900" cy="324406"/>
            </a:xfrm>
            <a:prstGeom prst="roundRect">
              <a:avLst>
                <a:gd name="adj" fmla="val 41260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Bahnschrift Light" panose="020B0502040204020203" pitchFamily="34" charset="0"/>
                  <a:cs typeface="Arial"/>
                </a:rPr>
                <a:t>Controller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0E25FE4-11DB-6FB0-A453-DE004D8D1146}"/>
                </a:ext>
              </a:extLst>
            </p:cNvPr>
            <p:cNvSpPr/>
            <p:nvPr/>
          </p:nvSpPr>
          <p:spPr>
            <a:xfrm>
              <a:off x="5457929" y="2236507"/>
              <a:ext cx="1068452" cy="324406"/>
            </a:xfrm>
            <a:prstGeom prst="roundRect">
              <a:avLst>
                <a:gd name="adj" fmla="val 41260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Bahnschrift Light" panose="020B0502040204020203" pitchFamily="34" charset="0"/>
                  <a:cs typeface="Arial"/>
                </a:rPr>
                <a:t>Model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4297420-30AB-C204-1F26-17036DDF5E74}"/>
                </a:ext>
              </a:extLst>
            </p:cNvPr>
            <p:cNvSpPr/>
            <p:nvPr/>
          </p:nvSpPr>
          <p:spPr>
            <a:xfrm>
              <a:off x="4646811" y="2753945"/>
              <a:ext cx="1068452" cy="324406"/>
            </a:xfrm>
            <a:prstGeom prst="roundRect">
              <a:avLst>
                <a:gd name="adj" fmla="val 41516"/>
              </a:avLst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Bahnschrift Light" panose="020B0502040204020203" pitchFamily="34" charset="0"/>
                  <a:cs typeface="Arial"/>
                </a:rPr>
                <a:t>View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767B752D-6B6F-C64D-331F-E0DDB8E99DFD}"/>
                </a:ext>
              </a:extLst>
            </p:cNvPr>
            <p:cNvSpPr/>
            <p:nvPr/>
          </p:nvSpPr>
          <p:spPr>
            <a:xfrm>
              <a:off x="5077167" y="2346691"/>
              <a:ext cx="308346" cy="15990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25587AAD-1582-1802-E58E-77E74981B92A}"/>
                </a:ext>
              </a:extLst>
            </p:cNvPr>
            <p:cNvSpPr/>
            <p:nvPr/>
          </p:nvSpPr>
          <p:spPr>
            <a:xfrm rot="8566774">
              <a:off x="5798057" y="2673991"/>
              <a:ext cx="308346" cy="15990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119E0F60-C77F-BD45-3DF0-21C782286C50}"/>
                </a:ext>
              </a:extLst>
            </p:cNvPr>
            <p:cNvSpPr/>
            <p:nvPr/>
          </p:nvSpPr>
          <p:spPr>
            <a:xfrm rot="12858821">
              <a:off x="4242628" y="2659921"/>
              <a:ext cx="308346" cy="15990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3793C2D-74C4-E38C-D9A7-64325BCF294A}"/>
              </a:ext>
            </a:extLst>
          </p:cNvPr>
          <p:cNvSpPr/>
          <p:nvPr/>
        </p:nvSpPr>
        <p:spPr>
          <a:xfrm rot="16200000">
            <a:off x="1856924" y="3489504"/>
            <a:ext cx="231641" cy="11822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403AAD5-EEC5-89FB-FC80-016B73A93752}"/>
              </a:ext>
            </a:extLst>
          </p:cNvPr>
          <p:cNvSpPr/>
          <p:nvPr/>
        </p:nvSpPr>
        <p:spPr>
          <a:xfrm rot="16200000">
            <a:off x="1856925" y="2533211"/>
            <a:ext cx="231641" cy="11822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1D14188-AD1B-F43F-169E-14F62D48DAD6}"/>
              </a:ext>
            </a:extLst>
          </p:cNvPr>
          <p:cNvSpPr/>
          <p:nvPr/>
        </p:nvSpPr>
        <p:spPr>
          <a:xfrm rot="16200000">
            <a:off x="1856924" y="1737135"/>
            <a:ext cx="231641" cy="11822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4EE030-D9F8-A0C0-AE0C-5215C63BBC52}"/>
              </a:ext>
            </a:extLst>
          </p:cNvPr>
          <p:cNvSpPr txBox="1"/>
          <p:nvPr/>
        </p:nvSpPr>
        <p:spPr>
          <a:xfrm>
            <a:off x="4786297" y="2506127"/>
            <a:ext cx="1772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000" b="1" dirty="0">
                <a:solidFill>
                  <a:schemeClr val="accent3">
                    <a:lumMod val="50000"/>
                  </a:schemeClr>
                </a:solidFill>
                <a:latin typeface="Amasis MT Pro Light" panose="02040304050005020304" pitchFamily="18" charset="0"/>
              </a:rPr>
              <a:t>Spring MVC Framework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Amasis MT Pro Light" panose="02040304050005020304" pitchFamily="18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4DF26AA-D5E5-DC64-BC0F-31D09B2D7D37}"/>
              </a:ext>
            </a:extLst>
          </p:cNvPr>
          <p:cNvSpPr/>
          <p:nvPr/>
        </p:nvSpPr>
        <p:spPr>
          <a:xfrm>
            <a:off x="4213726" y="3018490"/>
            <a:ext cx="1647958" cy="190543"/>
          </a:xfrm>
          <a:prstGeom prst="roundRect">
            <a:avLst>
              <a:gd name="adj" fmla="val 7169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Bahnschrift Light" panose="020B0502040204020203" pitchFamily="34" charset="0"/>
                <a:cs typeface="Arial"/>
              </a:rPr>
              <a:t>Recommendations</a:t>
            </a:r>
            <a:endParaRPr lang="en-US" dirty="0">
              <a:solidFill>
                <a:schemeClr val="tx1"/>
              </a:solidFill>
              <a:latin typeface="Bahnschrift Light" panose="020B0502040204020203" pitchFamily="34" charset="0"/>
              <a:cs typeface="Arial"/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22C75798-DD74-6DF7-E2A0-D81AA32035D3}"/>
              </a:ext>
            </a:extLst>
          </p:cNvPr>
          <p:cNvSpPr/>
          <p:nvPr/>
        </p:nvSpPr>
        <p:spPr>
          <a:xfrm rot="5400000">
            <a:off x="6130885" y="3210592"/>
            <a:ext cx="694145" cy="118220"/>
          </a:xfrm>
          <a:prstGeom prst="right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F2CC5C-B969-612B-3907-D72EE8B771FF}"/>
              </a:ext>
            </a:extLst>
          </p:cNvPr>
          <p:cNvSpPr txBox="1"/>
          <p:nvPr/>
        </p:nvSpPr>
        <p:spPr>
          <a:xfrm>
            <a:off x="6496970" y="3057247"/>
            <a:ext cx="8601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700" dirty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Users Request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BEF5FD0-EC5F-2132-CCBA-37288CDD7F9D}"/>
              </a:ext>
            </a:extLst>
          </p:cNvPr>
          <p:cNvSpPr/>
          <p:nvPr/>
        </p:nvSpPr>
        <p:spPr>
          <a:xfrm rot="16200000">
            <a:off x="4800766" y="3691917"/>
            <a:ext cx="140543" cy="6747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480029C-5696-AD2F-133B-1E7257569F08}"/>
              </a:ext>
            </a:extLst>
          </p:cNvPr>
          <p:cNvSpPr/>
          <p:nvPr/>
        </p:nvSpPr>
        <p:spPr>
          <a:xfrm rot="16200000">
            <a:off x="4800765" y="3297389"/>
            <a:ext cx="140543" cy="6747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18AFDCCA-41AD-DCD6-13DA-EE8FC78E6CCD}"/>
              </a:ext>
            </a:extLst>
          </p:cNvPr>
          <p:cNvSpPr/>
          <p:nvPr/>
        </p:nvSpPr>
        <p:spPr>
          <a:xfrm>
            <a:off x="3219809" y="2302286"/>
            <a:ext cx="657949" cy="125872"/>
          </a:xfrm>
          <a:prstGeom prst="right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8D45DACB-3498-4C2F-182C-6C300F9C1833}"/>
              </a:ext>
            </a:extLst>
          </p:cNvPr>
          <p:cNvSpPr/>
          <p:nvPr/>
        </p:nvSpPr>
        <p:spPr>
          <a:xfrm rot="10800000">
            <a:off x="3226051" y="2715342"/>
            <a:ext cx="657949" cy="110361"/>
          </a:xfrm>
          <a:prstGeom prst="rightArrow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F0ACCAD-DC24-D77B-D0B0-37D2195A4567}"/>
              </a:ext>
            </a:extLst>
          </p:cNvPr>
          <p:cNvSpPr txBox="1"/>
          <p:nvPr/>
        </p:nvSpPr>
        <p:spPr>
          <a:xfrm>
            <a:off x="3060462" y="2045250"/>
            <a:ext cx="89029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700" dirty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HTTP Request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4CC527A2-83E6-AA20-154C-4AFBAD646E17}"/>
              </a:ext>
            </a:extLst>
          </p:cNvPr>
          <p:cNvSpPr txBox="1"/>
          <p:nvPr/>
        </p:nvSpPr>
        <p:spPr>
          <a:xfrm>
            <a:off x="3092221" y="2737479"/>
            <a:ext cx="89029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700" dirty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HTTP Response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DF54054D-7785-C923-FC7E-97A9757DCDB6}"/>
              </a:ext>
            </a:extLst>
          </p:cNvPr>
          <p:cNvSpPr txBox="1"/>
          <p:nvPr/>
        </p:nvSpPr>
        <p:spPr>
          <a:xfrm>
            <a:off x="4942500" y="4603504"/>
            <a:ext cx="1571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000" b="1" dirty="0">
                <a:solidFill>
                  <a:schemeClr val="accent3">
                    <a:lumMod val="50000"/>
                  </a:schemeClr>
                </a:solidFill>
                <a:latin typeface="Amasis MT Pro Light" panose="02040304050005020304" pitchFamily="18" charset="0"/>
              </a:rPr>
              <a:t>Recommendation Engine</a:t>
            </a:r>
          </a:p>
        </p:txBody>
      </p:sp>
      <p:sp>
        <p:nvSpPr>
          <p:cNvPr id="1029" name="Rectangle: Rounded Corners 1028">
            <a:extLst>
              <a:ext uri="{FF2B5EF4-FFF2-40B4-BE49-F238E27FC236}">
                <a16:creationId xmlns:a16="http://schemas.microsoft.com/office/drawing/2014/main" id="{61D1A662-BE6F-C5FA-F203-378CAD505625}"/>
              </a:ext>
            </a:extLst>
          </p:cNvPr>
          <p:cNvSpPr/>
          <p:nvPr/>
        </p:nvSpPr>
        <p:spPr>
          <a:xfrm>
            <a:off x="4533943" y="3823683"/>
            <a:ext cx="2388792" cy="222382"/>
          </a:xfrm>
          <a:prstGeom prst="roundRect">
            <a:avLst>
              <a:gd name="adj" fmla="val 7169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Light" panose="020B0502040204020203" pitchFamily="34" charset="0"/>
                <a:cs typeface="Arial"/>
              </a:rPr>
              <a:t>Machine Learning Algorithms</a:t>
            </a:r>
          </a:p>
        </p:txBody>
      </p:sp>
      <p:sp>
        <p:nvSpPr>
          <p:cNvPr id="1031" name="Rectangle: Rounded Corners 1030">
            <a:extLst>
              <a:ext uri="{FF2B5EF4-FFF2-40B4-BE49-F238E27FC236}">
                <a16:creationId xmlns:a16="http://schemas.microsoft.com/office/drawing/2014/main" id="{45FFFA2C-961E-E62A-30A8-0FE8E7045D9D}"/>
              </a:ext>
            </a:extLst>
          </p:cNvPr>
          <p:cNvSpPr/>
          <p:nvPr/>
        </p:nvSpPr>
        <p:spPr>
          <a:xfrm>
            <a:off x="4182739" y="4296621"/>
            <a:ext cx="702407" cy="341228"/>
          </a:xfrm>
          <a:prstGeom prst="roundRect">
            <a:avLst>
              <a:gd name="adj" fmla="val 7169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Bahnschrift Light" panose="020B0502040204020203" pitchFamily="34" charset="0"/>
                <a:cs typeface="Arial"/>
              </a:rPr>
              <a:t> </a:t>
            </a:r>
            <a:r>
              <a:rPr lang="en-US" sz="800" dirty="0">
                <a:solidFill>
                  <a:srgbClr val="00B050"/>
                </a:solidFill>
                <a:latin typeface="Bahnschrift Light" panose="020B0502040204020203" pitchFamily="34" charset="0"/>
                <a:cs typeface="Arial"/>
              </a:rPr>
              <a:t>Raw Data</a:t>
            </a:r>
            <a:endParaRPr lang="en-US" sz="1200" dirty="0">
              <a:solidFill>
                <a:srgbClr val="00B050"/>
              </a:solidFill>
              <a:latin typeface="Bahnschrift Light" panose="020B0502040204020203" pitchFamily="34" charset="0"/>
              <a:cs typeface="Arial"/>
            </a:endParaRPr>
          </a:p>
        </p:txBody>
      </p:sp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4F698792-25B7-5C38-0F0E-8DE8BD30C8C2}"/>
              </a:ext>
            </a:extLst>
          </p:cNvPr>
          <p:cNvSpPr/>
          <p:nvPr/>
        </p:nvSpPr>
        <p:spPr>
          <a:xfrm>
            <a:off x="5288280" y="4298083"/>
            <a:ext cx="917681" cy="341228"/>
          </a:xfrm>
          <a:prstGeom prst="roundRect">
            <a:avLst>
              <a:gd name="adj" fmla="val 7169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Light" panose="020B0502040204020203" pitchFamily="34" charset="0"/>
                <a:cs typeface="Arial"/>
              </a:rPr>
              <a:t> </a:t>
            </a:r>
            <a:r>
              <a:rPr lang="en-US" sz="800" dirty="0">
                <a:solidFill>
                  <a:srgbClr val="00B050"/>
                </a:solidFill>
                <a:latin typeface="Bahnschrift Light" panose="020B0502040204020203" pitchFamily="34" charset="0"/>
                <a:cs typeface="Arial"/>
              </a:rPr>
              <a:t>Data Transformation</a:t>
            </a:r>
          </a:p>
        </p:txBody>
      </p:sp>
      <p:pic>
        <p:nvPicPr>
          <p:cNvPr id="1035" name="Picture 12" descr="What is MongoDB? NoSQL database explained in an easy way.">
            <a:extLst>
              <a:ext uri="{FF2B5EF4-FFF2-40B4-BE49-F238E27FC236}">
                <a16:creationId xmlns:a16="http://schemas.microsoft.com/office/drawing/2014/main" id="{3313EF56-CB90-C31D-6F15-31162DACB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032" y="4298768"/>
            <a:ext cx="259221" cy="34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Arrow: Right 1036">
            <a:extLst>
              <a:ext uri="{FF2B5EF4-FFF2-40B4-BE49-F238E27FC236}">
                <a16:creationId xmlns:a16="http://schemas.microsoft.com/office/drawing/2014/main" id="{67276A2E-DB28-ADAF-1E48-A5D8DCF63459}"/>
              </a:ext>
            </a:extLst>
          </p:cNvPr>
          <p:cNvSpPr/>
          <p:nvPr/>
        </p:nvSpPr>
        <p:spPr>
          <a:xfrm>
            <a:off x="5009689" y="4427573"/>
            <a:ext cx="231641" cy="87759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Arrow: Right 1038">
            <a:extLst>
              <a:ext uri="{FF2B5EF4-FFF2-40B4-BE49-F238E27FC236}">
                <a16:creationId xmlns:a16="http://schemas.microsoft.com/office/drawing/2014/main" id="{9A2DA914-4E86-6B47-86E8-CA86504D6425}"/>
              </a:ext>
            </a:extLst>
          </p:cNvPr>
          <p:cNvSpPr/>
          <p:nvPr/>
        </p:nvSpPr>
        <p:spPr>
          <a:xfrm>
            <a:off x="6418848" y="4427573"/>
            <a:ext cx="259221" cy="10462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Arrow: Right 1040">
            <a:extLst>
              <a:ext uri="{FF2B5EF4-FFF2-40B4-BE49-F238E27FC236}">
                <a16:creationId xmlns:a16="http://schemas.microsoft.com/office/drawing/2014/main" id="{5A970B6A-1ABC-D756-A008-67944B5638B3}"/>
              </a:ext>
            </a:extLst>
          </p:cNvPr>
          <p:cNvSpPr/>
          <p:nvPr/>
        </p:nvSpPr>
        <p:spPr>
          <a:xfrm rot="16200000">
            <a:off x="5519711" y="4107552"/>
            <a:ext cx="140543" cy="6747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BBEB67F-AE92-306C-4A54-D7F1B970BBA1}"/>
              </a:ext>
            </a:extLst>
          </p:cNvPr>
          <p:cNvSpPr/>
          <p:nvPr/>
        </p:nvSpPr>
        <p:spPr>
          <a:xfrm rot="16200000">
            <a:off x="4800765" y="2865206"/>
            <a:ext cx="140543" cy="6747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B75F937-0841-8CE1-43D6-D5FE686CC1C9}"/>
              </a:ext>
            </a:extLst>
          </p:cNvPr>
          <p:cNvSpPr/>
          <p:nvPr/>
        </p:nvSpPr>
        <p:spPr>
          <a:xfrm>
            <a:off x="4213725" y="3450673"/>
            <a:ext cx="1647959" cy="190543"/>
          </a:xfrm>
          <a:prstGeom prst="roundRect">
            <a:avLst>
              <a:gd name="adj" fmla="val 7169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Bahnschrift Light" panose="020B0502040204020203" pitchFamily="34" charset="0"/>
                <a:cs typeface="Arial"/>
              </a:rPr>
              <a:t>Child_Process.spawn</a:t>
            </a:r>
            <a:r>
              <a:rPr lang="en-US" sz="1000" dirty="0">
                <a:solidFill>
                  <a:schemeClr val="tx1"/>
                </a:solidFill>
                <a:latin typeface="Bahnschrift Light" panose="020B0502040204020203" pitchFamily="34" charset="0"/>
                <a:cs typeface="Arial"/>
              </a:rPr>
              <a:t>()</a:t>
            </a:r>
            <a:endParaRPr lang="en-US" dirty="0">
              <a:solidFill>
                <a:schemeClr val="tx1"/>
              </a:solidFill>
              <a:latin typeface="Bahnschrift Light" panose="020B0502040204020203" pitchFamily="34" charset="0"/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19FC0C-DF27-16EE-06E3-12934F32B691}"/>
              </a:ext>
            </a:extLst>
          </p:cNvPr>
          <p:cNvSpPr txBox="1"/>
          <p:nvPr/>
        </p:nvSpPr>
        <p:spPr>
          <a:xfrm>
            <a:off x="5737302" y="3843389"/>
            <a:ext cx="493709" cy="3847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500" dirty="0" err="1">
                <a:solidFill>
                  <a:schemeClr val="accent3">
                    <a:lumMod val="50000"/>
                  </a:schemeClr>
                </a:solidFill>
                <a:latin typeface="Bahnschrift Light" panose="020B0502040204020203" pitchFamily="34" charset="0"/>
              </a:rPr>
              <a:t>Pymongo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77DC8AA-84CA-7709-805C-B92071B63AA0}"/>
              </a:ext>
            </a:extLst>
          </p:cNvPr>
          <p:cNvSpPr/>
          <p:nvPr/>
        </p:nvSpPr>
        <p:spPr>
          <a:xfrm rot="5400000">
            <a:off x="6274324" y="4105851"/>
            <a:ext cx="140543" cy="6747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7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3B76-80B9-B0D8-AA24-ED78F7F4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49" y="61142"/>
            <a:ext cx="8296800" cy="535374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Activity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0C437-C1D0-6611-39B7-246CAD587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BA7A85-7902-B02B-6992-7CCD8D1F6701}"/>
              </a:ext>
            </a:extLst>
          </p:cNvPr>
          <p:cNvCxnSpPr>
            <a:cxnSpLocks/>
          </p:cNvCxnSpPr>
          <p:nvPr/>
        </p:nvCxnSpPr>
        <p:spPr>
          <a:xfrm>
            <a:off x="531629" y="596516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E581E7-8ABA-F5BA-9A9C-9B3AFA4179B2}"/>
              </a:ext>
            </a:extLst>
          </p:cNvPr>
          <p:cNvCxnSpPr>
            <a:cxnSpLocks/>
          </p:cNvCxnSpPr>
          <p:nvPr/>
        </p:nvCxnSpPr>
        <p:spPr>
          <a:xfrm>
            <a:off x="475549" y="4951033"/>
            <a:ext cx="79663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3C789DE-2C3E-238D-AB3A-333B1D9C8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292"/>
          <a:stretch/>
        </p:blipFill>
        <p:spPr>
          <a:xfrm>
            <a:off x="4103522" y="596516"/>
            <a:ext cx="2977116" cy="434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90903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2105</TotalTime>
  <Words>694</Words>
  <Application>Microsoft Office PowerPoint</Application>
  <PresentationFormat>On-screen Show (16:9)</PresentationFormat>
  <Paragraphs>195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Wingdings</vt:lpstr>
      <vt:lpstr>Arial</vt:lpstr>
      <vt:lpstr>Amasis MT Pro Light</vt:lpstr>
      <vt:lpstr>Lato</vt:lpstr>
      <vt:lpstr>Raleway</vt:lpstr>
      <vt:lpstr>Bahnschrift Light</vt:lpstr>
      <vt:lpstr>Swiss</vt:lpstr>
      <vt:lpstr>Council – Machine Learning Recommender System for Educational Institutions  </vt:lpstr>
      <vt:lpstr>Introduction</vt:lpstr>
      <vt:lpstr>Literature Review</vt:lpstr>
      <vt:lpstr>University Recommender System for Graduate Studies in USA </vt:lpstr>
      <vt:lpstr>Analysis and Design of Personalized Recommendation System for University Physical Education (P.E)</vt:lpstr>
      <vt:lpstr>An Approach to a University Recommendation by MC-CF and Dimensionality Reduction Techniques</vt:lpstr>
      <vt:lpstr>Use Case Diagram</vt:lpstr>
      <vt:lpstr>PowerPoint Presentation</vt:lpstr>
      <vt:lpstr>Activity Diagram</vt:lpstr>
      <vt:lpstr>Activity Diagram (cont..)</vt:lpstr>
      <vt:lpstr>MongoDB</vt:lpstr>
      <vt:lpstr>Data Representation</vt:lpstr>
      <vt:lpstr>Methodologies</vt:lpstr>
      <vt:lpstr>Timeline</vt:lpstr>
      <vt:lpstr>Distribution of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A beginner guide</dc:title>
  <cp:lastModifiedBy>Abdul Nafay</cp:lastModifiedBy>
  <cp:revision>79</cp:revision>
  <dcterms:modified xsi:type="dcterms:W3CDTF">2022-10-18T15:18:12Z</dcterms:modified>
</cp:coreProperties>
</file>