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81" r:id="rId4"/>
    <p:sldId id="259" r:id="rId5"/>
    <p:sldId id="282" r:id="rId6"/>
    <p:sldId id="283" r:id="rId7"/>
    <p:sldId id="287" r:id="rId8"/>
    <p:sldId id="263" r:id="rId9"/>
    <p:sldId id="273" r:id="rId10"/>
    <p:sldId id="285" r:id="rId11"/>
    <p:sldId id="286" r:id="rId12"/>
    <p:sldId id="274" r:id="rId13"/>
    <p:sldId id="278" r:id="rId14"/>
    <p:sldId id="270" r:id="rId15"/>
    <p:sldId id="284" r:id="rId16"/>
    <p:sldId id="280" r:id="rId17"/>
    <p:sldId id="275" r:id="rId18"/>
  </p:sldIdLst>
  <p:sldSz cx="9144000" cy="5143500" type="screen16x9"/>
  <p:notesSz cx="6858000" cy="9144000"/>
  <p:embeddedFontLst>
    <p:embeddedFont>
      <p:font typeface="Amasis MT Pro Light" panose="020B0604020202020204" charset="0"/>
      <p:regular r:id="rId20"/>
      <p:italic r:id="rId21"/>
    </p:embeddedFont>
    <p:embeddedFont>
      <p:font typeface="Bahnschrift Light" panose="020B0502040204020203" pitchFamily="34" charset="0"/>
      <p:regular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9728FE2-EA73-46FA-BAE0-60CD96DBB64C}">
          <p14:sldIdLst>
            <p14:sldId id="256"/>
            <p14:sldId id="257"/>
            <p14:sldId id="281"/>
            <p14:sldId id="259"/>
            <p14:sldId id="282"/>
            <p14:sldId id="283"/>
            <p14:sldId id="287"/>
            <p14:sldId id="263"/>
            <p14:sldId id="273"/>
            <p14:sldId id="285"/>
            <p14:sldId id="286"/>
            <p14:sldId id="274"/>
            <p14:sldId id="278"/>
            <p14:sldId id="270"/>
            <p14:sldId id="284"/>
            <p14:sldId id="280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6ED4"/>
    <a:srgbClr val="660066"/>
    <a:srgbClr val="21C5FF"/>
    <a:srgbClr val="3AF2E9"/>
    <a:srgbClr val="004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C59B6-60CD-4049-9D6D-76FD77ADD71D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D02599-42EC-4688-82C4-D23A5CBFF46C}">
      <dgm:prSet phldrT="[Tex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1400" b="0" i="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rPr>
            <a:t>Data Pre-processing.</a:t>
          </a:r>
        </a:p>
      </dgm:t>
    </dgm:pt>
    <dgm:pt modelId="{D0BA5787-36AA-4F51-8316-1E1BB81E2C5A}" type="parTrans" cxnId="{18C1BC41-97F6-48E7-A438-BD2DD2B552A7}">
      <dgm:prSet/>
      <dgm:spPr/>
      <dgm:t>
        <a:bodyPr/>
        <a:lstStyle/>
        <a:p>
          <a:endParaRPr lang="en-US"/>
        </a:p>
      </dgm:t>
    </dgm:pt>
    <dgm:pt modelId="{26BE6E03-FE74-4370-BF13-E9ADB6D1B14F}" type="sibTrans" cxnId="{18C1BC41-97F6-48E7-A438-BD2DD2B552A7}">
      <dgm:prSet/>
      <dgm:spPr>
        <a:ln w="12700"/>
      </dgm:spPr>
      <dgm:t>
        <a:bodyPr/>
        <a:lstStyle/>
        <a:p>
          <a:endParaRPr lang="en-US"/>
        </a:p>
      </dgm:t>
    </dgm:pt>
    <dgm:pt modelId="{47D002FA-C1DC-4448-B354-E573D8F3306C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b="0" i="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rPr>
            <a:t>Ensemble Learning.</a:t>
          </a:r>
        </a:p>
      </dgm:t>
    </dgm:pt>
    <dgm:pt modelId="{127ACFAC-4D78-49EA-B166-6FE7D6BC7A63}" type="parTrans" cxnId="{D6FBABD7-3981-46F9-85AF-83497CFE68DF}">
      <dgm:prSet/>
      <dgm:spPr/>
      <dgm:t>
        <a:bodyPr/>
        <a:lstStyle/>
        <a:p>
          <a:endParaRPr lang="en-US"/>
        </a:p>
      </dgm:t>
    </dgm:pt>
    <dgm:pt modelId="{57140C39-563D-4B1E-AF3D-2CF096551941}" type="sibTrans" cxnId="{D6FBABD7-3981-46F9-85AF-83497CFE68DF}">
      <dgm:prSet/>
      <dgm:spPr>
        <a:ln w="12700"/>
      </dgm:spPr>
      <dgm:t>
        <a:bodyPr/>
        <a:lstStyle/>
        <a:p>
          <a:endParaRPr lang="en-US"/>
        </a:p>
      </dgm:t>
    </dgm:pt>
    <dgm:pt modelId="{1B0F79DB-F831-45E7-B832-E935667ABFF8}">
      <dgm:prSet phldrT="[Text]" custT="1"/>
      <dgm:spPr>
        <a:solidFill>
          <a:srgbClr val="A86ED4"/>
        </a:solidFill>
        <a:ln>
          <a:solidFill>
            <a:srgbClr val="002060"/>
          </a:solidFill>
        </a:ln>
      </dgm:spPr>
      <dgm:t>
        <a:bodyPr/>
        <a:lstStyle/>
        <a:p>
          <a:r>
            <a:rPr lang="en-US" sz="1400" b="0" i="0" dirty="0">
              <a:solidFill>
                <a:srgbClr val="660066"/>
              </a:solidFill>
              <a:latin typeface="Century Gothic" panose="020B0502020202020204" pitchFamily="34" charset="0"/>
            </a:rPr>
            <a:t>Neighborhood Algorithms.</a:t>
          </a:r>
        </a:p>
      </dgm:t>
    </dgm:pt>
    <dgm:pt modelId="{3503D73C-B121-44E7-B754-B14271D73BA1}" type="parTrans" cxnId="{1650B862-D8DA-4159-B7C9-54424E63DC92}">
      <dgm:prSet/>
      <dgm:spPr/>
      <dgm:t>
        <a:bodyPr/>
        <a:lstStyle/>
        <a:p>
          <a:endParaRPr lang="en-US"/>
        </a:p>
      </dgm:t>
    </dgm:pt>
    <dgm:pt modelId="{58DCFC86-E19A-4289-9922-418803F4EE2C}" type="sibTrans" cxnId="{1650B862-D8DA-4159-B7C9-54424E63DC92}">
      <dgm:prSet/>
      <dgm:spPr>
        <a:ln w="12700"/>
      </dgm:spPr>
      <dgm:t>
        <a:bodyPr/>
        <a:lstStyle/>
        <a:p>
          <a:endParaRPr lang="en-US"/>
        </a:p>
      </dgm:t>
    </dgm:pt>
    <dgm:pt modelId="{3270A70F-E6C7-497E-AF95-3650F65B8A47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0" i="0" dirty="0">
              <a:solidFill>
                <a:srgbClr val="C00000"/>
              </a:solidFill>
              <a:latin typeface="Century Gothic" panose="020B0502020202020204" pitchFamily="34" charset="0"/>
            </a:rPr>
            <a:t>Decision Trees</a:t>
          </a:r>
        </a:p>
      </dgm:t>
    </dgm:pt>
    <dgm:pt modelId="{891A385A-6180-4EE9-89D8-E69B3074A8DF}" type="parTrans" cxnId="{11C66B1C-135B-4403-9330-8E23F8AC13C8}">
      <dgm:prSet/>
      <dgm:spPr/>
      <dgm:t>
        <a:bodyPr/>
        <a:lstStyle/>
        <a:p>
          <a:endParaRPr lang="en-US"/>
        </a:p>
      </dgm:t>
    </dgm:pt>
    <dgm:pt modelId="{7C40BF89-202F-44B1-A370-D7FD04C5BD4E}" type="sibTrans" cxnId="{11C66B1C-135B-4403-9330-8E23F8AC13C8}">
      <dgm:prSet/>
      <dgm:spPr>
        <a:ln w="12700"/>
      </dgm:spPr>
      <dgm:t>
        <a:bodyPr/>
        <a:lstStyle/>
        <a:p>
          <a:endParaRPr lang="en-US"/>
        </a:p>
      </dgm:t>
    </dgm:pt>
    <dgm:pt modelId="{5B898479-FD68-4E8F-B6B1-5DA70A16D309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0" i="0" dirty="0">
              <a:solidFill>
                <a:schemeClr val="tx1">
                  <a:lumMod val="50000"/>
                </a:schemeClr>
              </a:solidFill>
              <a:latin typeface="Century Gothic" panose="020B0502020202020204" pitchFamily="34" charset="0"/>
            </a:rPr>
            <a:t>Recommendation stored in database.</a:t>
          </a:r>
        </a:p>
      </dgm:t>
    </dgm:pt>
    <dgm:pt modelId="{9AD54DC8-6758-451B-9D0B-DD1FFFE0760F}" type="parTrans" cxnId="{DCE537A9-B9D2-4059-A1C0-7CDFEB97E948}">
      <dgm:prSet/>
      <dgm:spPr/>
      <dgm:t>
        <a:bodyPr/>
        <a:lstStyle/>
        <a:p>
          <a:endParaRPr lang="en-US"/>
        </a:p>
      </dgm:t>
    </dgm:pt>
    <dgm:pt modelId="{14635B39-2284-458D-BED3-98FB69E32FD2}" type="sibTrans" cxnId="{DCE537A9-B9D2-4059-A1C0-7CDFEB97E948}">
      <dgm:prSet/>
      <dgm:spPr>
        <a:ln w="12700"/>
      </dgm:spPr>
      <dgm:t>
        <a:bodyPr/>
        <a:lstStyle/>
        <a:p>
          <a:endParaRPr lang="en-US"/>
        </a:p>
      </dgm:t>
    </dgm:pt>
    <dgm:pt modelId="{F0B4231C-7752-404B-A43C-184A5198C60F}">
      <dgm:prSet custT="1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sz="1400" b="0" i="0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rPr>
            <a:t>Retrieved by custom made GET API.</a:t>
          </a:r>
        </a:p>
      </dgm:t>
    </dgm:pt>
    <dgm:pt modelId="{F561DA82-04BF-4E57-8632-CAB91BA469CD}" type="parTrans" cxnId="{F92D3346-D631-42C3-94CB-B54CF6C55ED6}">
      <dgm:prSet/>
      <dgm:spPr/>
      <dgm:t>
        <a:bodyPr/>
        <a:lstStyle/>
        <a:p>
          <a:endParaRPr lang="en-US"/>
        </a:p>
      </dgm:t>
    </dgm:pt>
    <dgm:pt modelId="{9001ED1F-7859-497C-9880-2B76B68515A9}" type="sibTrans" cxnId="{F92D3346-D631-42C3-94CB-B54CF6C55ED6}">
      <dgm:prSet/>
      <dgm:spPr>
        <a:ln w="12700"/>
      </dgm:spPr>
      <dgm:t>
        <a:bodyPr/>
        <a:lstStyle/>
        <a:p>
          <a:endParaRPr lang="en-US"/>
        </a:p>
      </dgm:t>
    </dgm:pt>
    <dgm:pt modelId="{5BF529F8-04F1-4CE9-B781-E33AD42599F6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1400" b="0" i="0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rPr>
            <a:t>Displayed in REACT Application for the end user.</a:t>
          </a:r>
        </a:p>
      </dgm:t>
    </dgm:pt>
    <dgm:pt modelId="{D9457949-5123-438D-AB30-9CBB77115D7F}" type="parTrans" cxnId="{9D1F571A-CE36-409A-9282-2B3AE186DE63}">
      <dgm:prSet/>
      <dgm:spPr/>
      <dgm:t>
        <a:bodyPr/>
        <a:lstStyle/>
        <a:p>
          <a:endParaRPr lang="en-US"/>
        </a:p>
      </dgm:t>
    </dgm:pt>
    <dgm:pt modelId="{67877A28-D12D-467A-A930-E97C1D2858E5}" type="sibTrans" cxnId="{9D1F571A-CE36-409A-9282-2B3AE186DE63}">
      <dgm:prSet/>
      <dgm:spPr/>
      <dgm:t>
        <a:bodyPr/>
        <a:lstStyle/>
        <a:p>
          <a:endParaRPr lang="en-US"/>
        </a:p>
      </dgm:t>
    </dgm:pt>
    <dgm:pt modelId="{B48C16B9-24EE-4312-8A03-96F0FC186BB9}" type="pres">
      <dgm:prSet presAssocID="{4C2C59B6-60CD-4049-9D6D-76FD77ADD71D}" presName="Name0" presStyleCnt="0">
        <dgm:presLayoutVars>
          <dgm:dir/>
          <dgm:resizeHandles val="exact"/>
        </dgm:presLayoutVars>
      </dgm:prSet>
      <dgm:spPr/>
    </dgm:pt>
    <dgm:pt modelId="{049F6B07-D2D8-43A8-96D7-332045F16327}" type="pres">
      <dgm:prSet presAssocID="{5FD02599-42EC-4688-82C4-D23A5CBFF46C}" presName="node" presStyleLbl="node1" presStyleIdx="0" presStyleCnt="7">
        <dgm:presLayoutVars>
          <dgm:bulletEnabled val="1"/>
        </dgm:presLayoutVars>
      </dgm:prSet>
      <dgm:spPr/>
    </dgm:pt>
    <dgm:pt modelId="{90F76F2B-79B7-4C18-930C-D2D7FF11BBB1}" type="pres">
      <dgm:prSet presAssocID="{26BE6E03-FE74-4370-BF13-E9ADB6D1B14F}" presName="sibTrans" presStyleLbl="sibTrans1D1" presStyleIdx="0" presStyleCnt="6"/>
      <dgm:spPr/>
    </dgm:pt>
    <dgm:pt modelId="{078763E8-6773-4D1E-B591-498715936399}" type="pres">
      <dgm:prSet presAssocID="{26BE6E03-FE74-4370-BF13-E9ADB6D1B14F}" presName="connectorText" presStyleLbl="sibTrans1D1" presStyleIdx="0" presStyleCnt="6"/>
      <dgm:spPr/>
    </dgm:pt>
    <dgm:pt modelId="{6F7D5184-302F-4866-A78C-A70CBA4F874A}" type="pres">
      <dgm:prSet presAssocID="{47D002FA-C1DC-4448-B354-E573D8F3306C}" presName="node" presStyleLbl="node1" presStyleIdx="1" presStyleCnt="7">
        <dgm:presLayoutVars>
          <dgm:bulletEnabled val="1"/>
        </dgm:presLayoutVars>
      </dgm:prSet>
      <dgm:spPr/>
    </dgm:pt>
    <dgm:pt modelId="{B5D680BE-AFE5-44EE-9C41-B4C202CCBD3B}" type="pres">
      <dgm:prSet presAssocID="{57140C39-563D-4B1E-AF3D-2CF096551941}" presName="sibTrans" presStyleLbl="sibTrans1D1" presStyleIdx="1" presStyleCnt="6"/>
      <dgm:spPr/>
    </dgm:pt>
    <dgm:pt modelId="{502B4876-D694-4998-ADB4-FE268D8538CD}" type="pres">
      <dgm:prSet presAssocID="{57140C39-563D-4B1E-AF3D-2CF096551941}" presName="connectorText" presStyleLbl="sibTrans1D1" presStyleIdx="1" presStyleCnt="6"/>
      <dgm:spPr/>
    </dgm:pt>
    <dgm:pt modelId="{CE0B7B87-EF1A-4218-A873-A4ED1EBDE53F}" type="pres">
      <dgm:prSet presAssocID="{1B0F79DB-F831-45E7-B832-E935667ABFF8}" presName="node" presStyleLbl="node1" presStyleIdx="2" presStyleCnt="7">
        <dgm:presLayoutVars>
          <dgm:bulletEnabled val="1"/>
        </dgm:presLayoutVars>
      </dgm:prSet>
      <dgm:spPr/>
    </dgm:pt>
    <dgm:pt modelId="{FBE391D1-ECA0-4803-8768-38772AEB0D79}" type="pres">
      <dgm:prSet presAssocID="{58DCFC86-E19A-4289-9922-418803F4EE2C}" presName="sibTrans" presStyleLbl="sibTrans1D1" presStyleIdx="2" presStyleCnt="6"/>
      <dgm:spPr/>
    </dgm:pt>
    <dgm:pt modelId="{5425FFD7-64B4-43E1-A8D5-192E30063BE5}" type="pres">
      <dgm:prSet presAssocID="{58DCFC86-E19A-4289-9922-418803F4EE2C}" presName="connectorText" presStyleLbl="sibTrans1D1" presStyleIdx="2" presStyleCnt="6"/>
      <dgm:spPr/>
    </dgm:pt>
    <dgm:pt modelId="{6B35C318-9325-4313-BDB9-CC8D1113A7A6}" type="pres">
      <dgm:prSet presAssocID="{3270A70F-E6C7-497E-AF95-3650F65B8A47}" presName="node" presStyleLbl="node1" presStyleIdx="3" presStyleCnt="7">
        <dgm:presLayoutVars>
          <dgm:bulletEnabled val="1"/>
        </dgm:presLayoutVars>
      </dgm:prSet>
      <dgm:spPr/>
    </dgm:pt>
    <dgm:pt modelId="{35FBCC9D-D1B9-4970-964A-163F210F3A7C}" type="pres">
      <dgm:prSet presAssocID="{7C40BF89-202F-44B1-A370-D7FD04C5BD4E}" presName="sibTrans" presStyleLbl="sibTrans1D1" presStyleIdx="3" presStyleCnt="6"/>
      <dgm:spPr/>
    </dgm:pt>
    <dgm:pt modelId="{795F3183-F47B-4B9D-B58C-41F169FC3F4D}" type="pres">
      <dgm:prSet presAssocID="{7C40BF89-202F-44B1-A370-D7FD04C5BD4E}" presName="connectorText" presStyleLbl="sibTrans1D1" presStyleIdx="3" presStyleCnt="6"/>
      <dgm:spPr/>
    </dgm:pt>
    <dgm:pt modelId="{056921D6-5DDA-4672-8279-F4F6DBB8DD50}" type="pres">
      <dgm:prSet presAssocID="{5B898479-FD68-4E8F-B6B1-5DA70A16D309}" presName="node" presStyleLbl="node1" presStyleIdx="4" presStyleCnt="7" custScaleX="111896">
        <dgm:presLayoutVars>
          <dgm:bulletEnabled val="1"/>
        </dgm:presLayoutVars>
      </dgm:prSet>
      <dgm:spPr/>
    </dgm:pt>
    <dgm:pt modelId="{82B94BFE-EACB-4793-8047-5E6518981C5A}" type="pres">
      <dgm:prSet presAssocID="{14635B39-2284-458D-BED3-98FB69E32FD2}" presName="sibTrans" presStyleLbl="sibTrans1D1" presStyleIdx="4" presStyleCnt="6"/>
      <dgm:spPr/>
    </dgm:pt>
    <dgm:pt modelId="{BCBFB4FF-B577-4456-AD3B-90432AAE39EA}" type="pres">
      <dgm:prSet presAssocID="{14635B39-2284-458D-BED3-98FB69E32FD2}" presName="connectorText" presStyleLbl="sibTrans1D1" presStyleIdx="4" presStyleCnt="6"/>
      <dgm:spPr/>
    </dgm:pt>
    <dgm:pt modelId="{E364FF6A-0C62-4599-B1E0-D0881829F95D}" type="pres">
      <dgm:prSet presAssocID="{F0B4231C-7752-404B-A43C-184A5198C60F}" presName="node" presStyleLbl="node1" presStyleIdx="5" presStyleCnt="7">
        <dgm:presLayoutVars>
          <dgm:bulletEnabled val="1"/>
        </dgm:presLayoutVars>
      </dgm:prSet>
      <dgm:spPr/>
    </dgm:pt>
    <dgm:pt modelId="{6CE6BB2B-57F1-4500-A7C9-5AF13D90D97F}" type="pres">
      <dgm:prSet presAssocID="{9001ED1F-7859-497C-9880-2B76B68515A9}" presName="sibTrans" presStyleLbl="sibTrans1D1" presStyleIdx="5" presStyleCnt="6"/>
      <dgm:spPr/>
    </dgm:pt>
    <dgm:pt modelId="{64969423-812A-43AE-B62B-6D7F2E346DBB}" type="pres">
      <dgm:prSet presAssocID="{9001ED1F-7859-497C-9880-2B76B68515A9}" presName="connectorText" presStyleLbl="sibTrans1D1" presStyleIdx="5" presStyleCnt="6"/>
      <dgm:spPr/>
    </dgm:pt>
    <dgm:pt modelId="{18B47AA4-D9C3-46EF-9612-545EA4516A32}" type="pres">
      <dgm:prSet presAssocID="{5BF529F8-04F1-4CE9-B781-E33AD42599F6}" presName="node" presStyleLbl="node1" presStyleIdx="6" presStyleCnt="7" custLinFactX="23000" custLinFactNeighborX="100000" custLinFactNeighborY="1425">
        <dgm:presLayoutVars>
          <dgm:bulletEnabled val="1"/>
        </dgm:presLayoutVars>
      </dgm:prSet>
      <dgm:spPr/>
    </dgm:pt>
  </dgm:ptLst>
  <dgm:cxnLst>
    <dgm:cxn modelId="{DF8FC007-71DC-44CF-AE4A-0B4E2C52EC84}" type="presOf" srcId="{3270A70F-E6C7-497E-AF95-3650F65B8A47}" destId="{6B35C318-9325-4313-BDB9-CC8D1113A7A6}" srcOrd="0" destOrd="0" presId="urn:microsoft.com/office/officeart/2005/8/layout/bProcess3"/>
    <dgm:cxn modelId="{DD816312-F0B6-461C-8BA3-728283E01B72}" type="presOf" srcId="{5FD02599-42EC-4688-82C4-D23A5CBFF46C}" destId="{049F6B07-D2D8-43A8-96D7-332045F16327}" srcOrd="0" destOrd="0" presId="urn:microsoft.com/office/officeart/2005/8/layout/bProcess3"/>
    <dgm:cxn modelId="{9D1F571A-CE36-409A-9282-2B3AE186DE63}" srcId="{4C2C59B6-60CD-4049-9D6D-76FD77ADD71D}" destId="{5BF529F8-04F1-4CE9-B781-E33AD42599F6}" srcOrd="6" destOrd="0" parTransId="{D9457949-5123-438D-AB30-9CBB77115D7F}" sibTransId="{67877A28-D12D-467A-A930-E97C1D2858E5}"/>
    <dgm:cxn modelId="{DE68F61B-AC04-4BA8-892F-845287BBBA6F}" type="presOf" srcId="{58DCFC86-E19A-4289-9922-418803F4EE2C}" destId="{FBE391D1-ECA0-4803-8768-38772AEB0D79}" srcOrd="0" destOrd="0" presId="urn:microsoft.com/office/officeart/2005/8/layout/bProcess3"/>
    <dgm:cxn modelId="{11C66B1C-135B-4403-9330-8E23F8AC13C8}" srcId="{4C2C59B6-60CD-4049-9D6D-76FD77ADD71D}" destId="{3270A70F-E6C7-497E-AF95-3650F65B8A47}" srcOrd="3" destOrd="0" parTransId="{891A385A-6180-4EE9-89D8-E69B3074A8DF}" sibTransId="{7C40BF89-202F-44B1-A370-D7FD04C5BD4E}"/>
    <dgm:cxn modelId="{FC7EFF1E-0598-4A01-8201-18950F7A1FF2}" type="presOf" srcId="{1B0F79DB-F831-45E7-B832-E935667ABFF8}" destId="{CE0B7B87-EF1A-4218-A873-A4ED1EBDE53F}" srcOrd="0" destOrd="0" presId="urn:microsoft.com/office/officeart/2005/8/layout/bProcess3"/>
    <dgm:cxn modelId="{DECA3B25-B98A-48DC-AE26-0227C08F1292}" type="presOf" srcId="{9001ED1F-7859-497C-9880-2B76B68515A9}" destId="{64969423-812A-43AE-B62B-6D7F2E346DBB}" srcOrd="1" destOrd="0" presId="urn:microsoft.com/office/officeart/2005/8/layout/bProcess3"/>
    <dgm:cxn modelId="{8269C640-B0A0-4E81-9B64-8AF2E42661B7}" type="presOf" srcId="{47D002FA-C1DC-4448-B354-E573D8F3306C}" destId="{6F7D5184-302F-4866-A78C-A70CBA4F874A}" srcOrd="0" destOrd="0" presId="urn:microsoft.com/office/officeart/2005/8/layout/bProcess3"/>
    <dgm:cxn modelId="{18C1BC41-97F6-48E7-A438-BD2DD2B552A7}" srcId="{4C2C59B6-60CD-4049-9D6D-76FD77ADD71D}" destId="{5FD02599-42EC-4688-82C4-D23A5CBFF46C}" srcOrd="0" destOrd="0" parTransId="{D0BA5787-36AA-4F51-8316-1E1BB81E2C5A}" sibTransId="{26BE6E03-FE74-4370-BF13-E9ADB6D1B14F}"/>
    <dgm:cxn modelId="{950FA242-9A77-478F-9AF8-5DB557421B87}" type="presOf" srcId="{7C40BF89-202F-44B1-A370-D7FD04C5BD4E}" destId="{35FBCC9D-D1B9-4970-964A-163F210F3A7C}" srcOrd="0" destOrd="0" presId="urn:microsoft.com/office/officeart/2005/8/layout/bProcess3"/>
    <dgm:cxn modelId="{1650B862-D8DA-4159-B7C9-54424E63DC92}" srcId="{4C2C59B6-60CD-4049-9D6D-76FD77ADD71D}" destId="{1B0F79DB-F831-45E7-B832-E935667ABFF8}" srcOrd="2" destOrd="0" parTransId="{3503D73C-B121-44E7-B754-B14271D73BA1}" sibTransId="{58DCFC86-E19A-4289-9922-418803F4EE2C}"/>
    <dgm:cxn modelId="{F92D3346-D631-42C3-94CB-B54CF6C55ED6}" srcId="{4C2C59B6-60CD-4049-9D6D-76FD77ADD71D}" destId="{F0B4231C-7752-404B-A43C-184A5198C60F}" srcOrd="5" destOrd="0" parTransId="{F561DA82-04BF-4E57-8632-CAB91BA469CD}" sibTransId="{9001ED1F-7859-497C-9880-2B76B68515A9}"/>
    <dgm:cxn modelId="{01C87F6B-519A-4C55-8322-4B05D00802B8}" type="presOf" srcId="{57140C39-563D-4B1E-AF3D-2CF096551941}" destId="{502B4876-D694-4998-ADB4-FE268D8538CD}" srcOrd="1" destOrd="0" presId="urn:microsoft.com/office/officeart/2005/8/layout/bProcess3"/>
    <dgm:cxn modelId="{435E254C-E17F-424F-887B-34074D5FB08C}" type="presOf" srcId="{14635B39-2284-458D-BED3-98FB69E32FD2}" destId="{82B94BFE-EACB-4793-8047-5E6518981C5A}" srcOrd="0" destOrd="0" presId="urn:microsoft.com/office/officeart/2005/8/layout/bProcess3"/>
    <dgm:cxn modelId="{358BA87D-F567-46B7-9E72-98AEFE996613}" type="presOf" srcId="{57140C39-563D-4B1E-AF3D-2CF096551941}" destId="{B5D680BE-AFE5-44EE-9C41-B4C202CCBD3B}" srcOrd="0" destOrd="0" presId="urn:microsoft.com/office/officeart/2005/8/layout/bProcess3"/>
    <dgm:cxn modelId="{5CE59E7F-F8B9-4234-BC5A-920C41EE7DB8}" type="presOf" srcId="{7C40BF89-202F-44B1-A370-D7FD04C5BD4E}" destId="{795F3183-F47B-4B9D-B58C-41F169FC3F4D}" srcOrd="1" destOrd="0" presId="urn:microsoft.com/office/officeart/2005/8/layout/bProcess3"/>
    <dgm:cxn modelId="{D5E5F480-B132-4A47-BC53-EB63032FA66E}" type="presOf" srcId="{26BE6E03-FE74-4370-BF13-E9ADB6D1B14F}" destId="{90F76F2B-79B7-4C18-930C-D2D7FF11BBB1}" srcOrd="0" destOrd="0" presId="urn:microsoft.com/office/officeart/2005/8/layout/bProcess3"/>
    <dgm:cxn modelId="{ACC2288C-BFE9-4B23-AE13-09F22D77E47C}" type="presOf" srcId="{5B898479-FD68-4E8F-B6B1-5DA70A16D309}" destId="{056921D6-5DDA-4672-8279-F4F6DBB8DD50}" srcOrd="0" destOrd="0" presId="urn:microsoft.com/office/officeart/2005/8/layout/bProcess3"/>
    <dgm:cxn modelId="{F2D0ED97-6BAA-4330-8EBF-210B51A38276}" type="presOf" srcId="{9001ED1F-7859-497C-9880-2B76B68515A9}" destId="{6CE6BB2B-57F1-4500-A7C9-5AF13D90D97F}" srcOrd="0" destOrd="0" presId="urn:microsoft.com/office/officeart/2005/8/layout/bProcess3"/>
    <dgm:cxn modelId="{B64107A0-8856-45A4-A598-BFE207BD61CE}" type="presOf" srcId="{F0B4231C-7752-404B-A43C-184A5198C60F}" destId="{E364FF6A-0C62-4599-B1E0-D0881829F95D}" srcOrd="0" destOrd="0" presId="urn:microsoft.com/office/officeart/2005/8/layout/bProcess3"/>
    <dgm:cxn modelId="{9F4B62A0-CE7C-4D9C-B98B-9B7F2B5CB654}" type="presOf" srcId="{58DCFC86-E19A-4289-9922-418803F4EE2C}" destId="{5425FFD7-64B4-43E1-A8D5-192E30063BE5}" srcOrd="1" destOrd="0" presId="urn:microsoft.com/office/officeart/2005/8/layout/bProcess3"/>
    <dgm:cxn modelId="{B321CEA1-2BE5-4FE3-8FEE-8C2CC7A18A08}" type="presOf" srcId="{14635B39-2284-458D-BED3-98FB69E32FD2}" destId="{BCBFB4FF-B577-4456-AD3B-90432AAE39EA}" srcOrd="1" destOrd="0" presId="urn:microsoft.com/office/officeart/2005/8/layout/bProcess3"/>
    <dgm:cxn modelId="{F89786A8-2921-4AB5-8037-E3E47D66C185}" type="presOf" srcId="{26BE6E03-FE74-4370-BF13-E9ADB6D1B14F}" destId="{078763E8-6773-4D1E-B591-498715936399}" srcOrd="1" destOrd="0" presId="urn:microsoft.com/office/officeart/2005/8/layout/bProcess3"/>
    <dgm:cxn modelId="{DCE537A9-B9D2-4059-A1C0-7CDFEB97E948}" srcId="{4C2C59B6-60CD-4049-9D6D-76FD77ADD71D}" destId="{5B898479-FD68-4E8F-B6B1-5DA70A16D309}" srcOrd="4" destOrd="0" parTransId="{9AD54DC8-6758-451B-9D0B-DD1FFFE0760F}" sibTransId="{14635B39-2284-458D-BED3-98FB69E32FD2}"/>
    <dgm:cxn modelId="{85E75EC7-904C-478B-9D00-E9E1DE4B1366}" type="presOf" srcId="{4C2C59B6-60CD-4049-9D6D-76FD77ADD71D}" destId="{B48C16B9-24EE-4312-8A03-96F0FC186BB9}" srcOrd="0" destOrd="0" presId="urn:microsoft.com/office/officeart/2005/8/layout/bProcess3"/>
    <dgm:cxn modelId="{D6FBABD7-3981-46F9-85AF-83497CFE68DF}" srcId="{4C2C59B6-60CD-4049-9D6D-76FD77ADD71D}" destId="{47D002FA-C1DC-4448-B354-E573D8F3306C}" srcOrd="1" destOrd="0" parTransId="{127ACFAC-4D78-49EA-B166-6FE7D6BC7A63}" sibTransId="{57140C39-563D-4B1E-AF3D-2CF096551941}"/>
    <dgm:cxn modelId="{A1B69DE2-76C1-4826-9A53-1737779AEBE3}" type="presOf" srcId="{5BF529F8-04F1-4CE9-B781-E33AD42599F6}" destId="{18B47AA4-D9C3-46EF-9612-545EA4516A32}" srcOrd="0" destOrd="0" presId="urn:microsoft.com/office/officeart/2005/8/layout/bProcess3"/>
    <dgm:cxn modelId="{98C193A6-C5B8-461E-981A-4D9E7E9DCE57}" type="presParOf" srcId="{B48C16B9-24EE-4312-8A03-96F0FC186BB9}" destId="{049F6B07-D2D8-43A8-96D7-332045F16327}" srcOrd="0" destOrd="0" presId="urn:microsoft.com/office/officeart/2005/8/layout/bProcess3"/>
    <dgm:cxn modelId="{E1724976-45C5-4C4C-9810-E5CD18D3C285}" type="presParOf" srcId="{B48C16B9-24EE-4312-8A03-96F0FC186BB9}" destId="{90F76F2B-79B7-4C18-930C-D2D7FF11BBB1}" srcOrd="1" destOrd="0" presId="urn:microsoft.com/office/officeart/2005/8/layout/bProcess3"/>
    <dgm:cxn modelId="{E8C6999A-30C9-4DFC-96C1-CE1E81342081}" type="presParOf" srcId="{90F76F2B-79B7-4C18-930C-D2D7FF11BBB1}" destId="{078763E8-6773-4D1E-B591-498715936399}" srcOrd="0" destOrd="0" presId="urn:microsoft.com/office/officeart/2005/8/layout/bProcess3"/>
    <dgm:cxn modelId="{1472B728-A684-49AE-B51F-383796E2B0D7}" type="presParOf" srcId="{B48C16B9-24EE-4312-8A03-96F0FC186BB9}" destId="{6F7D5184-302F-4866-A78C-A70CBA4F874A}" srcOrd="2" destOrd="0" presId="urn:microsoft.com/office/officeart/2005/8/layout/bProcess3"/>
    <dgm:cxn modelId="{D913DB1B-9259-40D0-AFA9-1354AC0E700A}" type="presParOf" srcId="{B48C16B9-24EE-4312-8A03-96F0FC186BB9}" destId="{B5D680BE-AFE5-44EE-9C41-B4C202CCBD3B}" srcOrd="3" destOrd="0" presId="urn:microsoft.com/office/officeart/2005/8/layout/bProcess3"/>
    <dgm:cxn modelId="{09DF3379-BEA9-45D6-9A87-BD5D49A872B2}" type="presParOf" srcId="{B5D680BE-AFE5-44EE-9C41-B4C202CCBD3B}" destId="{502B4876-D694-4998-ADB4-FE268D8538CD}" srcOrd="0" destOrd="0" presId="urn:microsoft.com/office/officeart/2005/8/layout/bProcess3"/>
    <dgm:cxn modelId="{00EB1667-5263-4927-B647-F9C440864BFD}" type="presParOf" srcId="{B48C16B9-24EE-4312-8A03-96F0FC186BB9}" destId="{CE0B7B87-EF1A-4218-A873-A4ED1EBDE53F}" srcOrd="4" destOrd="0" presId="urn:microsoft.com/office/officeart/2005/8/layout/bProcess3"/>
    <dgm:cxn modelId="{68782BBB-4694-4430-8877-B3F16D901CC2}" type="presParOf" srcId="{B48C16B9-24EE-4312-8A03-96F0FC186BB9}" destId="{FBE391D1-ECA0-4803-8768-38772AEB0D79}" srcOrd="5" destOrd="0" presId="urn:microsoft.com/office/officeart/2005/8/layout/bProcess3"/>
    <dgm:cxn modelId="{FCEAAFD1-6716-40B3-A601-EDDEAC4F19CB}" type="presParOf" srcId="{FBE391D1-ECA0-4803-8768-38772AEB0D79}" destId="{5425FFD7-64B4-43E1-A8D5-192E30063BE5}" srcOrd="0" destOrd="0" presId="urn:microsoft.com/office/officeart/2005/8/layout/bProcess3"/>
    <dgm:cxn modelId="{C5E8D107-5217-4304-9698-C4F818D96D07}" type="presParOf" srcId="{B48C16B9-24EE-4312-8A03-96F0FC186BB9}" destId="{6B35C318-9325-4313-BDB9-CC8D1113A7A6}" srcOrd="6" destOrd="0" presId="urn:microsoft.com/office/officeart/2005/8/layout/bProcess3"/>
    <dgm:cxn modelId="{B2D9CCE5-6D31-4FB3-B90B-EF3B8471A785}" type="presParOf" srcId="{B48C16B9-24EE-4312-8A03-96F0FC186BB9}" destId="{35FBCC9D-D1B9-4970-964A-163F210F3A7C}" srcOrd="7" destOrd="0" presId="urn:microsoft.com/office/officeart/2005/8/layout/bProcess3"/>
    <dgm:cxn modelId="{B4E143F7-4066-4A81-BEA5-241D6B7C8584}" type="presParOf" srcId="{35FBCC9D-D1B9-4970-964A-163F210F3A7C}" destId="{795F3183-F47B-4B9D-B58C-41F169FC3F4D}" srcOrd="0" destOrd="0" presId="urn:microsoft.com/office/officeart/2005/8/layout/bProcess3"/>
    <dgm:cxn modelId="{785AA53A-3537-49F7-99B3-B5A471C83667}" type="presParOf" srcId="{B48C16B9-24EE-4312-8A03-96F0FC186BB9}" destId="{056921D6-5DDA-4672-8279-F4F6DBB8DD50}" srcOrd="8" destOrd="0" presId="urn:microsoft.com/office/officeart/2005/8/layout/bProcess3"/>
    <dgm:cxn modelId="{D78C26CA-E674-419B-9D01-BC77A5CBF73F}" type="presParOf" srcId="{B48C16B9-24EE-4312-8A03-96F0FC186BB9}" destId="{82B94BFE-EACB-4793-8047-5E6518981C5A}" srcOrd="9" destOrd="0" presId="urn:microsoft.com/office/officeart/2005/8/layout/bProcess3"/>
    <dgm:cxn modelId="{AFF25657-C408-4313-AFE6-A075EEE7B457}" type="presParOf" srcId="{82B94BFE-EACB-4793-8047-5E6518981C5A}" destId="{BCBFB4FF-B577-4456-AD3B-90432AAE39EA}" srcOrd="0" destOrd="0" presId="urn:microsoft.com/office/officeart/2005/8/layout/bProcess3"/>
    <dgm:cxn modelId="{1DE39BA8-D7C8-45C2-B174-CA74445A8A98}" type="presParOf" srcId="{B48C16B9-24EE-4312-8A03-96F0FC186BB9}" destId="{E364FF6A-0C62-4599-B1E0-D0881829F95D}" srcOrd="10" destOrd="0" presId="urn:microsoft.com/office/officeart/2005/8/layout/bProcess3"/>
    <dgm:cxn modelId="{E3FF6E62-BF2F-4147-B432-ED974066977F}" type="presParOf" srcId="{B48C16B9-24EE-4312-8A03-96F0FC186BB9}" destId="{6CE6BB2B-57F1-4500-A7C9-5AF13D90D97F}" srcOrd="11" destOrd="0" presId="urn:microsoft.com/office/officeart/2005/8/layout/bProcess3"/>
    <dgm:cxn modelId="{F94D0124-7D4F-4185-828E-A53ADCAEA026}" type="presParOf" srcId="{6CE6BB2B-57F1-4500-A7C9-5AF13D90D97F}" destId="{64969423-812A-43AE-B62B-6D7F2E346DBB}" srcOrd="0" destOrd="0" presId="urn:microsoft.com/office/officeart/2005/8/layout/bProcess3"/>
    <dgm:cxn modelId="{15A47AB4-9008-4AEE-8A6F-9FD7207E70B9}" type="presParOf" srcId="{B48C16B9-24EE-4312-8A03-96F0FC186BB9}" destId="{18B47AA4-D9C3-46EF-9612-545EA4516A32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76F2B-79B7-4C18-930C-D2D7FF11BBB1}">
      <dsp:nvSpPr>
        <dsp:cNvPr id="0" name=""/>
        <dsp:cNvSpPr/>
      </dsp:nvSpPr>
      <dsp:spPr>
        <a:xfrm>
          <a:off x="2495750" y="443628"/>
          <a:ext cx="342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394" y="45720"/>
              </a:lnTo>
            </a:path>
          </a:pathLst>
        </a:custGeom>
        <a:noFill/>
        <a:ln w="127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7623" y="487481"/>
        <a:ext cx="18649" cy="3733"/>
      </dsp:txXfrm>
    </dsp:sp>
    <dsp:sp modelId="{049F6B07-D2D8-43A8-96D7-332045F16327}">
      <dsp:nvSpPr>
        <dsp:cNvPr id="0" name=""/>
        <dsp:cNvSpPr/>
      </dsp:nvSpPr>
      <dsp:spPr>
        <a:xfrm>
          <a:off x="875835" y="2833"/>
          <a:ext cx="1621715" cy="97302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rPr>
            <a:t>Data Pre-processing.</a:t>
          </a:r>
        </a:p>
      </dsp:txBody>
      <dsp:txXfrm>
        <a:off x="875835" y="2833"/>
        <a:ext cx="1621715" cy="973029"/>
      </dsp:txXfrm>
    </dsp:sp>
    <dsp:sp modelId="{B5D680BE-AFE5-44EE-9C41-B4C202CCBD3B}">
      <dsp:nvSpPr>
        <dsp:cNvPr id="0" name=""/>
        <dsp:cNvSpPr/>
      </dsp:nvSpPr>
      <dsp:spPr>
        <a:xfrm>
          <a:off x="4490460" y="443628"/>
          <a:ext cx="342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394" y="45720"/>
              </a:lnTo>
            </a:path>
          </a:pathLst>
        </a:custGeom>
        <a:noFill/>
        <a:ln w="127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52332" y="487481"/>
        <a:ext cx="18649" cy="3733"/>
      </dsp:txXfrm>
    </dsp:sp>
    <dsp:sp modelId="{6F7D5184-302F-4866-A78C-A70CBA4F874A}">
      <dsp:nvSpPr>
        <dsp:cNvPr id="0" name=""/>
        <dsp:cNvSpPr/>
      </dsp:nvSpPr>
      <dsp:spPr>
        <a:xfrm>
          <a:off x="2870545" y="2833"/>
          <a:ext cx="1621715" cy="9730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rPr>
            <a:t>Ensemble Learning.</a:t>
          </a:r>
        </a:p>
      </dsp:txBody>
      <dsp:txXfrm>
        <a:off x="2870545" y="2833"/>
        <a:ext cx="1621715" cy="973029"/>
      </dsp:txXfrm>
    </dsp:sp>
    <dsp:sp modelId="{FBE391D1-ECA0-4803-8768-38772AEB0D79}">
      <dsp:nvSpPr>
        <dsp:cNvPr id="0" name=""/>
        <dsp:cNvSpPr/>
      </dsp:nvSpPr>
      <dsp:spPr>
        <a:xfrm>
          <a:off x="1686693" y="974062"/>
          <a:ext cx="3989418" cy="342394"/>
        </a:xfrm>
        <a:custGeom>
          <a:avLst/>
          <a:gdLst/>
          <a:ahLst/>
          <a:cxnLst/>
          <a:rect l="0" t="0" r="0" b="0"/>
          <a:pathLst>
            <a:path>
              <a:moveTo>
                <a:pt x="3989418" y="0"/>
              </a:moveTo>
              <a:lnTo>
                <a:pt x="3989418" y="188297"/>
              </a:lnTo>
              <a:lnTo>
                <a:pt x="0" y="188297"/>
              </a:lnTo>
              <a:lnTo>
                <a:pt x="0" y="342394"/>
              </a:lnTo>
            </a:path>
          </a:pathLst>
        </a:custGeom>
        <a:noFill/>
        <a:ln w="127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1232" y="1143392"/>
        <a:ext cx="200340" cy="3733"/>
      </dsp:txXfrm>
    </dsp:sp>
    <dsp:sp modelId="{CE0B7B87-EF1A-4218-A873-A4ED1EBDE53F}">
      <dsp:nvSpPr>
        <dsp:cNvPr id="0" name=""/>
        <dsp:cNvSpPr/>
      </dsp:nvSpPr>
      <dsp:spPr>
        <a:xfrm>
          <a:off x="4865254" y="2833"/>
          <a:ext cx="1621715" cy="973029"/>
        </a:xfrm>
        <a:prstGeom prst="rect">
          <a:avLst/>
        </a:prstGeom>
        <a:solidFill>
          <a:srgbClr val="A86ED4"/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660066"/>
              </a:solidFill>
              <a:latin typeface="Century Gothic" panose="020B0502020202020204" pitchFamily="34" charset="0"/>
            </a:rPr>
            <a:t>Neighborhood Algorithms.</a:t>
          </a:r>
        </a:p>
      </dsp:txBody>
      <dsp:txXfrm>
        <a:off x="4865254" y="2833"/>
        <a:ext cx="1621715" cy="973029"/>
      </dsp:txXfrm>
    </dsp:sp>
    <dsp:sp modelId="{35FBCC9D-D1B9-4970-964A-163F210F3A7C}">
      <dsp:nvSpPr>
        <dsp:cNvPr id="0" name=""/>
        <dsp:cNvSpPr/>
      </dsp:nvSpPr>
      <dsp:spPr>
        <a:xfrm>
          <a:off x="2495750" y="1789651"/>
          <a:ext cx="342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394" y="45720"/>
              </a:lnTo>
            </a:path>
          </a:pathLst>
        </a:custGeom>
        <a:noFill/>
        <a:ln w="127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7623" y="1833504"/>
        <a:ext cx="18649" cy="3733"/>
      </dsp:txXfrm>
    </dsp:sp>
    <dsp:sp modelId="{6B35C318-9325-4313-BDB9-CC8D1113A7A6}">
      <dsp:nvSpPr>
        <dsp:cNvPr id="0" name=""/>
        <dsp:cNvSpPr/>
      </dsp:nvSpPr>
      <dsp:spPr>
        <a:xfrm>
          <a:off x="875835" y="1348856"/>
          <a:ext cx="1621715" cy="9730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C00000"/>
              </a:solidFill>
              <a:latin typeface="Century Gothic" panose="020B0502020202020204" pitchFamily="34" charset="0"/>
            </a:rPr>
            <a:t>Decision Trees</a:t>
          </a:r>
        </a:p>
      </dsp:txBody>
      <dsp:txXfrm>
        <a:off x="875835" y="1348856"/>
        <a:ext cx="1621715" cy="973029"/>
      </dsp:txXfrm>
    </dsp:sp>
    <dsp:sp modelId="{82B94BFE-EACB-4793-8047-5E6518981C5A}">
      <dsp:nvSpPr>
        <dsp:cNvPr id="0" name=""/>
        <dsp:cNvSpPr/>
      </dsp:nvSpPr>
      <dsp:spPr>
        <a:xfrm>
          <a:off x="4683379" y="1789651"/>
          <a:ext cx="342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394" y="45720"/>
              </a:lnTo>
            </a:path>
          </a:pathLst>
        </a:custGeom>
        <a:noFill/>
        <a:ln w="127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5251" y="1833504"/>
        <a:ext cx="18649" cy="3733"/>
      </dsp:txXfrm>
    </dsp:sp>
    <dsp:sp modelId="{056921D6-5DDA-4672-8279-F4F6DBB8DD50}">
      <dsp:nvSpPr>
        <dsp:cNvPr id="0" name=""/>
        <dsp:cNvSpPr/>
      </dsp:nvSpPr>
      <dsp:spPr>
        <a:xfrm>
          <a:off x="2870545" y="1348856"/>
          <a:ext cx="1814634" cy="9730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>
                  <a:lumMod val="50000"/>
                </a:schemeClr>
              </a:solidFill>
              <a:latin typeface="Century Gothic" panose="020B0502020202020204" pitchFamily="34" charset="0"/>
            </a:rPr>
            <a:t>Recommendation stored in database.</a:t>
          </a:r>
        </a:p>
      </dsp:txBody>
      <dsp:txXfrm>
        <a:off x="2870545" y="1348856"/>
        <a:ext cx="1814634" cy="973029"/>
      </dsp:txXfrm>
    </dsp:sp>
    <dsp:sp modelId="{6CE6BB2B-57F1-4500-A7C9-5AF13D90D97F}">
      <dsp:nvSpPr>
        <dsp:cNvPr id="0" name=""/>
        <dsp:cNvSpPr/>
      </dsp:nvSpPr>
      <dsp:spPr>
        <a:xfrm>
          <a:off x="3681402" y="2320086"/>
          <a:ext cx="2187628" cy="345227"/>
        </a:xfrm>
        <a:custGeom>
          <a:avLst/>
          <a:gdLst/>
          <a:ahLst/>
          <a:cxnLst/>
          <a:rect l="0" t="0" r="0" b="0"/>
          <a:pathLst>
            <a:path>
              <a:moveTo>
                <a:pt x="2187628" y="0"/>
              </a:moveTo>
              <a:lnTo>
                <a:pt x="2187628" y="189713"/>
              </a:lnTo>
              <a:lnTo>
                <a:pt x="0" y="189713"/>
              </a:lnTo>
              <a:lnTo>
                <a:pt x="0" y="345227"/>
              </a:lnTo>
            </a:path>
          </a:pathLst>
        </a:custGeom>
        <a:noFill/>
        <a:ln w="127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19725" y="2490833"/>
        <a:ext cx="110983" cy="3733"/>
      </dsp:txXfrm>
    </dsp:sp>
    <dsp:sp modelId="{E364FF6A-0C62-4599-B1E0-D0881829F95D}">
      <dsp:nvSpPr>
        <dsp:cNvPr id="0" name=""/>
        <dsp:cNvSpPr/>
      </dsp:nvSpPr>
      <dsp:spPr>
        <a:xfrm>
          <a:off x="5058174" y="1348856"/>
          <a:ext cx="1621715" cy="9730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rPr>
            <a:t>Retrieved by custom made GET API.</a:t>
          </a:r>
        </a:p>
      </dsp:txBody>
      <dsp:txXfrm>
        <a:off x="5058174" y="1348856"/>
        <a:ext cx="1621715" cy="973029"/>
      </dsp:txXfrm>
    </dsp:sp>
    <dsp:sp modelId="{18B47AA4-D9C3-46EF-9612-545EA4516A32}">
      <dsp:nvSpPr>
        <dsp:cNvPr id="0" name=""/>
        <dsp:cNvSpPr/>
      </dsp:nvSpPr>
      <dsp:spPr>
        <a:xfrm>
          <a:off x="2870545" y="2697713"/>
          <a:ext cx="1621715" cy="9730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rPr>
            <a:t>Displayed in REACT Application for the end user.</a:t>
          </a:r>
        </a:p>
      </dsp:txBody>
      <dsp:txXfrm>
        <a:off x="2870545" y="2697713"/>
        <a:ext cx="1621715" cy="973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7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rai.2021.796268/full" TargetMode="External"/><Relationship Id="rId2" Type="http://schemas.openxmlformats.org/officeDocument/2006/relationships/hyperlink" Target="https://www.researchgate.net/publication/301476042_An_Approach_to_a_University_Recommendation_by_Multi-criteria_Collaborative_Filtering_and_Dimensionality_Reduction_Techniqu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27591" y="567068"/>
            <a:ext cx="8575634" cy="2388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Counselor – </a:t>
            </a:r>
            <a:r>
              <a:rPr lang="en-US" sz="3600" b="0" dirty="0"/>
              <a:t>Machine Learning Recommender System for Educational Institutions </a:t>
            </a:r>
            <a:endParaRPr sz="36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71725" y="3040910"/>
            <a:ext cx="6331500" cy="1205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Muhammad Abdul Nafay (19P-0117)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/>
              <a:t>Sheheryaar</a:t>
            </a:r>
            <a:r>
              <a:rPr lang="en-US" sz="2200" b="1" dirty="0"/>
              <a:t> Ali (19P-0120)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Saad Javed(19P-0111)</a:t>
            </a:r>
            <a:endParaRPr sz="2200" b="1" dirty="0"/>
          </a:p>
        </p:txBody>
      </p:sp>
      <p:sp>
        <p:nvSpPr>
          <p:cNvPr id="2" name="Google Shape;73;p13">
            <a:extLst>
              <a:ext uri="{FF2B5EF4-FFF2-40B4-BE49-F238E27FC236}">
                <a16:creationId xmlns:a16="http://schemas.microsoft.com/office/drawing/2014/main" id="{43284C60-1BC2-0C32-D3AE-01D616280D2C}"/>
              </a:ext>
            </a:extLst>
          </p:cNvPr>
          <p:cNvSpPr txBox="1">
            <a:spLocks/>
          </p:cNvSpPr>
          <p:nvPr/>
        </p:nvSpPr>
        <p:spPr>
          <a:xfrm>
            <a:off x="2371725" y="3824175"/>
            <a:ext cx="6331500" cy="120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US" sz="2200" b="1" dirty="0"/>
              <a:t>Supervisor: Shoaib Muhammad Khan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9" y="61142"/>
            <a:ext cx="8296800" cy="535374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Swimlane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BA7A85-7902-B02B-6992-7CCD8D1F6701}"/>
              </a:ext>
            </a:extLst>
          </p:cNvPr>
          <p:cNvCxnSpPr>
            <a:cxnSpLocks/>
          </p:cNvCxnSpPr>
          <p:nvPr/>
        </p:nvCxnSpPr>
        <p:spPr>
          <a:xfrm>
            <a:off x="531629" y="596516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E581E7-8ABA-F5BA-9A9C-9B3AFA4179B2}"/>
              </a:ext>
            </a:extLst>
          </p:cNvPr>
          <p:cNvCxnSpPr>
            <a:cxnSpLocks/>
          </p:cNvCxnSpPr>
          <p:nvPr/>
        </p:nvCxnSpPr>
        <p:spPr>
          <a:xfrm>
            <a:off x="475549" y="4951033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A0BA45F-BA15-EFDA-2601-6A3BD32A0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292"/>
          <a:stretch/>
        </p:blipFill>
        <p:spPr>
          <a:xfrm>
            <a:off x="4718200" y="540823"/>
            <a:ext cx="2977116" cy="434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90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9" y="61142"/>
            <a:ext cx="8296800" cy="535374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Swimlane Diagram (cont..)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BA7A85-7902-B02B-6992-7CCD8D1F6701}"/>
              </a:ext>
            </a:extLst>
          </p:cNvPr>
          <p:cNvCxnSpPr>
            <a:cxnSpLocks/>
          </p:cNvCxnSpPr>
          <p:nvPr/>
        </p:nvCxnSpPr>
        <p:spPr>
          <a:xfrm>
            <a:off x="531629" y="596516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E581E7-8ABA-F5BA-9A9C-9B3AFA4179B2}"/>
              </a:ext>
            </a:extLst>
          </p:cNvPr>
          <p:cNvCxnSpPr>
            <a:cxnSpLocks/>
          </p:cNvCxnSpPr>
          <p:nvPr/>
        </p:nvCxnSpPr>
        <p:spPr>
          <a:xfrm>
            <a:off x="475549" y="4951033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B0EDE9E-063B-0C3C-9C89-E01D5D88E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654"/>
          <a:stretch/>
        </p:blipFill>
        <p:spPr>
          <a:xfrm>
            <a:off x="4261333" y="960870"/>
            <a:ext cx="3978535" cy="3990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088D4F-DFE3-B600-08C5-2A6639BB3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95807"/>
          <a:stretch/>
        </p:blipFill>
        <p:spPr>
          <a:xfrm>
            <a:off x="4261332" y="596515"/>
            <a:ext cx="3978535" cy="41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16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3D4344-0C81-7007-8631-15A9C2DF1F1C}"/>
              </a:ext>
            </a:extLst>
          </p:cNvPr>
          <p:cNvSpPr txBox="1">
            <a:spLocks/>
          </p:cNvSpPr>
          <p:nvPr/>
        </p:nvSpPr>
        <p:spPr>
          <a:xfrm>
            <a:off x="531629" y="1424768"/>
            <a:ext cx="7966370" cy="28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2400" b="0" dirty="0">
                <a:solidFill>
                  <a:schemeClr val="accent1"/>
                </a:solidFill>
              </a:rPr>
              <a:t>NoSQL Database</a:t>
            </a:r>
          </a:p>
          <a:p>
            <a:pPr algn="l"/>
            <a:endParaRPr lang="en-US" sz="2400" b="0" dirty="0">
              <a:solidFill>
                <a:schemeClr val="accent1"/>
              </a:solidFill>
            </a:endParaRPr>
          </a:p>
          <a:p>
            <a:pPr algn="l"/>
            <a:r>
              <a:rPr lang="en-US" sz="2400" b="0" dirty="0">
                <a:solidFill>
                  <a:schemeClr val="accent1"/>
                </a:solidFill>
              </a:rPr>
              <a:t>Non-tabular databases</a:t>
            </a:r>
          </a:p>
          <a:p>
            <a:pPr algn="l"/>
            <a:endParaRPr lang="en-US" sz="2400" b="0" dirty="0">
              <a:solidFill>
                <a:schemeClr val="accent1"/>
              </a:solidFill>
            </a:endParaRPr>
          </a:p>
          <a:p>
            <a:pPr algn="l"/>
            <a:r>
              <a:rPr lang="en-US" sz="2400" b="0" dirty="0">
                <a:solidFill>
                  <a:schemeClr val="accent1"/>
                </a:solidFill>
              </a:rPr>
              <a:t>Document databases </a:t>
            </a:r>
          </a:p>
          <a:p>
            <a:pPr marL="342900" lvl="1" indent="-342900" algn="l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/>
                </a:solidFill>
              </a:rPr>
              <a:t>Stores data in JSON </a:t>
            </a:r>
          </a:p>
          <a:p>
            <a:pPr marL="342900" lvl="1" indent="-342900" algn="l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/>
                </a:solidFill>
              </a:rPr>
              <a:t>Each document contains pairs of fields and values.</a:t>
            </a:r>
          </a:p>
          <a:p>
            <a:pPr algn="l"/>
            <a:endParaRPr lang="en-US" sz="2400" b="0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BA7A85-7902-B02B-6992-7CCD8D1F6701}"/>
              </a:ext>
            </a:extLst>
          </p:cNvPr>
          <p:cNvCxnSpPr>
            <a:cxnSpLocks/>
          </p:cNvCxnSpPr>
          <p:nvPr/>
        </p:nvCxnSpPr>
        <p:spPr>
          <a:xfrm>
            <a:off x="531629" y="1141228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E581E7-8ABA-F5BA-9A9C-9B3AFA4179B2}"/>
              </a:ext>
            </a:extLst>
          </p:cNvPr>
          <p:cNvCxnSpPr>
            <a:cxnSpLocks/>
          </p:cNvCxnSpPr>
          <p:nvPr/>
        </p:nvCxnSpPr>
        <p:spPr>
          <a:xfrm>
            <a:off x="531629" y="4617880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5B7C01D8-9F34-E155-FC10-6599AE498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29" y="151290"/>
            <a:ext cx="3284229" cy="88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90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0" y="288966"/>
            <a:ext cx="8296800" cy="631575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Data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BA7A85-7902-B02B-6992-7CCD8D1F6701}"/>
              </a:ext>
            </a:extLst>
          </p:cNvPr>
          <p:cNvCxnSpPr>
            <a:cxnSpLocks/>
          </p:cNvCxnSpPr>
          <p:nvPr/>
        </p:nvCxnSpPr>
        <p:spPr>
          <a:xfrm>
            <a:off x="531629" y="920541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E581E7-8ABA-F5BA-9A9C-9B3AFA4179B2}"/>
              </a:ext>
            </a:extLst>
          </p:cNvPr>
          <p:cNvCxnSpPr>
            <a:cxnSpLocks/>
          </p:cNvCxnSpPr>
          <p:nvPr/>
        </p:nvCxnSpPr>
        <p:spPr>
          <a:xfrm>
            <a:off x="531629" y="4881820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FB92A76-C3E9-5FDD-2518-5FC240BC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02542"/>
              </p:ext>
            </p:extLst>
          </p:nvPr>
        </p:nvGraphicFramePr>
        <p:xfrm>
          <a:off x="531629" y="1026316"/>
          <a:ext cx="189948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1820774269"/>
                    </a:ext>
                  </a:extLst>
                </a:gridCol>
                <a:gridCol w="949842">
                  <a:extLst>
                    <a:ext uri="{9D8B030D-6E8A-4147-A177-3AD203B41FA5}">
                      <a16:colId xmlns:a16="http://schemas.microsoft.com/office/drawing/2014/main" val="723137925"/>
                    </a:ext>
                  </a:extLst>
                </a:gridCol>
              </a:tblGrid>
              <a:tr h="23068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 err="1"/>
                        <a:t>Object_id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931888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Object_id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756577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U_Name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1953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9628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036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4495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436313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362628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Transcript_id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Object_id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087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138ED6-E26D-0AB4-D64E-D4789F6BB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66275"/>
              </p:ext>
            </p:extLst>
          </p:nvPr>
        </p:nvGraphicFramePr>
        <p:xfrm>
          <a:off x="3973033" y="1025588"/>
          <a:ext cx="167994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72">
                  <a:extLst>
                    <a:ext uri="{9D8B030D-6E8A-4147-A177-3AD203B41FA5}">
                      <a16:colId xmlns:a16="http://schemas.microsoft.com/office/drawing/2014/main" val="1820774269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723137925"/>
                    </a:ext>
                  </a:extLst>
                </a:gridCol>
              </a:tblGrid>
              <a:tr h="210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Transcript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 err="1"/>
                        <a:t>Object_id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931888"/>
                  </a:ext>
                </a:extLst>
              </a:tr>
              <a:tr h="210697">
                <a:tc>
                  <a:txBody>
                    <a:bodyPr/>
                    <a:lstStyle/>
                    <a:p>
                      <a:r>
                        <a:rPr lang="en-US" sz="1000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Object_id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756577"/>
                  </a:ext>
                </a:extLst>
              </a:tr>
              <a:tr h="210697">
                <a:tc>
                  <a:txBody>
                    <a:bodyPr/>
                    <a:lstStyle/>
                    <a:p>
                      <a:r>
                        <a:rPr lang="en-US" sz="1000" dirty="0"/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1953"/>
                  </a:ext>
                </a:extLst>
              </a:tr>
              <a:tr h="210697">
                <a:tc>
                  <a:txBody>
                    <a:bodyPr/>
                    <a:lstStyle/>
                    <a:p>
                      <a:r>
                        <a:rPr lang="en-US" sz="10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96285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B0FD437-6304-9ECF-F1F0-37D4110077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50737" y="1520259"/>
            <a:ext cx="1761348" cy="1483241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9324AE51-15F7-A926-0297-FB35F92A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35477"/>
              </p:ext>
            </p:extLst>
          </p:nvPr>
        </p:nvGraphicFramePr>
        <p:xfrm>
          <a:off x="3012560" y="2871773"/>
          <a:ext cx="215841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205">
                  <a:extLst>
                    <a:ext uri="{9D8B030D-6E8A-4147-A177-3AD203B41FA5}">
                      <a16:colId xmlns:a16="http://schemas.microsoft.com/office/drawing/2014/main" val="1820774269"/>
                    </a:ext>
                  </a:extLst>
                </a:gridCol>
                <a:gridCol w="1079205">
                  <a:extLst>
                    <a:ext uri="{9D8B030D-6E8A-4147-A177-3AD203B41FA5}">
                      <a16:colId xmlns:a16="http://schemas.microsoft.com/office/drawing/2014/main" val="723137925"/>
                    </a:ext>
                  </a:extLst>
                </a:gridCol>
              </a:tblGrid>
              <a:tr h="23068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Institutions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 err="1"/>
                        <a:t>Object_id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931888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Object_id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756577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I_Name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1953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Province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9628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036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Hostel </a:t>
                      </a:r>
                      <a:r>
                        <a:rPr lang="en-US" sz="1000" dirty="0" err="1"/>
                        <a:t>Accomodation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4495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Program_id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Object_id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436313"/>
                  </a:ext>
                </a:extLst>
              </a:tr>
            </a:tbl>
          </a:graphicData>
        </a:graphic>
      </p:graphicFrame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6C86500C-09CB-E3FC-CF77-D507592FD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7094"/>
              </p:ext>
            </p:extLst>
          </p:nvPr>
        </p:nvGraphicFramePr>
        <p:xfrm>
          <a:off x="6042839" y="2296426"/>
          <a:ext cx="215841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205">
                  <a:extLst>
                    <a:ext uri="{9D8B030D-6E8A-4147-A177-3AD203B41FA5}">
                      <a16:colId xmlns:a16="http://schemas.microsoft.com/office/drawing/2014/main" val="1820774269"/>
                    </a:ext>
                  </a:extLst>
                </a:gridCol>
                <a:gridCol w="1079205">
                  <a:extLst>
                    <a:ext uri="{9D8B030D-6E8A-4147-A177-3AD203B41FA5}">
                      <a16:colId xmlns:a16="http://schemas.microsoft.com/office/drawing/2014/main" val="723137925"/>
                    </a:ext>
                  </a:extLst>
                </a:gridCol>
              </a:tblGrid>
              <a:tr h="23068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Program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 err="1"/>
                        <a:t>Object_id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931888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Object_id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756577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1953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SSC_Criteria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9628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HSSC_Criteria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036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SATI_Criteria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4495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SATII_Criteria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436313"/>
                  </a:ext>
                </a:extLst>
              </a:tr>
            </a:tbl>
          </a:graphicData>
        </a:graphic>
      </p:graphicFrame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1038123-02DE-7478-AB8C-097A2C15793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19273" y="3341751"/>
            <a:ext cx="2016904" cy="653016"/>
          </a:xfrm>
          <a:prstGeom prst="bentConnector3">
            <a:avLst>
              <a:gd name="adj1" fmla="val 99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91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09" y="476643"/>
            <a:ext cx="8296800" cy="310853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Methodologies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09A9469-C9A2-FD8E-C7AD-D59D61B753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1080336"/>
              </p:ext>
            </p:extLst>
          </p:nvPr>
        </p:nvGraphicFramePr>
        <p:xfrm>
          <a:off x="794137" y="996114"/>
          <a:ext cx="7555725" cy="3670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054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0" y="75153"/>
            <a:ext cx="8296800" cy="631575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BA7A85-7902-B02B-6992-7CCD8D1F6701}"/>
              </a:ext>
            </a:extLst>
          </p:cNvPr>
          <p:cNvCxnSpPr>
            <a:cxnSpLocks/>
          </p:cNvCxnSpPr>
          <p:nvPr/>
        </p:nvCxnSpPr>
        <p:spPr>
          <a:xfrm>
            <a:off x="531629" y="623776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E581E7-8ABA-F5BA-9A9C-9B3AFA4179B2}"/>
              </a:ext>
            </a:extLst>
          </p:cNvPr>
          <p:cNvCxnSpPr>
            <a:cxnSpLocks/>
          </p:cNvCxnSpPr>
          <p:nvPr/>
        </p:nvCxnSpPr>
        <p:spPr>
          <a:xfrm>
            <a:off x="531629" y="4903086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F964879-7366-43F1-05ED-EC5B0E1D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77" y="706728"/>
            <a:ext cx="6906846" cy="41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0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27" y="133399"/>
            <a:ext cx="8296800" cy="631575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Distribution of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F715ED-BC0D-C710-D442-E89087F7F8B4}"/>
              </a:ext>
            </a:extLst>
          </p:cNvPr>
          <p:cNvCxnSpPr>
            <a:cxnSpLocks/>
          </p:cNvCxnSpPr>
          <p:nvPr/>
        </p:nvCxnSpPr>
        <p:spPr>
          <a:xfrm>
            <a:off x="411127" y="792316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820EE9-4EA1-F81A-E621-45C2AFA716AF}"/>
              </a:ext>
            </a:extLst>
          </p:cNvPr>
          <p:cNvCxnSpPr>
            <a:cxnSpLocks/>
          </p:cNvCxnSpPr>
          <p:nvPr/>
        </p:nvCxnSpPr>
        <p:spPr>
          <a:xfrm>
            <a:off x="411127" y="5010100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1CFE9A-D51C-E875-DE40-071C8E9FD977}"/>
              </a:ext>
            </a:extLst>
          </p:cNvPr>
          <p:cNvSpPr/>
          <p:nvPr/>
        </p:nvSpPr>
        <p:spPr>
          <a:xfrm rot="16200000">
            <a:off x="-184511" y="1650110"/>
            <a:ext cx="3693469" cy="25021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5FCB67-875C-40AC-C3ED-607B2D2B1DC4}"/>
              </a:ext>
            </a:extLst>
          </p:cNvPr>
          <p:cNvSpPr/>
          <p:nvPr/>
        </p:nvSpPr>
        <p:spPr>
          <a:xfrm rot="16200000">
            <a:off x="2608069" y="1629084"/>
            <a:ext cx="3693469" cy="254424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A36B8B-5C30-9664-F252-CBDA3F829489}"/>
              </a:ext>
            </a:extLst>
          </p:cNvPr>
          <p:cNvSpPr/>
          <p:nvPr/>
        </p:nvSpPr>
        <p:spPr>
          <a:xfrm rot="16200000">
            <a:off x="5322675" y="1693119"/>
            <a:ext cx="3693469" cy="2416176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883307-BC98-65E0-02EF-A2E210879718}"/>
              </a:ext>
            </a:extLst>
          </p:cNvPr>
          <p:cNvSpPr txBox="1">
            <a:spLocks/>
          </p:cNvSpPr>
          <p:nvPr/>
        </p:nvSpPr>
        <p:spPr>
          <a:xfrm>
            <a:off x="886047" y="1163584"/>
            <a:ext cx="1573619" cy="5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2000" u="sng" dirty="0">
                <a:solidFill>
                  <a:schemeClr val="accent2">
                    <a:lumMod val="50000"/>
                  </a:schemeClr>
                </a:solidFill>
                <a:latin typeface="Amasis MT Pro Light" panose="02040304050005020304" pitchFamily="18" charset="0"/>
              </a:rPr>
              <a:t>Abdul Nafay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954D573-8302-3D8B-B37F-FACBF81DCD51}"/>
              </a:ext>
            </a:extLst>
          </p:cNvPr>
          <p:cNvSpPr txBox="1">
            <a:spLocks/>
          </p:cNvSpPr>
          <p:nvPr/>
        </p:nvSpPr>
        <p:spPr>
          <a:xfrm>
            <a:off x="3674842" y="1163584"/>
            <a:ext cx="1559921" cy="5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1800" u="sng" dirty="0" err="1">
                <a:solidFill>
                  <a:schemeClr val="tx1"/>
                </a:solidFill>
                <a:latin typeface="Amasis MT Pro Light" panose="02040304050005020304" pitchFamily="18" charset="0"/>
              </a:rPr>
              <a:t>Sheheryar</a:t>
            </a:r>
            <a:r>
              <a:rPr lang="en-US" sz="1800" u="sng" dirty="0">
                <a:solidFill>
                  <a:schemeClr val="tx1"/>
                </a:solidFill>
                <a:latin typeface="Amasis MT Pro Light" panose="02040304050005020304" pitchFamily="18" charset="0"/>
              </a:rPr>
              <a:t> Ali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D95715-28E4-F2F5-E9F3-F4672E9A3A38}"/>
              </a:ext>
            </a:extLst>
          </p:cNvPr>
          <p:cNvSpPr txBox="1">
            <a:spLocks/>
          </p:cNvSpPr>
          <p:nvPr/>
        </p:nvSpPr>
        <p:spPr>
          <a:xfrm>
            <a:off x="6504634" y="1163584"/>
            <a:ext cx="1329550" cy="5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1800" u="sng" dirty="0">
                <a:solidFill>
                  <a:schemeClr val="accent1"/>
                </a:solidFill>
                <a:latin typeface="Amasis MT Pro Light" panose="02040304050005020304" pitchFamily="18" charset="0"/>
              </a:rPr>
              <a:t>Saad</a:t>
            </a:r>
            <a:r>
              <a:rPr lang="en-US" sz="2000" u="sng" dirty="0">
                <a:solidFill>
                  <a:schemeClr val="accent2">
                    <a:lumMod val="50000"/>
                  </a:schemeClr>
                </a:solidFill>
                <a:latin typeface="Amasis MT Pro Light" panose="02040304050005020304" pitchFamily="18" charset="0"/>
              </a:rPr>
              <a:t> </a:t>
            </a:r>
            <a:r>
              <a:rPr lang="en-US" sz="1800" u="sng" dirty="0">
                <a:solidFill>
                  <a:schemeClr val="accent1"/>
                </a:solidFill>
                <a:latin typeface="Amasis MT Pro Light" panose="02040304050005020304" pitchFamily="18" charset="0"/>
              </a:rPr>
              <a:t>Javed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4F2C3AF-9076-0793-1A35-36B47C48D7A6}"/>
              </a:ext>
            </a:extLst>
          </p:cNvPr>
          <p:cNvSpPr txBox="1">
            <a:spLocks/>
          </p:cNvSpPr>
          <p:nvPr/>
        </p:nvSpPr>
        <p:spPr>
          <a:xfrm>
            <a:off x="528085" y="1902359"/>
            <a:ext cx="2257645" cy="265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 algn="l">
              <a:buClr>
                <a:schemeClr val="accent4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latin typeface="Amasis MT Pro Light" panose="02040304050005020304" pitchFamily="18" charset="0"/>
              </a:rPr>
              <a:t>Data Collection.</a:t>
            </a:r>
          </a:p>
          <a:p>
            <a:pPr marL="285750" indent="-285750" algn="l">
              <a:buClr>
                <a:schemeClr val="accent4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latin typeface="Amasis MT Pro Light" panose="02040304050005020304" pitchFamily="18" charset="0"/>
              </a:rPr>
              <a:t>Data Processing.</a:t>
            </a:r>
          </a:p>
          <a:p>
            <a:pPr marL="285750" indent="-285750" algn="l">
              <a:buClr>
                <a:schemeClr val="accent4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latin typeface="Amasis MT Pro Light" panose="02040304050005020304" pitchFamily="18" charset="0"/>
              </a:rPr>
              <a:t>Frontend &amp; Backend of Web Application.</a:t>
            </a:r>
          </a:p>
          <a:p>
            <a:pPr marL="285750" indent="-285750" algn="l">
              <a:buClr>
                <a:schemeClr val="accent4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latin typeface="Amasis MT Pro Light" panose="02040304050005020304" pitchFamily="18" charset="0"/>
              </a:rPr>
              <a:t>Machine Learning Algorithms.</a:t>
            </a:r>
          </a:p>
          <a:p>
            <a:pPr marL="285750" indent="-285750" algn="l">
              <a:buClr>
                <a:schemeClr val="accent4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latin typeface="Amasis MT Pro Light" panose="02040304050005020304" pitchFamily="18" charset="0"/>
              </a:rPr>
              <a:t>Documentation.</a:t>
            </a:r>
          </a:p>
          <a:p>
            <a:pPr algn="l"/>
            <a:endParaRPr lang="en-US" sz="2000" b="0" dirty="0">
              <a:solidFill>
                <a:schemeClr val="accent2">
                  <a:lumMod val="50000"/>
                </a:schemeClr>
              </a:solidFill>
              <a:latin typeface="Amasis MT Pro Light" panose="020403040500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F8C0709-76EE-21A0-6FB4-9DBD8DE2671A}"/>
              </a:ext>
            </a:extLst>
          </p:cNvPr>
          <p:cNvSpPr txBox="1">
            <a:spLocks/>
          </p:cNvSpPr>
          <p:nvPr/>
        </p:nvSpPr>
        <p:spPr>
          <a:xfrm>
            <a:off x="3325979" y="1902359"/>
            <a:ext cx="2257645" cy="2186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Amasis MT Pro Light" panose="02040304050005020304" pitchFamily="18" charset="0"/>
              </a:rPr>
              <a:t>Chatbot</a:t>
            </a:r>
          </a:p>
          <a:p>
            <a:pPr marL="2857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Amasis MT Pro Light" panose="02040304050005020304" pitchFamily="18" charset="0"/>
              </a:rPr>
              <a:t>Image Processing</a:t>
            </a:r>
          </a:p>
          <a:p>
            <a:pPr marL="2857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Amasis MT Pro Light" panose="02040304050005020304" pitchFamily="18" charset="0"/>
              </a:rPr>
              <a:t>Machine Learning Algorithms.</a:t>
            </a:r>
          </a:p>
          <a:p>
            <a:pPr marL="2857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Amasis MT Pro Light" panose="02040304050005020304" pitchFamily="18" charset="0"/>
              </a:rPr>
              <a:t>Documentation.</a:t>
            </a:r>
          </a:p>
          <a:p>
            <a:pPr algn="l"/>
            <a:endParaRPr lang="en-US" sz="2000" b="0" dirty="0">
              <a:solidFill>
                <a:schemeClr val="accent2">
                  <a:lumMod val="50000"/>
                </a:schemeClr>
              </a:solidFill>
              <a:latin typeface="Amasis MT Pro Light" panose="020403040500050203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EA6629E-0438-60AA-AF48-14D9159961D5}"/>
              </a:ext>
            </a:extLst>
          </p:cNvPr>
          <p:cNvSpPr txBox="1">
            <a:spLocks/>
          </p:cNvSpPr>
          <p:nvPr/>
        </p:nvSpPr>
        <p:spPr>
          <a:xfrm>
            <a:off x="6119852" y="1806023"/>
            <a:ext cx="2257645" cy="265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 algn="l">
              <a:buClr>
                <a:schemeClr val="accent4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1"/>
                </a:solidFill>
                <a:latin typeface="Amasis MT Pro Light" panose="02040304050005020304" pitchFamily="18" charset="0"/>
              </a:rPr>
              <a:t>Frontend &amp; Backend of Web Application.</a:t>
            </a:r>
          </a:p>
          <a:p>
            <a:pPr marL="285750" indent="-285750" algn="l">
              <a:buClr>
                <a:schemeClr val="accent4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1"/>
                </a:solidFill>
                <a:latin typeface="Amasis MT Pro Light" panose="02040304050005020304" pitchFamily="18" charset="0"/>
              </a:rPr>
              <a:t>Machine Learning Algorithms.</a:t>
            </a:r>
          </a:p>
          <a:p>
            <a:pPr marL="285750" indent="-285750" algn="l">
              <a:buClr>
                <a:schemeClr val="accent4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1"/>
                </a:solidFill>
                <a:latin typeface="Amasis MT Pro Light" panose="02040304050005020304" pitchFamily="18" charset="0"/>
              </a:rPr>
              <a:t>Documentation.</a:t>
            </a:r>
          </a:p>
          <a:p>
            <a:pPr algn="l"/>
            <a:endParaRPr lang="en-US" sz="2000" b="0" dirty="0">
              <a:solidFill>
                <a:schemeClr val="accent2">
                  <a:lumMod val="50000"/>
                </a:schemeClr>
              </a:solidFill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29" y="364510"/>
            <a:ext cx="8296800" cy="631575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7CDB77-1EAF-7290-EDD4-D05DB9954220}"/>
              </a:ext>
            </a:extLst>
          </p:cNvPr>
          <p:cNvSpPr txBox="1">
            <a:spLocks/>
          </p:cNvSpPr>
          <p:nvPr/>
        </p:nvSpPr>
        <p:spPr>
          <a:xfrm>
            <a:off x="411126" y="1226289"/>
            <a:ext cx="7966371" cy="3223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1400" i="1" dirty="0">
                <a:solidFill>
                  <a:schemeClr val="accent1"/>
                </a:solidFill>
                <a:hlinkClick r:id="rId2"/>
              </a:rPr>
              <a:t>https://cseweb.ucsd.edu/classes/wi15/cse255-a/reports/fa15/026.pdf</a:t>
            </a:r>
          </a:p>
          <a:p>
            <a:pPr algn="l"/>
            <a:endParaRPr lang="en-US" sz="1400" i="1" dirty="0">
              <a:solidFill>
                <a:schemeClr val="accent1"/>
              </a:solidFill>
              <a:hlinkClick r:id="rId2"/>
            </a:endParaRPr>
          </a:p>
          <a:p>
            <a:pPr algn="l"/>
            <a:r>
              <a:rPr lang="en-US" sz="1400" i="1" dirty="0">
                <a:solidFill>
                  <a:schemeClr val="accent1"/>
                </a:solidFill>
                <a:hlinkClick r:id="rId2"/>
              </a:rPr>
              <a:t>https://www.researchgate.net/publication/301476042_An_Approach_to_a_University_Recommendation_by_Multi-criteria_Collaborative_Filtering_and_Dimensionality_Reduction_Techniques</a:t>
            </a:r>
            <a:endParaRPr lang="en-US" sz="1400" i="1" dirty="0">
              <a:solidFill>
                <a:schemeClr val="accent1"/>
              </a:solidFill>
            </a:endParaRPr>
          </a:p>
          <a:p>
            <a:pPr algn="l"/>
            <a:endParaRPr lang="en-US" sz="1400" i="1" dirty="0">
              <a:solidFill>
                <a:schemeClr val="accent1"/>
              </a:solidFill>
            </a:endParaRPr>
          </a:p>
          <a:p>
            <a:pPr algn="l"/>
            <a:r>
              <a:rPr lang="en-US" sz="1400" i="1" dirty="0">
                <a:solidFill>
                  <a:schemeClr val="accent1"/>
                </a:solidFill>
                <a:hlinkClick r:id="rId3"/>
              </a:rPr>
              <a:t>https://www.frontiersin.org/articles/10.3389/frai.2021.796268/full</a:t>
            </a:r>
            <a:endParaRPr lang="en-US" sz="1400" i="1" dirty="0">
              <a:solidFill>
                <a:schemeClr val="accent1"/>
              </a:solidFill>
            </a:endParaRPr>
          </a:p>
          <a:p>
            <a:pPr algn="l"/>
            <a:endParaRPr lang="en-US" sz="1400" i="1" dirty="0">
              <a:solidFill>
                <a:schemeClr val="accent1"/>
              </a:solidFill>
            </a:endParaRPr>
          </a:p>
          <a:p>
            <a:pPr algn="l"/>
            <a:r>
              <a:rPr lang="en-US" sz="1400" i="1" dirty="0">
                <a:solidFill>
                  <a:schemeClr val="accent1"/>
                </a:solidFill>
              </a:rPr>
              <a:t>https://sci-hub.hkvisa.net/10.1109/icnds.2010.5479470</a:t>
            </a:r>
          </a:p>
          <a:p>
            <a:pPr algn="l"/>
            <a:endParaRPr lang="en-US" sz="1400" i="1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F715ED-BC0D-C710-D442-E89087F7F8B4}"/>
              </a:ext>
            </a:extLst>
          </p:cNvPr>
          <p:cNvCxnSpPr>
            <a:cxnSpLocks/>
          </p:cNvCxnSpPr>
          <p:nvPr/>
        </p:nvCxnSpPr>
        <p:spPr>
          <a:xfrm>
            <a:off x="411127" y="1026802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820EE9-4EA1-F81A-E621-45C2AFA716AF}"/>
              </a:ext>
            </a:extLst>
          </p:cNvPr>
          <p:cNvCxnSpPr>
            <a:cxnSpLocks/>
          </p:cNvCxnSpPr>
          <p:nvPr/>
        </p:nvCxnSpPr>
        <p:spPr>
          <a:xfrm>
            <a:off x="411127" y="4655681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6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0" y="509653"/>
            <a:ext cx="8296800" cy="631575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3D4344-0C81-7007-8631-15A9C2DF1F1C}"/>
              </a:ext>
            </a:extLst>
          </p:cNvPr>
          <p:cNvSpPr txBox="1">
            <a:spLocks/>
          </p:cNvSpPr>
          <p:nvPr/>
        </p:nvSpPr>
        <p:spPr>
          <a:xfrm>
            <a:off x="531629" y="1353884"/>
            <a:ext cx="7966370" cy="319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>
              <a:buClr>
                <a:schemeClr val="accent1">
                  <a:lumMod val="50000"/>
                </a:schemeClr>
              </a:buClr>
              <a:buSzPct val="150000"/>
            </a:pPr>
            <a:r>
              <a:rPr lang="en-US" sz="2000" b="0" dirty="0">
                <a:solidFill>
                  <a:schemeClr val="accent1"/>
                </a:solidFill>
              </a:rPr>
              <a:t>Full Stack web application which recommends Educational Institutes using machine learning algorithms according to user’s preferences and Interests</a:t>
            </a:r>
          </a:p>
          <a:p>
            <a:pPr algn="l"/>
            <a:endParaRPr lang="en-US" sz="2000" b="0" dirty="0">
              <a:solidFill>
                <a:schemeClr val="accent1"/>
              </a:solidFill>
            </a:endParaRPr>
          </a:p>
          <a:p>
            <a:pPr algn="l"/>
            <a:r>
              <a:rPr lang="en-US" sz="2000" b="0" dirty="0">
                <a:solidFill>
                  <a:schemeClr val="accent1"/>
                </a:solidFill>
              </a:rPr>
              <a:t>Input include user’s:</a:t>
            </a:r>
          </a:p>
          <a:p>
            <a:pPr algn="l"/>
            <a:endParaRPr lang="en-US" sz="2000" b="0" dirty="0">
              <a:solidFill>
                <a:schemeClr val="accent1"/>
              </a:solidFill>
            </a:endParaRPr>
          </a:p>
          <a:p>
            <a:pPr marL="342900" lvl="2" indent="-342900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chemeClr val="accent1"/>
                </a:solidFill>
              </a:rPr>
              <a:t>Academic Profile</a:t>
            </a:r>
          </a:p>
          <a:p>
            <a:pPr marL="342900" lvl="2" indent="-342900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chemeClr val="accent1"/>
                </a:solidFill>
              </a:rPr>
              <a:t>Location</a:t>
            </a:r>
          </a:p>
          <a:p>
            <a:pPr marL="342900" lvl="2" indent="-342900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chemeClr val="accent1"/>
                </a:solidFill>
              </a:rPr>
              <a:t>Interest</a:t>
            </a:r>
          </a:p>
          <a:p>
            <a:pPr marL="342900" lvl="2" indent="-342900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chemeClr val="accent1"/>
                </a:solidFill>
              </a:rPr>
              <a:t>Budget etc.</a:t>
            </a:r>
          </a:p>
          <a:p>
            <a:pPr algn="l"/>
            <a:endParaRPr lang="en-US" sz="2000" dirty="0">
              <a:solidFill>
                <a:schemeClr val="accent1"/>
              </a:solidFill>
            </a:endParaRPr>
          </a:p>
          <a:p>
            <a:pPr algn="l"/>
            <a:endParaRPr lang="en-US" sz="2000" dirty="0">
              <a:solidFill>
                <a:schemeClr val="accent1"/>
              </a:solidFill>
            </a:endParaRPr>
          </a:p>
          <a:p>
            <a:pPr algn="l"/>
            <a:endParaRPr lang="en-US" sz="2000" dirty="0">
              <a:solidFill>
                <a:schemeClr val="accent1"/>
              </a:solidFill>
            </a:endParaRPr>
          </a:p>
          <a:p>
            <a:pPr algn="l"/>
            <a:endParaRPr lang="en-US" sz="2400" dirty="0">
              <a:solidFill>
                <a:schemeClr val="accent1"/>
              </a:solidFill>
            </a:endParaRPr>
          </a:p>
          <a:p>
            <a:pPr algn="l"/>
            <a:endParaRPr lang="en-US" sz="2400" dirty="0">
              <a:solidFill>
                <a:schemeClr val="accent1"/>
              </a:solidFill>
            </a:endParaRPr>
          </a:p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BA7A85-7902-B02B-6992-7CCD8D1F6701}"/>
              </a:ext>
            </a:extLst>
          </p:cNvPr>
          <p:cNvCxnSpPr>
            <a:cxnSpLocks/>
          </p:cNvCxnSpPr>
          <p:nvPr/>
        </p:nvCxnSpPr>
        <p:spPr>
          <a:xfrm>
            <a:off x="531629" y="1141228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E581E7-8ABA-F5BA-9A9C-9B3AFA4179B2}"/>
              </a:ext>
            </a:extLst>
          </p:cNvPr>
          <p:cNvCxnSpPr>
            <a:cxnSpLocks/>
          </p:cNvCxnSpPr>
          <p:nvPr/>
        </p:nvCxnSpPr>
        <p:spPr>
          <a:xfrm>
            <a:off x="531629" y="4617880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3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0" y="2338732"/>
            <a:ext cx="8296800" cy="631575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Literature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03EBA4-CE8F-85CD-5CF4-BE4524057037}"/>
              </a:ext>
            </a:extLst>
          </p:cNvPr>
          <p:cNvSpPr txBox="1">
            <a:spLocks/>
          </p:cNvSpPr>
          <p:nvPr/>
        </p:nvSpPr>
        <p:spPr>
          <a:xfrm>
            <a:off x="371651" y="1205303"/>
            <a:ext cx="5175201" cy="311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7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0" y="91791"/>
            <a:ext cx="7742205" cy="985639"/>
          </a:xfrm>
        </p:spPr>
        <p:txBody>
          <a:bodyPr/>
          <a:lstStyle/>
          <a:p>
            <a:r>
              <a:rPr lang="en-US" sz="1800" dirty="0">
                <a:solidFill>
                  <a:schemeClr val="accent1"/>
                </a:solidFill>
              </a:rPr>
              <a:t>Paper #01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University Recommender System for Graduate Studies in USA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1763B3-684F-FE69-6FF8-2A4A7E4159D8}"/>
              </a:ext>
            </a:extLst>
          </p:cNvPr>
          <p:cNvSpPr txBox="1">
            <a:spLocks/>
          </p:cNvSpPr>
          <p:nvPr/>
        </p:nvSpPr>
        <p:spPr>
          <a:xfrm>
            <a:off x="531629" y="1162496"/>
            <a:ext cx="7966370" cy="3791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1800" dirty="0">
                <a:solidFill>
                  <a:schemeClr val="accent1"/>
                </a:solidFill>
              </a:rPr>
              <a:t>Basic Idea: </a:t>
            </a:r>
            <a:r>
              <a:rPr lang="en-US" sz="1400" b="0" dirty="0">
                <a:solidFill>
                  <a:schemeClr val="accent1"/>
                </a:solidFill>
              </a:rPr>
              <a:t>Recommendation of University based on students profiles with Admits/Rejects criteria to 45 different universities in USA</a:t>
            </a:r>
          </a:p>
          <a:p>
            <a:pPr algn="l"/>
            <a:endParaRPr lang="en-US" sz="1600" b="0" dirty="0">
              <a:solidFill>
                <a:schemeClr val="accent1"/>
              </a:solidFill>
            </a:endParaRPr>
          </a:p>
          <a:p>
            <a:pPr algn="l"/>
            <a:r>
              <a:rPr lang="en-US" sz="1800" dirty="0">
                <a:solidFill>
                  <a:schemeClr val="accent1"/>
                </a:solidFill>
              </a:rPr>
              <a:t>Methodologies: 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accent1"/>
                </a:solidFill>
              </a:rPr>
              <a:t>Scrapping of Data of 45 different universities along with data transformation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accent1"/>
                </a:solidFill>
              </a:rPr>
              <a:t>Used Support Vector Machine, K-Nearest Neighbors and Random Forest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accent1"/>
              </a:solidFill>
            </a:endParaRPr>
          </a:p>
          <a:p>
            <a:pPr algn="l">
              <a:buClr>
                <a:srgbClr val="002060"/>
              </a:buClr>
              <a:buSzPct val="100000"/>
            </a:pPr>
            <a:r>
              <a:rPr lang="en-US" sz="1800" dirty="0">
                <a:solidFill>
                  <a:schemeClr val="accent1"/>
                </a:solidFill>
              </a:rPr>
              <a:t>Result Evaluation:</a:t>
            </a:r>
          </a:p>
          <a:p>
            <a:pPr algn="l">
              <a:buClr>
                <a:srgbClr val="002060"/>
              </a:buClr>
              <a:buSzPct val="100000"/>
            </a:pPr>
            <a:endParaRPr lang="en-US" sz="1800" dirty="0">
              <a:solidFill>
                <a:schemeClr val="accent1"/>
              </a:solidFill>
            </a:endParaRPr>
          </a:p>
          <a:p>
            <a:pPr algn="l">
              <a:buClr>
                <a:srgbClr val="002060"/>
              </a:buClr>
              <a:buSzPct val="100000"/>
            </a:pPr>
            <a:endParaRPr lang="en-US" sz="1600" b="0" dirty="0">
              <a:solidFill>
                <a:schemeClr val="accent1"/>
              </a:solidFill>
            </a:endParaRPr>
          </a:p>
          <a:p>
            <a:pPr algn="l"/>
            <a:endParaRPr lang="en-US" sz="1600" b="0" dirty="0">
              <a:solidFill>
                <a:schemeClr val="accent1"/>
              </a:solidFill>
            </a:endParaRPr>
          </a:p>
          <a:p>
            <a:pPr algn="l"/>
            <a:r>
              <a:rPr lang="en-US" sz="1800" dirty="0">
                <a:solidFill>
                  <a:schemeClr val="accent1"/>
                </a:solidFill>
              </a:rPr>
              <a:t> Limitations: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accent1"/>
                </a:solidFill>
              </a:rPr>
              <a:t>This project doesn’t take students interests, budget &amp; location into consideration while recommending universities.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accent1"/>
                </a:solidFill>
              </a:rPr>
              <a:t>Takes only 45 universities from 1047 total universities in India. 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43B786-B199-4EEF-ACD7-5B6967ECD79A}"/>
              </a:ext>
            </a:extLst>
          </p:cNvPr>
          <p:cNvCxnSpPr>
            <a:cxnSpLocks/>
          </p:cNvCxnSpPr>
          <p:nvPr/>
        </p:nvCxnSpPr>
        <p:spPr>
          <a:xfrm>
            <a:off x="423600" y="1159826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5CDDF1-BCED-D315-4BD1-9ECDF3ED947B}"/>
              </a:ext>
            </a:extLst>
          </p:cNvPr>
          <p:cNvCxnSpPr>
            <a:cxnSpLocks/>
          </p:cNvCxnSpPr>
          <p:nvPr/>
        </p:nvCxnSpPr>
        <p:spPr>
          <a:xfrm>
            <a:off x="423600" y="4953593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69CFF9D-AE7B-AAD5-6375-61D3EBB5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05" y="3149003"/>
            <a:ext cx="4887839" cy="7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1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0" y="-39044"/>
            <a:ext cx="7742205" cy="1065366"/>
          </a:xfrm>
        </p:spPr>
        <p:txBody>
          <a:bodyPr/>
          <a:lstStyle/>
          <a:p>
            <a:r>
              <a:rPr lang="en-US" sz="1800" dirty="0">
                <a:solidFill>
                  <a:schemeClr val="accent1"/>
                </a:solidFill>
              </a:rPr>
              <a:t>Paper #02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Analysis and Design of Personalized Recommendation System for University Physical Education (P.E)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1763B3-684F-FE69-6FF8-2A4A7E4159D8}"/>
              </a:ext>
            </a:extLst>
          </p:cNvPr>
          <p:cNvSpPr txBox="1">
            <a:spLocks/>
          </p:cNvSpPr>
          <p:nvPr/>
        </p:nvSpPr>
        <p:spPr>
          <a:xfrm>
            <a:off x="531629" y="940086"/>
            <a:ext cx="7966370" cy="3880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1800" dirty="0">
                <a:solidFill>
                  <a:schemeClr val="accent1"/>
                </a:solidFill>
              </a:rPr>
              <a:t>Basic Idea: </a:t>
            </a:r>
            <a:r>
              <a:rPr lang="en-US" sz="1400" b="0" dirty="0">
                <a:solidFill>
                  <a:schemeClr val="accent1"/>
                </a:solidFill>
              </a:rPr>
              <a:t>Idea of college student’s demands for P.E classes, and recommendation of an exercise is given according to the user’s physicality/fitness.</a:t>
            </a:r>
          </a:p>
          <a:p>
            <a:pPr algn="l"/>
            <a:endParaRPr lang="en-US" sz="1400" b="0" dirty="0">
              <a:solidFill>
                <a:schemeClr val="accent1"/>
              </a:solidFill>
            </a:endParaRPr>
          </a:p>
          <a:p>
            <a:pPr algn="l"/>
            <a:r>
              <a:rPr lang="en-US" sz="1800" dirty="0">
                <a:solidFill>
                  <a:schemeClr val="accent1"/>
                </a:solidFill>
              </a:rPr>
              <a:t>Methodologies: 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accent1"/>
                </a:solidFill>
              </a:rPr>
              <a:t>Input Module (Collection of user Information along with their preferences)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accent1"/>
              </a:solidFill>
            </a:endParaRP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accent1"/>
                </a:solidFill>
              </a:rPr>
              <a:t>Personalized Processing Module (Recommendation Process using CF)</a:t>
            </a:r>
          </a:p>
          <a:p>
            <a:pPr algn="l">
              <a:buClr>
                <a:srgbClr val="002060"/>
              </a:buClr>
              <a:buSzPct val="100000"/>
            </a:pPr>
            <a:endParaRPr lang="en-US" sz="1400" b="0" dirty="0">
              <a:solidFill>
                <a:schemeClr val="accent1"/>
              </a:solidFill>
            </a:endParaRP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accent1"/>
                </a:solidFill>
              </a:rPr>
              <a:t>Output Module (Displays various types of course programs recommended to the users)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algn="l">
              <a:buClr>
                <a:srgbClr val="002060"/>
              </a:buClr>
              <a:buSzPct val="100000"/>
            </a:pPr>
            <a:r>
              <a:rPr lang="en-US" sz="1800" dirty="0">
                <a:solidFill>
                  <a:schemeClr val="accent1"/>
                </a:solidFill>
              </a:rPr>
              <a:t>Result Evaluation: </a:t>
            </a:r>
            <a:r>
              <a:rPr lang="en-US" sz="1400" b="0" dirty="0">
                <a:solidFill>
                  <a:schemeClr val="accent1"/>
                </a:solidFill>
              </a:rPr>
              <a:t>Conceptually Valid, Actual Implementation not done.</a:t>
            </a:r>
          </a:p>
          <a:p>
            <a:pPr algn="l">
              <a:buClr>
                <a:srgbClr val="002060"/>
              </a:buClr>
              <a:buSzPct val="100000"/>
            </a:pPr>
            <a:endParaRPr lang="en-US" sz="1600" b="0" dirty="0">
              <a:solidFill>
                <a:schemeClr val="accent1"/>
              </a:solidFill>
            </a:endParaRPr>
          </a:p>
          <a:p>
            <a:pPr algn="l"/>
            <a:r>
              <a:rPr lang="en-US" sz="1800" dirty="0">
                <a:solidFill>
                  <a:schemeClr val="accent1"/>
                </a:solidFill>
              </a:rPr>
              <a:t>Limitations: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accent1"/>
                </a:solidFill>
              </a:rPr>
              <a:t>No two-way Interaction with the system through students' giving feedback.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accent1"/>
              </a:solidFill>
            </a:endParaRP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accent1"/>
                </a:solidFill>
              </a:rPr>
              <a:t>Uses just Featured Based Collaborative Filtering (FBCF) with Pearson correlation algorithm.</a:t>
            </a: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43B786-B199-4EEF-ACD7-5B6967ECD79A}"/>
              </a:ext>
            </a:extLst>
          </p:cNvPr>
          <p:cNvCxnSpPr>
            <a:cxnSpLocks/>
          </p:cNvCxnSpPr>
          <p:nvPr/>
        </p:nvCxnSpPr>
        <p:spPr>
          <a:xfrm>
            <a:off x="423600" y="940086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5CDDF1-BCED-D315-4BD1-9ECDF3ED947B}"/>
              </a:ext>
            </a:extLst>
          </p:cNvPr>
          <p:cNvCxnSpPr>
            <a:cxnSpLocks/>
          </p:cNvCxnSpPr>
          <p:nvPr/>
        </p:nvCxnSpPr>
        <p:spPr>
          <a:xfrm>
            <a:off x="423600" y="4953593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5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0" y="91791"/>
            <a:ext cx="7742205" cy="805764"/>
          </a:xfrm>
        </p:spPr>
        <p:txBody>
          <a:bodyPr/>
          <a:lstStyle/>
          <a:p>
            <a:r>
              <a:rPr lang="en-US" sz="1800" dirty="0">
                <a:solidFill>
                  <a:schemeClr val="accent1"/>
                </a:solidFill>
              </a:rPr>
              <a:t>Paper #03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An Approach to a University Recommendation by MC-CF and Dimensionality Reduction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1763B3-684F-FE69-6FF8-2A4A7E4159D8}"/>
              </a:ext>
            </a:extLst>
          </p:cNvPr>
          <p:cNvSpPr txBox="1">
            <a:spLocks/>
          </p:cNvSpPr>
          <p:nvPr/>
        </p:nvSpPr>
        <p:spPr>
          <a:xfrm>
            <a:off x="531629" y="883385"/>
            <a:ext cx="7966370" cy="407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1800" dirty="0">
                <a:solidFill>
                  <a:schemeClr val="accent1"/>
                </a:solidFill>
              </a:rPr>
              <a:t>Basic Idea: </a:t>
            </a:r>
            <a:r>
              <a:rPr lang="en-US" sz="1400" b="0" dirty="0">
                <a:solidFill>
                  <a:schemeClr val="accent1"/>
                </a:solidFill>
              </a:rPr>
              <a:t>Uses MC-CF and Dimensionality Reduction technique to provide high quality University/College recommendation.</a:t>
            </a:r>
          </a:p>
          <a:p>
            <a:pPr algn="l"/>
            <a:endParaRPr lang="en-US" sz="1400" b="0" dirty="0">
              <a:solidFill>
                <a:schemeClr val="accent1"/>
              </a:solidFill>
            </a:endParaRPr>
          </a:p>
          <a:p>
            <a:pPr algn="l"/>
            <a:r>
              <a:rPr lang="en-US" sz="1800" dirty="0">
                <a:solidFill>
                  <a:schemeClr val="accent1"/>
                </a:solidFill>
              </a:rPr>
              <a:t>Methodologies: 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accent1"/>
                </a:solidFill>
              </a:rPr>
              <a:t>Uses Multi Criteria Collaborative Filtering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accent1"/>
                </a:solidFill>
              </a:rPr>
              <a:t>Applied HOSVD with PCA along with cosine-based similarity for evaluation.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accent1"/>
              </a:solidFill>
            </a:endParaRPr>
          </a:p>
          <a:p>
            <a:pPr algn="l">
              <a:buClr>
                <a:srgbClr val="002060"/>
              </a:buClr>
              <a:buSzPct val="100000"/>
            </a:pPr>
            <a:r>
              <a:rPr lang="en-US" sz="1800" dirty="0">
                <a:solidFill>
                  <a:schemeClr val="accent1"/>
                </a:solidFill>
              </a:rPr>
              <a:t>Result Evaluation: </a:t>
            </a: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r>
              <a:rPr lang="en-US" sz="1800" dirty="0">
                <a:solidFill>
                  <a:schemeClr val="accent1"/>
                </a:solidFill>
              </a:rPr>
              <a:t>Limitations:</a:t>
            </a:r>
          </a:p>
          <a:p>
            <a:pPr algn="l"/>
            <a:r>
              <a:rPr lang="en-US" sz="1600" b="0" dirty="0">
                <a:solidFill>
                  <a:schemeClr val="accent1"/>
                </a:solidFill>
              </a:rPr>
              <a:t>Affordability &amp; the location of the institute itself isn’t taken into consideration</a:t>
            </a: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43B786-B199-4EEF-ACD7-5B6967ECD79A}"/>
              </a:ext>
            </a:extLst>
          </p:cNvPr>
          <p:cNvCxnSpPr>
            <a:cxnSpLocks/>
          </p:cNvCxnSpPr>
          <p:nvPr/>
        </p:nvCxnSpPr>
        <p:spPr>
          <a:xfrm>
            <a:off x="423600" y="916152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5CDDF1-BCED-D315-4BD1-9ECDF3ED947B}"/>
              </a:ext>
            </a:extLst>
          </p:cNvPr>
          <p:cNvCxnSpPr>
            <a:cxnSpLocks/>
          </p:cNvCxnSpPr>
          <p:nvPr/>
        </p:nvCxnSpPr>
        <p:spPr>
          <a:xfrm>
            <a:off x="423600" y="4953593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E8BA8C0-3A8B-AE9C-51B5-FEED0426A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1" t="21281" r="2371" b="6462"/>
          <a:stretch/>
        </p:blipFill>
        <p:spPr>
          <a:xfrm>
            <a:off x="2903220" y="2571750"/>
            <a:ext cx="4606659" cy="184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0" y="91791"/>
            <a:ext cx="8351805" cy="805764"/>
          </a:xfrm>
        </p:spPr>
        <p:txBody>
          <a:bodyPr/>
          <a:lstStyle/>
          <a:p>
            <a:r>
              <a:rPr lang="en-US" sz="1800" dirty="0">
                <a:solidFill>
                  <a:schemeClr val="accent1"/>
                </a:solidFill>
              </a:rPr>
              <a:t>Paper #04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Developing and Evaluating a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University Recommender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1763B3-684F-FE69-6FF8-2A4A7E4159D8}"/>
              </a:ext>
            </a:extLst>
          </p:cNvPr>
          <p:cNvSpPr txBox="1">
            <a:spLocks/>
          </p:cNvSpPr>
          <p:nvPr/>
        </p:nvSpPr>
        <p:spPr>
          <a:xfrm>
            <a:off x="531629" y="985285"/>
            <a:ext cx="7966370" cy="396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1800" dirty="0">
                <a:solidFill>
                  <a:schemeClr val="accent1"/>
                </a:solidFill>
              </a:rPr>
              <a:t>Basic Idea: </a:t>
            </a:r>
            <a:r>
              <a:rPr lang="en-US" sz="1400" b="0" dirty="0">
                <a:solidFill>
                  <a:schemeClr val="accent1"/>
                </a:solidFill>
              </a:rPr>
              <a:t>This paper builds a university recommender system, eliciting user preferences as ratings to build predictive models &amp; generate personalized university ranking lists.</a:t>
            </a:r>
          </a:p>
          <a:p>
            <a:pPr algn="l"/>
            <a:endParaRPr lang="en-US" sz="1400" b="0" dirty="0">
              <a:solidFill>
                <a:schemeClr val="accent1"/>
              </a:solidFill>
            </a:endParaRPr>
          </a:p>
          <a:p>
            <a:pPr algn="l"/>
            <a:r>
              <a:rPr lang="en-US" sz="1800" dirty="0">
                <a:solidFill>
                  <a:schemeClr val="accent1"/>
                </a:solidFill>
              </a:rPr>
              <a:t>Methodologies: </a:t>
            </a:r>
          </a:p>
          <a:p>
            <a:pPr algn="l">
              <a:buClr>
                <a:srgbClr val="002060"/>
              </a:buClr>
              <a:buSzPct val="100000"/>
            </a:pPr>
            <a:r>
              <a:rPr lang="en-US" sz="1400" b="0" dirty="0">
                <a:solidFill>
                  <a:schemeClr val="accent1"/>
                </a:solidFill>
              </a:rPr>
              <a:t>A LAMP Stack Application which used SVD &amp; KNN Algorithm to recommend different university list</a:t>
            </a:r>
          </a:p>
          <a:p>
            <a:pPr algn="l">
              <a:buClr>
                <a:srgbClr val="002060"/>
              </a:buClr>
              <a:buSzPct val="100000"/>
            </a:pPr>
            <a:endParaRPr lang="en-US" sz="1400" b="0" dirty="0">
              <a:solidFill>
                <a:schemeClr val="accent1"/>
              </a:solidFill>
            </a:endParaRPr>
          </a:p>
          <a:p>
            <a:pPr algn="l">
              <a:buClr>
                <a:srgbClr val="002060"/>
              </a:buClr>
              <a:buSzPct val="100000"/>
            </a:pPr>
            <a:r>
              <a:rPr lang="en-US" sz="1800" dirty="0">
                <a:solidFill>
                  <a:schemeClr val="accent1"/>
                </a:solidFill>
              </a:rPr>
              <a:t>Result Evaluation: </a:t>
            </a:r>
          </a:p>
          <a:p>
            <a:pPr algn="l"/>
            <a:r>
              <a:rPr lang="en-US" sz="1400" b="0" dirty="0">
                <a:solidFill>
                  <a:schemeClr val="accent1"/>
                </a:solidFill>
              </a:rPr>
              <a:t>The presented results in the offline and online studies seemed promising. The SVD algorithm was most appropriate, based on accuracy, perceived personalization, and satisfactory result.</a:t>
            </a: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r>
              <a:rPr lang="en-US" sz="1800" dirty="0">
                <a:solidFill>
                  <a:schemeClr val="accent1"/>
                </a:solidFill>
              </a:rPr>
              <a:t>Limitations:</a:t>
            </a:r>
          </a:p>
          <a:p>
            <a:pPr algn="l"/>
            <a:r>
              <a:rPr lang="en-US" sz="1400" b="0" dirty="0">
                <a:solidFill>
                  <a:schemeClr val="accent1"/>
                </a:solidFill>
              </a:rPr>
              <a:t>This paper uses convenience sample as a way for collecting data.</a:t>
            </a:r>
          </a:p>
          <a:p>
            <a:pPr algn="l"/>
            <a:r>
              <a:rPr lang="en-US" sz="1400" b="0" dirty="0">
                <a:solidFill>
                  <a:schemeClr val="accent1"/>
                </a:solidFill>
              </a:rPr>
              <a:t>This focuses on gaining information from participants who are 'convenient' for the researcher to access.</a:t>
            </a:r>
          </a:p>
          <a:p>
            <a:pPr algn="l"/>
            <a:r>
              <a:rPr lang="en-US" sz="1400" b="0" dirty="0">
                <a:solidFill>
                  <a:schemeClr val="accent1"/>
                </a:solidFill>
              </a:rPr>
              <a:t>This method will have reduced the quality of the collected data (samples are often biased).</a:t>
            </a: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43B786-B199-4EEF-ACD7-5B6967ECD79A}"/>
              </a:ext>
            </a:extLst>
          </p:cNvPr>
          <p:cNvCxnSpPr>
            <a:cxnSpLocks/>
          </p:cNvCxnSpPr>
          <p:nvPr/>
        </p:nvCxnSpPr>
        <p:spPr>
          <a:xfrm>
            <a:off x="423600" y="916152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5CDDF1-BCED-D315-4BD1-9ECDF3ED947B}"/>
              </a:ext>
            </a:extLst>
          </p:cNvPr>
          <p:cNvCxnSpPr>
            <a:cxnSpLocks/>
          </p:cNvCxnSpPr>
          <p:nvPr/>
        </p:nvCxnSpPr>
        <p:spPr>
          <a:xfrm>
            <a:off x="423600" y="4953593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069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9" y="61141"/>
            <a:ext cx="8296800" cy="441033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Use Case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73BD2F-D9EA-97EA-1F6A-5812A0A0D61E}"/>
              </a:ext>
            </a:extLst>
          </p:cNvPr>
          <p:cNvCxnSpPr>
            <a:cxnSpLocks/>
          </p:cNvCxnSpPr>
          <p:nvPr/>
        </p:nvCxnSpPr>
        <p:spPr>
          <a:xfrm>
            <a:off x="475549" y="502174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409F33-B156-597C-924E-7E4D6EDD38A7}"/>
              </a:ext>
            </a:extLst>
          </p:cNvPr>
          <p:cNvCxnSpPr>
            <a:cxnSpLocks/>
          </p:cNvCxnSpPr>
          <p:nvPr/>
        </p:nvCxnSpPr>
        <p:spPr>
          <a:xfrm>
            <a:off x="504607" y="4804735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C1EE572-BB27-CF18-0F60-D54731DA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109" y="620942"/>
            <a:ext cx="4667250" cy="40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BA7A85-7902-B02B-6992-7CCD8D1F6701}"/>
              </a:ext>
            </a:extLst>
          </p:cNvPr>
          <p:cNvCxnSpPr>
            <a:cxnSpLocks/>
          </p:cNvCxnSpPr>
          <p:nvPr/>
        </p:nvCxnSpPr>
        <p:spPr>
          <a:xfrm>
            <a:off x="531629" y="715926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E581E7-8ABA-F5BA-9A9C-9B3AFA4179B2}"/>
              </a:ext>
            </a:extLst>
          </p:cNvPr>
          <p:cNvCxnSpPr>
            <a:cxnSpLocks/>
          </p:cNvCxnSpPr>
          <p:nvPr/>
        </p:nvCxnSpPr>
        <p:spPr>
          <a:xfrm>
            <a:off x="531629" y="4951034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D12C71-E6EA-566B-24F9-4173ABDB5B46}"/>
              </a:ext>
            </a:extLst>
          </p:cNvPr>
          <p:cNvSpPr/>
          <p:nvPr/>
        </p:nvSpPr>
        <p:spPr>
          <a:xfrm>
            <a:off x="806708" y="846879"/>
            <a:ext cx="2332075" cy="3972831"/>
          </a:xfrm>
          <a:prstGeom prst="roundRect">
            <a:avLst>
              <a:gd name="adj" fmla="val 20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D524CE-768C-418F-743D-8D740F3DF70C}"/>
              </a:ext>
            </a:extLst>
          </p:cNvPr>
          <p:cNvSpPr/>
          <p:nvPr/>
        </p:nvSpPr>
        <p:spPr>
          <a:xfrm>
            <a:off x="3955441" y="846879"/>
            <a:ext cx="3432613" cy="4050238"/>
          </a:xfrm>
          <a:prstGeom prst="roundRect">
            <a:avLst>
              <a:gd name="adj" fmla="val 11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720140-6959-9E2A-CB05-9D61CE15893A}"/>
              </a:ext>
            </a:extLst>
          </p:cNvPr>
          <p:cNvGrpSpPr/>
          <p:nvPr/>
        </p:nvGrpSpPr>
        <p:grpSpPr>
          <a:xfrm>
            <a:off x="1357047" y="899801"/>
            <a:ext cx="1240465" cy="705482"/>
            <a:chOff x="1523999" y="936750"/>
            <a:chExt cx="1240465" cy="705482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57860F69-D648-9FC4-A051-B10AEF149144}"/>
                </a:ext>
              </a:extLst>
            </p:cNvPr>
            <p:cNvSpPr/>
            <p:nvPr/>
          </p:nvSpPr>
          <p:spPr>
            <a:xfrm>
              <a:off x="1523999" y="936750"/>
              <a:ext cx="1240465" cy="70548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D56A40-6404-DFD5-5D6F-2335CC8733DF}"/>
                </a:ext>
              </a:extLst>
            </p:cNvPr>
            <p:cNvSpPr txBox="1"/>
            <p:nvPr/>
          </p:nvSpPr>
          <p:spPr>
            <a:xfrm>
              <a:off x="1729562" y="1119680"/>
              <a:ext cx="850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Bahnschrift Light" panose="020B0502040204020203" pitchFamily="34" charset="0"/>
                </a:rPr>
                <a:t>Internet</a:t>
              </a:r>
            </a:p>
          </p:txBody>
        </p:sp>
      </p:grpSp>
      <p:pic>
        <p:nvPicPr>
          <p:cNvPr id="1034" name="Picture 10" descr="Browser Icon Vector Art, Icons, and Graphics for Free Download">
            <a:extLst>
              <a:ext uri="{FF2B5EF4-FFF2-40B4-BE49-F238E27FC236}">
                <a16:creationId xmlns:a16="http://schemas.microsoft.com/office/drawing/2014/main" id="{F626180D-1904-C42F-A558-A9E7993F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23" y="1878110"/>
            <a:ext cx="645042" cy="64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ser Vector Icons free download in SVG, PNG Format">
            <a:extLst>
              <a:ext uri="{FF2B5EF4-FFF2-40B4-BE49-F238E27FC236}">
                <a16:creationId xmlns:a16="http://schemas.microsoft.com/office/drawing/2014/main" id="{E783F598-E059-A689-E496-B5D005891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03" y="2715343"/>
            <a:ext cx="705482" cy="70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0086B3-6A6C-CB4C-30F7-B8D32431AFCC}"/>
              </a:ext>
            </a:extLst>
          </p:cNvPr>
          <p:cNvSpPr/>
          <p:nvPr/>
        </p:nvSpPr>
        <p:spPr>
          <a:xfrm>
            <a:off x="1076544" y="3759213"/>
            <a:ext cx="1792401" cy="842235"/>
          </a:xfrm>
          <a:prstGeom prst="roundRect">
            <a:avLst>
              <a:gd name="adj" fmla="val 25642"/>
            </a:avLst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Arial"/>
              </a:rPr>
              <a:t>Top-N Recommendation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57C42D-1339-166C-279F-F293397C27E5}"/>
              </a:ext>
            </a:extLst>
          </p:cNvPr>
          <p:cNvSpPr/>
          <p:nvPr/>
        </p:nvSpPr>
        <p:spPr>
          <a:xfrm>
            <a:off x="4058196" y="960775"/>
            <a:ext cx="3224476" cy="1808227"/>
          </a:xfrm>
          <a:prstGeom prst="roundRect">
            <a:avLst>
              <a:gd name="adj" fmla="val 3559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hnschrift Light" panose="020B0502040204020203" pitchFamily="34" charset="0"/>
              <a:cs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36D86B-E705-7323-23F2-90BD6A68D5B0}"/>
              </a:ext>
            </a:extLst>
          </p:cNvPr>
          <p:cNvSpPr/>
          <p:nvPr/>
        </p:nvSpPr>
        <p:spPr>
          <a:xfrm>
            <a:off x="4058196" y="4238518"/>
            <a:ext cx="3224476" cy="448608"/>
          </a:xfrm>
          <a:prstGeom prst="roundRect">
            <a:avLst>
              <a:gd name="adj" fmla="val 5268"/>
            </a:avLst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hnschrift Light" panose="020B0502040204020203" pitchFamily="34" charset="0"/>
              <a:cs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2FF02E8-C487-AF77-2209-F40B4D1802BA}"/>
              </a:ext>
            </a:extLst>
          </p:cNvPr>
          <p:cNvSpPr/>
          <p:nvPr/>
        </p:nvSpPr>
        <p:spPr>
          <a:xfrm>
            <a:off x="4139223" y="1059027"/>
            <a:ext cx="3062421" cy="315994"/>
          </a:xfrm>
          <a:prstGeom prst="roundRect">
            <a:avLst>
              <a:gd name="adj" fmla="val 7169"/>
            </a:avLst>
          </a:prstGeom>
          <a:ln w="12700">
            <a:solidFill>
              <a:srgbClr val="21C5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Arial"/>
              </a:rPr>
              <a:t>Client Application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063B795-1084-CC6F-74D7-62BF8E5F8582}"/>
              </a:ext>
            </a:extLst>
          </p:cNvPr>
          <p:cNvSpPr/>
          <p:nvPr/>
        </p:nvSpPr>
        <p:spPr>
          <a:xfrm>
            <a:off x="4139222" y="1412562"/>
            <a:ext cx="3062421" cy="1181757"/>
          </a:xfrm>
          <a:prstGeom prst="roundRect">
            <a:avLst>
              <a:gd name="adj" fmla="val 2618"/>
            </a:avLst>
          </a:prstGeom>
          <a:ln w="12700">
            <a:solidFill>
              <a:srgbClr val="21C5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hnschrift Light" panose="020B0502040204020203" pitchFamily="34" charset="0"/>
              <a:cs typeface="Arial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5F3098E-F5EB-826D-2D7C-F8267F23B8DD}"/>
              </a:ext>
            </a:extLst>
          </p:cNvPr>
          <p:cNvGrpSpPr/>
          <p:nvPr/>
        </p:nvGrpSpPr>
        <p:grpSpPr>
          <a:xfrm>
            <a:off x="4301667" y="1586515"/>
            <a:ext cx="2737530" cy="848841"/>
            <a:chOff x="3788851" y="2229510"/>
            <a:chExt cx="2737530" cy="84884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7ED8081-FF80-F633-2AA4-8D5D4AC7F028}"/>
                </a:ext>
              </a:extLst>
            </p:cNvPr>
            <p:cNvSpPr/>
            <p:nvPr/>
          </p:nvSpPr>
          <p:spPr>
            <a:xfrm>
              <a:off x="3788851" y="2229510"/>
              <a:ext cx="1215900" cy="324406"/>
            </a:xfrm>
            <a:prstGeom prst="roundRect">
              <a:avLst>
                <a:gd name="adj" fmla="val 41260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Bahnschrift Light" panose="020B0502040204020203" pitchFamily="34" charset="0"/>
                  <a:cs typeface="Arial"/>
                </a:rPr>
                <a:t>Controller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0E25FE4-11DB-6FB0-A453-DE004D8D1146}"/>
                </a:ext>
              </a:extLst>
            </p:cNvPr>
            <p:cNvSpPr/>
            <p:nvPr/>
          </p:nvSpPr>
          <p:spPr>
            <a:xfrm>
              <a:off x="5457929" y="2236507"/>
              <a:ext cx="1068452" cy="324406"/>
            </a:xfrm>
            <a:prstGeom prst="roundRect">
              <a:avLst>
                <a:gd name="adj" fmla="val 41260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Bahnschrift Light" panose="020B0502040204020203" pitchFamily="34" charset="0"/>
                  <a:cs typeface="Arial"/>
                </a:rPr>
                <a:t>Model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4297420-30AB-C204-1F26-17036DDF5E74}"/>
                </a:ext>
              </a:extLst>
            </p:cNvPr>
            <p:cNvSpPr/>
            <p:nvPr/>
          </p:nvSpPr>
          <p:spPr>
            <a:xfrm>
              <a:off x="4646811" y="2753945"/>
              <a:ext cx="1068452" cy="324406"/>
            </a:xfrm>
            <a:prstGeom prst="roundRect">
              <a:avLst>
                <a:gd name="adj" fmla="val 41516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Bahnschrift Light" panose="020B0502040204020203" pitchFamily="34" charset="0"/>
                  <a:cs typeface="Arial"/>
                </a:rPr>
                <a:t>View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767B752D-6B6F-C64D-331F-E0DDB8E99DFD}"/>
                </a:ext>
              </a:extLst>
            </p:cNvPr>
            <p:cNvSpPr/>
            <p:nvPr/>
          </p:nvSpPr>
          <p:spPr>
            <a:xfrm>
              <a:off x="5077167" y="2346691"/>
              <a:ext cx="308346" cy="15990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25587AAD-1582-1802-E58E-77E74981B92A}"/>
                </a:ext>
              </a:extLst>
            </p:cNvPr>
            <p:cNvSpPr/>
            <p:nvPr/>
          </p:nvSpPr>
          <p:spPr>
            <a:xfrm rot="8566774">
              <a:off x="5798057" y="2673991"/>
              <a:ext cx="308346" cy="15990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119E0F60-C77F-BD45-3DF0-21C782286C50}"/>
                </a:ext>
              </a:extLst>
            </p:cNvPr>
            <p:cNvSpPr/>
            <p:nvPr/>
          </p:nvSpPr>
          <p:spPr>
            <a:xfrm rot="12858821">
              <a:off x="4242628" y="2659921"/>
              <a:ext cx="308346" cy="15990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3793C2D-74C4-E38C-D9A7-64325BCF294A}"/>
              </a:ext>
            </a:extLst>
          </p:cNvPr>
          <p:cNvSpPr/>
          <p:nvPr/>
        </p:nvSpPr>
        <p:spPr>
          <a:xfrm rot="16200000">
            <a:off x="1856924" y="3489504"/>
            <a:ext cx="231641" cy="11822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403AAD5-EEC5-89FB-FC80-016B73A93752}"/>
              </a:ext>
            </a:extLst>
          </p:cNvPr>
          <p:cNvSpPr/>
          <p:nvPr/>
        </p:nvSpPr>
        <p:spPr>
          <a:xfrm rot="16200000">
            <a:off x="1856925" y="2533211"/>
            <a:ext cx="231641" cy="11822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1D14188-AD1B-F43F-169E-14F62D48DAD6}"/>
              </a:ext>
            </a:extLst>
          </p:cNvPr>
          <p:cNvSpPr/>
          <p:nvPr/>
        </p:nvSpPr>
        <p:spPr>
          <a:xfrm rot="16200000">
            <a:off x="1856924" y="1737135"/>
            <a:ext cx="231641" cy="11822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4EE030-D9F8-A0C0-AE0C-5215C63BBC52}"/>
              </a:ext>
            </a:extLst>
          </p:cNvPr>
          <p:cNvSpPr txBox="1"/>
          <p:nvPr/>
        </p:nvSpPr>
        <p:spPr>
          <a:xfrm>
            <a:off x="4786297" y="2506127"/>
            <a:ext cx="1772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000" b="1" dirty="0">
                <a:solidFill>
                  <a:schemeClr val="accent3">
                    <a:lumMod val="50000"/>
                  </a:schemeClr>
                </a:solidFill>
                <a:latin typeface="Amasis MT Pro Light" panose="02040304050005020304" pitchFamily="18" charset="0"/>
              </a:rPr>
              <a:t>Spring MVC Framework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Amasis MT Pro Light" panose="020403040500050203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4DF26AA-D5E5-DC64-BC0F-31D09B2D7D37}"/>
              </a:ext>
            </a:extLst>
          </p:cNvPr>
          <p:cNvSpPr/>
          <p:nvPr/>
        </p:nvSpPr>
        <p:spPr>
          <a:xfrm>
            <a:off x="4213726" y="3018490"/>
            <a:ext cx="1647958" cy="190543"/>
          </a:xfrm>
          <a:prstGeom prst="roundRect">
            <a:avLst>
              <a:gd name="adj" fmla="val 7169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Bahnschrift Light" panose="020B0502040204020203" pitchFamily="34" charset="0"/>
                <a:cs typeface="Arial"/>
              </a:rPr>
              <a:t>Recommendations</a:t>
            </a:r>
            <a:endParaRPr lang="en-US" dirty="0">
              <a:solidFill>
                <a:schemeClr val="tx1"/>
              </a:solidFill>
              <a:latin typeface="Bahnschrift Light" panose="020B0502040204020203" pitchFamily="34" charset="0"/>
              <a:cs typeface="Arial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22C75798-DD74-6DF7-E2A0-D81AA32035D3}"/>
              </a:ext>
            </a:extLst>
          </p:cNvPr>
          <p:cNvSpPr/>
          <p:nvPr/>
        </p:nvSpPr>
        <p:spPr>
          <a:xfrm rot="5400000">
            <a:off x="6130885" y="3210592"/>
            <a:ext cx="694145" cy="11822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CC5C-B969-612B-3907-D72EE8B771FF}"/>
              </a:ext>
            </a:extLst>
          </p:cNvPr>
          <p:cNvSpPr txBox="1"/>
          <p:nvPr/>
        </p:nvSpPr>
        <p:spPr>
          <a:xfrm>
            <a:off x="6496970" y="3057247"/>
            <a:ext cx="8601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Users Request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BEF5FD0-EC5F-2132-CCBA-37288CDD7F9D}"/>
              </a:ext>
            </a:extLst>
          </p:cNvPr>
          <p:cNvSpPr/>
          <p:nvPr/>
        </p:nvSpPr>
        <p:spPr>
          <a:xfrm rot="16200000">
            <a:off x="4800766" y="3691917"/>
            <a:ext cx="140543" cy="6747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480029C-5696-AD2F-133B-1E7257569F08}"/>
              </a:ext>
            </a:extLst>
          </p:cNvPr>
          <p:cNvSpPr/>
          <p:nvPr/>
        </p:nvSpPr>
        <p:spPr>
          <a:xfrm rot="16200000">
            <a:off x="4800765" y="3297389"/>
            <a:ext cx="140543" cy="6747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0ACCAD-DC24-D77B-D0B0-37D2195A4567}"/>
              </a:ext>
            </a:extLst>
          </p:cNvPr>
          <p:cNvSpPr txBox="1"/>
          <p:nvPr/>
        </p:nvSpPr>
        <p:spPr>
          <a:xfrm>
            <a:off x="3060461" y="1813662"/>
            <a:ext cx="8902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HTTP Request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4CC527A2-83E6-AA20-154C-4AFBAD646E17}"/>
              </a:ext>
            </a:extLst>
          </p:cNvPr>
          <p:cNvSpPr txBox="1"/>
          <p:nvPr/>
        </p:nvSpPr>
        <p:spPr>
          <a:xfrm>
            <a:off x="3093752" y="2219336"/>
            <a:ext cx="8902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HTTP Response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DF54054D-7785-C923-FC7E-97A9757DCDB6}"/>
              </a:ext>
            </a:extLst>
          </p:cNvPr>
          <p:cNvSpPr txBox="1"/>
          <p:nvPr/>
        </p:nvSpPr>
        <p:spPr>
          <a:xfrm>
            <a:off x="4942500" y="4603504"/>
            <a:ext cx="1571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000" b="1" dirty="0">
                <a:solidFill>
                  <a:schemeClr val="accent3">
                    <a:lumMod val="50000"/>
                  </a:schemeClr>
                </a:solidFill>
                <a:latin typeface="Amasis MT Pro Light" panose="02040304050005020304" pitchFamily="18" charset="0"/>
              </a:rPr>
              <a:t>Recommendation Engine</a:t>
            </a:r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61D1A662-BE6F-C5FA-F203-378CAD505625}"/>
              </a:ext>
            </a:extLst>
          </p:cNvPr>
          <p:cNvSpPr/>
          <p:nvPr/>
        </p:nvSpPr>
        <p:spPr>
          <a:xfrm>
            <a:off x="4533943" y="3823683"/>
            <a:ext cx="2388792" cy="222382"/>
          </a:xfrm>
          <a:prstGeom prst="roundRect">
            <a:avLst>
              <a:gd name="adj" fmla="val 7169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Light" panose="020B0502040204020203" pitchFamily="34" charset="0"/>
                <a:cs typeface="Arial"/>
              </a:rPr>
              <a:t>Machine Learning Algorithms</a:t>
            </a:r>
          </a:p>
        </p:txBody>
      </p:sp>
      <p:sp>
        <p:nvSpPr>
          <p:cNvPr id="1031" name="Rectangle: Rounded Corners 1030">
            <a:extLst>
              <a:ext uri="{FF2B5EF4-FFF2-40B4-BE49-F238E27FC236}">
                <a16:creationId xmlns:a16="http://schemas.microsoft.com/office/drawing/2014/main" id="{45FFFA2C-961E-E62A-30A8-0FE8E7045D9D}"/>
              </a:ext>
            </a:extLst>
          </p:cNvPr>
          <p:cNvSpPr/>
          <p:nvPr/>
        </p:nvSpPr>
        <p:spPr>
          <a:xfrm>
            <a:off x="4182739" y="4296621"/>
            <a:ext cx="702407" cy="341228"/>
          </a:xfrm>
          <a:prstGeom prst="roundRect">
            <a:avLst>
              <a:gd name="adj" fmla="val 7169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 Light" panose="020B0502040204020203" pitchFamily="34" charset="0"/>
                <a:cs typeface="Arial"/>
              </a:rPr>
              <a:t> </a:t>
            </a:r>
            <a:r>
              <a:rPr lang="en-US" sz="800" dirty="0">
                <a:solidFill>
                  <a:srgbClr val="00B050"/>
                </a:solidFill>
                <a:latin typeface="Bahnschrift Light" panose="020B0502040204020203" pitchFamily="34" charset="0"/>
                <a:cs typeface="Arial"/>
              </a:rPr>
              <a:t>Raw Data</a:t>
            </a:r>
            <a:endParaRPr lang="en-US" sz="1200" dirty="0">
              <a:solidFill>
                <a:srgbClr val="00B050"/>
              </a:solidFill>
              <a:latin typeface="Bahnschrift Light" panose="020B0502040204020203" pitchFamily="34" charset="0"/>
              <a:cs typeface="Arial"/>
            </a:endParaRP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4F698792-25B7-5C38-0F0E-8DE8BD30C8C2}"/>
              </a:ext>
            </a:extLst>
          </p:cNvPr>
          <p:cNvSpPr/>
          <p:nvPr/>
        </p:nvSpPr>
        <p:spPr>
          <a:xfrm>
            <a:off x="5288280" y="4298083"/>
            <a:ext cx="917681" cy="341228"/>
          </a:xfrm>
          <a:prstGeom prst="roundRect">
            <a:avLst>
              <a:gd name="adj" fmla="val 7169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Light" panose="020B0502040204020203" pitchFamily="34" charset="0"/>
                <a:cs typeface="Arial"/>
              </a:rPr>
              <a:t> </a:t>
            </a:r>
            <a:r>
              <a:rPr lang="en-US" sz="800" dirty="0">
                <a:solidFill>
                  <a:srgbClr val="00B050"/>
                </a:solidFill>
                <a:latin typeface="Bahnschrift Light" panose="020B0502040204020203" pitchFamily="34" charset="0"/>
                <a:cs typeface="Arial"/>
              </a:rPr>
              <a:t>Data Transformation</a:t>
            </a:r>
          </a:p>
        </p:txBody>
      </p:sp>
      <p:pic>
        <p:nvPicPr>
          <p:cNvPr id="1035" name="Picture 12" descr="What is MongoDB? NoSQL database explained in an easy way.">
            <a:extLst>
              <a:ext uri="{FF2B5EF4-FFF2-40B4-BE49-F238E27FC236}">
                <a16:creationId xmlns:a16="http://schemas.microsoft.com/office/drawing/2014/main" id="{3313EF56-CB90-C31D-6F15-31162DAC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32" y="4298768"/>
            <a:ext cx="259221" cy="34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Arrow: Right 1036">
            <a:extLst>
              <a:ext uri="{FF2B5EF4-FFF2-40B4-BE49-F238E27FC236}">
                <a16:creationId xmlns:a16="http://schemas.microsoft.com/office/drawing/2014/main" id="{67276A2E-DB28-ADAF-1E48-A5D8DCF63459}"/>
              </a:ext>
            </a:extLst>
          </p:cNvPr>
          <p:cNvSpPr/>
          <p:nvPr/>
        </p:nvSpPr>
        <p:spPr>
          <a:xfrm>
            <a:off x="5009689" y="4427573"/>
            <a:ext cx="231641" cy="8775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Arrow: Right 1038">
            <a:extLst>
              <a:ext uri="{FF2B5EF4-FFF2-40B4-BE49-F238E27FC236}">
                <a16:creationId xmlns:a16="http://schemas.microsoft.com/office/drawing/2014/main" id="{9A2DA914-4E86-6B47-86E8-CA86504D6425}"/>
              </a:ext>
            </a:extLst>
          </p:cNvPr>
          <p:cNvSpPr/>
          <p:nvPr/>
        </p:nvSpPr>
        <p:spPr>
          <a:xfrm>
            <a:off x="6418848" y="4427573"/>
            <a:ext cx="259221" cy="10462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Arrow: Right 1040">
            <a:extLst>
              <a:ext uri="{FF2B5EF4-FFF2-40B4-BE49-F238E27FC236}">
                <a16:creationId xmlns:a16="http://schemas.microsoft.com/office/drawing/2014/main" id="{5A970B6A-1ABC-D756-A008-67944B5638B3}"/>
              </a:ext>
            </a:extLst>
          </p:cNvPr>
          <p:cNvSpPr/>
          <p:nvPr/>
        </p:nvSpPr>
        <p:spPr>
          <a:xfrm rot="16200000">
            <a:off x="5519711" y="4107552"/>
            <a:ext cx="140543" cy="6747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BBEB67F-AE92-306C-4A54-D7F1B970BBA1}"/>
              </a:ext>
            </a:extLst>
          </p:cNvPr>
          <p:cNvSpPr/>
          <p:nvPr/>
        </p:nvSpPr>
        <p:spPr>
          <a:xfrm rot="16200000">
            <a:off x="4800765" y="2865206"/>
            <a:ext cx="140543" cy="6747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75F937-0841-8CE1-43D6-D5FE686CC1C9}"/>
              </a:ext>
            </a:extLst>
          </p:cNvPr>
          <p:cNvSpPr/>
          <p:nvPr/>
        </p:nvSpPr>
        <p:spPr>
          <a:xfrm>
            <a:off x="4213725" y="3450673"/>
            <a:ext cx="1647959" cy="190543"/>
          </a:xfrm>
          <a:prstGeom prst="roundRect">
            <a:avLst>
              <a:gd name="adj" fmla="val 7169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Bahnschrift Light" panose="020B0502040204020203" pitchFamily="34" charset="0"/>
                <a:cs typeface="Arial"/>
              </a:rPr>
              <a:t>Child_Process.spawn</a:t>
            </a:r>
            <a:r>
              <a:rPr lang="en-US" sz="1000" dirty="0">
                <a:solidFill>
                  <a:schemeClr val="tx1"/>
                </a:solidFill>
                <a:latin typeface="Bahnschrift Light" panose="020B0502040204020203" pitchFamily="34" charset="0"/>
                <a:cs typeface="Arial"/>
              </a:rPr>
              <a:t>()</a:t>
            </a:r>
            <a:endParaRPr lang="en-US" dirty="0">
              <a:solidFill>
                <a:schemeClr val="tx1"/>
              </a:solidFill>
              <a:latin typeface="Bahnschrift Light" panose="020B0502040204020203" pitchFamily="34" charset="0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19FC0C-DF27-16EE-06E3-12934F32B691}"/>
              </a:ext>
            </a:extLst>
          </p:cNvPr>
          <p:cNvSpPr txBox="1"/>
          <p:nvPr/>
        </p:nvSpPr>
        <p:spPr>
          <a:xfrm>
            <a:off x="5737302" y="3843389"/>
            <a:ext cx="493709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500" dirty="0" err="1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Pymongo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77DC8AA-84CA-7709-805C-B92071B63AA0}"/>
              </a:ext>
            </a:extLst>
          </p:cNvPr>
          <p:cNvSpPr/>
          <p:nvPr/>
        </p:nvSpPr>
        <p:spPr>
          <a:xfrm rot="5400000">
            <a:off x="6274324" y="4105851"/>
            <a:ext cx="140543" cy="6747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5BEBA7-CFA5-F7F5-8BC8-AF4BCCD71C93}"/>
              </a:ext>
            </a:extLst>
          </p:cNvPr>
          <p:cNvCxnSpPr>
            <a:cxnSpLocks/>
          </p:cNvCxnSpPr>
          <p:nvPr/>
        </p:nvCxnSpPr>
        <p:spPr>
          <a:xfrm>
            <a:off x="3190875" y="2110949"/>
            <a:ext cx="696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1FD555-7A6F-8D8D-F1C6-AD8AAD3ECCAF}"/>
              </a:ext>
            </a:extLst>
          </p:cNvPr>
          <p:cNvCxnSpPr>
            <a:cxnSpLocks/>
          </p:cNvCxnSpPr>
          <p:nvPr/>
        </p:nvCxnSpPr>
        <p:spPr>
          <a:xfrm flipH="1">
            <a:off x="3190875" y="2320290"/>
            <a:ext cx="696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86EF78A-EAB5-11C0-8826-9334A9AAF5DA}"/>
              </a:ext>
            </a:extLst>
          </p:cNvPr>
          <p:cNvCxnSpPr>
            <a:cxnSpLocks/>
          </p:cNvCxnSpPr>
          <p:nvPr/>
        </p:nvCxnSpPr>
        <p:spPr>
          <a:xfrm rot="5400000">
            <a:off x="2856491" y="3208084"/>
            <a:ext cx="1646199" cy="414673"/>
          </a:xfrm>
          <a:prstGeom prst="bentConnector3">
            <a:avLst>
              <a:gd name="adj1" fmla="val 3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C8C4B6A7-767A-6239-F66E-9E128CFBC7A9}"/>
              </a:ext>
            </a:extLst>
          </p:cNvPr>
          <p:cNvCxnSpPr/>
          <p:nvPr/>
        </p:nvCxnSpPr>
        <p:spPr>
          <a:xfrm flipH="1">
            <a:off x="3190875" y="4234633"/>
            <a:ext cx="281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72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</TotalTime>
  <Words>827</Words>
  <Application>Microsoft Office PowerPoint</Application>
  <PresentationFormat>On-screen Show (16:9)</PresentationFormat>
  <Paragraphs>211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Wingdings</vt:lpstr>
      <vt:lpstr>Arial</vt:lpstr>
      <vt:lpstr>Amasis MT Pro Light</vt:lpstr>
      <vt:lpstr>Bahnschrift Light</vt:lpstr>
      <vt:lpstr>Raleway</vt:lpstr>
      <vt:lpstr>Lato</vt:lpstr>
      <vt:lpstr>Century Gothic</vt:lpstr>
      <vt:lpstr>Swiss</vt:lpstr>
      <vt:lpstr>Counselor – Machine Learning Recommender System for Educational Institutions  </vt:lpstr>
      <vt:lpstr>Introduction</vt:lpstr>
      <vt:lpstr>Literature Review</vt:lpstr>
      <vt:lpstr>Paper #01 University Recommender System for Graduate Studies in USA </vt:lpstr>
      <vt:lpstr>Paper #02 Analysis and Design of Personalized Recommendation System for University Physical Education (P.E)</vt:lpstr>
      <vt:lpstr>Paper #03 An Approach to a University Recommendation by MC-CF and Dimensionality Reduction Techniques</vt:lpstr>
      <vt:lpstr>Paper #04 Developing and Evaluating a University Recommender System</vt:lpstr>
      <vt:lpstr>Use Case Diagram</vt:lpstr>
      <vt:lpstr>PowerPoint Presentation</vt:lpstr>
      <vt:lpstr>Swimlane Diagram</vt:lpstr>
      <vt:lpstr>Swimlane Diagram (cont..)</vt:lpstr>
      <vt:lpstr>PowerPoint Presentation</vt:lpstr>
      <vt:lpstr>Data Representation</vt:lpstr>
      <vt:lpstr>Methodologies</vt:lpstr>
      <vt:lpstr>Timeline</vt:lpstr>
      <vt:lpstr>Distribution of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A beginner guide</dc:title>
  <cp:lastModifiedBy>Abdul Nafay</cp:lastModifiedBy>
  <cp:revision>94</cp:revision>
  <dcterms:modified xsi:type="dcterms:W3CDTF">2022-10-18T20:29:58Z</dcterms:modified>
</cp:coreProperties>
</file>