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76" r:id="rId3"/>
    <p:sldId id="275" r:id="rId4"/>
    <p:sldId id="257" r:id="rId5"/>
    <p:sldId id="258" r:id="rId6"/>
    <p:sldId id="265" r:id="rId7"/>
    <p:sldId id="259" r:id="rId8"/>
    <p:sldId id="266" r:id="rId9"/>
    <p:sldId id="267" r:id="rId10"/>
    <p:sldId id="268" r:id="rId11"/>
    <p:sldId id="261" r:id="rId12"/>
    <p:sldId id="260" r:id="rId13"/>
    <p:sldId id="273" r:id="rId14"/>
    <p:sldId id="262" r:id="rId15"/>
    <p:sldId id="263" r:id="rId16"/>
    <p:sldId id="270" r:id="rId17"/>
    <p:sldId id="271" r:id="rId18"/>
    <p:sldId id="264" r:id="rId19"/>
    <p:sldId id="269"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67" d="100"/>
          <a:sy n="67"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3/27/2023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833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167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81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161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700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61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451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3/27/2023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216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273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391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181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3/27/2023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00407914"/>
      </p:ext>
    </p:extLst>
  </p:cSld>
  <p:clrMap bg1="lt1" tx1="dk1" bg2="lt2" tx2="dk2" accent1="accent1" accent2="accent2" accent3="accent3" accent4="accent4" accent5="accent5" accent6="accent6" hlink="hlink" folHlink="folHlink"/>
  <p:sldLayoutIdLst>
    <p:sldLayoutId id="2147483691" r:id="rId1"/>
    <p:sldLayoutId id="2147483681" r:id="rId2"/>
    <p:sldLayoutId id="2147483682" r:id="rId3"/>
    <p:sldLayoutId id="2147483683" r:id="rId4"/>
    <p:sldLayoutId id="2147483684" r:id="rId5"/>
    <p:sldLayoutId id="2147483685" r:id="rId6"/>
    <p:sldLayoutId id="2147483686" r:id="rId7"/>
    <p:sldLayoutId id="2147483690" r:id="rId8"/>
    <p:sldLayoutId id="2147483687" r:id="rId9"/>
    <p:sldLayoutId id="2147483688" r:id="rId10"/>
    <p:sldLayoutId id="214748368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how-to-add-cs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FFECA84E-1776-4B03-9261-CF74A291DF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43976" y="-43974"/>
            <a:ext cx="1447800" cy="1535750"/>
          </a:xfrm>
          <a:prstGeom prst="rect">
            <a:avLst/>
          </a:prstGeom>
        </p:spPr>
      </p:pic>
      <p:sp>
        <p:nvSpPr>
          <p:cNvPr id="2" name="Title 1">
            <a:extLst>
              <a:ext uri="{FF2B5EF4-FFF2-40B4-BE49-F238E27FC236}">
                <a16:creationId xmlns:a16="http://schemas.microsoft.com/office/drawing/2014/main" id="{19411161-E5F9-B69B-88B0-7E0A4FDE9990}"/>
              </a:ext>
            </a:extLst>
          </p:cNvPr>
          <p:cNvSpPr>
            <a:spLocks noGrp="1"/>
          </p:cNvSpPr>
          <p:nvPr>
            <p:ph type="ctrTitle"/>
          </p:nvPr>
        </p:nvSpPr>
        <p:spPr>
          <a:xfrm>
            <a:off x="1293876" y="304801"/>
            <a:ext cx="9601200" cy="1534297"/>
          </a:xfrm>
        </p:spPr>
        <p:txBody>
          <a:bodyPr anchor="b">
            <a:normAutofit/>
          </a:bodyPr>
          <a:lstStyle/>
          <a:p>
            <a:r>
              <a:rPr lang="en-US">
                <a:solidFill>
                  <a:schemeClr val="tx2"/>
                </a:solidFill>
              </a:rPr>
              <a:t>JavaScript, React, HTML, CSS </a:t>
            </a:r>
          </a:p>
        </p:txBody>
      </p:sp>
      <p:pic>
        <p:nvPicPr>
          <p:cNvPr id="29" name="Picture 28">
            <a:extLst>
              <a:ext uri="{FF2B5EF4-FFF2-40B4-BE49-F238E27FC236}">
                <a16:creationId xmlns:a16="http://schemas.microsoft.com/office/drawing/2014/main" id="{2BFFF490-82EC-4000-BB36-A67FD39E3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pic>
        <p:nvPicPr>
          <p:cNvPr id="18" name="Picture 3">
            <a:extLst>
              <a:ext uri="{FF2B5EF4-FFF2-40B4-BE49-F238E27FC236}">
                <a16:creationId xmlns:a16="http://schemas.microsoft.com/office/drawing/2014/main" id="{ECAE0282-DB60-818B-814C-E64BA0F039CD}"/>
              </a:ext>
            </a:extLst>
          </p:cNvPr>
          <p:cNvPicPr>
            <a:picLocks noChangeAspect="1"/>
          </p:cNvPicPr>
          <p:nvPr/>
        </p:nvPicPr>
        <p:blipFill rotWithShape="1">
          <a:blip r:embed="rId4"/>
          <a:srcRect t="43111" r="-2" b="13425"/>
          <a:stretch/>
        </p:blipFill>
        <p:spPr>
          <a:xfrm>
            <a:off x="619840" y="3003970"/>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Tree>
    <p:extLst>
      <p:ext uri="{BB962C8B-B14F-4D97-AF65-F5344CB8AC3E}">
        <p14:creationId xmlns:p14="http://schemas.microsoft.com/office/powerpoint/2010/main" val="320812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69B1D63E-2F67-984E-14C1-1B4CE467C2CE}"/>
              </a:ext>
            </a:extLst>
          </p:cNvPr>
          <p:cNvSpPr>
            <a:spLocks noGrp="1"/>
          </p:cNvSpPr>
          <p:nvPr>
            <p:ph idx="1"/>
          </p:nvPr>
        </p:nvSpPr>
        <p:spPr>
          <a:xfrm>
            <a:off x="1459231" y="1160812"/>
            <a:ext cx="9710239" cy="5666047"/>
          </a:xfrm>
        </p:spPr>
        <p:txBody>
          <a:bodyPr anchor="ctr">
            <a:normAutofit/>
          </a:bodyPr>
          <a:lstStyle/>
          <a:p>
            <a:r>
              <a:rPr lang="en-US" sz="2400" b="1" i="0" dirty="0">
                <a:solidFill>
                  <a:schemeClr val="tx2"/>
                </a:solidFill>
                <a:effectLst/>
                <a:latin typeface="Roboto" panose="02000000000000000000" pitchFamily="2" charset="0"/>
                <a:ea typeface="Roboto" panose="02000000000000000000" pitchFamily="2" charset="0"/>
                <a:cs typeface="Roboto" panose="02000000000000000000" pitchFamily="2" charset="0"/>
              </a:rPr>
              <a:t>Global Scope: </a:t>
            </a: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Variables or functions declared in the global namespace have global scope, which means all the variables and functions having global scope can be accessed from anywhere inside the code.</a:t>
            </a:r>
          </a:p>
          <a:p>
            <a:r>
              <a:rPr lang="en-US" sz="2400" b="1" dirty="0">
                <a:solidFill>
                  <a:schemeClr val="tx2"/>
                </a:solidFill>
                <a:latin typeface="Roboto" panose="02000000000000000000" pitchFamily="2" charset="0"/>
                <a:ea typeface="Roboto" panose="02000000000000000000" pitchFamily="2" charset="0"/>
                <a:cs typeface="Roboto" panose="02000000000000000000" pitchFamily="2" charset="0"/>
              </a:rPr>
              <a:t>Function Scope: </a:t>
            </a:r>
            <a:r>
              <a:rPr lang="en-US" sz="2400" dirty="0">
                <a:solidFill>
                  <a:schemeClr val="tx2"/>
                </a:solidFill>
                <a:latin typeface="Roboto" panose="02000000000000000000" pitchFamily="2" charset="0"/>
                <a:ea typeface="Roboto" panose="02000000000000000000" pitchFamily="2" charset="0"/>
                <a:cs typeface="Roboto" panose="02000000000000000000" pitchFamily="2" charset="0"/>
              </a:rPr>
              <a:t>Any variables or functions declared inside a function have local/function scope, which means that all the variables and functions declared inside a function, can be accessed from within the function and not outside of it.</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13001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70D15D-4CD4-315A-28D1-BD8098FBC913}"/>
              </a:ext>
            </a:extLst>
          </p:cNvPr>
          <p:cNvSpPr>
            <a:spLocks noGrp="1"/>
          </p:cNvSpPr>
          <p:nvPr>
            <p:ph type="title"/>
          </p:nvPr>
        </p:nvSpPr>
        <p:spPr>
          <a:xfrm>
            <a:off x="1198182" y="381000"/>
            <a:ext cx="10003218" cy="1600124"/>
          </a:xfrm>
        </p:spPr>
        <p:txBody>
          <a:bodyPr>
            <a:normAutofit/>
          </a:bodyPr>
          <a:lstStyle/>
          <a:p>
            <a:r>
              <a:rPr lang="en-US"/>
              <a:t>Props in React</a:t>
            </a:r>
          </a:p>
        </p:txBody>
      </p:sp>
      <p:sp>
        <p:nvSpPr>
          <p:cNvPr id="3" name="Content Placeholder 2">
            <a:extLst>
              <a:ext uri="{FF2B5EF4-FFF2-40B4-BE49-F238E27FC236}">
                <a16:creationId xmlns:a16="http://schemas.microsoft.com/office/drawing/2014/main" id="{1AB56DE5-3A07-5395-DD72-EF41B62681C0}"/>
              </a:ext>
            </a:extLst>
          </p:cNvPr>
          <p:cNvSpPr>
            <a:spLocks noGrp="1"/>
          </p:cNvSpPr>
          <p:nvPr>
            <p:ph idx="1"/>
          </p:nvPr>
        </p:nvSpPr>
        <p:spPr>
          <a:xfrm>
            <a:off x="1185756" y="2362200"/>
            <a:ext cx="10015644" cy="4201160"/>
          </a:xfrm>
        </p:spPr>
        <p:txBody>
          <a:bodyPr anchor="ctr">
            <a:normAutofit/>
          </a:bodyPr>
          <a:lstStyle/>
          <a:p>
            <a:pPr>
              <a:buFont typeface="Arial" panose="020B0604020202020204" pitchFamily="34" charset="0"/>
              <a:buChar char="•"/>
            </a:pPr>
            <a:r>
              <a:rPr lang="en-US" sz="2000" b="0" i="0" u="none" strike="noStrike" dirty="0">
                <a:solidFill>
                  <a:schemeClr val="tx1">
                    <a:alpha val="80000"/>
                  </a:schemeClr>
                </a:solidFill>
                <a:effectLst/>
                <a:latin typeface="Roboto" panose="02000000000000000000" pitchFamily="2" charset="0"/>
                <a:ea typeface="Roboto" panose="02000000000000000000" pitchFamily="2" charset="0"/>
                <a:cs typeface="Roboto" panose="02000000000000000000" pitchFamily="2" charset="0"/>
              </a:rPr>
              <a:t>Props</a:t>
            </a:r>
            <a:r>
              <a:rPr lang="en-US" sz="2000" b="0" i="0" dirty="0">
                <a:solidFill>
                  <a:schemeClr val="tx1">
                    <a:alpha val="80000"/>
                  </a:schemeClr>
                </a:solidFill>
                <a:effectLst/>
                <a:latin typeface="Roboto" panose="02000000000000000000" pitchFamily="2" charset="0"/>
                <a:ea typeface="Roboto" panose="02000000000000000000" pitchFamily="2" charset="0"/>
                <a:cs typeface="Roboto" panose="02000000000000000000" pitchFamily="2" charset="0"/>
              </a:rPr>
              <a:t> are short for Properties. It is a React built-in object that stores the value of attributes of a tag and works similarly to HTML attributes. They are read-only components which must be kept pure i.e., immutable.</a:t>
            </a:r>
          </a:p>
          <a:p>
            <a:pPr>
              <a:buFont typeface="Arial" panose="020B0604020202020204" pitchFamily="34" charset="0"/>
              <a:buChar char="•"/>
            </a:pPr>
            <a:r>
              <a:rPr lang="en-US" sz="2000" b="0" i="0" dirty="0">
                <a:solidFill>
                  <a:schemeClr val="tx1">
                    <a:alpha val="80000"/>
                  </a:schemeClr>
                </a:solidFill>
                <a:effectLst/>
                <a:latin typeface="Roboto" panose="02000000000000000000" pitchFamily="2" charset="0"/>
              </a:rPr>
              <a:t>Props provide a way to pass data from one component to another component. Props are passed to the component in the same way as arguments are passed in a function.</a:t>
            </a:r>
          </a:p>
          <a:p>
            <a:pPr marL="0" indent="0">
              <a:buNone/>
            </a:pPr>
            <a:endParaRPr lang="en-US" sz="2000" dirty="0">
              <a:solidFill>
                <a:schemeClr val="tx1">
                  <a:alpha val="80000"/>
                </a:schemeClr>
              </a:solidFill>
            </a:endParaRPr>
          </a:p>
        </p:txBody>
      </p:sp>
    </p:spTree>
    <p:extLst>
      <p:ext uri="{BB962C8B-B14F-4D97-AF65-F5344CB8AC3E}">
        <p14:creationId xmlns:p14="http://schemas.microsoft.com/office/powerpoint/2010/main" val="19283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3" name="Rectangle 103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5" name="Rectangle 103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7" name="Rectangle 103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170FAE-3E11-48A5-7644-460CA9BFBAC8}"/>
              </a:ext>
            </a:extLst>
          </p:cNvPr>
          <p:cNvSpPr>
            <a:spLocks noGrp="1"/>
          </p:cNvSpPr>
          <p:nvPr>
            <p:ph type="title"/>
          </p:nvPr>
        </p:nvSpPr>
        <p:spPr>
          <a:xfrm>
            <a:off x="838200" y="381000"/>
            <a:ext cx="10003218" cy="1600124"/>
          </a:xfrm>
        </p:spPr>
        <p:txBody>
          <a:bodyPr>
            <a:normAutofit/>
          </a:bodyPr>
          <a:lstStyle/>
          <a:p>
            <a:r>
              <a:rPr lang="en-US"/>
              <a:t>Components in React</a:t>
            </a:r>
          </a:p>
        </p:txBody>
      </p:sp>
      <p:sp>
        <p:nvSpPr>
          <p:cNvPr id="3" name="Content Placeholder 2">
            <a:extLst>
              <a:ext uri="{FF2B5EF4-FFF2-40B4-BE49-F238E27FC236}">
                <a16:creationId xmlns:a16="http://schemas.microsoft.com/office/drawing/2014/main" id="{E33DBEE2-B04A-25F2-D820-DB2950DE9F09}"/>
              </a:ext>
            </a:extLst>
          </p:cNvPr>
          <p:cNvSpPr>
            <a:spLocks noGrp="1"/>
          </p:cNvSpPr>
          <p:nvPr>
            <p:ph idx="1"/>
          </p:nvPr>
        </p:nvSpPr>
        <p:spPr>
          <a:xfrm>
            <a:off x="548640" y="2720104"/>
            <a:ext cx="6861810" cy="3783586"/>
          </a:xfrm>
        </p:spPr>
        <p:txBody>
          <a:bodyPr anchor="ctr">
            <a:normAutofit/>
          </a:bodyPr>
          <a:lstStyle/>
          <a:p>
            <a:pPr lvl="1">
              <a:lnSpc>
                <a:spcPct val="100000"/>
              </a:lnSpc>
            </a:pPr>
            <a:r>
              <a:rPr lang="en-US" sz="1800" b="0" i="0" dirty="0">
                <a:solidFill>
                  <a:schemeClr val="tx2"/>
                </a:solidFill>
                <a:effectLst/>
                <a:latin typeface="Roboto" panose="02000000000000000000" pitchFamily="2" charset="0"/>
              </a:rPr>
              <a:t>Functional Components: These types of components have no state of their own and only contain render methods, and therefore are called </a:t>
            </a:r>
            <a:r>
              <a:rPr lang="en-US" sz="1800" b="0" i="0" dirty="0">
                <a:solidFill>
                  <a:schemeClr val="tx2"/>
                </a:solidFill>
                <a:effectLst/>
                <a:highlight>
                  <a:srgbClr val="C0C0C0"/>
                </a:highlight>
                <a:latin typeface="Roboto" panose="02000000000000000000" pitchFamily="2" charset="0"/>
              </a:rPr>
              <a:t>stateless components</a:t>
            </a:r>
            <a:r>
              <a:rPr lang="en-US" sz="1800" b="0" i="0" dirty="0">
                <a:solidFill>
                  <a:schemeClr val="tx2"/>
                </a:solidFill>
                <a:effectLst/>
                <a:latin typeface="Roboto" panose="02000000000000000000" pitchFamily="2" charset="0"/>
              </a:rPr>
              <a:t>. They may derive data from other components as props (properties).</a:t>
            </a:r>
          </a:p>
          <a:p>
            <a:pPr lvl="1">
              <a:lnSpc>
                <a:spcPct val="100000"/>
              </a:lnSpc>
            </a:pPr>
            <a:r>
              <a:rPr lang="en-US" sz="1800" b="0" i="0" dirty="0">
                <a:solidFill>
                  <a:schemeClr val="tx2"/>
                </a:solidFill>
                <a:effectLst/>
                <a:latin typeface="Roboto" panose="02000000000000000000" pitchFamily="2" charset="0"/>
              </a:rPr>
              <a:t>Class Components: These types of components can hold and manage their own state and have a separate render method to return JSX on the screen. They are called </a:t>
            </a:r>
            <a:r>
              <a:rPr lang="en-US" sz="1800" b="0" i="0" dirty="0">
                <a:solidFill>
                  <a:schemeClr val="tx2"/>
                </a:solidFill>
                <a:effectLst/>
                <a:highlight>
                  <a:srgbClr val="C0C0C0"/>
                </a:highlight>
                <a:latin typeface="Roboto" panose="02000000000000000000" pitchFamily="2" charset="0"/>
              </a:rPr>
              <a:t>stateful components </a:t>
            </a:r>
            <a:r>
              <a:rPr lang="en-US" sz="1800" b="0" i="0" dirty="0">
                <a:solidFill>
                  <a:schemeClr val="tx2"/>
                </a:solidFill>
                <a:effectLst/>
                <a:latin typeface="Roboto" panose="02000000000000000000" pitchFamily="2" charset="0"/>
              </a:rPr>
              <a:t>as they can have a state.</a:t>
            </a:r>
          </a:p>
          <a:p>
            <a:pPr>
              <a:lnSpc>
                <a:spcPct val="100000"/>
              </a:lnSpc>
            </a:pPr>
            <a:endParaRPr lang="en-US" sz="1800" dirty="0">
              <a:solidFill>
                <a:schemeClr val="tx2"/>
              </a:solidFill>
            </a:endParaRPr>
          </a:p>
        </p:txBody>
      </p:sp>
      <p:pic>
        <p:nvPicPr>
          <p:cNvPr id="1026" name="Picture 2" descr="ReactJS Components - javatpoint">
            <a:extLst>
              <a:ext uri="{FF2B5EF4-FFF2-40B4-BE49-F238E27FC236}">
                <a16:creationId xmlns:a16="http://schemas.microsoft.com/office/drawing/2014/main" id="{2B834C3E-0711-9006-6DBA-1323CDBB86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4" t="30126" r="57092" b="15355"/>
          <a:stretch/>
        </p:blipFill>
        <p:spPr bwMode="auto">
          <a:xfrm>
            <a:off x="7890510" y="2362124"/>
            <a:ext cx="3752850" cy="420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86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A2282BBF-8F80-8090-AA8A-7F8C40D7202E}"/>
              </a:ext>
            </a:extLst>
          </p:cNvPr>
          <p:cNvSpPr>
            <a:spLocks noGrp="1"/>
          </p:cNvSpPr>
          <p:nvPr>
            <p:ph idx="1"/>
          </p:nvPr>
        </p:nvSpPr>
        <p:spPr>
          <a:xfrm>
            <a:off x="1493521" y="599440"/>
            <a:ext cx="9679758" cy="5513647"/>
          </a:xfrm>
        </p:spPr>
        <p:txBody>
          <a:bodyPr anchor="ctr">
            <a:normAutofit/>
          </a:bodyPr>
          <a:lstStyle/>
          <a:p>
            <a:pPr marL="0" indent="0">
              <a:lnSpc>
                <a:spcPct val="100000"/>
              </a:lnSpc>
              <a:buNone/>
            </a:pPr>
            <a:endParaRPr lang="en-US" sz="2400" b="1"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0" indent="0">
              <a:lnSpc>
                <a:spcPct val="100000"/>
              </a:lnSpc>
              <a:buNone/>
            </a:pPr>
            <a:r>
              <a:rPr lang="en-US" sz="2400" b="1" dirty="0">
                <a:solidFill>
                  <a:schemeClr val="tx2"/>
                </a:solidFill>
                <a:latin typeface="Roboto" panose="02000000000000000000" pitchFamily="2" charset="0"/>
                <a:ea typeface="Roboto" panose="02000000000000000000" pitchFamily="2" charset="0"/>
                <a:cs typeface="Roboto" panose="02000000000000000000" pitchFamily="2" charset="0"/>
              </a:rPr>
              <a:t>Stateful components:</a:t>
            </a:r>
          </a:p>
          <a:p>
            <a:pPr>
              <a:lnSpc>
                <a:spcPct val="100000"/>
              </a:lnSpc>
            </a:pP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Contains the knowledge of past, current and possible future changes in state.</a:t>
            </a:r>
          </a:p>
          <a:p>
            <a:pPr>
              <a:lnSpc>
                <a:spcPct val="100000"/>
              </a:lnSpc>
            </a:pP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Stateless components notify them about the requirement of the state change, then they send down the props to them.</a:t>
            </a:r>
          </a:p>
          <a:p>
            <a:pPr marL="0" indent="0">
              <a:lnSpc>
                <a:spcPct val="100000"/>
              </a:lnSpc>
              <a:buNone/>
            </a:pPr>
            <a:r>
              <a:rPr lang="en-US" sz="2400" b="1" dirty="0">
                <a:solidFill>
                  <a:schemeClr val="tx2"/>
                </a:solidFill>
                <a:latin typeface="Roboto" panose="02000000000000000000" pitchFamily="2" charset="0"/>
                <a:ea typeface="Roboto" panose="02000000000000000000" pitchFamily="2" charset="0"/>
                <a:cs typeface="Roboto" panose="02000000000000000000" pitchFamily="2" charset="0"/>
              </a:rPr>
              <a:t>Stateless components:</a:t>
            </a:r>
          </a:p>
          <a:p>
            <a:pPr>
              <a:lnSpc>
                <a:spcPct val="100000"/>
              </a:lnSpc>
            </a:pP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Contains no knowledge of past, current and possible future state changes</a:t>
            </a:r>
            <a:r>
              <a:rPr lang="en-US" sz="2400" dirty="0">
                <a:solidFill>
                  <a:schemeClr val="tx2"/>
                </a:solidFill>
                <a:latin typeface="Roboto" panose="02000000000000000000" pitchFamily="2" charset="0"/>
                <a:ea typeface="Roboto" panose="02000000000000000000" pitchFamily="2" charset="0"/>
                <a:cs typeface="Roboto" panose="02000000000000000000" pitchFamily="2" charset="0"/>
              </a:rPr>
              <a:t>.</a:t>
            </a:r>
          </a:p>
          <a:p>
            <a:pPr>
              <a:lnSpc>
                <a:spcPct val="100000"/>
              </a:lnSpc>
            </a:pP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They receive the props from the Stateful components and treat them as callback functions.</a:t>
            </a:r>
          </a:p>
          <a:p>
            <a:pPr>
              <a:lnSpc>
                <a:spcPct val="100000"/>
              </a:lnSpc>
            </a:pPr>
            <a:endParaRPr lang="en-US" sz="1700" dirty="0">
              <a:solidFill>
                <a:schemeClr val="tx2"/>
              </a:solidFill>
            </a:endParaRPr>
          </a:p>
        </p:txBody>
      </p:sp>
    </p:spTree>
    <p:extLst>
      <p:ext uri="{BB962C8B-B14F-4D97-AF65-F5344CB8AC3E}">
        <p14:creationId xmlns:p14="http://schemas.microsoft.com/office/powerpoint/2010/main" val="17287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153" name="Rectangle 615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155" name="Rectangle 615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57" name="Rectangle 615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599631-6933-9124-F6E7-29F4F73CF9B4}"/>
              </a:ext>
            </a:extLst>
          </p:cNvPr>
          <p:cNvSpPr>
            <a:spLocks noGrp="1"/>
          </p:cNvSpPr>
          <p:nvPr>
            <p:ph type="title"/>
          </p:nvPr>
        </p:nvSpPr>
        <p:spPr>
          <a:xfrm>
            <a:off x="838200" y="381000"/>
            <a:ext cx="10003218" cy="1600124"/>
          </a:xfrm>
        </p:spPr>
        <p:txBody>
          <a:bodyPr>
            <a:normAutofit/>
          </a:bodyPr>
          <a:lstStyle/>
          <a:p>
            <a:r>
              <a:rPr lang="en-US"/>
              <a:t>Hooks in React</a:t>
            </a:r>
          </a:p>
        </p:txBody>
      </p:sp>
      <p:sp>
        <p:nvSpPr>
          <p:cNvPr id="3" name="Content Placeholder 2">
            <a:extLst>
              <a:ext uri="{FF2B5EF4-FFF2-40B4-BE49-F238E27FC236}">
                <a16:creationId xmlns:a16="http://schemas.microsoft.com/office/drawing/2014/main" id="{18DAD1BB-58C9-4C05-1631-4CE43237A525}"/>
              </a:ext>
            </a:extLst>
          </p:cNvPr>
          <p:cNvSpPr>
            <a:spLocks noGrp="1"/>
          </p:cNvSpPr>
          <p:nvPr>
            <p:ph idx="1"/>
          </p:nvPr>
        </p:nvSpPr>
        <p:spPr>
          <a:xfrm>
            <a:off x="838200" y="2745362"/>
            <a:ext cx="6050350" cy="3731638"/>
          </a:xfrm>
        </p:spPr>
        <p:txBody>
          <a:bodyPr anchor="ctr">
            <a:normAutofit lnSpcReduction="10000"/>
          </a:bodyPr>
          <a:lstStyle/>
          <a:p>
            <a:pPr>
              <a:lnSpc>
                <a:spcPct val="100000"/>
              </a:lnSpc>
            </a:pPr>
            <a:r>
              <a:rPr lang="en-US" sz="2000" b="1" i="0" dirty="0" err="1">
                <a:solidFill>
                  <a:schemeClr val="tx1"/>
                </a:solidFill>
                <a:effectLst/>
                <a:latin typeface="Roboto" panose="02000000000000000000" pitchFamily="2" charset="0"/>
                <a:ea typeface="Roboto" panose="02000000000000000000" pitchFamily="2" charset="0"/>
                <a:cs typeface="Roboto" panose="02000000000000000000" pitchFamily="2" charset="0"/>
              </a:rPr>
              <a:t>useState</a:t>
            </a: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 It is the most important and often used hook. The purpose of this hook to handle reactive data, any data that changes in the application is called state, when any of the data changes, React re-renders the UI.</a:t>
            </a:r>
          </a:p>
          <a:p>
            <a:pPr>
              <a:lnSpc>
                <a:spcPct val="100000"/>
              </a:lnSpc>
            </a:pPr>
            <a:r>
              <a:rPr lang="en-US" sz="2000" b="1" i="0" dirty="0" err="1">
                <a:solidFill>
                  <a:schemeClr val="tx1"/>
                </a:solidFill>
                <a:effectLst/>
                <a:latin typeface="Roboto" panose="02000000000000000000" pitchFamily="2" charset="0"/>
                <a:ea typeface="Roboto" panose="02000000000000000000" pitchFamily="2" charset="0"/>
                <a:cs typeface="Roboto" panose="02000000000000000000" pitchFamily="2" charset="0"/>
              </a:rPr>
              <a:t>useEffect</a:t>
            </a: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 It allows us to implement all the lifecycle hooks from within a single function API.</a:t>
            </a:r>
          </a:p>
          <a:p>
            <a:pPr marL="0" indent="0">
              <a:lnSpc>
                <a:spcPct val="100000"/>
              </a:lnSpc>
              <a:buNone/>
            </a:pP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a:t>
            </a:r>
          </a:p>
          <a:p>
            <a:pPr marL="0" indent="0">
              <a:lnSpc>
                <a:spcPct val="100000"/>
              </a:lnSpc>
              <a:buNone/>
            </a:pP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Lifecycle hooks include - </a:t>
            </a:r>
            <a:r>
              <a:rPr lang="en-US" sz="20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componentWillMount</a:t>
            </a:r>
            <a:r>
              <a:rPr lang="en-US" sz="20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20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componentDidMount</a:t>
            </a:r>
            <a:r>
              <a:rPr lang="en-US" sz="20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20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componentWillUpdate</a:t>
            </a:r>
            <a:r>
              <a:rPr lang="en-US" sz="20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20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componentDidUpdate</a:t>
            </a:r>
            <a:r>
              <a:rPr lang="en-US" sz="20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20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componentWillUnmount</a:t>
            </a:r>
            <a:r>
              <a:rPr lang="en-US" sz="2000" b="1"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br>
              <a:rPr lang="en-US" sz="1500" dirty="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5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6146" name="Picture 2" descr="What is React hooks API - How to used it? - Edupala">
            <a:extLst>
              <a:ext uri="{FF2B5EF4-FFF2-40B4-BE49-F238E27FC236}">
                <a16:creationId xmlns:a16="http://schemas.microsoft.com/office/drawing/2014/main" id="{36FBDBCA-4FA3-6F01-E75E-8F7F896451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57" t="24436" r="40380" b="1"/>
          <a:stretch/>
        </p:blipFill>
        <p:spPr bwMode="auto">
          <a:xfrm>
            <a:off x="7448550" y="2388211"/>
            <a:ext cx="4392303" cy="36087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1304B2B-77D2-905A-DB13-B11D8DC01D3E}"/>
              </a:ext>
            </a:extLst>
          </p:cNvPr>
          <p:cNvPicPr>
            <a:picLocks noChangeAspect="1"/>
          </p:cNvPicPr>
          <p:nvPr/>
        </p:nvPicPr>
        <p:blipFill>
          <a:blip r:embed="rId4"/>
          <a:stretch>
            <a:fillRect/>
          </a:stretch>
        </p:blipFill>
        <p:spPr>
          <a:xfrm>
            <a:off x="7658738" y="6118953"/>
            <a:ext cx="3971925" cy="571500"/>
          </a:xfrm>
          <a:prstGeom prst="rect">
            <a:avLst/>
          </a:prstGeom>
        </p:spPr>
      </p:pic>
    </p:spTree>
    <p:extLst>
      <p:ext uri="{BB962C8B-B14F-4D97-AF65-F5344CB8AC3E}">
        <p14:creationId xmlns:p14="http://schemas.microsoft.com/office/powerpoint/2010/main" val="324497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29736DCB-1BA6-FF49-262B-7DFE15B8C497}"/>
              </a:ext>
            </a:extLst>
          </p:cNvPr>
          <p:cNvSpPr>
            <a:spLocks noGrp="1"/>
          </p:cNvSpPr>
          <p:nvPr>
            <p:ph idx="1"/>
          </p:nvPr>
        </p:nvSpPr>
        <p:spPr>
          <a:xfrm>
            <a:off x="1452881" y="477520"/>
            <a:ext cx="9639118" cy="5696527"/>
          </a:xfrm>
        </p:spPr>
        <p:txBody>
          <a:bodyPr anchor="ctr">
            <a:normAutofit/>
          </a:bodyPr>
          <a:lstStyle/>
          <a:p>
            <a:pPr>
              <a:lnSpc>
                <a:spcPct val="100000"/>
              </a:lnSpc>
            </a:pPr>
            <a:endParaRPr lang="en-US" b="1"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pPr>
              <a:lnSpc>
                <a:spcPct val="100000"/>
              </a:lnSpc>
            </a:pPr>
            <a:endParaRPr lang="en-US" b="1"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pPr>
              <a:lnSpc>
                <a:spcPct val="100000"/>
              </a:lnSpc>
            </a:pPr>
            <a:r>
              <a:rPr lang="en-US" sz="2400" b="1" i="0" dirty="0" err="1">
                <a:solidFill>
                  <a:schemeClr val="tx2"/>
                </a:solidFill>
                <a:effectLst/>
                <a:latin typeface="Roboto" panose="02000000000000000000" pitchFamily="2" charset="0"/>
                <a:ea typeface="Roboto" panose="02000000000000000000" pitchFamily="2" charset="0"/>
                <a:cs typeface="Roboto" panose="02000000000000000000" pitchFamily="2" charset="0"/>
              </a:rPr>
              <a:t>useRef</a:t>
            </a: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 : This hook allows us to create a mutable object. It is used, when the value keeps changes like in the case of </a:t>
            </a:r>
            <a:r>
              <a:rPr lang="en-US" sz="2400" b="0" i="0" dirty="0" err="1">
                <a:solidFill>
                  <a:schemeClr val="tx2"/>
                </a:solidFill>
                <a:effectLst/>
                <a:latin typeface="Roboto" panose="02000000000000000000" pitchFamily="2" charset="0"/>
                <a:ea typeface="Roboto" panose="02000000000000000000" pitchFamily="2" charset="0"/>
                <a:cs typeface="Roboto" panose="02000000000000000000" pitchFamily="2" charset="0"/>
              </a:rPr>
              <a:t>useState</a:t>
            </a: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 hook, but the difference is, it doesn't trigger a re-render when the value changes.</a:t>
            </a:r>
          </a:p>
          <a:p>
            <a:pPr>
              <a:lnSpc>
                <a:spcPct val="100000"/>
              </a:lnSpc>
            </a:pPr>
            <a:r>
              <a:rPr lang="en-US" sz="2400" b="1" i="0" dirty="0" err="1">
                <a:solidFill>
                  <a:schemeClr val="tx2"/>
                </a:solidFill>
                <a:effectLst/>
                <a:latin typeface="Roboto" panose="02000000000000000000" pitchFamily="2" charset="0"/>
                <a:ea typeface="Roboto" panose="02000000000000000000" pitchFamily="2" charset="0"/>
                <a:cs typeface="Roboto" panose="02000000000000000000" pitchFamily="2" charset="0"/>
              </a:rPr>
              <a:t>useCallback</a:t>
            </a: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 : is one of the react hooks used to prevent functions declared within the body of function components from being recreated on every render.</a:t>
            </a:r>
          </a:p>
          <a:p>
            <a:pPr>
              <a:lnSpc>
                <a:spcPct val="100000"/>
              </a:lnSpc>
            </a:pPr>
            <a:r>
              <a:rPr lang="en-US" sz="2400" b="1" i="0" dirty="0" err="1">
                <a:solidFill>
                  <a:schemeClr val="tx2"/>
                </a:solidFill>
                <a:effectLst/>
                <a:latin typeface="Roboto" panose="02000000000000000000" pitchFamily="2" charset="0"/>
                <a:ea typeface="Roboto" panose="02000000000000000000" pitchFamily="2" charset="0"/>
                <a:cs typeface="Roboto" panose="02000000000000000000" pitchFamily="2" charset="0"/>
              </a:rPr>
              <a:t>useMemo</a:t>
            </a:r>
            <a:r>
              <a:rPr lang="en-US" sz="2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 : This hook will help you to optimize computational cost or improve performance. It mostly used when we're needed to make expensive calculations.</a:t>
            </a:r>
            <a:br>
              <a:rPr lang="en-US" sz="17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br>
            <a:endParaRPr lang="en-US" sz="1700" b="0"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pPr>
              <a:lnSpc>
                <a:spcPct val="100000"/>
              </a:lnSpc>
            </a:pPr>
            <a:endParaRPr lang="en-US" sz="1700" dirty="0">
              <a:solidFill>
                <a:schemeClr val="tx2"/>
              </a:solidFill>
            </a:endParaRPr>
          </a:p>
        </p:txBody>
      </p:sp>
    </p:spTree>
    <p:extLst>
      <p:ext uri="{BB962C8B-B14F-4D97-AF65-F5344CB8AC3E}">
        <p14:creationId xmlns:p14="http://schemas.microsoft.com/office/powerpoint/2010/main" val="92978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E36392-1DCB-7CEB-7899-3FFB436977F3}"/>
              </a:ext>
            </a:extLst>
          </p:cNvPr>
          <p:cNvSpPr>
            <a:spLocks noGrp="1"/>
          </p:cNvSpPr>
          <p:nvPr>
            <p:ph type="title"/>
          </p:nvPr>
        </p:nvSpPr>
        <p:spPr>
          <a:xfrm>
            <a:off x="838200" y="381000"/>
            <a:ext cx="10003218" cy="1600124"/>
          </a:xfrm>
        </p:spPr>
        <p:txBody>
          <a:bodyPr>
            <a:normAutofit/>
          </a:bodyPr>
          <a:lstStyle/>
          <a:p>
            <a:r>
              <a:rPr lang="en-US"/>
              <a:t>HTML</a:t>
            </a:r>
          </a:p>
        </p:txBody>
      </p:sp>
      <p:sp>
        <p:nvSpPr>
          <p:cNvPr id="3" name="Content Placeholder 2">
            <a:extLst>
              <a:ext uri="{FF2B5EF4-FFF2-40B4-BE49-F238E27FC236}">
                <a16:creationId xmlns:a16="http://schemas.microsoft.com/office/drawing/2014/main" id="{69D9C1D0-7EBA-1DF3-DA9A-C324EA0FE18B}"/>
              </a:ext>
            </a:extLst>
          </p:cNvPr>
          <p:cNvSpPr>
            <a:spLocks noGrp="1"/>
          </p:cNvSpPr>
          <p:nvPr>
            <p:ph idx="1"/>
          </p:nvPr>
        </p:nvSpPr>
        <p:spPr>
          <a:xfrm>
            <a:off x="838200" y="2745362"/>
            <a:ext cx="4800600" cy="3552824"/>
          </a:xfrm>
        </p:spPr>
        <p:txBody>
          <a:bodyPr anchor="ctr">
            <a:normAutofit/>
          </a:bodyPr>
          <a:lstStyle/>
          <a:p>
            <a:pPr marL="0" indent="0">
              <a:buNone/>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H</a:t>
            </a:r>
            <a:r>
              <a:rPr lang="en-US" sz="18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TML stands for Hyper Text Markup Language. It is a language of World Wide Web. It is a standard text formatting language which is used to create and display pages on the Web. It makes the text more interactive and dynamic. It can turn text into images, tables, links.</a:t>
            </a:r>
          </a:p>
          <a:p>
            <a:pPr marL="0" indent="0">
              <a:buNone/>
            </a:pPr>
            <a:endParaRPr lang="en-US" sz="18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ABA15CA3-C4C5-F952-BF2F-C22BCE56D22F}"/>
              </a:ext>
            </a:extLst>
          </p:cNvPr>
          <p:cNvPicPr>
            <a:picLocks noChangeAspect="1"/>
          </p:cNvPicPr>
          <p:nvPr/>
        </p:nvPicPr>
        <p:blipFill rotWithShape="1">
          <a:blip r:embed="rId3"/>
          <a:srcRect r="1211" b="9309"/>
          <a:stretch/>
        </p:blipFill>
        <p:spPr>
          <a:xfrm>
            <a:off x="5839809" y="2899197"/>
            <a:ext cx="5841999" cy="2963124"/>
          </a:xfrm>
          <a:prstGeom prst="rect">
            <a:avLst/>
          </a:prstGeom>
        </p:spPr>
      </p:pic>
    </p:spTree>
    <p:extLst>
      <p:ext uri="{BB962C8B-B14F-4D97-AF65-F5344CB8AC3E}">
        <p14:creationId xmlns:p14="http://schemas.microsoft.com/office/powerpoint/2010/main" val="310161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57" name="Rectangle 2056">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59" name="Rectangle 205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61" name="Rectangle 206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E1BCCD-1162-01C5-AF4D-FA1A8F62413C}"/>
              </a:ext>
            </a:extLst>
          </p:cNvPr>
          <p:cNvSpPr>
            <a:spLocks noGrp="1"/>
          </p:cNvSpPr>
          <p:nvPr>
            <p:ph type="title"/>
          </p:nvPr>
        </p:nvSpPr>
        <p:spPr>
          <a:xfrm>
            <a:off x="838200" y="381000"/>
            <a:ext cx="10003218" cy="1600124"/>
          </a:xfrm>
        </p:spPr>
        <p:txBody>
          <a:bodyPr>
            <a:normAutofit/>
          </a:bodyPr>
          <a:lstStyle/>
          <a:p>
            <a:r>
              <a:rPr lang="en-US"/>
              <a:t>HTML Layout</a:t>
            </a:r>
          </a:p>
        </p:txBody>
      </p:sp>
      <p:sp>
        <p:nvSpPr>
          <p:cNvPr id="3" name="Content Placeholder 2">
            <a:extLst>
              <a:ext uri="{FF2B5EF4-FFF2-40B4-BE49-F238E27FC236}">
                <a16:creationId xmlns:a16="http://schemas.microsoft.com/office/drawing/2014/main" id="{1CE64743-CCB3-9578-55F6-3E01755C72F4}"/>
              </a:ext>
            </a:extLst>
          </p:cNvPr>
          <p:cNvSpPr>
            <a:spLocks noGrp="1"/>
          </p:cNvSpPr>
          <p:nvPr>
            <p:ph idx="1"/>
          </p:nvPr>
        </p:nvSpPr>
        <p:spPr>
          <a:xfrm>
            <a:off x="838200" y="2745362"/>
            <a:ext cx="6426200" cy="3552824"/>
          </a:xfrm>
        </p:spPr>
        <p:txBody>
          <a:bodyPr anchor="ctr">
            <a:normAutofit lnSpcReduction="10000"/>
          </a:bodyPr>
          <a:lstStyle/>
          <a:p>
            <a:pPr>
              <a:lnSpc>
                <a:spcPct val="100000"/>
              </a:lnSpc>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HTML layout specifies a way in which the web page is arranged.</a:t>
            </a:r>
          </a:p>
          <a:p>
            <a:pPr marL="0" indent="0">
              <a:lnSpc>
                <a:spcPct val="100000"/>
              </a:lnSpc>
              <a:buNone/>
            </a:pPr>
            <a:endPar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nSpc>
                <a:spcPct val="100000"/>
              </a:lnSpc>
              <a:buNone/>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&lt;header&gt;: It is used to define a header for a document or a section.</a:t>
            </a:r>
          </a:p>
          <a:p>
            <a:pPr marL="0" indent="0">
              <a:lnSpc>
                <a:spcPct val="100000"/>
              </a:lnSpc>
              <a:buNone/>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&lt;nav&gt;: It is used to define a container for navigation links</a:t>
            </a:r>
          </a:p>
          <a:p>
            <a:pPr marL="0" indent="0">
              <a:lnSpc>
                <a:spcPct val="100000"/>
              </a:lnSpc>
              <a:buNone/>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&lt;section&gt;: It is used to define a section in a document</a:t>
            </a:r>
          </a:p>
          <a:p>
            <a:pPr marL="0" indent="0">
              <a:lnSpc>
                <a:spcPct val="100000"/>
              </a:lnSpc>
              <a:buNone/>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&lt;article&gt;: It is used to define an independent, self-contained article</a:t>
            </a:r>
          </a:p>
          <a:p>
            <a:pPr marL="0" indent="0">
              <a:lnSpc>
                <a:spcPct val="100000"/>
              </a:lnSpc>
              <a:buNone/>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&lt;aside&gt;: It is used to define content aside from the content (like a sidebar)</a:t>
            </a:r>
          </a:p>
          <a:p>
            <a:pPr marL="0" indent="0">
              <a:lnSpc>
                <a:spcPct val="100000"/>
              </a:lnSpc>
              <a:buNone/>
            </a:pPr>
            <a:r>
              <a:rPr lang="en-US" sz="1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&lt;footer&gt;: It is used to define a footer for a document or a section</a:t>
            </a:r>
          </a:p>
          <a:p>
            <a:pPr marL="0" indent="0">
              <a:lnSpc>
                <a:spcPct val="100000"/>
              </a:lnSpc>
              <a:buNone/>
            </a:pPr>
            <a:br>
              <a:rPr lang="en-US" sz="1600" dirty="0">
                <a:solidFill>
                  <a:schemeClr val="tx1"/>
                </a:solidFill>
              </a:rPr>
            </a:br>
            <a:endParaRPr lang="en-US" sz="1600" dirty="0">
              <a:solidFill>
                <a:schemeClr val="tx1"/>
              </a:solidFill>
            </a:endParaRPr>
          </a:p>
        </p:txBody>
      </p:sp>
      <p:pic>
        <p:nvPicPr>
          <p:cNvPr id="2050" name="Picture 2" descr="HTML Layout Elements and Techniques">
            <a:extLst>
              <a:ext uri="{FF2B5EF4-FFF2-40B4-BE49-F238E27FC236}">
                <a16:creationId xmlns:a16="http://schemas.microsoft.com/office/drawing/2014/main" id="{714DBA56-61B2-AE80-B31B-DE13A325C4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5590" y="2509617"/>
            <a:ext cx="3215878" cy="378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3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05" name="Rectangle 4104">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07" name="Rectangle 4106">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09" name="Rectangle 4108">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AFD776-90E5-D9D3-F494-10BCEB8C2A90}"/>
              </a:ext>
            </a:extLst>
          </p:cNvPr>
          <p:cNvSpPr>
            <a:spLocks noGrp="1"/>
          </p:cNvSpPr>
          <p:nvPr>
            <p:ph type="title"/>
          </p:nvPr>
        </p:nvSpPr>
        <p:spPr>
          <a:xfrm>
            <a:off x="838200" y="381000"/>
            <a:ext cx="10003218" cy="1600124"/>
          </a:xfrm>
        </p:spPr>
        <p:txBody>
          <a:bodyPr>
            <a:normAutofit/>
          </a:bodyPr>
          <a:lstStyle/>
          <a:p>
            <a:r>
              <a:rPr lang="en-US"/>
              <a:t>CSS</a:t>
            </a:r>
          </a:p>
        </p:txBody>
      </p:sp>
      <p:sp>
        <p:nvSpPr>
          <p:cNvPr id="3" name="Content Placeholder 2">
            <a:extLst>
              <a:ext uri="{FF2B5EF4-FFF2-40B4-BE49-F238E27FC236}">
                <a16:creationId xmlns:a16="http://schemas.microsoft.com/office/drawing/2014/main" id="{C8CB8E79-7ABB-A1E7-FA6D-355DA5D6C47B}"/>
              </a:ext>
            </a:extLst>
          </p:cNvPr>
          <p:cNvSpPr>
            <a:spLocks noGrp="1"/>
          </p:cNvSpPr>
          <p:nvPr>
            <p:ph idx="1"/>
          </p:nvPr>
        </p:nvSpPr>
        <p:spPr>
          <a:xfrm>
            <a:off x="838200" y="2745362"/>
            <a:ext cx="4800600" cy="3552824"/>
          </a:xfrm>
        </p:spPr>
        <p:txBody>
          <a:bodyPr anchor="ctr">
            <a:normAutofit fontScale="62500" lnSpcReduction="20000"/>
          </a:bodyPr>
          <a:lstStyle/>
          <a:p>
            <a:pPr marL="0" indent="0">
              <a:lnSpc>
                <a:spcPct val="100000"/>
              </a:lnSpc>
              <a:buNone/>
            </a:pPr>
            <a:r>
              <a:rPr lang="en-US" sz="2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CSS stands for Cascading Style Sheet. It is a popular styling language which is used with HTML to design websites. It can also be used with any XML documents including XML, etc.</a:t>
            </a:r>
          </a:p>
          <a:p>
            <a:pPr>
              <a:lnSpc>
                <a:spcPct val="100000"/>
              </a:lnSpc>
            </a:pPr>
            <a:r>
              <a:rPr lang="en-US" sz="2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There are three methods to integrate CSS on web pages.</a:t>
            </a:r>
          </a:p>
          <a:p>
            <a:pPr marL="0" indent="0">
              <a:lnSpc>
                <a:spcPct val="100000"/>
              </a:lnSpc>
              <a:buNone/>
            </a:pPr>
            <a:r>
              <a:rPr lang="en-US" sz="2600" dirty="0">
                <a:solidFill>
                  <a:schemeClr val="tx1"/>
                </a:solidFill>
                <a:latin typeface="Roboto" panose="02000000000000000000" pitchFamily="2" charset="0"/>
                <a:ea typeface="Roboto" panose="02000000000000000000" pitchFamily="2" charset="0"/>
                <a:cs typeface="Roboto" panose="02000000000000000000" pitchFamily="2" charset="0"/>
              </a:rPr>
              <a:t>  - </a:t>
            </a:r>
            <a:r>
              <a:rPr lang="en-US" sz="26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Inline method </a:t>
            </a:r>
            <a:r>
              <a:rPr lang="en-US" sz="2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It is used to insert style sheets in HTML document</a:t>
            </a:r>
          </a:p>
          <a:p>
            <a:pPr marL="0" indent="0">
              <a:lnSpc>
                <a:spcPct val="100000"/>
              </a:lnSpc>
              <a:buNone/>
            </a:pPr>
            <a:r>
              <a:rPr lang="en-US" sz="2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 </a:t>
            </a:r>
            <a:r>
              <a:rPr lang="en-US" sz="26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Embedded/Internal method </a:t>
            </a:r>
            <a:r>
              <a:rPr lang="en-US" sz="2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It is used to add a unique style to a single document</a:t>
            </a:r>
          </a:p>
          <a:p>
            <a:pPr marL="0" indent="0">
              <a:lnSpc>
                <a:spcPct val="100000"/>
              </a:lnSpc>
              <a:buNone/>
            </a:pPr>
            <a:r>
              <a:rPr lang="en-US" sz="2600" dirty="0">
                <a:solidFill>
                  <a:schemeClr val="tx1"/>
                </a:solidFill>
                <a:latin typeface="Roboto" panose="02000000000000000000" pitchFamily="2" charset="0"/>
                <a:ea typeface="Roboto" panose="02000000000000000000" pitchFamily="2" charset="0"/>
                <a:cs typeface="Roboto" panose="02000000000000000000" pitchFamily="2" charset="0"/>
              </a:rPr>
              <a:t>  - </a:t>
            </a:r>
            <a:r>
              <a:rPr lang="en-US" sz="26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Linked/Imported/External method </a:t>
            </a:r>
            <a:r>
              <a:rPr lang="en-US" sz="26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It is used when you want to make changes on multiple pages.</a:t>
            </a:r>
          </a:p>
          <a:p>
            <a:pPr marL="0" indent="0">
              <a:lnSpc>
                <a:spcPct val="100000"/>
              </a:lnSpc>
              <a:buNone/>
            </a:pPr>
            <a:br>
              <a:rPr lang="en-US" sz="1300" b="0" i="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hlinkClick r:id="rId3"/>
              </a:rPr>
            </a:br>
            <a:endParaRPr lang="en-US" sz="13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4098" name="Picture 2" descr="Inline CSS Explained: Learn to Add Inline CSS Style">
            <a:extLst>
              <a:ext uri="{FF2B5EF4-FFF2-40B4-BE49-F238E27FC236}">
                <a16:creationId xmlns:a16="http://schemas.microsoft.com/office/drawing/2014/main" id="{24B45C8B-A97C-17BC-840F-02A5218BB26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49391" y="2598529"/>
            <a:ext cx="5658129" cy="387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27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83BA6E-6B17-01B8-604C-B13AB2E57C89}"/>
              </a:ext>
            </a:extLst>
          </p:cNvPr>
          <p:cNvSpPr>
            <a:spLocks noGrp="1"/>
          </p:cNvSpPr>
          <p:nvPr>
            <p:ph type="title"/>
          </p:nvPr>
        </p:nvSpPr>
        <p:spPr>
          <a:xfrm>
            <a:off x="838200" y="381000"/>
            <a:ext cx="10003218" cy="1600124"/>
          </a:xfrm>
        </p:spPr>
        <p:txBody>
          <a:bodyPr>
            <a:normAutofit/>
          </a:bodyPr>
          <a:lstStyle/>
          <a:p>
            <a:r>
              <a:rPr lang="en-US"/>
              <a:t>CSS Box model</a:t>
            </a:r>
          </a:p>
        </p:txBody>
      </p:sp>
      <p:sp>
        <p:nvSpPr>
          <p:cNvPr id="3" name="Content Placeholder 2">
            <a:extLst>
              <a:ext uri="{FF2B5EF4-FFF2-40B4-BE49-F238E27FC236}">
                <a16:creationId xmlns:a16="http://schemas.microsoft.com/office/drawing/2014/main" id="{7F37E2C1-9532-F01A-9D36-C5133F70E556}"/>
              </a:ext>
            </a:extLst>
          </p:cNvPr>
          <p:cNvSpPr>
            <a:spLocks noGrp="1"/>
          </p:cNvSpPr>
          <p:nvPr>
            <p:ph idx="1"/>
          </p:nvPr>
        </p:nvSpPr>
        <p:spPr>
          <a:xfrm>
            <a:off x="838200" y="2514600"/>
            <a:ext cx="4876800" cy="3783586"/>
          </a:xfrm>
        </p:spPr>
        <p:txBody>
          <a:bodyPr anchor="ctr">
            <a:normAutofit/>
          </a:bodyPr>
          <a:lstStyle/>
          <a:p>
            <a:pPr>
              <a:buFont typeface="Arial" panose="020B0604020202020204" pitchFamily="34" charset="0"/>
              <a:buChar char="•"/>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Margin - It removes the area around the border. It is transparent.</a:t>
            </a:r>
          </a:p>
          <a:p>
            <a:pPr>
              <a:buFont typeface="Arial" panose="020B0604020202020204" pitchFamily="34" charset="0"/>
              <a:buChar char="•"/>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Border - It represents the area around the padding</a:t>
            </a:r>
          </a:p>
          <a:p>
            <a:pPr>
              <a:buFont typeface="Arial" panose="020B0604020202020204" pitchFamily="34" charset="0"/>
              <a:buChar char="•"/>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Padding - It removes the area around the content. It is transparent.</a:t>
            </a:r>
          </a:p>
          <a:p>
            <a:pPr>
              <a:buFont typeface="Arial" panose="020B0604020202020204" pitchFamily="34" charset="0"/>
              <a:buChar char="•"/>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Content - It represents the content like text, images, etc.</a:t>
            </a:r>
          </a:p>
          <a:p>
            <a:pPr marL="0" indent="0">
              <a:buNone/>
            </a:pPr>
            <a:endParaRPr lang="en-US" sz="1800" dirty="0">
              <a:solidFill>
                <a:schemeClr val="tx2"/>
              </a:solidFill>
            </a:endParaRPr>
          </a:p>
        </p:txBody>
      </p:sp>
      <p:pic>
        <p:nvPicPr>
          <p:cNvPr id="6" name="Picture 5">
            <a:extLst>
              <a:ext uri="{FF2B5EF4-FFF2-40B4-BE49-F238E27FC236}">
                <a16:creationId xmlns:a16="http://schemas.microsoft.com/office/drawing/2014/main" id="{CF14F17A-0263-D931-7C38-2E7493AFE9DB}"/>
              </a:ext>
            </a:extLst>
          </p:cNvPr>
          <p:cNvPicPr>
            <a:picLocks noChangeAspect="1"/>
          </p:cNvPicPr>
          <p:nvPr/>
        </p:nvPicPr>
        <p:blipFill rotWithShape="1">
          <a:blip r:embed="rId3"/>
          <a:srcRect l="1315" r="1528" b="-404"/>
          <a:stretch/>
        </p:blipFill>
        <p:spPr>
          <a:xfrm>
            <a:off x="6367261" y="2217529"/>
            <a:ext cx="5821681" cy="4640471"/>
          </a:xfrm>
          <a:prstGeom prst="rect">
            <a:avLst/>
          </a:prstGeom>
        </p:spPr>
      </p:pic>
    </p:spTree>
    <p:extLst>
      <p:ext uri="{BB962C8B-B14F-4D97-AF65-F5344CB8AC3E}">
        <p14:creationId xmlns:p14="http://schemas.microsoft.com/office/powerpoint/2010/main" val="284521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35">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3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8E6613BA-415A-4A35-90E0-E031E5096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9030" y="0"/>
            <a:ext cx="620296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E772886C-B41D-47A1-A831-869BA0F6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989030" y="22493"/>
            <a:ext cx="6202969" cy="6830508"/>
          </a:xfrm>
          <a:prstGeom prst="rect">
            <a:avLst/>
          </a:prstGeom>
          <a:blipFill dpi="0" rotWithShape="1">
            <a:blip r:embed="rId2">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411161-E5F9-B69B-88B0-7E0A4FDE9990}"/>
              </a:ext>
            </a:extLst>
          </p:cNvPr>
          <p:cNvSpPr>
            <a:spLocks noGrp="1"/>
          </p:cNvSpPr>
          <p:nvPr>
            <p:ph type="ctrTitle"/>
          </p:nvPr>
        </p:nvSpPr>
        <p:spPr>
          <a:xfrm>
            <a:off x="6434328" y="744909"/>
            <a:ext cx="4919472" cy="3155419"/>
          </a:xfrm>
        </p:spPr>
        <p:txBody>
          <a:bodyPr anchor="b">
            <a:normAutofit/>
          </a:bodyPr>
          <a:lstStyle/>
          <a:p>
            <a:pPr algn="l"/>
            <a:r>
              <a:rPr lang="en-US" dirty="0"/>
              <a:t>By: Nafees Chand</a:t>
            </a:r>
          </a:p>
        </p:txBody>
      </p:sp>
      <p:sp>
        <p:nvSpPr>
          <p:cNvPr id="3" name="Subtitle 2">
            <a:extLst>
              <a:ext uri="{FF2B5EF4-FFF2-40B4-BE49-F238E27FC236}">
                <a16:creationId xmlns:a16="http://schemas.microsoft.com/office/drawing/2014/main" id="{F4B60479-8EC0-91C0-325C-FEBB811C5A41}"/>
              </a:ext>
            </a:extLst>
          </p:cNvPr>
          <p:cNvSpPr>
            <a:spLocks noGrp="1"/>
          </p:cNvSpPr>
          <p:nvPr>
            <p:ph type="subTitle" idx="1"/>
          </p:nvPr>
        </p:nvSpPr>
        <p:spPr>
          <a:xfrm>
            <a:off x="6434328" y="4074784"/>
            <a:ext cx="4919472" cy="2054306"/>
          </a:xfrm>
        </p:spPr>
        <p:txBody>
          <a:bodyPr anchor="t">
            <a:normAutofit/>
          </a:bodyPr>
          <a:lstStyle/>
          <a:p>
            <a:pPr algn="l"/>
            <a:r>
              <a:rPr lang="en-US" sz="2200" dirty="0"/>
              <a:t>Intern/Trainee</a:t>
            </a:r>
          </a:p>
          <a:p>
            <a:pPr algn="l"/>
            <a:r>
              <a:rPr lang="en-US" sz="2200" dirty="0"/>
              <a:t>Graduated from Manipal Academy of Higher Education</a:t>
            </a:r>
          </a:p>
        </p:txBody>
      </p:sp>
      <p:pic>
        <p:nvPicPr>
          <p:cNvPr id="18" name="Picture 3">
            <a:extLst>
              <a:ext uri="{FF2B5EF4-FFF2-40B4-BE49-F238E27FC236}">
                <a16:creationId xmlns:a16="http://schemas.microsoft.com/office/drawing/2014/main" id="{ECAE0282-DB60-818B-814C-E64BA0F039CD}"/>
              </a:ext>
            </a:extLst>
          </p:cNvPr>
          <p:cNvPicPr>
            <a:picLocks noChangeAspect="1"/>
          </p:cNvPicPr>
          <p:nvPr/>
        </p:nvPicPr>
        <p:blipFill rotWithShape="1">
          <a:blip r:embed="rId3"/>
          <a:srcRect l="30857" r="1728" b="-1"/>
          <a:stretch/>
        </p:blipFill>
        <p:spPr>
          <a:xfrm>
            <a:off x="637742" y="567942"/>
            <a:ext cx="4817466" cy="5716862"/>
          </a:xfrm>
          <a:prstGeom prst="rect">
            <a:avLst/>
          </a:prstGeom>
        </p:spPr>
      </p:pic>
    </p:spTree>
    <p:extLst>
      <p:ext uri="{BB962C8B-B14F-4D97-AF65-F5344CB8AC3E}">
        <p14:creationId xmlns:p14="http://schemas.microsoft.com/office/powerpoint/2010/main" val="2021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00F6475B-3BC9-86DE-D36C-0EF99E39E9EA}"/>
              </a:ext>
            </a:extLst>
          </p:cNvPr>
          <p:cNvSpPr>
            <a:spLocks noGrp="1"/>
          </p:cNvSpPr>
          <p:nvPr>
            <p:ph type="title"/>
          </p:nvPr>
        </p:nvSpPr>
        <p:spPr>
          <a:xfrm>
            <a:off x="838201" y="559813"/>
            <a:ext cx="10348146" cy="1675009"/>
          </a:xfrm>
        </p:spPr>
        <p:txBody>
          <a:bodyPr anchor="t">
            <a:normAutofit/>
          </a:bodyPr>
          <a:lstStyle/>
          <a:p>
            <a:r>
              <a:rPr lang="en-US" dirty="0">
                <a:solidFill>
                  <a:schemeClr val="tx2"/>
                </a:solidFill>
              </a:rPr>
              <a:t>!important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9F51CBF4-253E-2CCE-569E-AA0D32DFCBB4}"/>
              </a:ext>
            </a:extLst>
          </p:cNvPr>
          <p:cNvSpPr>
            <a:spLocks noGrp="1"/>
          </p:cNvSpPr>
          <p:nvPr>
            <p:ph idx="1"/>
          </p:nvPr>
        </p:nvSpPr>
        <p:spPr>
          <a:xfrm>
            <a:off x="1765481" y="1649632"/>
            <a:ext cx="9588318" cy="4406207"/>
          </a:xfrm>
        </p:spPr>
        <p:txBody>
          <a:bodyPr anchor="ctr">
            <a:normAutofit/>
          </a:bodyPr>
          <a:lstStyle/>
          <a:p>
            <a:pPr marL="0" indent="0">
              <a:buNone/>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What is the important in CSS?</a:t>
            </a:r>
          </a:p>
          <a:p>
            <a:pPr marL="0" indent="0">
              <a:buNone/>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The !important rule in CSS is </a:t>
            </a:r>
            <a:r>
              <a:rPr lang="en-US" sz="1800" b="1" i="0" dirty="0">
                <a:solidFill>
                  <a:schemeClr val="tx2"/>
                </a:solidFill>
                <a:effectLst/>
                <a:latin typeface="Roboto" panose="02000000000000000000" pitchFamily="2" charset="0"/>
                <a:ea typeface="Roboto" panose="02000000000000000000" pitchFamily="2" charset="0"/>
                <a:cs typeface="Roboto" panose="02000000000000000000" pitchFamily="2" charset="0"/>
              </a:rPr>
              <a:t>used to add more importance to a property/value than normal</a:t>
            </a: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a:t>
            </a:r>
          </a:p>
          <a:p>
            <a:pPr marL="0" indent="0">
              <a:buNone/>
            </a:pPr>
            <a:r>
              <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Example: </a:t>
            </a:r>
          </a:p>
          <a:p>
            <a:pPr marL="0" indent="0">
              <a:buNone/>
            </a:pPr>
            <a:r>
              <a:rPr lang="en-US" sz="1800" dirty="0">
                <a:solidFill>
                  <a:schemeClr val="tx2"/>
                </a:solidFill>
                <a:latin typeface="Roboto" panose="02000000000000000000" pitchFamily="2" charset="0"/>
                <a:ea typeface="Roboto" panose="02000000000000000000" pitchFamily="2" charset="0"/>
                <a:cs typeface="Roboto" panose="02000000000000000000" pitchFamily="2" charset="0"/>
              </a:rPr>
              <a:t> a {</a:t>
            </a:r>
          </a:p>
          <a:p>
            <a:pPr marL="0" indent="0">
              <a:buNone/>
            </a:pPr>
            <a:r>
              <a:rPr lang="en-US" sz="1800" dirty="0">
                <a:solidFill>
                  <a:schemeClr val="tx2"/>
                </a:solidFill>
                <a:latin typeface="Roboto" panose="02000000000000000000" pitchFamily="2" charset="0"/>
                <a:ea typeface="Roboto" panose="02000000000000000000" pitchFamily="2" charset="0"/>
                <a:cs typeface="Roboto" panose="02000000000000000000" pitchFamily="2" charset="0"/>
              </a:rPr>
              <a:t>  color: blue !important;</a:t>
            </a:r>
          </a:p>
          <a:p>
            <a:pPr marL="0" indent="0">
              <a:buNone/>
            </a:pPr>
            <a:r>
              <a:rPr lang="en-US" sz="1800" dirty="0">
                <a:solidFill>
                  <a:schemeClr val="tx2"/>
                </a:solidFill>
                <a:latin typeface="Roboto" panose="02000000000000000000" pitchFamily="2" charset="0"/>
                <a:ea typeface="Roboto" panose="02000000000000000000" pitchFamily="2" charset="0"/>
                <a:cs typeface="Roboto" panose="02000000000000000000" pitchFamily="2" charset="0"/>
              </a:rPr>
              <a:t>  background-color: orange !important;</a:t>
            </a:r>
          </a:p>
          <a:p>
            <a:pPr marL="0" indent="0">
              <a:buNone/>
            </a:pPr>
            <a:r>
              <a:rPr lang="en-US" sz="1800" dirty="0">
                <a:solidFill>
                  <a:schemeClr val="tx2"/>
                </a:solidFill>
                <a:latin typeface="Roboto" panose="02000000000000000000" pitchFamily="2" charset="0"/>
                <a:ea typeface="Roboto" panose="02000000000000000000" pitchFamily="2" charset="0"/>
                <a:cs typeface="Roboto" panose="02000000000000000000" pitchFamily="2" charset="0"/>
              </a:rPr>
              <a:t>   }</a:t>
            </a:r>
          </a:p>
          <a:p>
            <a:pPr marL="0" indent="0">
              <a:buNone/>
            </a:pPr>
            <a:endParaRPr lang="en-US" sz="18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0" indent="0">
              <a:buNone/>
            </a:pPr>
            <a:endPar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endParaRPr lang="en-US" sz="1800" dirty="0">
              <a:solidFill>
                <a:schemeClr val="tx2"/>
              </a:solidFill>
            </a:endParaRPr>
          </a:p>
        </p:txBody>
      </p:sp>
      <p:pic>
        <p:nvPicPr>
          <p:cNvPr id="5" name="Picture 4">
            <a:extLst>
              <a:ext uri="{FF2B5EF4-FFF2-40B4-BE49-F238E27FC236}">
                <a16:creationId xmlns:a16="http://schemas.microsoft.com/office/drawing/2014/main" id="{F8667F80-F022-FB8E-1D59-997565056EA9}"/>
              </a:ext>
            </a:extLst>
          </p:cNvPr>
          <p:cNvPicPr>
            <a:picLocks noChangeAspect="1"/>
          </p:cNvPicPr>
          <p:nvPr/>
        </p:nvPicPr>
        <p:blipFill>
          <a:blip r:embed="rId4"/>
          <a:stretch>
            <a:fillRect/>
          </a:stretch>
        </p:blipFill>
        <p:spPr>
          <a:xfrm>
            <a:off x="3188684" y="4675323"/>
            <a:ext cx="5647180" cy="1185375"/>
          </a:xfrm>
          <a:prstGeom prst="rect">
            <a:avLst/>
          </a:prstGeom>
        </p:spPr>
      </p:pic>
    </p:spTree>
    <p:extLst>
      <p:ext uri="{BB962C8B-B14F-4D97-AF65-F5344CB8AC3E}">
        <p14:creationId xmlns:p14="http://schemas.microsoft.com/office/powerpoint/2010/main" val="2177753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18" name="Picture 17">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Title 1">
            <a:extLst>
              <a:ext uri="{FF2B5EF4-FFF2-40B4-BE49-F238E27FC236}">
                <a16:creationId xmlns:a16="http://schemas.microsoft.com/office/drawing/2014/main" id="{D5DD2EEC-006C-66EC-6CCC-2CBE05A14651}"/>
              </a:ext>
            </a:extLst>
          </p:cNvPr>
          <p:cNvSpPr>
            <a:spLocks noGrp="1"/>
          </p:cNvSpPr>
          <p:nvPr>
            <p:ph type="title"/>
          </p:nvPr>
        </p:nvSpPr>
        <p:spPr>
          <a:xfrm>
            <a:off x="3815080" y="1181664"/>
            <a:ext cx="7391400" cy="2593263"/>
          </a:xfrm>
        </p:spPr>
        <p:txBody>
          <a:bodyPr vert="horz" lIns="91440" tIns="45720" rIns="91440" bIns="45720" rtlCol="0" anchor="b">
            <a:normAutofit/>
          </a:bodyPr>
          <a:lstStyle/>
          <a:p>
            <a:r>
              <a:rPr lang="en-US" sz="5200" dirty="0">
                <a:solidFill>
                  <a:schemeClr val="tx2"/>
                </a:solidFill>
              </a:rPr>
              <a:t>Thank You !</a:t>
            </a:r>
          </a:p>
        </p:txBody>
      </p:sp>
    </p:spTree>
    <p:extLst>
      <p:ext uri="{BB962C8B-B14F-4D97-AF65-F5344CB8AC3E}">
        <p14:creationId xmlns:p14="http://schemas.microsoft.com/office/powerpoint/2010/main" val="270755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0A88-0FF8-C9A3-4FED-93F9DB56D69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87E86F2-F513-3369-63E7-3B2BA54943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2333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7" name="Rectangle 717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81" name="Rectangle 718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83" name="Rectangle 718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BC9AD5-C12C-AFAE-4678-97A2FAEF1F34}"/>
              </a:ext>
            </a:extLst>
          </p:cNvPr>
          <p:cNvSpPr>
            <a:spLocks noGrp="1"/>
          </p:cNvSpPr>
          <p:nvPr>
            <p:ph type="title"/>
          </p:nvPr>
        </p:nvSpPr>
        <p:spPr>
          <a:xfrm>
            <a:off x="838200" y="586992"/>
            <a:ext cx="3131573" cy="536831"/>
          </a:xfrm>
        </p:spPr>
        <p:txBody>
          <a:bodyPr>
            <a:normAutofit fontScale="90000"/>
          </a:bodyPr>
          <a:lstStyle/>
          <a:p>
            <a:r>
              <a:rPr lang="en-US"/>
              <a:t>JavaScript and React</a:t>
            </a:r>
          </a:p>
        </p:txBody>
      </p:sp>
      <p:sp>
        <p:nvSpPr>
          <p:cNvPr id="3" name="Content Placeholder 2">
            <a:extLst>
              <a:ext uri="{FF2B5EF4-FFF2-40B4-BE49-F238E27FC236}">
                <a16:creationId xmlns:a16="http://schemas.microsoft.com/office/drawing/2014/main" id="{73CBBBF3-E9DF-D051-C392-792E0DFF067B}"/>
              </a:ext>
            </a:extLst>
          </p:cNvPr>
          <p:cNvSpPr>
            <a:spLocks noGrp="1"/>
          </p:cNvSpPr>
          <p:nvPr>
            <p:ph idx="1"/>
          </p:nvPr>
        </p:nvSpPr>
        <p:spPr>
          <a:xfrm>
            <a:off x="838200" y="2411653"/>
            <a:ext cx="4952681" cy="3728613"/>
          </a:xfrm>
        </p:spPr>
        <p:txBody>
          <a:bodyPr>
            <a:normAutofit/>
          </a:bodyPr>
          <a:lstStyle/>
          <a:p>
            <a:pPr marL="0" indent="0">
              <a:lnSpc>
                <a:spcPct val="100000"/>
              </a:lnSpc>
              <a:buNone/>
            </a:pPr>
            <a:r>
              <a:rPr lang="en-US" sz="1800" b="1" i="0">
                <a:effectLst/>
                <a:latin typeface="Roboto" panose="02000000000000000000" pitchFamily="2" charset="0"/>
                <a:ea typeface="Roboto" panose="02000000000000000000" pitchFamily="2" charset="0"/>
                <a:cs typeface="Roboto" panose="02000000000000000000" pitchFamily="2" charset="0"/>
              </a:rPr>
              <a:t>JavaScript</a:t>
            </a:r>
            <a:r>
              <a:rPr lang="en-US" sz="1800" b="0" i="0">
                <a:effectLst/>
                <a:latin typeface="Roboto" panose="02000000000000000000" pitchFamily="2" charset="0"/>
                <a:ea typeface="Roboto" panose="02000000000000000000" pitchFamily="2" charset="0"/>
                <a:cs typeface="Roboto" panose="02000000000000000000" pitchFamily="2" charset="0"/>
              </a:rPr>
              <a:t> is </a:t>
            </a:r>
            <a:r>
              <a:rPr lang="en-US" sz="1800" b="0">
                <a:effectLst/>
                <a:latin typeface="Roboto" panose="02000000000000000000" pitchFamily="2" charset="0"/>
                <a:ea typeface="Roboto" panose="02000000000000000000" pitchFamily="2" charset="0"/>
                <a:cs typeface="Roboto" panose="02000000000000000000" pitchFamily="2" charset="0"/>
              </a:rPr>
              <a:t>a scripting language</a:t>
            </a:r>
            <a:r>
              <a:rPr lang="en-US" sz="1800" b="0" i="0">
                <a:effectLst/>
                <a:latin typeface="Roboto" panose="02000000000000000000" pitchFamily="2" charset="0"/>
                <a:ea typeface="Roboto" panose="02000000000000000000" pitchFamily="2" charset="0"/>
                <a:cs typeface="Roboto" panose="02000000000000000000" pitchFamily="2" charset="0"/>
              </a:rPr>
              <a:t>. It is object-based, lightweight, cross-platform translated. It </a:t>
            </a:r>
            <a:r>
              <a:rPr lang="en-US" sz="1800" i="0">
                <a:effectLst/>
                <a:latin typeface="Roboto" panose="02000000000000000000" pitchFamily="2" charset="0"/>
                <a:ea typeface="Roboto" panose="02000000000000000000" pitchFamily="2" charset="0"/>
                <a:cs typeface="Roboto" panose="02000000000000000000" pitchFamily="2" charset="0"/>
              </a:rPr>
              <a:t>enables you to create dynamically updating content, control multimedia, animate images, etc.</a:t>
            </a:r>
          </a:p>
          <a:p>
            <a:pPr marL="0" indent="0">
              <a:lnSpc>
                <a:spcPct val="100000"/>
              </a:lnSpc>
              <a:buNone/>
            </a:pPr>
            <a:endParaRPr lang="en-US" sz="1800" b="1" i="0">
              <a:effectLst/>
              <a:latin typeface="Roboto" panose="02000000000000000000" pitchFamily="2" charset="0"/>
              <a:ea typeface="Roboto" panose="02000000000000000000" pitchFamily="2" charset="0"/>
              <a:cs typeface="Roboto" panose="02000000000000000000" pitchFamily="2" charset="0"/>
            </a:endParaRPr>
          </a:p>
          <a:p>
            <a:pPr marL="0" indent="0">
              <a:lnSpc>
                <a:spcPct val="100000"/>
              </a:lnSpc>
              <a:buNone/>
            </a:pPr>
            <a:r>
              <a:rPr lang="en-US" sz="1800" b="1" i="0">
                <a:effectLst/>
                <a:latin typeface="Roboto" panose="02000000000000000000" pitchFamily="2" charset="0"/>
                <a:ea typeface="Roboto" panose="02000000000000000000" pitchFamily="2" charset="0"/>
                <a:cs typeface="Roboto" panose="02000000000000000000" pitchFamily="2" charset="0"/>
              </a:rPr>
              <a:t>React</a:t>
            </a:r>
            <a:r>
              <a:rPr lang="en-US" sz="1800" b="0" i="0">
                <a:effectLst/>
                <a:latin typeface="Roboto" panose="02000000000000000000" pitchFamily="2" charset="0"/>
                <a:ea typeface="Roboto" panose="02000000000000000000" pitchFamily="2" charset="0"/>
                <a:cs typeface="Roboto" panose="02000000000000000000" pitchFamily="2" charset="0"/>
              </a:rPr>
              <a:t> is a front-end JavaScript library developed by Facebook in 2011. It follows the component-based approach which helps in building reusable UI components. It is used for developing complex and interactive web and mobile UI.</a:t>
            </a:r>
          </a:p>
          <a:p>
            <a:pPr marL="0" indent="0">
              <a:lnSpc>
                <a:spcPct val="100000"/>
              </a:lnSpc>
              <a:buNone/>
            </a:pPr>
            <a:endParaRPr lang="en-US" sz="1800">
              <a:latin typeface="Roboto" panose="02000000000000000000" pitchFamily="2" charset="0"/>
              <a:ea typeface="Roboto" panose="02000000000000000000" pitchFamily="2" charset="0"/>
              <a:cs typeface="Roboto" panose="02000000000000000000" pitchFamily="2" charset="0"/>
            </a:endParaRPr>
          </a:p>
        </p:txBody>
      </p:sp>
      <p:pic>
        <p:nvPicPr>
          <p:cNvPr id="7170" name="Picture 2">
            <a:extLst>
              <a:ext uri="{FF2B5EF4-FFF2-40B4-BE49-F238E27FC236}">
                <a16:creationId xmlns:a16="http://schemas.microsoft.com/office/drawing/2014/main" id="{78EA9402-A67A-E896-C342-7E1A8FAE6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61" r="-5" b="-5"/>
          <a:stretch/>
        </p:blipFill>
        <p:spPr bwMode="auto">
          <a:xfrm>
            <a:off x="6626033" y="184095"/>
            <a:ext cx="2987039" cy="36145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act (JavaScript library) - Wikipedia">
            <a:extLst>
              <a:ext uri="{FF2B5EF4-FFF2-40B4-BE49-F238E27FC236}">
                <a16:creationId xmlns:a16="http://schemas.microsoft.com/office/drawing/2014/main" id="{384F4F20-EC96-F557-D601-62434B01C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6193" y="3982720"/>
            <a:ext cx="2933865" cy="255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32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E30734DB-4FD7-094C-22A5-AD3F2F70BBE8}"/>
              </a:ext>
            </a:extLst>
          </p:cNvPr>
          <p:cNvSpPr>
            <a:spLocks noGrp="1"/>
          </p:cNvSpPr>
          <p:nvPr>
            <p:ph type="title"/>
          </p:nvPr>
        </p:nvSpPr>
        <p:spPr>
          <a:xfrm>
            <a:off x="838201" y="559813"/>
            <a:ext cx="10348146" cy="1675009"/>
          </a:xfrm>
        </p:spPr>
        <p:txBody>
          <a:bodyPr anchor="t">
            <a:normAutofit/>
          </a:bodyPr>
          <a:lstStyle/>
          <a:p>
            <a:r>
              <a:rPr lang="en-US" dirty="0">
                <a:solidFill>
                  <a:schemeClr val="tx2"/>
                </a:solidFill>
              </a:rPr>
              <a:t>JSX</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5615DFA-E8B2-35D7-7556-1B2A8E2AC5E9}"/>
              </a:ext>
            </a:extLst>
          </p:cNvPr>
          <p:cNvSpPr>
            <a:spLocks noGrp="1"/>
          </p:cNvSpPr>
          <p:nvPr>
            <p:ph idx="1"/>
          </p:nvPr>
        </p:nvSpPr>
        <p:spPr>
          <a:xfrm>
            <a:off x="1595121" y="1750092"/>
            <a:ext cx="9679758" cy="4487487"/>
          </a:xfrm>
        </p:spPr>
        <p:txBody>
          <a:bodyPr anchor="ctr">
            <a:normAutofit/>
          </a:bodyPr>
          <a:lstStyle/>
          <a:p>
            <a:r>
              <a:rPr lang="en-US" b="0" i="0" dirty="0">
                <a:solidFill>
                  <a:schemeClr val="tx2"/>
                </a:solidFill>
                <a:effectLst/>
                <a:latin typeface="Roboto" panose="02000000000000000000" pitchFamily="2" charset="0"/>
              </a:rPr>
              <a:t>JSX is a syntax extension of JavaScript. It is used with React to describe what the user interface should look like. By using JSX, we can write HTML structures in the same file that contains JavaScript code.</a:t>
            </a:r>
            <a:endParaRPr lang="en-US" b="0" i="0" dirty="0">
              <a:solidFill>
                <a:schemeClr val="tx2"/>
              </a:solidFill>
              <a:effectLst/>
              <a:latin typeface="Verdana" panose="020B0604030504040204" pitchFamily="34" charset="0"/>
            </a:endParaRPr>
          </a:p>
          <a:p>
            <a:r>
              <a:rPr lang="en-US" b="0" i="0" dirty="0">
                <a:solidFill>
                  <a:schemeClr val="tx2"/>
                </a:solidFill>
                <a:effectLst/>
                <a:latin typeface="Verdana" panose="020B0604030504040204" pitchFamily="34" charset="0"/>
              </a:rPr>
              <a:t>With JSX you can write expressions inside curly brackets { }.</a:t>
            </a:r>
          </a:p>
          <a:p>
            <a:r>
              <a:rPr lang="en-US" i="0" dirty="0">
                <a:solidFill>
                  <a:schemeClr val="tx2"/>
                </a:solidFill>
                <a:effectLst/>
                <a:latin typeface="Roboto" panose="02000000000000000000" pitchFamily="2" charset="0"/>
                <a:ea typeface="Roboto" panose="02000000000000000000" pitchFamily="2" charset="0"/>
                <a:cs typeface="Roboto" panose="02000000000000000000" pitchFamily="2" charset="0"/>
              </a:rPr>
              <a:t>JS is standard </a:t>
            </a:r>
            <a:r>
              <a:rPr lang="en-US" dirty="0">
                <a:solidFill>
                  <a:schemeClr val="tx2"/>
                </a:solidFill>
                <a:latin typeface="Roboto" panose="02000000000000000000" pitchFamily="2" charset="0"/>
                <a:ea typeface="Roboto" panose="02000000000000000000" pitchFamily="2" charset="0"/>
                <a:cs typeface="Roboto" panose="02000000000000000000" pitchFamily="2" charset="0"/>
              </a:rPr>
              <a:t>J</a:t>
            </a:r>
            <a:r>
              <a:rPr lang="en-US" i="0" dirty="0">
                <a:solidFill>
                  <a:schemeClr val="tx2"/>
                </a:solidFill>
                <a:effectLst/>
                <a:latin typeface="Roboto" panose="02000000000000000000" pitchFamily="2" charset="0"/>
                <a:ea typeface="Roboto" panose="02000000000000000000" pitchFamily="2" charset="0"/>
                <a:cs typeface="Roboto" panose="02000000000000000000" pitchFamily="2" charset="0"/>
              </a:rPr>
              <a:t>avaScript</a:t>
            </a:r>
          </a:p>
          <a:p>
            <a:pPr marL="0" indent="0">
              <a:buNone/>
            </a:pPr>
            <a:endParaRPr lang="en-US" sz="1800" dirty="0">
              <a:solidFill>
                <a:schemeClr val="tx2"/>
              </a:solidFill>
            </a:endParaRPr>
          </a:p>
        </p:txBody>
      </p:sp>
    </p:spTree>
    <p:extLst>
      <p:ext uri="{BB962C8B-B14F-4D97-AF65-F5344CB8AC3E}">
        <p14:creationId xmlns:p14="http://schemas.microsoft.com/office/powerpoint/2010/main" val="35324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81" name="Rectangle 308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83" name="Rectangle 308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85" name="Rectangle 308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FB9357-7C71-6185-1D68-17914E03D5F3}"/>
              </a:ext>
            </a:extLst>
          </p:cNvPr>
          <p:cNvSpPr>
            <a:spLocks noGrp="1"/>
          </p:cNvSpPr>
          <p:nvPr>
            <p:ph type="title"/>
          </p:nvPr>
        </p:nvSpPr>
        <p:spPr>
          <a:xfrm>
            <a:off x="838200" y="381000"/>
            <a:ext cx="10003218" cy="1600124"/>
          </a:xfrm>
        </p:spPr>
        <p:txBody>
          <a:bodyPr>
            <a:normAutofit/>
          </a:bodyPr>
          <a:lstStyle/>
          <a:p>
            <a:r>
              <a:rPr lang="en-US"/>
              <a:t>Virtual DOM and Real DOM</a:t>
            </a:r>
          </a:p>
        </p:txBody>
      </p:sp>
      <p:sp>
        <p:nvSpPr>
          <p:cNvPr id="3" name="Content Placeholder 2">
            <a:extLst>
              <a:ext uri="{FF2B5EF4-FFF2-40B4-BE49-F238E27FC236}">
                <a16:creationId xmlns:a16="http://schemas.microsoft.com/office/drawing/2014/main" id="{FA3F4213-F89F-9343-22E9-287EA09C0497}"/>
              </a:ext>
            </a:extLst>
          </p:cNvPr>
          <p:cNvSpPr>
            <a:spLocks noGrp="1"/>
          </p:cNvSpPr>
          <p:nvPr>
            <p:ph idx="1"/>
          </p:nvPr>
        </p:nvSpPr>
        <p:spPr>
          <a:xfrm>
            <a:off x="838200" y="2757924"/>
            <a:ext cx="4800600" cy="3552824"/>
          </a:xfrm>
        </p:spPr>
        <p:txBody>
          <a:bodyPr anchor="ctr">
            <a:normAutofit fontScale="92500" lnSpcReduction="20000"/>
          </a:bodyPr>
          <a:lstStyle/>
          <a:p>
            <a:pPr>
              <a:lnSpc>
                <a:spcPct val="100000"/>
              </a:lnSpc>
            </a:pPr>
            <a:r>
              <a:rPr lang="en-US" sz="2000" i="0" dirty="0">
                <a:solidFill>
                  <a:schemeClr val="tx1"/>
                </a:solidFill>
                <a:effectLst/>
                <a:latin typeface="Roboto" panose="02000000000000000000" pitchFamily="2" charset="0"/>
                <a:ea typeface="Roboto" panose="02000000000000000000" pitchFamily="2" charset="0"/>
                <a:cs typeface="Roboto" panose="02000000000000000000" pitchFamily="2" charset="0"/>
              </a:rPr>
              <a:t>DOM </a:t>
            </a: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stands for </a:t>
            </a:r>
            <a:r>
              <a:rPr lang="en-US" sz="2000" b="0" i="1" dirty="0">
                <a:solidFill>
                  <a:schemeClr val="tx1"/>
                </a:solidFill>
                <a:effectLst/>
                <a:latin typeface="Roboto" panose="02000000000000000000" pitchFamily="2" charset="0"/>
                <a:ea typeface="Roboto" panose="02000000000000000000" pitchFamily="2" charset="0"/>
                <a:cs typeface="Roboto" panose="02000000000000000000" pitchFamily="2" charset="0"/>
              </a:rPr>
              <a:t>Document Object Model</a:t>
            </a: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p>
          <a:p>
            <a:pPr>
              <a:lnSpc>
                <a:spcPct val="100000"/>
              </a:lnSpc>
            </a:pP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Real DOM is a structural representation of HTML elements of a web. It can be used to access and change the content of HTML. DOM represents the entire UI of </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the </a:t>
            </a: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application. </a:t>
            </a:r>
          </a:p>
          <a:p>
            <a:pPr>
              <a:lnSpc>
                <a:spcPct val="100000"/>
              </a:lnSpc>
            </a:pP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Virtual DOM is the virtual representation of Real DOM. </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It is</a:t>
            </a: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just like a blueprint of a machine, can do the changes in the blueprint but those changes will not directly apply to the machine.</a:t>
            </a:r>
          </a:p>
          <a:p>
            <a:pPr>
              <a:lnSpc>
                <a:spcPct val="100000"/>
              </a:lnSpc>
            </a:pP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It is represented as a tree data structure. </a:t>
            </a:r>
            <a:endParaRPr lang="en-US"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3074" name="Picture 2" descr="Angular vs. React in 2022: Side-By-Side Comparison | Trio Developers">
            <a:extLst>
              <a:ext uri="{FF2B5EF4-FFF2-40B4-BE49-F238E27FC236}">
                <a16:creationId xmlns:a16="http://schemas.microsoft.com/office/drawing/2014/main" id="{A0F0B906-DF2A-6851-991F-906F4D4E24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8" t="8892" r="4591" b="15101"/>
          <a:stretch/>
        </p:blipFill>
        <p:spPr bwMode="auto">
          <a:xfrm>
            <a:off x="5996628" y="3185235"/>
            <a:ext cx="5585772" cy="26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00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E774FDE0-8168-0C0D-01D0-36ACE987B0E5}"/>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Event in React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1099FA5B-356D-C6BA-763A-A2B892619018}"/>
              </a:ext>
            </a:extLst>
          </p:cNvPr>
          <p:cNvSpPr>
            <a:spLocks noGrp="1"/>
          </p:cNvSpPr>
          <p:nvPr>
            <p:ph idx="1"/>
          </p:nvPr>
        </p:nvSpPr>
        <p:spPr>
          <a:xfrm>
            <a:off x="1652309" y="1763203"/>
            <a:ext cx="7063546" cy="2783207"/>
          </a:xfrm>
        </p:spPr>
        <p:txBody>
          <a:bodyPr anchor="ctr">
            <a:normAutofit fontScale="77500" lnSpcReduction="20000"/>
          </a:bodyPr>
          <a:lstStyle/>
          <a:p>
            <a:pPr marL="0" indent="0">
              <a:buNone/>
            </a:pPr>
            <a:r>
              <a:rPr lang="en-US" dirty="0">
                <a:solidFill>
                  <a:schemeClr val="tx2"/>
                </a:solidFill>
                <a:latin typeface="Roboto" panose="02000000000000000000" pitchFamily="2" charset="0"/>
              </a:rPr>
              <a:t>Events are the triggered reactions to specific actions like mouse hover, mouse click, key press, etc. Handling these events are like handling events in DOM elements. </a:t>
            </a:r>
          </a:p>
          <a:p>
            <a:pPr>
              <a:buFont typeface="Arial" panose="020B0604020202020204" pitchFamily="34" charset="0"/>
              <a:buChar char="•"/>
            </a:pPr>
            <a:r>
              <a:rPr lang="en-US" dirty="0">
                <a:solidFill>
                  <a:schemeClr val="tx2"/>
                </a:solidFill>
                <a:latin typeface="Roboto" panose="02000000000000000000" pitchFamily="2" charset="0"/>
              </a:rPr>
              <a:t>Events are named using camel case instead of just using the lowercase.</a:t>
            </a:r>
          </a:p>
          <a:p>
            <a:pPr>
              <a:buFont typeface="Arial" panose="020B0604020202020204" pitchFamily="34" charset="0"/>
              <a:buChar char="•"/>
            </a:pPr>
            <a:r>
              <a:rPr lang="en-US" dirty="0">
                <a:solidFill>
                  <a:schemeClr val="tx2"/>
                </a:solidFill>
                <a:latin typeface="Roboto" panose="02000000000000000000" pitchFamily="2" charset="0"/>
              </a:rPr>
              <a:t>Events are passed as functions instead of strings.</a:t>
            </a:r>
          </a:p>
          <a:p>
            <a:pPr>
              <a:buFont typeface="Arial" panose="020B0604020202020204" pitchFamily="34" charset="0"/>
              <a:buChar char="•"/>
            </a:pPr>
            <a:r>
              <a:rPr lang="en-US" dirty="0">
                <a:solidFill>
                  <a:schemeClr val="tx2"/>
                </a:solidFill>
                <a:latin typeface="Roboto" panose="02000000000000000000" pitchFamily="2" charset="0"/>
              </a:rPr>
              <a:t>Example: </a:t>
            </a:r>
            <a:r>
              <a:rPr lang="en-US" b="0" i="0" dirty="0">
                <a:solidFill>
                  <a:schemeClr val="tx2"/>
                </a:solidFill>
                <a:effectLst/>
                <a:latin typeface="Roboto" panose="02000000000000000000" pitchFamily="2" charset="0"/>
              </a:rPr>
              <a:t>&lt;Button </a:t>
            </a:r>
            <a:r>
              <a:rPr lang="en-US" b="0" i="0" dirty="0" err="1">
                <a:solidFill>
                  <a:schemeClr val="tx2"/>
                </a:solidFill>
                <a:effectLst/>
                <a:latin typeface="Roboto" panose="02000000000000000000" pitchFamily="2" charset="0"/>
              </a:rPr>
              <a:t>onPress</a:t>
            </a:r>
            <a:r>
              <a:rPr lang="en-US" b="0" i="0" dirty="0">
                <a:solidFill>
                  <a:schemeClr val="tx2"/>
                </a:solidFill>
                <a:effectLst/>
                <a:latin typeface="Roboto" panose="02000000000000000000" pitchFamily="2" charset="0"/>
              </a:rPr>
              <a:t>={</a:t>
            </a:r>
            <a:r>
              <a:rPr lang="en-US" b="0" i="0" dirty="0" err="1">
                <a:solidFill>
                  <a:schemeClr val="tx2"/>
                </a:solidFill>
                <a:effectLst/>
                <a:latin typeface="Roboto" panose="02000000000000000000" pitchFamily="2" charset="0"/>
              </a:rPr>
              <a:t>lightItUp</a:t>
            </a:r>
            <a:r>
              <a:rPr lang="en-US" b="0" i="0" dirty="0">
                <a:solidFill>
                  <a:schemeClr val="tx2"/>
                </a:solidFill>
                <a:effectLst/>
                <a:latin typeface="Roboto" panose="02000000000000000000" pitchFamily="2" charset="0"/>
              </a:rPr>
              <a:t>} /&gt;</a:t>
            </a:r>
          </a:p>
        </p:txBody>
      </p:sp>
      <p:pic>
        <p:nvPicPr>
          <p:cNvPr id="5" name="Picture 4">
            <a:extLst>
              <a:ext uri="{FF2B5EF4-FFF2-40B4-BE49-F238E27FC236}">
                <a16:creationId xmlns:a16="http://schemas.microsoft.com/office/drawing/2014/main" id="{7824AE18-3960-D0B5-4345-EB8017ACA701}"/>
              </a:ext>
            </a:extLst>
          </p:cNvPr>
          <p:cNvPicPr>
            <a:picLocks noChangeAspect="1"/>
          </p:cNvPicPr>
          <p:nvPr/>
        </p:nvPicPr>
        <p:blipFill>
          <a:blip r:embed="rId4"/>
          <a:stretch>
            <a:fillRect/>
          </a:stretch>
        </p:blipFill>
        <p:spPr>
          <a:xfrm>
            <a:off x="2621795" y="4762437"/>
            <a:ext cx="6455838" cy="1535750"/>
          </a:xfrm>
          <a:prstGeom prst="rect">
            <a:avLst/>
          </a:prstGeom>
        </p:spPr>
      </p:pic>
    </p:spTree>
    <p:extLst>
      <p:ext uri="{BB962C8B-B14F-4D97-AF65-F5344CB8AC3E}">
        <p14:creationId xmlns:p14="http://schemas.microsoft.com/office/powerpoint/2010/main" val="388782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5F2FFAD0-D874-BB88-2364-A1260DBA3702}"/>
              </a:ext>
            </a:extLst>
          </p:cNvPr>
          <p:cNvSpPr>
            <a:spLocks noGrp="1"/>
          </p:cNvSpPr>
          <p:nvPr>
            <p:ph type="title"/>
          </p:nvPr>
        </p:nvSpPr>
        <p:spPr>
          <a:xfrm>
            <a:off x="838201" y="559813"/>
            <a:ext cx="10348146" cy="1675009"/>
          </a:xfrm>
        </p:spPr>
        <p:txBody>
          <a:bodyPr anchor="t">
            <a:normAutofit/>
          </a:bodyPr>
          <a:lstStyle/>
          <a:p>
            <a:r>
              <a:rPr lang="en-US" dirty="0">
                <a:solidFill>
                  <a:schemeClr val="tx2"/>
                </a:solidFill>
              </a:rPr>
              <a:t>Arrow Function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6D26FF6E-46F4-89C1-5A1F-83175C69C52D}"/>
              </a:ext>
            </a:extLst>
          </p:cNvPr>
          <p:cNvSpPr>
            <a:spLocks noGrp="1"/>
          </p:cNvSpPr>
          <p:nvPr>
            <p:ph idx="1"/>
          </p:nvPr>
        </p:nvSpPr>
        <p:spPr>
          <a:xfrm>
            <a:off x="1784441" y="1522204"/>
            <a:ext cx="9401906" cy="3669555"/>
          </a:xfrm>
        </p:spPr>
        <p:txBody>
          <a:bodyPr anchor="ctr">
            <a:normAutofit fontScale="85000" lnSpcReduction="20000"/>
          </a:bodyPr>
          <a:lstStyle/>
          <a:p>
            <a:r>
              <a:rPr lang="en-US" b="0" i="0" dirty="0">
                <a:solidFill>
                  <a:schemeClr val="tx2"/>
                </a:solidFill>
                <a:effectLst/>
                <a:latin typeface="Roboto" panose="02000000000000000000" pitchFamily="2" charset="0"/>
                <a:ea typeface="Roboto" panose="02000000000000000000" pitchFamily="2" charset="0"/>
                <a:cs typeface="Roboto" panose="02000000000000000000" pitchFamily="2" charset="0"/>
              </a:rPr>
              <a:t>Arrow functions allow us to write shorter functions.</a:t>
            </a:r>
          </a:p>
          <a:p>
            <a:r>
              <a:rPr lang="en-US" dirty="0">
                <a:solidFill>
                  <a:schemeClr val="tx2"/>
                </a:solidFill>
                <a:latin typeface="Roboto" panose="02000000000000000000" pitchFamily="2" charset="0"/>
                <a:ea typeface="Roboto" panose="02000000000000000000" pitchFamily="2" charset="0"/>
                <a:cs typeface="Roboto" panose="02000000000000000000" pitchFamily="2" charset="0"/>
              </a:rPr>
              <a:t>Example: </a:t>
            </a:r>
          </a:p>
          <a:p>
            <a:pPr marL="0" indent="0">
              <a:buNone/>
            </a:pPr>
            <a:r>
              <a:rPr lang="en-US" dirty="0">
                <a:solidFill>
                  <a:schemeClr val="tx2"/>
                </a:solidFill>
                <a:latin typeface="Roboto" panose="02000000000000000000" pitchFamily="2" charset="0"/>
                <a:ea typeface="Roboto" panose="02000000000000000000" pitchFamily="2" charset="0"/>
                <a:cs typeface="Roboto" panose="02000000000000000000" pitchFamily="2" charset="0"/>
              </a:rPr>
              <a:t>     hello = </a:t>
            </a:r>
            <a:r>
              <a:rPr lang="en-US" b="1" dirty="0">
                <a:solidFill>
                  <a:schemeClr val="tx2"/>
                </a:solidFill>
                <a:latin typeface="Roboto" panose="02000000000000000000" pitchFamily="2" charset="0"/>
                <a:ea typeface="Roboto" panose="02000000000000000000" pitchFamily="2" charset="0"/>
                <a:cs typeface="Roboto" panose="02000000000000000000" pitchFamily="2" charset="0"/>
              </a:rPr>
              <a:t>() =&gt; </a:t>
            </a:r>
            <a:r>
              <a:rPr lang="en-US" dirty="0">
                <a:solidFill>
                  <a:schemeClr val="tx2"/>
                </a:solidFill>
                <a:latin typeface="Roboto" panose="02000000000000000000" pitchFamily="2" charset="0"/>
                <a:ea typeface="Roboto" panose="02000000000000000000" pitchFamily="2" charset="0"/>
                <a:cs typeface="Roboto" panose="02000000000000000000" pitchFamily="2" charset="0"/>
              </a:rPr>
              <a:t>{</a:t>
            </a:r>
          </a:p>
          <a:p>
            <a:pPr marL="0" indent="0">
              <a:buNone/>
            </a:pPr>
            <a:r>
              <a:rPr lang="en-US" dirty="0">
                <a:solidFill>
                  <a:schemeClr val="tx2"/>
                </a:solidFill>
                <a:latin typeface="Roboto" panose="02000000000000000000" pitchFamily="2" charset="0"/>
                <a:ea typeface="Roboto" panose="02000000000000000000" pitchFamily="2" charset="0"/>
                <a:cs typeface="Roboto" panose="02000000000000000000" pitchFamily="2" charset="0"/>
              </a:rPr>
              <a:t>     return "Hello World!";</a:t>
            </a:r>
          </a:p>
          <a:p>
            <a:pPr marL="0" indent="0">
              <a:buNone/>
            </a:pPr>
            <a:r>
              <a:rPr lang="en-US" dirty="0">
                <a:solidFill>
                  <a:schemeClr val="tx2"/>
                </a:solidFill>
                <a:latin typeface="Roboto" panose="02000000000000000000" pitchFamily="2" charset="0"/>
                <a:ea typeface="Roboto" panose="02000000000000000000" pitchFamily="2" charset="0"/>
                <a:cs typeface="Roboto" panose="02000000000000000000" pitchFamily="2" charset="0"/>
              </a:rPr>
              <a:t>     }</a:t>
            </a:r>
          </a:p>
          <a:p>
            <a:r>
              <a:rPr lang="en-US" b="0" i="0" dirty="0">
                <a:solidFill>
                  <a:schemeClr val="tx2"/>
                </a:solidFill>
                <a:effectLst/>
                <a:latin typeface="Roboto" panose="02000000000000000000" pitchFamily="2" charset="0"/>
                <a:ea typeface="Roboto" panose="02000000000000000000" pitchFamily="2" charset="0"/>
                <a:cs typeface="Roboto" panose="02000000000000000000" pitchFamily="2" charset="0"/>
              </a:rPr>
              <a:t>Only works if the function has one statement.</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W</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e use arrow functions as functional components, functions within class components, and event handlers.</a:t>
            </a: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95952740-0398-DFD9-165D-5BCCF106817D}"/>
              </a:ext>
            </a:extLst>
          </p:cNvPr>
          <p:cNvPicPr>
            <a:picLocks noChangeAspect="1"/>
          </p:cNvPicPr>
          <p:nvPr/>
        </p:nvPicPr>
        <p:blipFill>
          <a:blip r:embed="rId4"/>
          <a:stretch>
            <a:fillRect/>
          </a:stretch>
        </p:blipFill>
        <p:spPr>
          <a:xfrm>
            <a:off x="3829049" y="5399700"/>
            <a:ext cx="3894496" cy="1072219"/>
          </a:xfrm>
          <a:prstGeom prst="rect">
            <a:avLst/>
          </a:prstGeom>
        </p:spPr>
      </p:pic>
    </p:spTree>
    <p:extLst>
      <p:ext uri="{BB962C8B-B14F-4D97-AF65-F5344CB8AC3E}">
        <p14:creationId xmlns:p14="http://schemas.microsoft.com/office/powerpoint/2010/main" val="422577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B859DB40-ADC3-7565-6BB0-6DD0C294CB08}"/>
              </a:ext>
            </a:extLst>
          </p:cNvPr>
          <p:cNvSpPr>
            <a:spLocks noGrp="1"/>
          </p:cNvSpPr>
          <p:nvPr>
            <p:ph type="title"/>
          </p:nvPr>
        </p:nvSpPr>
        <p:spPr>
          <a:xfrm>
            <a:off x="838201" y="559813"/>
            <a:ext cx="10348146" cy="1675009"/>
          </a:xfrm>
        </p:spPr>
        <p:txBody>
          <a:bodyPr anchor="t">
            <a:normAutofit/>
          </a:bodyPr>
          <a:lstStyle/>
          <a:p>
            <a:r>
              <a:rPr lang="en-US" dirty="0">
                <a:solidFill>
                  <a:schemeClr val="tx2"/>
                </a:solidFill>
              </a:rPr>
              <a:t>Scoping</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8780873A-DA39-12D8-57FA-3666C638BCD7}"/>
              </a:ext>
            </a:extLst>
          </p:cNvPr>
          <p:cNvSpPr>
            <a:spLocks noGrp="1"/>
          </p:cNvSpPr>
          <p:nvPr>
            <p:ph idx="1"/>
          </p:nvPr>
        </p:nvSpPr>
        <p:spPr>
          <a:xfrm>
            <a:off x="1574801" y="1788160"/>
            <a:ext cx="9598478" cy="4324927"/>
          </a:xfrm>
        </p:spPr>
        <p:txBody>
          <a:bodyPr anchor="ctr">
            <a:normAutofit/>
          </a:bodyPr>
          <a:lstStyle/>
          <a:p>
            <a:r>
              <a:rPr lang="en-US" sz="22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Scoping is</a:t>
            </a:r>
            <a:r>
              <a:rPr lang="en-US" sz="2200" i="0" dirty="0">
                <a:solidFill>
                  <a:srgbClr val="202124"/>
                </a:solidFill>
                <a:effectLst/>
                <a:latin typeface="Roboto" panose="02000000000000000000" pitchFamily="2" charset="0"/>
                <a:ea typeface="Roboto" panose="02000000000000000000" pitchFamily="2" charset="0"/>
                <a:cs typeface="Roboto" panose="02000000000000000000" pitchFamily="2" charset="0"/>
              </a:rPr>
              <a:t> determining where variables, functions, and objects are accessible in your code during runtime. </a:t>
            </a:r>
          </a:p>
          <a:p>
            <a:r>
              <a:rPr lang="en-US" sz="22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There are two types of scopes in JS:</a:t>
            </a:r>
          </a:p>
          <a:p>
            <a:pPr marL="0" indent="0">
              <a:buNone/>
            </a:pPr>
            <a:r>
              <a:rPr lang="en-US" sz="22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         - Global Scope</a:t>
            </a:r>
          </a:p>
          <a:p>
            <a:pPr marL="0" indent="0">
              <a:buNone/>
            </a:pPr>
            <a:r>
              <a:rPr lang="en-US" sz="22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         - Local or Function Scope</a:t>
            </a:r>
          </a:p>
          <a:p>
            <a:pPr marL="0" indent="0">
              <a:buNone/>
            </a:pPr>
            <a:endParaRPr lang="en-US" sz="1800" b="0"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endParaRPr lang="en-US" sz="18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18516659"/>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30217</TotalTime>
  <Words>1259</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LT Pro</vt:lpstr>
      <vt:lpstr>AvenirNext LT Pro Medium</vt:lpstr>
      <vt:lpstr>Roboto</vt:lpstr>
      <vt:lpstr>Verdana</vt:lpstr>
      <vt:lpstr>BlockprintVTI</vt:lpstr>
      <vt:lpstr>JavaScript, React, HTML, CSS </vt:lpstr>
      <vt:lpstr>By: Nafees Chand</vt:lpstr>
      <vt:lpstr>Objectives</vt:lpstr>
      <vt:lpstr>JavaScript and React</vt:lpstr>
      <vt:lpstr>JSX</vt:lpstr>
      <vt:lpstr>Virtual DOM and Real DOM</vt:lpstr>
      <vt:lpstr>Event in React</vt:lpstr>
      <vt:lpstr>Arrow Function</vt:lpstr>
      <vt:lpstr>Scoping</vt:lpstr>
      <vt:lpstr>PowerPoint Presentation</vt:lpstr>
      <vt:lpstr>Props in React</vt:lpstr>
      <vt:lpstr>Components in React</vt:lpstr>
      <vt:lpstr>PowerPoint Presentation</vt:lpstr>
      <vt:lpstr>Hooks in React</vt:lpstr>
      <vt:lpstr>PowerPoint Presentation</vt:lpstr>
      <vt:lpstr>HTML</vt:lpstr>
      <vt:lpstr>HTML Layout</vt:lpstr>
      <vt:lpstr>CSS</vt:lpstr>
      <vt:lpstr>CSS Box model</vt:lpstr>
      <vt:lpstr>!important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React, HTML, CSS</dc:title>
  <dc:creator>Nafees Chand (E)</dc:creator>
  <cp:lastModifiedBy>Nafees Chand (E)</cp:lastModifiedBy>
  <cp:revision>4</cp:revision>
  <dcterms:created xsi:type="dcterms:W3CDTF">2023-01-02T06:26:48Z</dcterms:created>
  <dcterms:modified xsi:type="dcterms:W3CDTF">2023-03-27T16:49:34Z</dcterms:modified>
</cp:coreProperties>
</file>