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9" r:id="rId3"/>
    <p:sldId id="268" r:id="rId4"/>
    <p:sldId id="270" r:id="rId5"/>
    <p:sldId id="258" r:id="rId6"/>
    <p:sldId id="263" r:id="rId7"/>
    <p:sldId id="260" r:id="rId8"/>
    <p:sldId id="274" r:id="rId9"/>
    <p:sldId id="265" r:id="rId10"/>
    <p:sldId id="273" r:id="rId11"/>
    <p:sldId id="266" r:id="rId12"/>
    <p:sldId id="272" r:id="rId13"/>
    <p:sldId id="267" r:id="rId14"/>
    <p:sldId id="271" r:id="rId15"/>
    <p:sldId id="261"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4660"/>
  </p:normalViewPr>
  <p:slideViewPr>
    <p:cSldViewPr snapToGrid="0">
      <p:cViewPr varScale="1">
        <p:scale>
          <a:sx n="67" d="100"/>
          <a:sy n="67" d="100"/>
        </p:scale>
        <p:origin x="500"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F7323-15B7-4267-9555-493AE2D9941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E4369ED-1ADF-41D3-8497-82F0F79D4E7F}">
      <dgm:prSet/>
      <dgm:spPr>
        <a:solidFill>
          <a:schemeClr val="tx2"/>
        </a:solidFill>
      </dgm:spPr>
      <dgm:t>
        <a:bodyPr/>
        <a:lstStyle/>
        <a:p>
          <a:r>
            <a:rPr lang="en-US" b="1" dirty="0">
              <a:solidFill>
                <a:schemeClr val="bg1"/>
              </a:solidFill>
              <a:latin typeface="+mn-lt"/>
            </a:rPr>
            <a:t>git add </a:t>
          </a:r>
          <a:r>
            <a:rPr lang="en-US" dirty="0">
              <a:solidFill>
                <a:schemeClr val="bg1"/>
              </a:solidFill>
              <a:latin typeface="+mn-lt"/>
            </a:rPr>
            <a:t>is a command used to add a file that is in the working directory to the staging area.</a:t>
          </a:r>
        </a:p>
      </dgm:t>
    </dgm:pt>
    <dgm:pt modelId="{9F8FBD3E-6BCE-48B5-B329-4135A9B4B60C}" type="parTrans" cxnId="{AA2AACF5-3494-455A-A424-3B9E655E7D4B}">
      <dgm:prSet/>
      <dgm:spPr/>
      <dgm:t>
        <a:bodyPr/>
        <a:lstStyle/>
        <a:p>
          <a:endParaRPr lang="en-US"/>
        </a:p>
      </dgm:t>
    </dgm:pt>
    <dgm:pt modelId="{FBA0521B-28ED-4384-B797-A92F9A01D707}" type="sibTrans" cxnId="{AA2AACF5-3494-455A-A424-3B9E655E7D4B}">
      <dgm:prSet/>
      <dgm:spPr/>
      <dgm:t>
        <a:bodyPr/>
        <a:lstStyle/>
        <a:p>
          <a:endParaRPr lang="en-US"/>
        </a:p>
      </dgm:t>
    </dgm:pt>
    <dgm:pt modelId="{E124D4EB-27B7-4639-A43F-CB1FDC936062}">
      <dgm:prSet/>
      <dgm:spPr>
        <a:solidFill>
          <a:schemeClr val="tx2"/>
        </a:solidFill>
      </dgm:spPr>
      <dgm:t>
        <a:bodyPr/>
        <a:lstStyle/>
        <a:p>
          <a:r>
            <a:rPr lang="en-US" b="1" dirty="0">
              <a:solidFill>
                <a:schemeClr val="bg1"/>
              </a:solidFill>
              <a:latin typeface="+mn-lt"/>
            </a:rPr>
            <a:t>git commit </a:t>
          </a:r>
          <a:r>
            <a:rPr lang="en-US" dirty="0">
              <a:solidFill>
                <a:schemeClr val="bg1"/>
              </a:solidFill>
              <a:latin typeface="+mn-lt"/>
            </a:rPr>
            <a:t>is a command used to add all files that are staged to the local repository.</a:t>
          </a:r>
        </a:p>
      </dgm:t>
    </dgm:pt>
    <dgm:pt modelId="{DF792229-5692-418D-862D-E187E83684A6}" type="parTrans" cxnId="{99B4B2E1-ED37-479E-8B0F-9F98E3C60EC9}">
      <dgm:prSet/>
      <dgm:spPr/>
      <dgm:t>
        <a:bodyPr/>
        <a:lstStyle/>
        <a:p>
          <a:endParaRPr lang="en-US"/>
        </a:p>
      </dgm:t>
    </dgm:pt>
    <dgm:pt modelId="{AE09DE0D-1211-42FD-8ADE-785D2EA55663}" type="sibTrans" cxnId="{99B4B2E1-ED37-479E-8B0F-9F98E3C60EC9}">
      <dgm:prSet/>
      <dgm:spPr/>
      <dgm:t>
        <a:bodyPr/>
        <a:lstStyle/>
        <a:p>
          <a:endParaRPr lang="en-US"/>
        </a:p>
      </dgm:t>
    </dgm:pt>
    <dgm:pt modelId="{4296586A-BD05-4BB0-B4D4-0DC9DE826AB6}">
      <dgm:prSet/>
      <dgm:spPr>
        <a:solidFill>
          <a:schemeClr val="tx2"/>
        </a:solidFill>
      </dgm:spPr>
      <dgm:t>
        <a:bodyPr/>
        <a:lstStyle/>
        <a:p>
          <a:r>
            <a:rPr lang="en-US" b="1" dirty="0">
              <a:solidFill>
                <a:schemeClr val="bg1"/>
              </a:solidFill>
              <a:latin typeface="+mn-lt"/>
            </a:rPr>
            <a:t>git push </a:t>
          </a:r>
          <a:r>
            <a:rPr lang="en-US" dirty="0">
              <a:solidFill>
                <a:schemeClr val="bg1"/>
              </a:solidFill>
              <a:latin typeface="+mn-lt"/>
            </a:rPr>
            <a:t>is a command used to add all committed files in the local repository to the remote repository. So, in the remote repository, all files and changes will be visible to anyone with access to the remote repository</a:t>
          </a:r>
          <a:r>
            <a:rPr lang="en-US" dirty="0">
              <a:solidFill>
                <a:schemeClr val="bg1"/>
              </a:solidFill>
              <a:latin typeface="+mj-lt"/>
            </a:rPr>
            <a:t>.</a:t>
          </a:r>
        </a:p>
      </dgm:t>
    </dgm:pt>
    <dgm:pt modelId="{599C71A9-7F36-4DC8-83B3-62021548ABD7}" type="parTrans" cxnId="{9EDB55F3-78D0-46A4-A452-A04B37F38C66}">
      <dgm:prSet/>
      <dgm:spPr/>
      <dgm:t>
        <a:bodyPr/>
        <a:lstStyle/>
        <a:p>
          <a:endParaRPr lang="en-US"/>
        </a:p>
      </dgm:t>
    </dgm:pt>
    <dgm:pt modelId="{0D245ED9-5E85-4DE3-8F45-E72EF492087C}" type="sibTrans" cxnId="{9EDB55F3-78D0-46A4-A452-A04B37F38C66}">
      <dgm:prSet/>
      <dgm:spPr/>
      <dgm:t>
        <a:bodyPr/>
        <a:lstStyle/>
        <a:p>
          <a:endParaRPr lang="en-US"/>
        </a:p>
      </dgm:t>
    </dgm:pt>
    <dgm:pt modelId="{70750FFE-6856-460F-8200-043A42509659}">
      <dgm:prSet/>
      <dgm:spPr>
        <a:solidFill>
          <a:schemeClr val="tx2"/>
        </a:solidFill>
      </dgm:spPr>
      <dgm:t>
        <a:bodyPr/>
        <a:lstStyle/>
        <a:p>
          <a:r>
            <a:rPr lang="en-US" b="1" dirty="0">
              <a:solidFill>
                <a:schemeClr val="bg1"/>
              </a:solidFill>
              <a:latin typeface="+mn-lt"/>
            </a:rPr>
            <a:t>git fetch </a:t>
          </a:r>
          <a:r>
            <a:rPr lang="en-US" dirty="0">
              <a:solidFill>
                <a:schemeClr val="bg1"/>
              </a:solidFill>
              <a:latin typeface="+mn-lt"/>
            </a:rPr>
            <a:t>is a command used to get files from the remote repository to the local repository but not into the working directory.</a:t>
          </a:r>
        </a:p>
      </dgm:t>
    </dgm:pt>
    <dgm:pt modelId="{2A1DBBA7-977C-484F-86C8-72FAC59EEB7B}" type="parTrans" cxnId="{899FE106-BE60-4925-81D9-0C727DF976F7}">
      <dgm:prSet/>
      <dgm:spPr/>
      <dgm:t>
        <a:bodyPr/>
        <a:lstStyle/>
        <a:p>
          <a:endParaRPr lang="en-US"/>
        </a:p>
      </dgm:t>
    </dgm:pt>
    <dgm:pt modelId="{A9380652-DFC8-4B2E-B068-D7F0F642B1CF}" type="sibTrans" cxnId="{899FE106-BE60-4925-81D9-0C727DF976F7}">
      <dgm:prSet/>
      <dgm:spPr/>
      <dgm:t>
        <a:bodyPr/>
        <a:lstStyle/>
        <a:p>
          <a:endParaRPr lang="en-US"/>
        </a:p>
      </dgm:t>
    </dgm:pt>
    <dgm:pt modelId="{3D6A0D90-2A50-49CE-BBF9-A10A0691646D}">
      <dgm:prSet/>
      <dgm:spPr>
        <a:solidFill>
          <a:schemeClr val="tx2"/>
        </a:solidFill>
      </dgm:spPr>
      <dgm:t>
        <a:bodyPr/>
        <a:lstStyle/>
        <a:p>
          <a:r>
            <a:rPr lang="en-US" b="1" dirty="0">
              <a:solidFill>
                <a:schemeClr val="bg1"/>
              </a:solidFill>
              <a:latin typeface="+mn-lt"/>
            </a:rPr>
            <a:t>git merge </a:t>
          </a:r>
          <a:r>
            <a:rPr lang="en-US" dirty="0">
              <a:solidFill>
                <a:schemeClr val="bg1"/>
              </a:solidFill>
              <a:latin typeface="+mn-lt"/>
            </a:rPr>
            <a:t>is a command used to get the files from the local repository into the working directory.</a:t>
          </a:r>
        </a:p>
      </dgm:t>
    </dgm:pt>
    <dgm:pt modelId="{DA2443B8-83F1-4BB0-8DCB-BF49078FD6D8}" type="parTrans" cxnId="{12D7B247-6CC1-4F44-A7ED-44958833A0F2}">
      <dgm:prSet/>
      <dgm:spPr/>
      <dgm:t>
        <a:bodyPr/>
        <a:lstStyle/>
        <a:p>
          <a:endParaRPr lang="en-US"/>
        </a:p>
      </dgm:t>
    </dgm:pt>
    <dgm:pt modelId="{4AE83D48-BF7D-4CA7-9A9E-108BB39C4852}" type="sibTrans" cxnId="{12D7B247-6CC1-4F44-A7ED-44958833A0F2}">
      <dgm:prSet/>
      <dgm:spPr/>
      <dgm:t>
        <a:bodyPr/>
        <a:lstStyle/>
        <a:p>
          <a:endParaRPr lang="en-US"/>
        </a:p>
      </dgm:t>
    </dgm:pt>
    <dgm:pt modelId="{A980D291-C157-4FD9-9990-FC2899F2E968}">
      <dgm:prSet/>
      <dgm:spPr>
        <a:solidFill>
          <a:schemeClr val="tx2"/>
        </a:solidFill>
      </dgm:spPr>
      <dgm:t>
        <a:bodyPr/>
        <a:lstStyle/>
        <a:p>
          <a:r>
            <a:rPr lang="en-US" b="1" dirty="0">
              <a:solidFill>
                <a:schemeClr val="bg1"/>
              </a:solidFill>
              <a:latin typeface="+mn-lt"/>
            </a:rPr>
            <a:t>git pull </a:t>
          </a:r>
          <a:r>
            <a:rPr lang="en-US" dirty="0">
              <a:solidFill>
                <a:schemeClr val="bg1"/>
              </a:solidFill>
              <a:latin typeface="+mn-lt"/>
            </a:rPr>
            <a:t>is command used to get files from the remote repository directly into the working directory. It is equivalent to a </a:t>
          </a:r>
          <a:r>
            <a:rPr lang="en-US" u="sng" dirty="0">
              <a:solidFill>
                <a:schemeClr val="bg1"/>
              </a:solidFill>
              <a:latin typeface="+mn-lt"/>
            </a:rPr>
            <a:t>git fetch</a:t>
          </a:r>
          <a:r>
            <a:rPr lang="en-US" dirty="0">
              <a:solidFill>
                <a:schemeClr val="bg1"/>
              </a:solidFill>
              <a:latin typeface="+mn-lt"/>
            </a:rPr>
            <a:t> and a </a:t>
          </a:r>
          <a:r>
            <a:rPr lang="en-US" u="sng" dirty="0">
              <a:solidFill>
                <a:schemeClr val="bg1"/>
              </a:solidFill>
              <a:latin typeface="+mn-lt"/>
            </a:rPr>
            <a:t>git merge</a:t>
          </a:r>
          <a:r>
            <a:rPr lang="en-US" dirty="0">
              <a:solidFill>
                <a:schemeClr val="bg1"/>
              </a:solidFill>
              <a:latin typeface="+mn-lt"/>
            </a:rPr>
            <a:t>. </a:t>
          </a:r>
        </a:p>
      </dgm:t>
    </dgm:pt>
    <dgm:pt modelId="{946EA2B9-1A2B-4B25-BDA4-6E7F10A1E180}" type="parTrans" cxnId="{743C3104-3B38-4157-A97F-A8842A70BEF3}">
      <dgm:prSet/>
      <dgm:spPr/>
      <dgm:t>
        <a:bodyPr/>
        <a:lstStyle/>
        <a:p>
          <a:endParaRPr lang="en-US"/>
        </a:p>
      </dgm:t>
    </dgm:pt>
    <dgm:pt modelId="{2B256FAE-7C80-4754-BC47-ED7F3B5B85F2}" type="sibTrans" cxnId="{743C3104-3B38-4157-A97F-A8842A70BEF3}">
      <dgm:prSet/>
      <dgm:spPr/>
      <dgm:t>
        <a:bodyPr/>
        <a:lstStyle/>
        <a:p>
          <a:endParaRPr lang="en-US"/>
        </a:p>
      </dgm:t>
    </dgm:pt>
    <dgm:pt modelId="{2F1C8D97-5BDC-4624-B6F6-2374FEC0EC69}" type="pres">
      <dgm:prSet presAssocID="{DD1F7323-15B7-4267-9555-493AE2D99412}" presName="diagram" presStyleCnt="0">
        <dgm:presLayoutVars>
          <dgm:dir/>
          <dgm:resizeHandles val="exact"/>
        </dgm:presLayoutVars>
      </dgm:prSet>
      <dgm:spPr/>
    </dgm:pt>
    <dgm:pt modelId="{52338D3F-E5F7-4AAF-B9C1-CD38287AAFD6}" type="pres">
      <dgm:prSet presAssocID="{2E4369ED-1ADF-41D3-8497-82F0F79D4E7F}" presName="node" presStyleLbl="node1" presStyleIdx="0" presStyleCnt="6" custLinFactNeighborX="0">
        <dgm:presLayoutVars>
          <dgm:bulletEnabled val="1"/>
        </dgm:presLayoutVars>
      </dgm:prSet>
      <dgm:spPr/>
    </dgm:pt>
    <dgm:pt modelId="{86D48313-2F0E-4686-A337-4597FBCFEF10}" type="pres">
      <dgm:prSet presAssocID="{FBA0521B-28ED-4384-B797-A92F9A01D707}" presName="sibTrans" presStyleCnt="0"/>
      <dgm:spPr/>
    </dgm:pt>
    <dgm:pt modelId="{AA21716A-56BF-45B8-923D-E87309EEDEB5}" type="pres">
      <dgm:prSet presAssocID="{E124D4EB-27B7-4639-A43F-CB1FDC936062}" presName="node" presStyleLbl="node1" presStyleIdx="1" presStyleCnt="6">
        <dgm:presLayoutVars>
          <dgm:bulletEnabled val="1"/>
        </dgm:presLayoutVars>
      </dgm:prSet>
      <dgm:spPr/>
    </dgm:pt>
    <dgm:pt modelId="{37402DB2-2D42-4D68-937C-4FE048BD4E5A}" type="pres">
      <dgm:prSet presAssocID="{AE09DE0D-1211-42FD-8ADE-785D2EA55663}" presName="sibTrans" presStyleCnt="0"/>
      <dgm:spPr/>
    </dgm:pt>
    <dgm:pt modelId="{7D39820E-4948-4E9D-871C-8F9FC1DD7B43}" type="pres">
      <dgm:prSet presAssocID="{4296586A-BD05-4BB0-B4D4-0DC9DE826AB6}" presName="node" presStyleLbl="node1" presStyleIdx="2" presStyleCnt="6">
        <dgm:presLayoutVars>
          <dgm:bulletEnabled val="1"/>
        </dgm:presLayoutVars>
      </dgm:prSet>
      <dgm:spPr/>
    </dgm:pt>
    <dgm:pt modelId="{0FBF1027-E8B6-4B8B-AA04-1A5F95A1678E}" type="pres">
      <dgm:prSet presAssocID="{0D245ED9-5E85-4DE3-8F45-E72EF492087C}" presName="sibTrans" presStyleCnt="0"/>
      <dgm:spPr/>
    </dgm:pt>
    <dgm:pt modelId="{E8367B54-30E4-41BB-8EB3-967B41DC0D15}" type="pres">
      <dgm:prSet presAssocID="{70750FFE-6856-460F-8200-043A42509659}" presName="node" presStyleLbl="node1" presStyleIdx="3" presStyleCnt="6">
        <dgm:presLayoutVars>
          <dgm:bulletEnabled val="1"/>
        </dgm:presLayoutVars>
      </dgm:prSet>
      <dgm:spPr/>
    </dgm:pt>
    <dgm:pt modelId="{6C257D3E-CDF8-40C8-A3C6-2C5616F8E1AE}" type="pres">
      <dgm:prSet presAssocID="{A9380652-DFC8-4B2E-B068-D7F0F642B1CF}" presName="sibTrans" presStyleCnt="0"/>
      <dgm:spPr/>
    </dgm:pt>
    <dgm:pt modelId="{61805361-803B-4352-9EF2-D1D359DC47B7}" type="pres">
      <dgm:prSet presAssocID="{3D6A0D90-2A50-49CE-BBF9-A10A0691646D}" presName="node" presStyleLbl="node1" presStyleIdx="4" presStyleCnt="6" custLinFactNeighborX="0" custLinFactNeighborY="-788">
        <dgm:presLayoutVars>
          <dgm:bulletEnabled val="1"/>
        </dgm:presLayoutVars>
      </dgm:prSet>
      <dgm:spPr/>
    </dgm:pt>
    <dgm:pt modelId="{52933C80-F113-4BD1-8129-BD72376C5CB1}" type="pres">
      <dgm:prSet presAssocID="{4AE83D48-BF7D-4CA7-9A9E-108BB39C4852}" presName="sibTrans" presStyleCnt="0"/>
      <dgm:spPr/>
    </dgm:pt>
    <dgm:pt modelId="{9A272790-950A-4D2A-B41B-C5AD51D3F5F0}" type="pres">
      <dgm:prSet presAssocID="{A980D291-C157-4FD9-9990-FC2899F2E968}" presName="node" presStyleLbl="node1" presStyleIdx="5" presStyleCnt="6">
        <dgm:presLayoutVars>
          <dgm:bulletEnabled val="1"/>
        </dgm:presLayoutVars>
      </dgm:prSet>
      <dgm:spPr/>
    </dgm:pt>
  </dgm:ptLst>
  <dgm:cxnLst>
    <dgm:cxn modelId="{51DB9601-F3C8-4293-80E5-5F02AB48CBDE}" type="presOf" srcId="{2E4369ED-1ADF-41D3-8497-82F0F79D4E7F}" destId="{52338D3F-E5F7-4AAF-B9C1-CD38287AAFD6}" srcOrd="0" destOrd="0" presId="urn:microsoft.com/office/officeart/2005/8/layout/default"/>
    <dgm:cxn modelId="{743C3104-3B38-4157-A97F-A8842A70BEF3}" srcId="{DD1F7323-15B7-4267-9555-493AE2D99412}" destId="{A980D291-C157-4FD9-9990-FC2899F2E968}" srcOrd="5" destOrd="0" parTransId="{946EA2B9-1A2B-4B25-BDA4-6E7F10A1E180}" sibTransId="{2B256FAE-7C80-4754-BC47-ED7F3B5B85F2}"/>
    <dgm:cxn modelId="{899FE106-BE60-4925-81D9-0C727DF976F7}" srcId="{DD1F7323-15B7-4267-9555-493AE2D99412}" destId="{70750FFE-6856-460F-8200-043A42509659}" srcOrd="3" destOrd="0" parTransId="{2A1DBBA7-977C-484F-86C8-72FAC59EEB7B}" sibTransId="{A9380652-DFC8-4B2E-B068-D7F0F642B1CF}"/>
    <dgm:cxn modelId="{12D7B247-6CC1-4F44-A7ED-44958833A0F2}" srcId="{DD1F7323-15B7-4267-9555-493AE2D99412}" destId="{3D6A0D90-2A50-49CE-BBF9-A10A0691646D}" srcOrd="4" destOrd="0" parTransId="{DA2443B8-83F1-4BB0-8DCB-BF49078FD6D8}" sibTransId="{4AE83D48-BF7D-4CA7-9A9E-108BB39C4852}"/>
    <dgm:cxn modelId="{8206AD72-944D-4EBF-9D65-53133D0A61C4}" type="presOf" srcId="{E124D4EB-27B7-4639-A43F-CB1FDC936062}" destId="{AA21716A-56BF-45B8-923D-E87309EEDEB5}" srcOrd="0" destOrd="0" presId="urn:microsoft.com/office/officeart/2005/8/layout/default"/>
    <dgm:cxn modelId="{7A8AA781-DA1D-4712-B5A7-7C60705C3F06}" type="presOf" srcId="{A980D291-C157-4FD9-9990-FC2899F2E968}" destId="{9A272790-950A-4D2A-B41B-C5AD51D3F5F0}" srcOrd="0" destOrd="0" presId="urn:microsoft.com/office/officeart/2005/8/layout/default"/>
    <dgm:cxn modelId="{58ABD0C0-1362-4C7D-A795-84632D6F571D}" type="presOf" srcId="{4296586A-BD05-4BB0-B4D4-0DC9DE826AB6}" destId="{7D39820E-4948-4E9D-871C-8F9FC1DD7B43}" srcOrd="0" destOrd="0" presId="urn:microsoft.com/office/officeart/2005/8/layout/default"/>
    <dgm:cxn modelId="{2A2AAEC3-B203-4E4D-96FE-311F8AB7CFC4}" type="presOf" srcId="{DD1F7323-15B7-4267-9555-493AE2D99412}" destId="{2F1C8D97-5BDC-4624-B6F6-2374FEC0EC69}" srcOrd="0" destOrd="0" presId="urn:microsoft.com/office/officeart/2005/8/layout/default"/>
    <dgm:cxn modelId="{99B4B2E1-ED37-479E-8B0F-9F98E3C60EC9}" srcId="{DD1F7323-15B7-4267-9555-493AE2D99412}" destId="{E124D4EB-27B7-4639-A43F-CB1FDC936062}" srcOrd="1" destOrd="0" parTransId="{DF792229-5692-418D-862D-E187E83684A6}" sibTransId="{AE09DE0D-1211-42FD-8ADE-785D2EA55663}"/>
    <dgm:cxn modelId="{47BB18E2-7BBC-447E-AEAF-B75F26C6F77E}" type="presOf" srcId="{70750FFE-6856-460F-8200-043A42509659}" destId="{E8367B54-30E4-41BB-8EB3-967B41DC0D15}" srcOrd="0" destOrd="0" presId="urn:microsoft.com/office/officeart/2005/8/layout/default"/>
    <dgm:cxn modelId="{535474E9-96E9-4D48-9FF9-DBFEDAEEE68B}" type="presOf" srcId="{3D6A0D90-2A50-49CE-BBF9-A10A0691646D}" destId="{61805361-803B-4352-9EF2-D1D359DC47B7}" srcOrd="0" destOrd="0" presId="urn:microsoft.com/office/officeart/2005/8/layout/default"/>
    <dgm:cxn modelId="{9EDB55F3-78D0-46A4-A452-A04B37F38C66}" srcId="{DD1F7323-15B7-4267-9555-493AE2D99412}" destId="{4296586A-BD05-4BB0-B4D4-0DC9DE826AB6}" srcOrd="2" destOrd="0" parTransId="{599C71A9-7F36-4DC8-83B3-62021548ABD7}" sibTransId="{0D245ED9-5E85-4DE3-8F45-E72EF492087C}"/>
    <dgm:cxn modelId="{AA2AACF5-3494-455A-A424-3B9E655E7D4B}" srcId="{DD1F7323-15B7-4267-9555-493AE2D99412}" destId="{2E4369ED-1ADF-41D3-8497-82F0F79D4E7F}" srcOrd="0" destOrd="0" parTransId="{9F8FBD3E-6BCE-48B5-B329-4135A9B4B60C}" sibTransId="{FBA0521B-28ED-4384-B797-A92F9A01D707}"/>
    <dgm:cxn modelId="{4A308D1D-6463-4911-9114-66F5308A8E8C}" type="presParOf" srcId="{2F1C8D97-5BDC-4624-B6F6-2374FEC0EC69}" destId="{52338D3F-E5F7-4AAF-B9C1-CD38287AAFD6}" srcOrd="0" destOrd="0" presId="urn:microsoft.com/office/officeart/2005/8/layout/default"/>
    <dgm:cxn modelId="{66803497-AC30-41F1-9B04-ED8974EAABAC}" type="presParOf" srcId="{2F1C8D97-5BDC-4624-B6F6-2374FEC0EC69}" destId="{86D48313-2F0E-4686-A337-4597FBCFEF10}" srcOrd="1" destOrd="0" presId="urn:microsoft.com/office/officeart/2005/8/layout/default"/>
    <dgm:cxn modelId="{648FF0B4-5F17-40C2-8587-57800CB45CC7}" type="presParOf" srcId="{2F1C8D97-5BDC-4624-B6F6-2374FEC0EC69}" destId="{AA21716A-56BF-45B8-923D-E87309EEDEB5}" srcOrd="2" destOrd="0" presId="urn:microsoft.com/office/officeart/2005/8/layout/default"/>
    <dgm:cxn modelId="{0A6DE499-4C09-4F8F-9EA2-8A5E45C244D0}" type="presParOf" srcId="{2F1C8D97-5BDC-4624-B6F6-2374FEC0EC69}" destId="{37402DB2-2D42-4D68-937C-4FE048BD4E5A}" srcOrd="3" destOrd="0" presId="urn:microsoft.com/office/officeart/2005/8/layout/default"/>
    <dgm:cxn modelId="{24D257C1-26E6-4A60-BBA4-B676B1FB66CC}" type="presParOf" srcId="{2F1C8D97-5BDC-4624-B6F6-2374FEC0EC69}" destId="{7D39820E-4948-4E9D-871C-8F9FC1DD7B43}" srcOrd="4" destOrd="0" presId="urn:microsoft.com/office/officeart/2005/8/layout/default"/>
    <dgm:cxn modelId="{FE2BAD55-86AC-44A4-8CBC-12304FFFE29C}" type="presParOf" srcId="{2F1C8D97-5BDC-4624-B6F6-2374FEC0EC69}" destId="{0FBF1027-E8B6-4B8B-AA04-1A5F95A1678E}" srcOrd="5" destOrd="0" presId="urn:microsoft.com/office/officeart/2005/8/layout/default"/>
    <dgm:cxn modelId="{F79B449C-4F24-4C1B-BBEF-6730B72EC8AB}" type="presParOf" srcId="{2F1C8D97-5BDC-4624-B6F6-2374FEC0EC69}" destId="{E8367B54-30E4-41BB-8EB3-967B41DC0D15}" srcOrd="6" destOrd="0" presId="urn:microsoft.com/office/officeart/2005/8/layout/default"/>
    <dgm:cxn modelId="{EDABD19C-E19E-4FF7-86AA-92A78B785688}" type="presParOf" srcId="{2F1C8D97-5BDC-4624-B6F6-2374FEC0EC69}" destId="{6C257D3E-CDF8-40C8-A3C6-2C5616F8E1AE}" srcOrd="7" destOrd="0" presId="urn:microsoft.com/office/officeart/2005/8/layout/default"/>
    <dgm:cxn modelId="{376AE6F9-C7C4-4132-A755-A9F21170BF90}" type="presParOf" srcId="{2F1C8D97-5BDC-4624-B6F6-2374FEC0EC69}" destId="{61805361-803B-4352-9EF2-D1D359DC47B7}" srcOrd="8" destOrd="0" presId="urn:microsoft.com/office/officeart/2005/8/layout/default"/>
    <dgm:cxn modelId="{2911283C-FF99-43B7-A209-7379DD757344}" type="presParOf" srcId="{2F1C8D97-5BDC-4624-B6F6-2374FEC0EC69}" destId="{52933C80-F113-4BD1-8129-BD72376C5CB1}" srcOrd="9" destOrd="0" presId="urn:microsoft.com/office/officeart/2005/8/layout/default"/>
    <dgm:cxn modelId="{15D07FE9-A070-4DAC-BE14-10C16D015E34}" type="presParOf" srcId="{2F1C8D97-5BDC-4624-B6F6-2374FEC0EC69}" destId="{9A272790-950A-4D2A-B41B-C5AD51D3F5F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38D3F-E5F7-4AAF-B9C1-CD38287AAFD6}">
      <dsp:nvSpPr>
        <dsp:cNvPr id="0" name=""/>
        <dsp:cNvSpPr/>
      </dsp:nvSpPr>
      <dsp:spPr>
        <a:xfrm>
          <a:off x="0" y="69081"/>
          <a:ext cx="3520547" cy="2112328"/>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n-lt"/>
            </a:rPr>
            <a:t>git add </a:t>
          </a:r>
          <a:r>
            <a:rPr lang="en-US" sz="2000" kern="1200" dirty="0">
              <a:solidFill>
                <a:schemeClr val="bg1"/>
              </a:solidFill>
              <a:latin typeface="+mn-lt"/>
            </a:rPr>
            <a:t>is a command used to add a file that is in the working directory to the staging area.</a:t>
          </a:r>
        </a:p>
      </dsp:txBody>
      <dsp:txXfrm>
        <a:off x="0" y="69081"/>
        <a:ext cx="3520547" cy="2112328"/>
      </dsp:txXfrm>
    </dsp:sp>
    <dsp:sp modelId="{AA21716A-56BF-45B8-923D-E87309EEDEB5}">
      <dsp:nvSpPr>
        <dsp:cNvPr id="0" name=""/>
        <dsp:cNvSpPr/>
      </dsp:nvSpPr>
      <dsp:spPr>
        <a:xfrm>
          <a:off x="3872602" y="69081"/>
          <a:ext cx="3520547" cy="2112328"/>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n-lt"/>
            </a:rPr>
            <a:t>git commit </a:t>
          </a:r>
          <a:r>
            <a:rPr lang="en-US" sz="2000" kern="1200" dirty="0">
              <a:solidFill>
                <a:schemeClr val="bg1"/>
              </a:solidFill>
              <a:latin typeface="+mn-lt"/>
            </a:rPr>
            <a:t>is a command used to add all files that are staged to the local repository.</a:t>
          </a:r>
        </a:p>
      </dsp:txBody>
      <dsp:txXfrm>
        <a:off x="3872602" y="69081"/>
        <a:ext cx="3520547" cy="2112328"/>
      </dsp:txXfrm>
    </dsp:sp>
    <dsp:sp modelId="{7D39820E-4948-4E9D-871C-8F9FC1DD7B43}">
      <dsp:nvSpPr>
        <dsp:cNvPr id="0" name=""/>
        <dsp:cNvSpPr/>
      </dsp:nvSpPr>
      <dsp:spPr>
        <a:xfrm>
          <a:off x="7745204" y="69081"/>
          <a:ext cx="3520547" cy="2112328"/>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n-lt"/>
            </a:rPr>
            <a:t>git push </a:t>
          </a:r>
          <a:r>
            <a:rPr lang="en-US" sz="2000" kern="1200" dirty="0">
              <a:solidFill>
                <a:schemeClr val="bg1"/>
              </a:solidFill>
              <a:latin typeface="+mn-lt"/>
            </a:rPr>
            <a:t>is a command used to add all committed files in the local repository to the remote repository. So, in the remote repository, all files and changes will be visible to anyone with access to the remote repository</a:t>
          </a:r>
          <a:r>
            <a:rPr lang="en-US" sz="2000" kern="1200" dirty="0">
              <a:solidFill>
                <a:schemeClr val="bg1"/>
              </a:solidFill>
              <a:latin typeface="+mj-lt"/>
            </a:rPr>
            <a:t>.</a:t>
          </a:r>
        </a:p>
      </dsp:txBody>
      <dsp:txXfrm>
        <a:off x="7745204" y="69081"/>
        <a:ext cx="3520547" cy="2112328"/>
      </dsp:txXfrm>
    </dsp:sp>
    <dsp:sp modelId="{E8367B54-30E4-41BB-8EB3-967B41DC0D15}">
      <dsp:nvSpPr>
        <dsp:cNvPr id="0" name=""/>
        <dsp:cNvSpPr/>
      </dsp:nvSpPr>
      <dsp:spPr>
        <a:xfrm>
          <a:off x="0" y="2533464"/>
          <a:ext cx="3520547" cy="2112328"/>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n-lt"/>
            </a:rPr>
            <a:t>git fetch </a:t>
          </a:r>
          <a:r>
            <a:rPr lang="en-US" sz="2000" kern="1200" dirty="0">
              <a:solidFill>
                <a:schemeClr val="bg1"/>
              </a:solidFill>
              <a:latin typeface="+mn-lt"/>
            </a:rPr>
            <a:t>is a command used to get files from the remote repository to the local repository but not into the working directory.</a:t>
          </a:r>
        </a:p>
      </dsp:txBody>
      <dsp:txXfrm>
        <a:off x="0" y="2533464"/>
        <a:ext cx="3520547" cy="2112328"/>
      </dsp:txXfrm>
    </dsp:sp>
    <dsp:sp modelId="{61805361-803B-4352-9EF2-D1D359DC47B7}">
      <dsp:nvSpPr>
        <dsp:cNvPr id="0" name=""/>
        <dsp:cNvSpPr/>
      </dsp:nvSpPr>
      <dsp:spPr>
        <a:xfrm>
          <a:off x="3872602" y="2516819"/>
          <a:ext cx="3520547" cy="2112328"/>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n-lt"/>
            </a:rPr>
            <a:t>git merge </a:t>
          </a:r>
          <a:r>
            <a:rPr lang="en-US" sz="2000" kern="1200" dirty="0">
              <a:solidFill>
                <a:schemeClr val="bg1"/>
              </a:solidFill>
              <a:latin typeface="+mn-lt"/>
            </a:rPr>
            <a:t>is a command used to get the files from the local repository into the working directory.</a:t>
          </a:r>
        </a:p>
      </dsp:txBody>
      <dsp:txXfrm>
        <a:off x="3872602" y="2516819"/>
        <a:ext cx="3520547" cy="2112328"/>
      </dsp:txXfrm>
    </dsp:sp>
    <dsp:sp modelId="{9A272790-950A-4D2A-B41B-C5AD51D3F5F0}">
      <dsp:nvSpPr>
        <dsp:cNvPr id="0" name=""/>
        <dsp:cNvSpPr/>
      </dsp:nvSpPr>
      <dsp:spPr>
        <a:xfrm>
          <a:off x="7745204" y="2533464"/>
          <a:ext cx="3520547" cy="2112328"/>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n-lt"/>
            </a:rPr>
            <a:t>git pull </a:t>
          </a:r>
          <a:r>
            <a:rPr lang="en-US" sz="2000" kern="1200" dirty="0">
              <a:solidFill>
                <a:schemeClr val="bg1"/>
              </a:solidFill>
              <a:latin typeface="+mn-lt"/>
            </a:rPr>
            <a:t>is command used to get files from the remote repository directly into the working directory. It is equivalent to a </a:t>
          </a:r>
          <a:r>
            <a:rPr lang="en-US" sz="2000" u="sng" kern="1200" dirty="0">
              <a:solidFill>
                <a:schemeClr val="bg1"/>
              </a:solidFill>
              <a:latin typeface="+mn-lt"/>
            </a:rPr>
            <a:t>git fetch</a:t>
          </a:r>
          <a:r>
            <a:rPr lang="en-US" sz="2000" kern="1200" dirty="0">
              <a:solidFill>
                <a:schemeClr val="bg1"/>
              </a:solidFill>
              <a:latin typeface="+mn-lt"/>
            </a:rPr>
            <a:t> and a </a:t>
          </a:r>
          <a:r>
            <a:rPr lang="en-US" sz="2000" u="sng" kern="1200" dirty="0">
              <a:solidFill>
                <a:schemeClr val="bg1"/>
              </a:solidFill>
              <a:latin typeface="+mn-lt"/>
            </a:rPr>
            <a:t>git merge</a:t>
          </a:r>
          <a:r>
            <a:rPr lang="en-US" sz="2000" kern="1200" dirty="0">
              <a:solidFill>
                <a:schemeClr val="bg1"/>
              </a:solidFill>
              <a:latin typeface="+mn-lt"/>
            </a:rPr>
            <a:t>. </a:t>
          </a:r>
        </a:p>
      </dsp:txBody>
      <dsp:txXfrm>
        <a:off x="7745204" y="2533464"/>
        <a:ext cx="3520547" cy="21123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3/27/2023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0075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4557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2410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7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33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2802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6516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1252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619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3957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3/27/2023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917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3/27/2023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941300646"/>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03" r:id="rId5"/>
    <p:sldLayoutId id="2147483804" r:id="rId6"/>
    <p:sldLayoutId id="2147483809"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B0EA6944-D16E-DEE8-A047-E11CB42A11EC}"/>
              </a:ext>
            </a:extLst>
          </p:cNvPr>
          <p:cNvPicPr>
            <a:picLocks noChangeAspect="1"/>
          </p:cNvPicPr>
          <p:nvPr/>
        </p:nvPicPr>
        <p:blipFill rotWithShape="1">
          <a:blip r:embed="rId2"/>
          <a:srcRect t="3319" r="1" b="16321"/>
          <a:stretch/>
        </p:blipFill>
        <p:spPr>
          <a:xfrm>
            <a:off x="-1" y="11"/>
            <a:ext cx="12191435" cy="6857989"/>
          </a:xfrm>
          <a:prstGeom prst="rect">
            <a:avLst/>
          </a:prstGeom>
        </p:spPr>
      </p:pic>
      <p:sp>
        <p:nvSpPr>
          <p:cNvPr id="32" name="Rectangle 26">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A99A7-1C88-52D1-AEFB-E8D7B3F11CCE}"/>
              </a:ext>
            </a:extLst>
          </p:cNvPr>
          <p:cNvSpPr>
            <a:spLocks noGrp="1"/>
          </p:cNvSpPr>
          <p:nvPr>
            <p:ph type="ctrTitle"/>
          </p:nvPr>
        </p:nvSpPr>
        <p:spPr>
          <a:xfrm>
            <a:off x="1037809" y="500116"/>
            <a:ext cx="10115813" cy="3528959"/>
          </a:xfrm>
        </p:spPr>
        <p:txBody>
          <a:bodyPr anchor="ctr">
            <a:noAutofit/>
          </a:bodyPr>
          <a:lstStyle/>
          <a:p>
            <a:br>
              <a:rPr lang="en-US" sz="3600" dirty="0">
                <a:solidFill>
                  <a:srgbClr val="FFFFFF"/>
                </a:solidFill>
              </a:rPr>
            </a:br>
            <a:br>
              <a:rPr lang="en-US" sz="3600" dirty="0">
                <a:solidFill>
                  <a:srgbClr val="FFFFFF"/>
                </a:solidFill>
              </a:rPr>
            </a:br>
            <a:br>
              <a:rPr lang="en-US" sz="3600" dirty="0">
                <a:solidFill>
                  <a:srgbClr val="FFFFFF"/>
                </a:solidFill>
              </a:rPr>
            </a:br>
            <a:br>
              <a:rPr lang="en-US" sz="3600" dirty="0">
                <a:solidFill>
                  <a:srgbClr val="FFFFFF"/>
                </a:solidFill>
              </a:rPr>
            </a:br>
            <a:r>
              <a:rPr lang="en-US" sz="11500" dirty="0">
                <a:solidFill>
                  <a:srgbClr val="FFFFFF"/>
                </a:solidFill>
              </a:rPr>
              <a:t>Git &amp; GitHub </a:t>
            </a:r>
            <a:endParaRPr lang="en-US" sz="3600" dirty="0">
              <a:solidFill>
                <a:srgbClr val="FFFFFF"/>
              </a:solidFill>
            </a:endParaRPr>
          </a:p>
        </p:txBody>
      </p:sp>
      <p:sp>
        <p:nvSpPr>
          <p:cNvPr id="3" name="Subtitle 2">
            <a:extLst>
              <a:ext uri="{FF2B5EF4-FFF2-40B4-BE49-F238E27FC236}">
                <a16:creationId xmlns:a16="http://schemas.microsoft.com/office/drawing/2014/main" id="{D04D797C-08DE-4502-0D42-029A707561FE}"/>
              </a:ext>
            </a:extLst>
          </p:cNvPr>
          <p:cNvSpPr>
            <a:spLocks noGrp="1"/>
          </p:cNvSpPr>
          <p:nvPr>
            <p:ph type="subTitle" idx="1"/>
          </p:nvPr>
        </p:nvSpPr>
        <p:spPr>
          <a:xfrm>
            <a:off x="4523105" y="3899700"/>
            <a:ext cx="6096000" cy="629480"/>
          </a:xfrm>
        </p:spPr>
        <p:txBody>
          <a:bodyPr anchor="ctr">
            <a:normAutofit/>
          </a:bodyPr>
          <a:lstStyle/>
          <a:p>
            <a:r>
              <a:rPr lang="en-US" dirty="0">
                <a:solidFill>
                  <a:srgbClr val="FFFFFF"/>
                </a:solidFill>
              </a:rPr>
              <a:t>- Naf</a:t>
            </a:r>
          </a:p>
        </p:txBody>
      </p:sp>
    </p:spTree>
    <p:extLst>
      <p:ext uri="{BB962C8B-B14F-4D97-AF65-F5344CB8AC3E}">
        <p14:creationId xmlns:p14="http://schemas.microsoft.com/office/powerpoint/2010/main" val="70901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88088-5DD1-ABC5-ABE3-F46686A991B3}"/>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5400" dirty="0"/>
              <a:t>Git Commands</a:t>
            </a:r>
          </a:p>
        </p:txBody>
      </p:sp>
    </p:spTree>
    <p:extLst>
      <p:ext uri="{BB962C8B-B14F-4D97-AF65-F5344CB8AC3E}">
        <p14:creationId xmlns:p14="http://schemas.microsoft.com/office/powerpoint/2010/main" val="299929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BC15C0-821D-E012-8092-9102C0579834}"/>
              </a:ext>
            </a:extLst>
          </p:cNvPr>
          <p:cNvSpPr txBox="1"/>
          <p:nvPr/>
        </p:nvSpPr>
        <p:spPr>
          <a:xfrm>
            <a:off x="463124" y="1016000"/>
            <a:ext cx="11911756" cy="576580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700" dirty="0"/>
          </a:p>
        </p:txBody>
      </p:sp>
      <p:graphicFrame>
        <p:nvGraphicFramePr>
          <p:cNvPr id="58" name="TextBox 4">
            <a:extLst>
              <a:ext uri="{FF2B5EF4-FFF2-40B4-BE49-F238E27FC236}">
                <a16:creationId xmlns:a16="http://schemas.microsoft.com/office/drawing/2014/main" id="{62F822AD-3A94-57C7-F714-36986C7B591B}"/>
              </a:ext>
            </a:extLst>
          </p:cNvPr>
          <p:cNvGraphicFramePr/>
          <p:nvPr>
            <p:extLst>
              <p:ext uri="{D42A27DB-BD31-4B8C-83A1-F6EECF244321}">
                <p14:modId xmlns:p14="http://schemas.microsoft.com/office/powerpoint/2010/main" val="3112124608"/>
              </p:ext>
            </p:extLst>
          </p:nvPr>
        </p:nvGraphicFramePr>
        <p:xfrm>
          <a:off x="463125" y="1485899"/>
          <a:ext cx="11265752" cy="471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BA967E8-52A1-A716-87FA-8407079D5A76}"/>
              </a:ext>
            </a:extLst>
          </p:cNvPr>
          <p:cNvSpPr txBox="1"/>
          <p:nvPr/>
        </p:nvSpPr>
        <p:spPr>
          <a:xfrm>
            <a:off x="2593109" y="471269"/>
            <a:ext cx="5724525" cy="646331"/>
          </a:xfrm>
          <a:prstGeom prst="rect">
            <a:avLst/>
          </a:prstGeom>
          <a:noFill/>
        </p:spPr>
        <p:txBody>
          <a:bodyPr wrap="square" rtlCol="0">
            <a:spAutoFit/>
          </a:bodyPr>
          <a:lstStyle/>
          <a:p>
            <a:pPr algn="ctr"/>
            <a:r>
              <a:rPr lang="en-US" sz="3600" dirty="0">
                <a:latin typeface="+mj-lt"/>
              </a:rPr>
              <a:t>COMMANDS</a:t>
            </a:r>
          </a:p>
        </p:txBody>
      </p:sp>
    </p:spTree>
    <p:extLst>
      <p:ext uri="{BB962C8B-B14F-4D97-AF65-F5344CB8AC3E}">
        <p14:creationId xmlns:p14="http://schemas.microsoft.com/office/powerpoint/2010/main" val="321349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88088-5DD1-ABC5-ABE3-F46686A991B3}"/>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5400" dirty="0"/>
              <a:t>Git Head and Master</a:t>
            </a:r>
          </a:p>
        </p:txBody>
      </p:sp>
    </p:spTree>
    <p:extLst>
      <p:ext uri="{BB962C8B-B14F-4D97-AF65-F5344CB8AC3E}">
        <p14:creationId xmlns:p14="http://schemas.microsoft.com/office/powerpoint/2010/main" val="363355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64EF9-4A43-2601-FD47-DB2C112E4143}"/>
              </a:ext>
            </a:extLst>
          </p:cNvPr>
          <p:cNvSpPr>
            <a:spLocks noGrp="1"/>
          </p:cNvSpPr>
          <p:nvPr>
            <p:ph type="title"/>
          </p:nvPr>
        </p:nvSpPr>
        <p:spPr>
          <a:xfrm>
            <a:off x="451944" y="228377"/>
            <a:ext cx="5449612" cy="780615"/>
          </a:xfrm>
        </p:spPr>
        <p:txBody>
          <a:bodyPr vert="horz" lIns="91440" tIns="45720" rIns="91440" bIns="45720" rtlCol="0" anchor="b" anchorCtr="0">
            <a:normAutofit/>
          </a:bodyPr>
          <a:lstStyle/>
          <a:p>
            <a:r>
              <a:rPr lang="en-US" kern="1200" dirty="0">
                <a:solidFill>
                  <a:schemeClr val="tx1"/>
                </a:solidFill>
                <a:latin typeface="+mj-lt"/>
                <a:ea typeface="+mj-ea"/>
                <a:cs typeface="+mj-cs"/>
              </a:rPr>
              <a:t>GIT Head and Master</a:t>
            </a:r>
          </a:p>
        </p:txBody>
      </p:sp>
      <p:pic>
        <p:nvPicPr>
          <p:cNvPr id="5" name="Picture 4">
            <a:extLst>
              <a:ext uri="{FF2B5EF4-FFF2-40B4-BE49-F238E27FC236}">
                <a16:creationId xmlns:a16="http://schemas.microsoft.com/office/drawing/2014/main" id="{126716C2-C959-4955-4415-075AF8FA54D6}"/>
              </a:ext>
            </a:extLst>
          </p:cNvPr>
          <p:cNvPicPr>
            <a:picLocks noChangeAspect="1"/>
          </p:cNvPicPr>
          <p:nvPr/>
        </p:nvPicPr>
        <p:blipFill rotWithShape="1">
          <a:blip r:embed="rId2"/>
          <a:srcRect t="1288" r="1" b="1"/>
          <a:stretch/>
        </p:blipFill>
        <p:spPr>
          <a:xfrm>
            <a:off x="5990895" y="2458689"/>
            <a:ext cx="5838497" cy="1940621"/>
          </a:xfrm>
          <a:prstGeom prst="rect">
            <a:avLst/>
          </a:prstGeom>
        </p:spPr>
      </p:pic>
      <p:sp>
        <p:nvSpPr>
          <p:cNvPr id="6" name="TextBox 5">
            <a:extLst>
              <a:ext uri="{FF2B5EF4-FFF2-40B4-BE49-F238E27FC236}">
                <a16:creationId xmlns:a16="http://schemas.microsoft.com/office/drawing/2014/main" id="{02BC15C0-821D-E012-8092-9102C0579834}"/>
              </a:ext>
            </a:extLst>
          </p:cNvPr>
          <p:cNvSpPr txBox="1"/>
          <p:nvPr/>
        </p:nvSpPr>
        <p:spPr>
          <a:xfrm>
            <a:off x="451944" y="1533086"/>
            <a:ext cx="5433849" cy="4800819"/>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2800" dirty="0">
                <a:latin typeface="+mj-lt"/>
              </a:rPr>
              <a:t>MASTER</a:t>
            </a:r>
          </a:p>
          <a:p>
            <a:pPr marL="57150" indent="-228600">
              <a:lnSpc>
                <a:spcPct val="90000"/>
              </a:lnSpc>
              <a:spcAft>
                <a:spcPts val="600"/>
              </a:spcAft>
              <a:buFont typeface="Arial" panose="020B0604020202020204" pitchFamily="34" charset="0"/>
              <a:buChar char="•"/>
            </a:pPr>
            <a:endParaRPr lang="en-US" sz="1100" dirty="0"/>
          </a:p>
          <a:p>
            <a:pPr>
              <a:lnSpc>
                <a:spcPct val="90000"/>
              </a:lnSpc>
              <a:spcAft>
                <a:spcPts val="600"/>
              </a:spcAft>
            </a:pPr>
            <a:r>
              <a:rPr lang="en-US" sz="2000" dirty="0"/>
              <a:t>The main branch in a project is called the master branch.</a:t>
            </a:r>
          </a:p>
          <a:p>
            <a:pPr>
              <a:lnSpc>
                <a:spcPct val="90000"/>
              </a:lnSpc>
              <a:spcAft>
                <a:spcPts val="600"/>
              </a:spcAft>
            </a:pPr>
            <a:r>
              <a:rPr lang="en-US" sz="2000" i="0" dirty="0">
                <a:effectLst/>
              </a:rPr>
              <a:t>The one where all changes eventually get merged back into is called master</a:t>
            </a:r>
            <a:r>
              <a:rPr lang="en-US" sz="2000" b="0" i="0" dirty="0">
                <a:effectLst/>
              </a:rPr>
              <a:t>. This is the official working version of your project, and the one you see when you visit the project repository at github.com/”yourname”/”projectname”.</a:t>
            </a:r>
          </a:p>
          <a:p>
            <a:pPr marL="57150" indent="-228600">
              <a:lnSpc>
                <a:spcPct val="90000"/>
              </a:lnSpc>
              <a:spcAft>
                <a:spcPts val="600"/>
              </a:spcAft>
              <a:buFont typeface="Arial" panose="020B0604020202020204" pitchFamily="34" charset="0"/>
              <a:buChar char="•"/>
            </a:pPr>
            <a:endParaRPr lang="en-US" sz="1100" dirty="0"/>
          </a:p>
          <a:p>
            <a:pPr>
              <a:lnSpc>
                <a:spcPct val="90000"/>
              </a:lnSpc>
              <a:spcAft>
                <a:spcPts val="600"/>
              </a:spcAft>
            </a:pPr>
            <a:endParaRPr lang="en-US" sz="1100" dirty="0"/>
          </a:p>
          <a:p>
            <a:pPr>
              <a:lnSpc>
                <a:spcPct val="90000"/>
              </a:lnSpc>
              <a:spcAft>
                <a:spcPts val="600"/>
              </a:spcAft>
            </a:pPr>
            <a:r>
              <a:rPr lang="en-US" sz="2800" dirty="0">
                <a:latin typeface="+mj-lt"/>
              </a:rPr>
              <a:t>HEAD</a:t>
            </a:r>
          </a:p>
          <a:p>
            <a:pPr>
              <a:lnSpc>
                <a:spcPct val="90000"/>
              </a:lnSpc>
              <a:spcAft>
                <a:spcPts val="600"/>
              </a:spcAft>
            </a:pPr>
            <a:endParaRPr lang="en-US" sz="1900" dirty="0">
              <a:latin typeface="+mj-lt"/>
            </a:endParaRPr>
          </a:p>
          <a:p>
            <a:pPr>
              <a:lnSpc>
                <a:spcPct val="90000"/>
              </a:lnSpc>
              <a:spcAft>
                <a:spcPts val="600"/>
              </a:spcAft>
            </a:pPr>
            <a:r>
              <a:rPr lang="en-US" sz="2000" b="0" i="0" dirty="0">
                <a:effectLst/>
              </a:rPr>
              <a:t>Head is the reference to the most recent commit in the current branch. This means Head is just like a pointer that keeps track of the latest commit in your current branch.</a:t>
            </a:r>
          </a:p>
          <a:p>
            <a:pPr marL="57150" indent="-228600">
              <a:lnSpc>
                <a:spcPct val="90000"/>
              </a:lnSpc>
              <a:spcAft>
                <a:spcPts val="600"/>
              </a:spcAft>
              <a:buFont typeface="Arial" panose="020B0604020202020204" pitchFamily="34" charset="0"/>
              <a:buChar char="•"/>
            </a:pPr>
            <a:endParaRPr lang="en-US" sz="1100" b="0" i="0" dirty="0">
              <a:effectLst/>
            </a:endParaRPr>
          </a:p>
          <a:p>
            <a:pPr marL="57150"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212582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88088-5DD1-ABC5-ABE3-F46686A991B3}"/>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5400" dirty="0"/>
              <a:t>Adding files to GitHub</a:t>
            </a:r>
          </a:p>
        </p:txBody>
      </p:sp>
    </p:spTree>
    <p:extLst>
      <p:ext uri="{BB962C8B-B14F-4D97-AF65-F5344CB8AC3E}">
        <p14:creationId xmlns:p14="http://schemas.microsoft.com/office/powerpoint/2010/main" val="285484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B0EA6944-D16E-DEE8-A047-E11CB42A11EC}"/>
              </a:ext>
            </a:extLst>
          </p:cNvPr>
          <p:cNvPicPr>
            <a:picLocks noChangeAspect="1"/>
          </p:cNvPicPr>
          <p:nvPr/>
        </p:nvPicPr>
        <p:blipFill rotWithShape="1">
          <a:blip r:embed="rId2"/>
          <a:srcRect l="17268" r="36066" b="1"/>
          <a:stretch/>
        </p:blipFill>
        <p:spPr>
          <a:xfrm>
            <a:off x="0" y="-1"/>
            <a:ext cx="4460240"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39" name="Group 38">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40" name="Freeform: Shape 39">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Subtitle 7">
            <a:extLst>
              <a:ext uri="{FF2B5EF4-FFF2-40B4-BE49-F238E27FC236}">
                <a16:creationId xmlns:a16="http://schemas.microsoft.com/office/drawing/2014/main" id="{CBF99DA5-3C19-D761-D841-D25530CAB93D}"/>
              </a:ext>
            </a:extLst>
          </p:cNvPr>
          <p:cNvSpPr>
            <a:spLocks noGrp="1"/>
          </p:cNvSpPr>
          <p:nvPr>
            <p:ph type="subTitle" idx="1"/>
          </p:nvPr>
        </p:nvSpPr>
        <p:spPr>
          <a:xfrm>
            <a:off x="4895849" y="123825"/>
            <a:ext cx="6791325" cy="6524625"/>
          </a:xfrm>
        </p:spPr>
        <p:txBody>
          <a:bodyPr>
            <a:normAutofit fontScale="92500" lnSpcReduction="20000"/>
          </a:bodyPr>
          <a:lstStyle/>
          <a:p>
            <a:r>
              <a:rPr lang="en-US" sz="3600" dirty="0">
                <a:latin typeface="+mj-lt"/>
              </a:rPr>
              <a:t>Adding files to GitHub</a:t>
            </a:r>
          </a:p>
          <a:p>
            <a:pPr algn="l"/>
            <a:r>
              <a:rPr lang="en-US" dirty="0">
                <a:highlight>
                  <a:srgbClr val="008080"/>
                </a:highlight>
              </a:rPr>
              <a:t>Step 1: ls</a:t>
            </a:r>
          </a:p>
          <a:p>
            <a:pPr algn="l"/>
            <a:r>
              <a:rPr lang="en-US" dirty="0"/>
              <a:t>Lists all the files in the current directory.</a:t>
            </a:r>
          </a:p>
          <a:p>
            <a:pPr algn="l"/>
            <a:r>
              <a:rPr lang="en-US" dirty="0">
                <a:highlight>
                  <a:srgbClr val="008080"/>
                </a:highlight>
              </a:rPr>
              <a:t>Step 2: cd</a:t>
            </a:r>
          </a:p>
          <a:p>
            <a:pPr algn="l"/>
            <a:r>
              <a:rPr lang="en-US" dirty="0"/>
              <a:t>Changes the directory.</a:t>
            </a:r>
          </a:p>
          <a:p>
            <a:pPr algn="l"/>
            <a:r>
              <a:rPr lang="en-US" dirty="0">
                <a:highlight>
                  <a:srgbClr val="008080"/>
                </a:highlight>
              </a:rPr>
              <a:t>Step 3: git init</a:t>
            </a:r>
          </a:p>
          <a:p>
            <a:pPr algn="l"/>
            <a:r>
              <a:rPr lang="en-US" dirty="0"/>
              <a:t>This command initializes the git in the given path. You can see the .git hidden files after this command gets executed.</a:t>
            </a:r>
          </a:p>
          <a:p>
            <a:pPr algn="l"/>
            <a:r>
              <a:rPr lang="en-US" dirty="0">
                <a:highlight>
                  <a:srgbClr val="008080"/>
                </a:highlight>
              </a:rPr>
              <a:t>Step 4: git remote add origin </a:t>
            </a:r>
          </a:p>
          <a:p>
            <a:pPr algn="l"/>
            <a:r>
              <a:rPr lang="en-US" dirty="0"/>
              <a:t>gitLink denotes the place where your code is stored in the remote repository.</a:t>
            </a:r>
          </a:p>
          <a:p>
            <a:pPr algn="l"/>
            <a:r>
              <a:rPr lang="en-US" dirty="0">
                <a:highlight>
                  <a:srgbClr val="008080"/>
                </a:highlight>
              </a:rPr>
              <a:t>Step 5: git add </a:t>
            </a:r>
          </a:p>
          <a:p>
            <a:pPr algn="l"/>
            <a:r>
              <a:rPr lang="en-US" dirty="0"/>
              <a:t>Adds all the files in the local directory to the remote repository.</a:t>
            </a:r>
          </a:p>
          <a:p>
            <a:pPr algn="l"/>
            <a:r>
              <a:rPr lang="en-US" dirty="0">
                <a:highlight>
                  <a:srgbClr val="008080"/>
                </a:highlight>
              </a:rPr>
              <a:t>Step 6: git commit -m "First commit"</a:t>
            </a:r>
          </a:p>
          <a:p>
            <a:pPr algn="l"/>
            <a:r>
              <a:rPr lang="en-US" dirty="0"/>
              <a:t>It establishes a connection with local repository.</a:t>
            </a:r>
          </a:p>
          <a:p>
            <a:pPr algn="l"/>
            <a:r>
              <a:rPr lang="en-US" dirty="0">
                <a:highlight>
                  <a:srgbClr val="008080"/>
                </a:highlight>
              </a:rPr>
              <a:t>Step 7: git push origin master </a:t>
            </a:r>
          </a:p>
          <a:p>
            <a:pPr algn="l"/>
            <a:r>
              <a:rPr lang="en-US" dirty="0"/>
              <a:t>It establishes a connection with a remote repository and upload your source code or files to GitHub.</a:t>
            </a:r>
          </a:p>
          <a:p>
            <a:pPr algn="l"/>
            <a:endParaRPr lang="en-US" dirty="0"/>
          </a:p>
        </p:txBody>
      </p:sp>
    </p:spTree>
    <p:extLst>
      <p:ext uri="{BB962C8B-B14F-4D97-AF65-F5344CB8AC3E}">
        <p14:creationId xmlns:p14="http://schemas.microsoft.com/office/powerpoint/2010/main" val="17077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38975-0296-15ED-70B6-17C38618F601}"/>
              </a:ext>
            </a:extLst>
          </p:cNvPr>
          <p:cNvSpPr>
            <a:spLocks noGrp="1"/>
          </p:cNvSpPr>
          <p:nvPr>
            <p:ph type="title"/>
          </p:nvPr>
        </p:nvSpPr>
        <p:spPr>
          <a:xfrm>
            <a:off x="1943348" y="1213811"/>
            <a:ext cx="6152902" cy="2137791"/>
          </a:xfrm>
        </p:spPr>
        <p:txBody>
          <a:bodyPr anchor="b">
            <a:normAutofit/>
          </a:bodyPr>
          <a:lstStyle/>
          <a:p>
            <a:r>
              <a:rPr lang="en-US" sz="8800" dirty="0"/>
              <a:t>THANK YOU !</a:t>
            </a:r>
          </a:p>
        </p:txBody>
      </p:sp>
      <p:grpSp>
        <p:nvGrpSpPr>
          <p:cNvPr id="10" name="Group 9">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2149357"/>
            <a:ext cx="12191456" cy="2849975"/>
            <a:chOff x="476" y="-3923156"/>
            <a:chExt cx="10667524" cy="2493728"/>
          </a:xfrm>
        </p:grpSpPr>
        <p:sp>
          <p:nvSpPr>
            <p:cNvPr id="11"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9077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B0EA6944-D16E-DEE8-A047-E11CB42A11EC}"/>
              </a:ext>
            </a:extLst>
          </p:cNvPr>
          <p:cNvPicPr>
            <a:picLocks noChangeAspect="1"/>
          </p:cNvPicPr>
          <p:nvPr/>
        </p:nvPicPr>
        <p:blipFill rotWithShape="1">
          <a:blip r:embed="rId2"/>
          <a:srcRect t="3319" r="1" b="16321"/>
          <a:stretch/>
        </p:blipFill>
        <p:spPr>
          <a:xfrm>
            <a:off x="0" y="11"/>
            <a:ext cx="12191435" cy="6857989"/>
          </a:xfrm>
          <a:prstGeom prst="rect">
            <a:avLst/>
          </a:prstGeom>
        </p:spPr>
      </p:pic>
      <p:sp>
        <p:nvSpPr>
          <p:cNvPr id="48" name="Rectangle 47">
            <a:extLst>
              <a:ext uri="{FF2B5EF4-FFF2-40B4-BE49-F238E27FC236}">
                <a16:creationId xmlns:a16="http://schemas.microsoft.com/office/drawing/2014/main" id="{4D4E4291-AA4B-4CDD-87FB-9EF7ADE826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10075" y="-923925"/>
            <a:ext cx="6858000" cy="8705850"/>
          </a:xfrm>
          <a:prstGeom prst="rect">
            <a:avLst/>
          </a:prstGeom>
          <a:gradFill>
            <a:gsLst>
              <a:gs pos="100000">
                <a:srgbClr val="000000">
                  <a:alpha val="0"/>
                </a:srgbClr>
              </a:gs>
              <a:gs pos="27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A99A7-1C88-52D1-AEFB-E8D7B3F11CCE}"/>
              </a:ext>
            </a:extLst>
          </p:cNvPr>
          <p:cNvSpPr>
            <a:spLocks noGrp="1"/>
          </p:cNvSpPr>
          <p:nvPr>
            <p:ph type="ctrTitle"/>
          </p:nvPr>
        </p:nvSpPr>
        <p:spPr>
          <a:xfrm>
            <a:off x="6696074" y="1796901"/>
            <a:ext cx="4733925" cy="649359"/>
          </a:xfrm>
        </p:spPr>
        <p:txBody>
          <a:bodyPr anchor="ctr">
            <a:normAutofit fontScale="90000"/>
          </a:bodyPr>
          <a:lstStyle/>
          <a:p>
            <a:pPr algn="l"/>
            <a:br>
              <a:rPr lang="en-US" sz="5600" dirty="0">
                <a:solidFill>
                  <a:srgbClr val="FFFFFF"/>
                </a:solidFill>
              </a:rPr>
            </a:br>
            <a:br>
              <a:rPr lang="en-US" sz="5600" dirty="0">
                <a:solidFill>
                  <a:srgbClr val="FFFFFF"/>
                </a:solidFill>
              </a:rPr>
            </a:br>
            <a:br>
              <a:rPr lang="en-US" sz="5600" dirty="0">
                <a:solidFill>
                  <a:srgbClr val="FFFFFF"/>
                </a:solidFill>
              </a:rPr>
            </a:br>
            <a:r>
              <a:rPr lang="en-US" sz="4900" dirty="0">
                <a:solidFill>
                  <a:srgbClr val="FFFFFF"/>
                </a:solidFill>
              </a:rPr>
              <a:t>By: Nafees Chand</a:t>
            </a:r>
          </a:p>
        </p:txBody>
      </p:sp>
      <p:sp>
        <p:nvSpPr>
          <p:cNvPr id="3" name="Subtitle 2">
            <a:extLst>
              <a:ext uri="{FF2B5EF4-FFF2-40B4-BE49-F238E27FC236}">
                <a16:creationId xmlns:a16="http://schemas.microsoft.com/office/drawing/2014/main" id="{D04D797C-08DE-4502-0D42-029A707561FE}"/>
              </a:ext>
            </a:extLst>
          </p:cNvPr>
          <p:cNvSpPr>
            <a:spLocks noGrp="1"/>
          </p:cNvSpPr>
          <p:nvPr>
            <p:ph type="subTitle" idx="1"/>
          </p:nvPr>
        </p:nvSpPr>
        <p:spPr>
          <a:xfrm>
            <a:off x="6696074" y="3762382"/>
            <a:ext cx="5334000" cy="649359"/>
          </a:xfrm>
        </p:spPr>
        <p:txBody>
          <a:bodyPr anchor="t">
            <a:noAutofit/>
          </a:bodyPr>
          <a:lstStyle/>
          <a:p>
            <a:pPr algn="l"/>
            <a:r>
              <a:rPr lang="en-US" sz="3200" dirty="0">
                <a:solidFill>
                  <a:srgbClr val="FFFFFF"/>
                </a:solidFill>
              </a:rPr>
              <a:t>Intern/Trainee</a:t>
            </a:r>
          </a:p>
          <a:p>
            <a:pPr algn="l"/>
            <a:r>
              <a:rPr lang="en-US" sz="3200" dirty="0">
                <a:solidFill>
                  <a:srgbClr val="FFFFFF"/>
                </a:solidFill>
              </a:rPr>
              <a:t>Graduated from Manipal Academy of Higher Education</a:t>
            </a:r>
          </a:p>
        </p:txBody>
      </p:sp>
    </p:spTree>
    <p:extLst>
      <p:ext uri="{BB962C8B-B14F-4D97-AF65-F5344CB8AC3E}">
        <p14:creationId xmlns:p14="http://schemas.microsoft.com/office/powerpoint/2010/main" val="390994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CFCE-1B00-60E1-E843-65F366A4DA4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C727443-B781-CA0E-A99D-EF373B6E1D70}"/>
              </a:ext>
            </a:extLst>
          </p:cNvPr>
          <p:cNvSpPr>
            <a:spLocks noGrp="1"/>
          </p:cNvSpPr>
          <p:nvPr>
            <p:ph idx="1"/>
          </p:nvPr>
        </p:nvSpPr>
        <p:spPr/>
        <p:txBody>
          <a:bodyPr/>
          <a:lstStyle/>
          <a:p>
            <a:r>
              <a:rPr lang="en-US" dirty="0"/>
              <a:t>Understand Git and GitHub</a:t>
            </a:r>
          </a:p>
          <a:p>
            <a:r>
              <a:rPr lang="en-US" dirty="0"/>
              <a:t>Understand the Workflow</a:t>
            </a:r>
          </a:p>
          <a:p>
            <a:r>
              <a:rPr lang="en-US" dirty="0"/>
              <a:t>Git Commands</a:t>
            </a:r>
          </a:p>
          <a:p>
            <a:r>
              <a:rPr lang="en-US" dirty="0"/>
              <a:t>What is Git Head and Master</a:t>
            </a:r>
          </a:p>
          <a:p>
            <a:r>
              <a:rPr lang="en-US" dirty="0"/>
              <a:t>How to add files to GitHub</a:t>
            </a:r>
          </a:p>
          <a:p>
            <a:pPr marL="0" indent="0">
              <a:buNone/>
            </a:pPr>
            <a:endParaRPr lang="en-US" dirty="0"/>
          </a:p>
        </p:txBody>
      </p:sp>
    </p:spTree>
    <p:extLst>
      <p:ext uri="{BB962C8B-B14F-4D97-AF65-F5344CB8AC3E}">
        <p14:creationId xmlns:p14="http://schemas.microsoft.com/office/powerpoint/2010/main" val="138680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88088-5DD1-ABC5-ABE3-F46686A991B3}"/>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5400" dirty="0"/>
              <a:t>Git and GitHub</a:t>
            </a:r>
          </a:p>
        </p:txBody>
      </p:sp>
    </p:spTree>
    <p:extLst>
      <p:ext uri="{BB962C8B-B14F-4D97-AF65-F5344CB8AC3E}">
        <p14:creationId xmlns:p14="http://schemas.microsoft.com/office/powerpoint/2010/main" val="127540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CBF99DA5-3C19-D761-D841-D25530CAB93D}"/>
              </a:ext>
            </a:extLst>
          </p:cNvPr>
          <p:cNvSpPr>
            <a:spLocks noGrp="1"/>
          </p:cNvSpPr>
          <p:nvPr>
            <p:ph type="subTitle" idx="1"/>
          </p:nvPr>
        </p:nvSpPr>
        <p:spPr>
          <a:xfrm>
            <a:off x="438150" y="266700"/>
            <a:ext cx="6819900" cy="6410325"/>
          </a:xfrm>
        </p:spPr>
        <p:txBody>
          <a:bodyPr>
            <a:normAutofit lnSpcReduction="10000"/>
          </a:bodyPr>
          <a:lstStyle/>
          <a:p>
            <a:pPr algn="l">
              <a:lnSpc>
                <a:spcPct val="100000"/>
              </a:lnSpc>
            </a:pPr>
            <a:r>
              <a:rPr lang="en-US" sz="2800" b="0" i="0" dirty="0">
                <a:effectLst/>
                <a:latin typeface="+mj-lt"/>
              </a:rPr>
              <a:t>What is Git?</a:t>
            </a:r>
          </a:p>
          <a:p>
            <a:pPr marL="342900" indent="-342900" algn="l">
              <a:lnSpc>
                <a:spcPct val="100000"/>
              </a:lnSpc>
              <a:buFont typeface="Wingdings" panose="05000000000000000000" pitchFamily="2" charset="2"/>
              <a:buChar char="§"/>
            </a:pPr>
            <a:r>
              <a:rPr lang="en-US" sz="1900" b="0" i="0" dirty="0">
                <a:effectLst/>
              </a:rPr>
              <a:t>Git is a popular version control system.</a:t>
            </a:r>
          </a:p>
          <a:p>
            <a:pPr marL="342900" indent="-342900" algn="l">
              <a:lnSpc>
                <a:spcPct val="100000"/>
              </a:lnSpc>
              <a:buFont typeface="Wingdings" panose="05000000000000000000" pitchFamily="2" charset="2"/>
              <a:buChar char="§"/>
            </a:pPr>
            <a:r>
              <a:rPr lang="en-US" sz="1900" b="0" i="0" dirty="0">
                <a:effectLst/>
              </a:rPr>
              <a:t>Users can make any changes without internet access.</a:t>
            </a:r>
          </a:p>
          <a:p>
            <a:pPr marL="342900" indent="-342900" algn="l">
              <a:lnSpc>
                <a:spcPct val="100000"/>
              </a:lnSpc>
              <a:buFont typeface="Wingdings" panose="05000000000000000000" pitchFamily="2" charset="2"/>
              <a:buChar char="§"/>
            </a:pPr>
            <a:r>
              <a:rPr lang="en-US" sz="1900" b="0" i="0" dirty="0">
                <a:effectLst/>
              </a:rPr>
              <a:t>It was created by Linus Torvalds in </a:t>
            </a:r>
            <a:r>
              <a:rPr lang="en-US" sz="2200" b="0" i="0" dirty="0">
                <a:effectLst/>
              </a:rPr>
              <a:t>2005</a:t>
            </a:r>
            <a:r>
              <a:rPr lang="en-US" sz="1900" b="0" i="0" dirty="0">
                <a:effectLst/>
              </a:rPr>
              <a:t> and has been      maintained by Junio Hamano since then.</a:t>
            </a:r>
          </a:p>
          <a:p>
            <a:pPr algn="l">
              <a:lnSpc>
                <a:spcPct val="100000"/>
              </a:lnSpc>
            </a:pPr>
            <a:endParaRPr lang="en-US" sz="1900" dirty="0"/>
          </a:p>
          <a:p>
            <a:pPr algn="l"/>
            <a:r>
              <a:rPr lang="en-US" sz="2800" b="0" i="0" dirty="0">
                <a:effectLst/>
                <a:latin typeface="+mj-lt"/>
              </a:rPr>
              <a:t>What is Version Control?</a:t>
            </a:r>
          </a:p>
          <a:p>
            <a:pPr algn="l"/>
            <a:r>
              <a:rPr lang="en-US" sz="2200" dirty="0"/>
              <a:t>Version control is a system that records changes to a file or set of files over time so that you can recall specific versions later. So ideally, we can place any file in the computer on version control.</a:t>
            </a:r>
          </a:p>
          <a:p>
            <a:pPr algn="l"/>
            <a:endParaRPr lang="en-US" sz="1900" b="0" i="0" dirty="0">
              <a:effectLst/>
              <a:latin typeface="+mj-lt"/>
            </a:endParaRPr>
          </a:p>
          <a:p>
            <a:pPr marL="285750" indent="-285750" algn="l">
              <a:buFont typeface="Wingdings" panose="05000000000000000000" pitchFamily="2" charset="2"/>
              <a:buChar char="§"/>
            </a:pPr>
            <a:r>
              <a:rPr lang="en-US" sz="2200" dirty="0"/>
              <a:t>A system that keeps records of your changes.</a:t>
            </a:r>
          </a:p>
          <a:p>
            <a:pPr marL="285750" indent="-285750" algn="l">
              <a:buFont typeface="Wingdings" panose="05000000000000000000" pitchFamily="2" charset="2"/>
              <a:buChar char="§"/>
            </a:pPr>
            <a:r>
              <a:rPr lang="en-US" sz="2200" b="0" i="0" dirty="0">
                <a:effectLst/>
              </a:rPr>
              <a:t>Allows for collaborative development.</a:t>
            </a:r>
          </a:p>
          <a:p>
            <a:pPr marL="285750" indent="-285750" algn="l">
              <a:buFont typeface="Wingdings" panose="05000000000000000000" pitchFamily="2" charset="2"/>
              <a:buChar char="§"/>
            </a:pPr>
            <a:r>
              <a:rPr lang="en-US" sz="2200" dirty="0"/>
              <a:t>Allows you to know who made changes and when.</a:t>
            </a:r>
          </a:p>
          <a:p>
            <a:pPr marL="285750" indent="-285750" algn="l">
              <a:buFont typeface="Wingdings" panose="05000000000000000000" pitchFamily="2" charset="2"/>
              <a:buChar char="§"/>
            </a:pPr>
            <a:r>
              <a:rPr lang="en-US" sz="2200" b="0" i="0" dirty="0">
                <a:effectLst/>
              </a:rPr>
              <a:t>Allows you to revert any changes and go back to a previous state.</a:t>
            </a:r>
          </a:p>
          <a:p>
            <a:pPr algn="l"/>
            <a:endParaRPr lang="en-US" sz="1800" b="0" i="0" dirty="0">
              <a:effectLst/>
            </a:endParaRPr>
          </a:p>
          <a:p>
            <a:pPr algn="l"/>
            <a:endParaRPr lang="en-US" sz="600" dirty="0"/>
          </a:p>
        </p:txBody>
      </p:sp>
      <p:pic>
        <p:nvPicPr>
          <p:cNvPr id="4" name="Picture 3" descr="Colorful leaf patterns">
            <a:extLst>
              <a:ext uri="{FF2B5EF4-FFF2-40B4-BE49-F238E27FC236}">
                <a16:creationId xmlns:a16="http://schemas.microsoft.com/office/drawing/2014/main" id="{B0EA6944-D16E-DEE8-A047-E11CB42A11EC}"/>
              </a:ext>
            </a:extLst>
          </p:cNvPr>
          <p:cNvPicPr>
            <a:picLocks noChangeAspect="1"/>
          </p:cNvPicPr>
          <p:nvPr/>
        </p:nvPicPr>
        <p:blipFill rotWithShape="1">
          <a:blip r:embed="rId2"/>
          <a:srcRect l="17411" r="36209" b="1"/>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48" name="Group 47">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49" name="Freeform: Shape 48">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97490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ED110-4482-40CA-9CCB-3A3DF37D55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246D154F-9E4F-4BAB-9E27-642EAB2EA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064496DF-E0AD-4FB8-B8B5-EE1502F160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50C3D9EF-A4AC-4717-9584-617E7F3AD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C880BB0-FB1C-4D74-B566-0D3273334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Subtitle 7">
            <a:extLst>
              <a:ext uri="{FF2B5EF4-FFF2-40B4-BE49-F238E27FC236}">
                <a16:creationId xmlns:a16="http://schemas.microsoft.com/office/drawing/2014/main" id="{50D312A0-76CE-3A1C-ECAB-CC0A7CCF63DA}"/>
              </a:ext>
            </a:extLst>
          </p:cNvPr>
          <p:cNvSpPr txBox="1">
            <a:spLocks/>
          </p:cNvSpPr>
          <p:nvPr/>
        </p:nvSpPr>
        <p:spPr>
          <a:xfrm>
            <a:off x="666749" y="0"/>
            <a:ext cx="11525251" cy="579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solidFill>
                <a:srgbClr val="DDDDDD"/>
              </a:solidFill>
            </a:endParaRPr>
          </a:p>
          <a:p>
            <a:pPr marL="0" indent="0">
              <a:buNone/>
            </a:pPr>
            <a:r>
              <a:rPr lang="en-US" sz="2000" dirty="0"/>
              <a:t>Git isn’t the only version control system.</a:t>
            </a:r>
          </a:p>
          <a:p>
            <a:pPr marL="0" indent="0">
              <a:buNone/>
            </a:pPr>
            <a:r>
              <a:rPr lang="en-US" sz="2000" dirty="0"/>
              <a:t>There are 2 other well known VCS :</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F1220B8A-9597-8D22-BD2E-63CC758E2114}"/>
              </a:ext>
            </a:extLst>
          </p:cNvPr>
          <p:cNvPicPr>
            <a:picLocks noChangeAspect="1"/>
          </p:cNvPicPr>
          <p:nvPr/>
        </p:nvPicPr>
        <p:blipFill>
          <a:blip r:embed="rId3"/>
          <a:stretch>
            <a:fillRect/>
          </a:stretch>
        </p:blipFill>
        <p:spPr>
          <a:xfrm>
            <a:off x="1197768" y="1550106"/>
            <a:ext cx="9796463" cy="3757787"/>
          </a:xfrm>
          <a:prstGeom prst="rect">
            <a:avLst/>
          </a:prstGeom>
        </p:spPr>
      </p:pic>
    </p:spTree>
    <p:extLst>
      <p:ext uri="{BB962C8B-B14F-4D97-AF65-F5344CB8AC3E}">
        <p14:creationId xmlns:p14="http://schemas.microsoft.com/office/powerpoint/2010/main" val="1521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C0F35-2732-9206-E241-2525ACA53A1E}"/>
              </a:ext>
            </a:extLst>
          </p:cNvPr>
          <p:cNvSpPr>
            <a:spLocks noGrp="1"/>
          </p:cNvSpPr>
          <p:nvPr>
            <p:ph type="title"/>
          </p:nvPr>
        </p:nvSpPr>
        <p:spPr>
          <a:xfrm>
            <a:off x="495300" y="85726"/>
            <a:ext cx="11563350" cy="2281472"/>
          </a:xfrm>
        </p:spPr>
        <p:txBody>
          <a:bodyPr anchor="ctr">
            <a:normAutofit/>
          </a:bodyPr>
          <a:lstStyle/>
          <a:p>
            <a:pPr algn="ctr"/>
            <a:r>
              <a:rPr lang="en-US" sz="8000" dirty="0"/>
              <a:t>GitHub</a:t>
            </a:r>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E947B0-41AD-83E8-E347-7410306A92C3}"/>
              </a:ext>
            </a:extLst>
          </p:cNvPr>
          <p:cNvSpPr>
            <a:spLocks noGrp="1"/>
          </p:cNvSpPr>
          <p:nvPr>
            <p:ph idx="1"/>
          </p:nvPr>
        </p:nvSpPr>
        <p:spPr>
          <a:xfrm>
            <a:off x="495300" y="3333749"/>
            <a:ext cx="11487150" cy="3438525"/>
          </a:xfrm>
        </p:spPr>
        <p:txBody>
          <a:bodyPr>
            <a:normAutofit/>
          </a:bodyPr>
          <a:lstStyle/>
          <a:p>
            <a:pPr>
              <a:buFont typeface="Wingdings" panose="05000000000000000000" pitchFamily="2" charset="2"/>
              <a:buChar char="§"/>
            </a:pPr>
            <a:r>
              <a:rPr lang="en-US" sz="2400" dirty="0"/>
              <a:t>Largest web-based git repository hosting service. </a:t>
            </a:r>
          </a:p>
          <a:p>
            <a:pPr>
              <a:buFont typeface="Wingdings" panose="05000000000000000000" pitchFamily="2" charset="2"/>
              <a:buChar char="§"/>
            </a:pPr>
            <a:r>
              <a:rPr lang="en-US" sz="2400" dirty="0"/>
              <a:t>Allows for code collaboration with anyone online.</a:t>
            </a:r>
          </a:p>
          <a:p>
            <a:pPr>
              <a:buFont typeface="Wingdings" panose="05000000000000000000" pitchFamily="2" charset="2"/>
              <a:buChar char="§"/>
            </a:pPr>
            <a:r>
              <a:rPr lang="en-US" sz="2400" dirty="0"/>
              <a:t>Adds extra functionality on top of git </a:t>
            </a:r>
          </a:p>
          <a:p>
            <a:pPr marL="0" indent="0">
              <a:buNone/>
            </a:pPr>
            <a:r>
              <a:rPr lang="en-US" sz="2400" dirty="0"/>
              <a:t>   ○ UI, documentation, bug tracking, feature requests, pull requests, etc.</a:t>
            </a:r>
          </a:p>
          <a:p>
            <a:pPr>
              <a:buFont typeface="Wingdings" panose="05000000000000000000" pitchFamily="2" charset="2"/>
              <a:buChar char="§"/>
            </a:pPr>
            <a:r>
              <a:rPr lang="en-US" sz="2400" dirty="0"/>
              <a:t>Founded in 2008</a:t>
            </a:r>
          </a:p>
        </p:txBody>
      </p:sp>
    </p:spTree>
    <p:extLst>
      <p:ext uri="{BB962C8B-B14F-4D97-AF65-F5344CB8AC3E}">
        <p14:creationId xmlns:p14="http://schemas.microsoft.com/office/powerpoint/2010/main" val="348793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88088-5DD1-ABC5-ABE3-F46686A991B3}"/>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5400" dirty="0"/>
              <a:t>Git Workflow</a:t>
            </a:r>
          </a:p>
        </p:txBody>
      </p:sp>
    </p:spTree>
    <p:extLst>
      <p:ext uri="{BB962C8B-B14F-4D97-AF65-F5344CB8AC3E}">
        <p14:creationId xmlns:p14="http://schemas.microsoft.com/office/powerpoint/2010/main" val="321482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64EF9-4A43-2601-FD47-DB2C112E4143}"/>
              </a:ext>
            </a:extLst>
          </p:cNvPr>
          <p:cNvSpPr>
            <a:spLocks noGrp="1"/>
          </p:cNvSpPr>
          <p:nvPr>
            <p:ph type="title"/>
          </p:nvPr>
        </p:nvSpPr>
        <p:spPr>
          <a:xfrm>
            <a:off x="463124" y="254000"/>
            <a:ext cx="3810001" cy="508000"/>
          </a:xfrm>
        </p:spPr>
        <p:txBody>
          <a:bodyPr vert="horz" lIns="91440" tIns="45720" rIns="91440" bIns="45720" rtlCol="0" anchor="b" anchorCtr="0">
            <a:normAutofit fontScale="90000"/>
          </a:bodyPr>
          <a:lstStyle/>
          <a:p>
            <a:r>
              <a:rPr lang="en-US" kern="1200" dirty="0">
                <a:solidFill>
                  <a:schemeClr val="tx1"/>
                </a:solidFill>
                <a:latin typeface="+mj-lt"/>
                <a:ea typeface="+mj-ea"/>
                <a:cs typeface="+mj-cs"/>
              </a:rPr>
              <a:t>Git Workflow</a:t>
            </a:r>
          </a:p>
        </p:txBody>
      </p:sp>
      <p:pic>
        <p:nvPicPr>
          <p:cNvPr id="4" name="Picture 3">
            <a:extLst>
              <a:ext uri="{FF2B5EF4-FFF2-40B4-BE49-F238E27FC236}">
                <a16:creationId xmlns:a16="http://schemas.microsoft.com/office/drawing/2014/main" id="{96EC7FC2-48F8-6F3B-0A59-68CE6CC750DB}"/>
              </a:ext>
            </a:extLst>
          </p:cNvPr>
          <p:cNvPicPr>
            <a:picLocks noChangeAspect="1"/>
          </p:cNvPicPr>
          <p:nvPr/>
        </p:nvPicPr>
        <p:blipFill>
          <a:blip r:embed="rId2"/>
          <a:stretch>
            <a:fillRect/>
          </a:stretch>
        </p:blipFill>
        <p:spPr>
          <a:xfrm>
            <a:off x="6610350" y="1137284"/>
            <a:ext cx="5118526" cy="4583431"/>
          </a:xfrm>
          <a:prstGeom prst="rect">
            <a:avLst/>
          </a:prstGeom>
        </p:spPr>
      </p:pic>
      <p:sp>
        <p:nvSpPr>
          <p:cNvPr id="6" name="TextBox 5">
            <a:extLst>
              <a:ext uri="{FF2B5EF4-FFF2-40B4-BE49-F238E27FC236}">
                <a16:creationId xmlns:a16="http://schemas.microsoft.com/office/drawing/2014/main" id="{02BC15C0-821D-E012-8092-9102C0579834}"/>
              </a:ext>
            </a:extLst>
          </p:cNvPr>
          <p:cNvSpPr txBox="1"/>
          <p:nvPr/>
        </p:nvSpPr>
        <p:spPr>
          <a:xfrm>
            <a:off x="463124" y="876300"/>
            <a:ext cx="5826840" cy="6019800"/>
          </a:xfrm>
          <a:prstGeom prst="rect">
            <a:avLst/>
          </a:prstGeom>
        </p:spPr>
        <p:txBody>
          <a:bodyPr vert="horz" lIns="91440" tIns="45720" rIns="91440" bIns="45720" rtlCol="0">
            <a:normAutofit fontScale="77500" lnSpcReduction="20000"/>
          </a:bodyPr>
          <a:lstStyle/>
          <a:p>
            <a:pPr>
              <a:lnSpc>
                <a:spcPct val="90000"/>
              </a:lnSpc>
              <a:spcAft>
                <a:spcPts val="600"/>
              </a:spcAft>
            </a:pPr>
            <a:r>
              <a:rPr lang="en-US" sz="2000" dirty="0">
                <a:latin typeface="+mj-lt"/>
              </a:rPr>
              <a:t>What is a Repository?</a:t>
            </a:r>
          </a:p>
          <a:p>
            <a:pPr>
              <a:lnSpc>
                <a:spcPct val="90000"/>
              </a:lnSpc>
              <a:spcAft>
                <a:spcPts val="600"/>
              </a:spcAft>
            </a:pPr>
            <a:r>
              <a:rPr lang="en-US" sz="1900" dirty="0"/>
              <a:t>A repository or repo is nothing but a collection of source code.</a:t>
            </a:r>
          </a:p>
          <a:p>
            <a:pPr>
              <a:lnSpc>
                <a:spcPct val="90000"/>
              </a:lnSpc>
              <a:spcAft>
                <a:spcPts val="600"/>
              </a:spcAft>
            </a:pPr>
            <a:endParaRPr lang="en-US" sz="2100" dirty="0">
              <a:latin typeface="+mj-lt"/>
            </a:endParaRPr>
          </a:p>
          <a:p>
            <a:pPr>
              <a:lnSpc>
                <a:spcPct val="90000"/>
              </a:lnSpc>
              <a:spcAft>
                <a:spcPts val="600"/>
              </a:spcAft>
            </a:pPr>
            <a:r>
              <a:rPr lang="en-US" sz="2100" dirty="0">
                <a:latin typeface="+mj-lt"/>
              </a:rPr>
              <a:t>What is a Branch?</a:t>
            </a:r>
          </a:p>
          <a:p>
            <a:pPr>
              <a:lnSpc>
                <a:spcPct val="90000"/>
              </a:lnSpc>
              <a:spcAft>
                <a:spcPts val="600"/>
              </a:spcAft>
            </a:pPr>
            <a:r>
              <a:rPr lang="en-US" sz="1900" dirty="0"/>
              <a:t>Branches allow you to develop features, fix bugs, or safely experiment with new ideas in a contained area of your repository.</a:t>
            </a:r>
          </a:p>
          <a:p>
            <a:pPr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r>
              <a:rPr lang="en-US" sz="1900" dirty="0"/>
              <a:t>There are four fundamental elements in the Git Workflow.</a:t>
            </a:r>
          </a:p>
          <a:p>
            <a:pPr marL="342900" indent="-285750">
              <a:lnSpc>
                <a:spcPct val="90000"/>
              </a:lnSpc>
              <a:spcAft>
                <a:spcPts val="600"/>
              </a:spcAft>
              <a:buFont typeface="Wingdings" panose="05000000000000000000" pitchFamily="2" charset="2"/>
              <a:buChar char="§"/>
            </a:pPr>
            <a:r>
              <a:rPr lang="en-US" sz="1900" dirty="0">
                <a:highlight>
                  <a:srgbClr val="008080"/>
                </a:highlight>
              </a:rPr>
              <a:t>Working Directory:</a:t>
            </a:r>
            <a:r>
              <a:rPr lang="en-US" sz="1900" dirty="0"/>
              <a:t> Consists of files that you are currently working on.</a:t>
            </a:r>
          </a:p>
          <a:p>
            <a:pPr marL="342900" indent="-285750">
              <a:lnSpc>
                <a:spcPct val="90000"/>
              </a:lnSpc>
              <a:spcAft>
                <a:spcPts val="600"/>
              </a:spcAft>
              <a:buFont typeface="Wingdings" panose="05000000000000000000" pitchFamily="2" charset="2"/>
              <a:buChar char="§"/>
            </a:pPr>
            <a:r>
              <a:rPr lang="en-US" sz="1900" dirty="0">
                <a:highlight>
                  <a:srgbClr val="008080"/>
                </a:highlight>
              </a:rPr>
              <a:t>Staging Area:</a:t>
            </a:r>
            <a:r>
              <a:rPr lang="en-US" sz="1900" dirty="0"/>
              <a:t> Staging area is files that are going to be a part of the next commit, which lets git know what changes in the file are going to occur for the next commit.</a:t>
            </a:r>
          </a:p>
          <a:p>
            <a:pPr marL="342900" indent="-285750">
              <a:lnSpc>
                <a:spcPct val="90000"/>
              </a:lnSpc>
              <a:spcAft>
                <a:spcPts val="600"/>
              </a:spcAft>
              <a:buFont typeface="Wingdings" panose="05000000000000000000" pitchFamily="2" charset="2"/>
              <a:buChar char="§"/>
            </a:pPr>
            <a:r>
              <a:rPr lang="en-US" sz="1900" dirty="0">
                <a:highlight>
                  <a:srgbClr val="008080"/>
                </a:highlight>
              </a:rPr>
              <a:t>Local Repository:</a:t>
            </a:r>
            <a:r>
              <a:rPr lang="en-US" sz="1900" dirty="0"/>
              <a:t> It is a Git repository that is stored on your computer.  </a:t>
            </a:r>
          </a:p>
          <a:p>
            <a:pPr marL="342900" indent="-285750">
              <a:lnSpc>
                <a:spcPct val="90000"/>
              </a:lnSpc>
              <a:spcAft>
                <a:spcPts val="600"/>
              </a:spcAft>
              <a:buFont typeface="Wingdings" panose="05000000000000000000" pitchFamily="2" charset="2"/>
              <a:buChar char="§"/>
            </a:pPr>
            <a:r>
              <a:rPr lang="en-US" sz="1900" dirty="0">
                <a:highlight>
                  <a:srgbClr val="008080"/>
                </a:highlight>
              </a:rPr>
              <a:t>Remote Repository:</a:t>
            </a:r>
            <a:r>
              <a:rPr lang="en-US" sz="1900" dirty="0"/>
              <a:t> They are hosted on a server that is accessible for all team members, most likely on the internet or on a local network.</a:t>
            </a:r>
          </a:p>
          <a:p>
            <a:pPr marL="57150">
              <a:lnSpc>
                <a:spcPct val="90000"/>
              </a:lnSpc>
              <a:spcAft>
                <a:spcPts val="600"/>
              </a:spcAft>
            </a:pPr>
            <a:endParaRPr lang="en-US" sz="2000" dirty="0">
              <a:latin typeface="+mj-lt"/>
            </a:endParaRPr>
          </a:p>
          <a:p>
            <a:pPr marL="57150">
              <a:lnSpc>
                <a:spcPct val="90000"/>
              </a:lnSpc>
              <a:spcAft>
                <a:spcPts val="600"/>
              </a:spcAft>
            </a:pPr>
            <a:r>
              <a:rPr lang="en-US" sz="2000" dirty="0">
                <a:latin typeface="+mj-lt"/>
              </a:rPr>
              <a:t>Three states</a:t>
            </a:r>
          </a:p>
          <a:p>
            <a:pPr marL="342900" indent="-285750">
              <a:lnSpc>
                <a:spcPct val="90000"/>
              </a:lnSpc>
              <a:spcAft>
                <a:spcPts val="600"/>
              </a:spcAft>
              <a:buFont typeface="Wingdings" panose="05000000000000000000" pitchFamily="2" charset="2"/>
              <a:buChar char="§"/>
            </a:pPr>
            <a:endParaRPr lang="en-US" sz="1900" dirty="0"/>
          </a:p>
          <a:p>
            <a:pPr marL="342900" indent="-285750">
              <a:lnSpc>
                <a:spcPct val="90000"/>
              </a:lnSpc>
              <a:spcAft>
                <a:spcPts val="600"/>
              </a:spcAft>
              <a:buFont typeface="Wingdings" panose="05000000000000000000" pitchFamily="2" charset="2"/>
              <a:buChar char="§"/>
            </a:pPr>
            <a:r>
              <a:rPr lang="en-US" sz="1900" dirty="0">
                <a:highlight>
                  <a:srgbClr val="008080"/>
                </a:highlight>
              </a:rPr>
              <a:t>It can be staged.</a:t>
            </a:r>
            <a:r>
              <a:rPr lang="en-US" sz="1900" dirty="0"/>
              <a:t> Which means the files with the updated changes are marked to be committed to the local repository but not yet committed.</a:t>
            </a:r>
          </a:p>
          <a:p>
            <a:pPr marL="342900" indent="-285750">
              <a:lnSpc>
                <a:spcPct val="90000"/>
              </a:lnSpc>
              <a:spcAft>
                <a:spcPts val="600"/>
              </a:spcAft>
              <a:buFont typeface="Wingdings" panose="05000000000000000000" pitchFamily="2" charset="2"/>
              <a:buChar char="§"/>
            </a:pPr>
            <a:r>
              <a:rPr lang="en-US" sz="1900" dirty="0">
                <a:highlight>
                  <a:srgbClr val="008080"/>
                </a:highlight>
              </a:rPr>
              <a:t>It can be modified.</a:t>
            </a:r>
            <a:r>
              <a:rPr lang="en-US" sz="1900" dirty="0"/>
              <a:t> Which means the files with the updated changes are not yet stored in the local repository.</a:t>
            </a:r>
          </a:p>
          <a:p>
            <a:pPr marL="342900" indent="-285750">
              <a:lnSpc>
                <a:spcPct val="90000"/>
              </a:lnSpc>
              <a:spcAft>
                <a:spcPts val="600"/>
              </a:spcAft>
              <a:buFont typeface="Wingdings" panose="05000000000000000000" pitchFamily="2" charset="2"/>
              <a:buChar char="§"/>
            </a:pPr>
            <a:r>
              <a:rPr lang="en-US" sz="1900" dirty="0">
                <a:highlight>
                  <a:srgbClr val="008080"/>
                </a:highlight>
              </a:rPr>
              <a:t>It can be committed.</a:t>
            </a:r>
            <a:r>
              <a:rPr lang="en-US" sz="1900" dirty="0"/>
              <a:t> Which means that the changes you made to your file are safely stored in the local repository.</a:t>
            </a:r>
          </a:p>
          <a:p>
            <a:pPr marL="285750"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952624413"/>
      </p:ext>
    </p:extLst>
  </p:cSld>
  <p:clrMapOvr>
    <a:masterClrMapping/>
  </p:clrMapOvr>
</p:sld>
</file>

<file path=ppt/theme/theme1.xml><?xml version="1.0" encoding="utf-8"?>
<a:theme xmlns:a="http://schemas.openxmlformats.org/drawingml/2006/main" name="Torn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4228</TotalTime>
  <Words>863</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Nova Cond</vt:lpstr>
      <vt:lpstr>Impact</vt:lpstr>
      <vt:lpstr>Wingdings</vt:lpstr>
      <vt:lpstr>TornVTI</vt:lpstr>
      <vt:lpstr>    Git &amp; GitHub </vt:lpstr>
      <vt:lpstr>   By: Nafees Chand</vt:lpstr>
      <vt:lpstr>Objectives</vt:lpstr>
      <vt:lpstr>Git and GitHub</vt:lpstr>
      <vt:lpstr>PowerPoint Presentation</vt:lpstr>
      <vt:lpstr>PowerPoint Presentation</vt:lpstr>
      <vt:lpstr>GitHub</vt:lpstr>
      <vt:lpstr>Git Workflow</vt:lpstr>
      <vt:lpstr>Git Workflow</vt:lpstr>
      <vt:lpstr>Git Commands</vt:lpstr>
      <vt:lpstr>PowerPoint Presentation</vt:lpstr>
      <vt:lpstr>Git Head and Master</vt:lpstr>
      <vt:lpstr>GIT Head and Master</vt:lpstr>
      <vt:lpstr>Adding files to GitHub</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GIT</dc:title>
  <dc:creator>Nafees Chand (E)</dc:creator>
  <cp:lastModifiedBy>Nafees Chand (E)</cp:lastModifiedBy>
  <cp:revision>8</cp:revision>
  <dcterms:created xsi:type="dcterms:W3CDTF">2023-01-25T06:30:49Z</dcterms:created>
  <dcterms:modified xsi:type="dcterms:W3CDTF">2023-03-29T09:39:34Z</dcterms:modified>
</cp:coreProperties>
</file>