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80" r:id="rId3"/>
    <p:sldId id="271" r:id="rId4"/>
    <p:sldId id="277" r:id="rId5"/>
    <p:sldId id="257" r:id="rId6"/>
    <p:sldId id="268" r:id="rId7"/>
    <p:sldId id="273" r:id="rId8"/>
    <p:sldId id="263" r:id="rId9"/>
    <p:sldId id="259" r:id="rId10"/>
    <p:sldId id="270" r:id="rId11"/>
    <p:sldId id="276" r:id="rId12"/>
    <p:sldId id="260" r:id="rId13"/>
    <p:sldId id="261" r:id="rId14"/>
    <p:sldId id="262" r:id="rId15"/>
    <p:sldId id="275" r:id="rId16"/>
    <p:sldId id="279" r:id="rId17"/>
    <p:sldId id="278" r:id="rId18"/>
    <p:sldId id="269"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64" d="100"/>
          <a:sy n="64" d="100"/>
        </p:scale>
        <p:origin x="5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3/27/2023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46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3/27/2023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03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3/27/2023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17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3/27/2023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49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3/27/2023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86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3/27/2023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87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3/27/2023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79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3/27/2023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22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3/27/2023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47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3/27/2023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2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3/27/2023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12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3/27/2023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86487337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8"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4" name="Picture 3" descr="Neon 3D circle art">
            <a:extLst>
              <a:ext uri="{FF2B5EF4-FFF2-40B4-BE49-F238E27FC236}">
                <a16:creationId xmlns:a16="http://schemas.microsoft.com/office/drawing/2014/main" id="{39EC7FA5-1E94-5E35-5CB0-D028ED9E92F2}"/>
              </a:ext>
            </a:extLst>
          </p:cNvPr>
          <p:cNvPicPr>
            <a:picLocks noChangeAspect="1"/>
          </p:cNvPicPr>
          <p:nvPr/>
        </p:nvPicPr>
        <p:blipFill rotWithShape="1">
          <a:blip r:embed="rId2">
            <a:duotone>
              <a:schemeClr val="accent1">
                <a:shade val="45000"/>
                <a:satMod val="135000"/>
              </a:schemeClr>
              <a:prstClr val="white"/>
            </a:duotone>
            <a:alphaModFix amt="35000"/>
          </a:blip>
          <a:srcRect t="21271" r="1" b="1"/>
          <a:stretch/>
        </p:blipFill>
        <p:spPr>
          <a:xfrm>
            <a:off x="0" y="11"/>
            <a:ext cx="12183122" cy="6857989"/>
          </a:xfrm>
          <a:prstGeom prst="rect">
            <a:avLst/>
          </a:prstGeom>
        </p:spPr>
      </p:pic>
      <p:sp>
        <p:nvSpPr>
          <p:cNvPr id="2" name="Title 1">
            <a:extLst>
              <a:ext uri="{FF2B5EF4-FFF2-40B4-BE49-F238E27FC236}">
                <a16:creationId xmlns:a16="http://schemas.microsoft.com/office/drawing/2014/main" id="{784BF975-1252-FE5B-843F-ADBDF70D056E}"/>
              </a:ext>
            </a:extLst>
          </p:cNvPr>
          <p:cNvSpPr>
            <a:spLocks noGrp="1"/>
          </p:cNvSpPr>
          <p:nvPr>
            <p:ph type="ctrTitle"/>
          </p:nvPr>
        </p:nvSpPr>
        <p:spPr>
          <a:xfrm>
            <a:off x="2768222" y="2368485"/>
            <a:ext cx="7244163" cy="1438267"/>
          </a:xfrm>
        </p:spPr>
        <p:txBody>
          <a:bodyPr anchor="b">
            <a:normAutofit/>
          </a:bodyPr>
          <a:lstStyle/>
          <a:p>
            <a:r>
              <a:rPr lang="en-US" sz="6600" dirty="0">
                <a:solidFill>
                  <a:srgbClr val="FFFFFF"/>
                </a:solidFill>
              </a:rPr>
              <a:t>Spring BOOT</a:t>
            </a:r>
          </a:p>
        </p:txBody>
      </p:sp>
      <p:sp>
        <p:nvSpPr>
          <p:cNvPr id="3" name="Subtitle 2">
            <a:extLst>
              <a:ext uri="{FF2B5EF4-FFF2-40B4-BE49-F238E27FC236}">
                <a16:creationId xmlns:a16="http://schemas.microsoft.com/office/drawing/2014/main" id="{D9433415-38BA-C9F3-CD02-974BB41BA51A}"/>
              </a:ext>
            </a:extLst>
          </p:cNvPr>
          <p:cNvSpPr>
            <a:spLocks noGrp="1"/>
          </p:cNvSpPr>
          <p:nvPr>
            <p:ph type="subTitle" idx="1"/>
          </p:nvPr>
        </p:nvSpPr>
        <p:spPr>
          <a:xfrm>
            <a:off x="8021298" y="3861901"/>
            <a:ext cx="2103777" cy="980316"/>
          </a:xfrm>
        </p:spPr>
        <p:txBody>
          <a:bodyPr anchor="ctr">
            <a:normAutofit/>
          </a:bodyPr>
          <a:lstStyle/>
          <a:p>
            <a:endParaRPr lang="en-US" sz="2800" dirty="0">
              <a:solidFill>
                <a:srgbClr val="FFFFFF"/>
              </a:solidFill>
            </a:endParaRPr>
          </a:p>
        </p:txBody>
      </p:sp>
      <p:cxnSp>
        <p:nvCxnSpPr>
          <p:cNvPr id="25"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638422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CA8F6-B163-717E-4ABC-523FD006F31E}"/>
              </a:ext>
            </a:extLst>
          </p:cNvPr>
          <p:cNvSpPr>
            <a:spLocks noGrp="1"/>
          </p:cNvSpPr>
          <p:nvPr>
            <p:ph type="title"/>
          </p:nvPr>
        </p:nvSpPr>
        <p:spPr>
          <a:xfrm>
            <a:off x="838200" y="698643"/>
            <a:ext cx="5243394" cy="2225532"/>
          </a:xfrm>
        </p:spPr>
        <p:txBody>
          <a:bodyPr anchor="t">
            <a:normAutofit/>
          </a:bodyPr>
          <a:lstStyle/>
          <a:p>
            <a:r>
              <a:rPr lang="en-US" sz="6000" dirty="0"/>
              <a:t>Spring Boot Layers</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30E622A3-2C87-DCC5-CC9E-45405FC7D02B}"/>
              </a:ext>
            </a:extLst>
          </p:cNvPr>
          <p:cNvPicPr>
            <a:picLocks noChangeAspect="1"/>
          </p:cNvPicPr>
          <p:nvPr/>
        </p:nvPicPr>
        <p:blipFill>
          <a:blip r:embed="rId2"/>
          <a:stretch>
            <a:fillRect/>
          </a:stretch>
        </p:blipFill>
        <p:spPr>
          <a:xfrm>
            <a:off x="1008412" y="3429000"/>
            <a:ext cx="5807567" cy="1480930"/>
          </a:xfrm>
          <a:prstGeom prst="rect">
            <a:avLst/>
          </a:prstGeom>
        </p:spPr>
      </p:pic>
      <p:sp>
        <p:nvSpPr>
          <p:cNvPr id="3" name="Content Placeholder 2">
            <a:extLst>
              <a:ext uri="{FF2B5EF4-FFF2-40B4-BE49-F238E27FC236}">
                <a16:creationId xmlns:a16="http://schemas.microsoft.com/office/drawing/2014/main" id="{16B030EA-CA42-3D6D-DF15-36198CCDD299}"/>
              </a:ext>
            </a:extLst>
          </p:cNvPr>
          <p:cNvSpPr>
            <a:spLocks noGrp="1"/>
          </p:cNvSpPr>
          <p:nvPr>
            <p:ph idx="1"/>
          </p:nvPr>
        </p:nvSpPr>
        <p:spPr>
          <a:xfrm>
            <a:off x="7229042" y="879355"/>
            <a:ext cx="4777428" cy="5521445"/>
          </a:xfrm>
        </p:spPr>
        <p:txBody>
          <a:bodyPr anchor="ctr">
            <a:normAutofit/>
          </a:bodyPr>
          <a:lstStyle/>
          <a:p>
            <a:pPr marL="0" indent="0">
              <a:buNone/>
            </a:pPr>
            <a:r>
              <a:rPr lang="en-US" sz="2000" dirty="0"/>
              <a:t>1. Presentation Layer</a:t>
            </a:r>
          </a:p>
          <a:p>
            <a:pPr marL="0" indent="0">
              <a:buNone/>
            </a:pPr>
            <a:r>
              <a:rPr lang="en-US" sz="1700" dirty="0"/>
              <a:t>The presentation layer is the top layer of the spring boot architecture. It consists of the front-end part of the application. It handles the HTTP requests. Once it performs the authentication of the request it passes it to the next layer. i.e., the business layer.</a:t>
            </a:r>
          </a:p>
          <a:p>
            <a:pPr marL="0" indent="0">
              <a:buNone/>
            </a:pPr>
            <a:r>
              <a:rPr lang="en-US" sz="2000" dirty="0"/>
              <a:t>2. Business Layer </a:t>
            </a:r>
          </a:p>
          <a:p>
            <a:pPr marL="0" indent="0">
              <a:buNone/>
            </a:pPr>
            <a:r>
              <a:rPr lang="en-US" sz="1600" dirty="0"/>
              <a:t>The business layer contains all the business logic. It consists of services classes. It is responsible for validation and authorization.</a:t>
            </a:r>
          </a:p>
          <a:p>
            <a:pPr marL="0" indent="0">
              <a:buNone/>
            </a:pPr>
            <a:r>
              <a:rPr lang="en-US" sz="2000" dirty="0"/>
              <a:t>3. Persistence Layer</a:t>
            </a:r>
          </a:p>
          <a:p>
            <a:pPr marL="0" indent="0">
              <a:buNone/>
            </a:pPr>
            <a:r>
              <a:rPr lang="en-US" sz="1600" dirty="0"/>
              <a:t>The persistence layer contains all the database storage logic. It is responsible for converting business objects to the database row and vice-versa.</a:t>
            </a:r>
          </a:p>
          <a:p>
            <a:pPr marL="0" indent="0">
              <a:buNone/>
            </a:pPr>
            <a:r>
              <a:rPr lang="en-US" sz="2000" dirty="0"/>
              <a:t>4. Database Layer</a:t>
            </a:r>
          </a:p>
          <a:p>
            <a:pPr marL="0" indent="0">
              <a:buNone/>
            </a:pPr>
            <a:r>
              <a:rPr lang="en-US" sz="1600" dirty="0"/>
              <a:t>The database layer contains all the databases such as MySQL, etc. This layer can contain multiple databases. It is responsible for performing the CRUD operations.</a:t>
            </a:r>
          </a:p>
        </p:txBody>
      </p:sp>
    </p:spTree>
    <p:extLst>
      <p:ext uri="{BB962C8B-B14F-4D97-AF65-F5344CB8AC3E}">
        <p14:creationId xmlns:p14="http://schemas.microsoft.com/office/powerpoint/2010/main" val="146446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Wavy 3D patterns">
            <a:extLst>
              <a:ext uri="{FF2B5EF4-FFF2-40B4-BE49-F238E27FC236}">
                <a16:creationId xmlns:a16="http://schemas.microsoft.com/office/drawing/2014/main" id="{0AC1AAFB-47FF-4E60-7B81-A75F9D322395}"/>
              </a:ext>
            </a:extLst>
          </p:cNvPr>
          <p:cNvPicPr>
            <a:picLocks noChangeAspect="1"/>
          </p:cNvPicPr>
          <p:nvPr/>
        </p:nvPicPr>
        <p:blipFill rotWithShape="1">
          <a:blip r:embed="rId2">
            <a:duotone>
              <a:schemeClr val="accent1">
                <a:shade val="45000"/>
                <a:satMod val="135000"/>
              </a:schemeClr>
              <a:prstClr val="white"/>
            </a:duotone>
            <a:alphaModFix amt="35000"/>
          </a:blip>
          <a:srcRect t="10485" b="5246"/>
          <a:stretch/>
        </p:blipFill>
        <p:spPr>
          <a:xfrm>
            <a:off x="20" y="-8877"/>
            <a:ext cx="12191980" cy="6858000"/>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34"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086D9D-4CDB-4D73-8867-CA75F7CD7F0F}"/>
              </a:ext>
            </a:extLst>
          </p:cNvPr>
          <p:cNvSpPr>
            <a:spLocks noGrp="1"/>
          </p:cNvSpPr>
          <p:nvPr>
            <p:ph idx="1"/>
          </p:nvPr>
        </p:nvSpPr>
        <p:spPr>
          <a:xfrm>
            <a:off x="3207370" y="3095623"/>
            <a:ext cx="4907928" cy="666750"/>
          </a:xfrm>
        </p:spPr>
        <p:txBody>
          <a:bodyPr anchor="t">
            <a:noAutofit/>
          </a:bodyPr>
          <a:lstStyle/>
          <a:p>
            <a:pPr marL="0" indent="0" algn="ctr">
              <a:buNone/>
            </a:pPr>
            <a:r>
              <a:rPr lang="en-US" sz="4800" dirty="0">
                <a:solidFill>
                  <a:srgbClr val="FFFFFF"/>
                </a:solidFill>
              </a:rPr>
              <a:t>HTTP REQUESTS</a:t>
            </a:r>
          </a:p>
        </p:txBody>
      </p:sp>
    </p:spTree>
    <p:extLst>
      <p:ext uri="{BB962C8B-B14F-4D97-AF65-F5344CB8AC3E}">
        <p14:creationId xmlns:p14="http://schemas.microsoft.com/office/powerpoint/2010/main" val="316800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997B-7C75-8F58-FCEE-7C7897D10536}"/>
              </a:ext>
            </a:extLst>
          </p:cNvPr>
          <p:cNvSpPr>
            <a:spLocks noGrp="1"/>
          </p:cNvSpPr>
          <p:nvPr>
            <p:ph type="title"/>
          </p:nvPr>
        </p:nvSpPr>
        <p:spPr/>
        <p:txBody>
          <a:bodyPr/>
          <a:lstStyle/>
          <a:p>
            <a:r>
              <a:rPr lang="en-US" dirty="0"/>
              <a:t>HTTP Requests</a:t>
            </a:r>
          </a:p>
        </p:txBody>
      </p:sp>
      <p:sp>
        <p:nvSpPr>
          <p:cNvPr id="3" name="Content Placeholder 2">
            <a:extLst>
              <a:ext uri="{FF2B5EF4-FFF2-40B4-BE49-F238E27FC236}">
                <a16:creationId xmlns:a16="http://schemas.microsoft.com/office/drawing/2014/main" id="{009D5990-F44E-19C2-A4A5-E135673A3DCB}"/>
              </a:ext>
            </a:extLst>
          </p:cNvPr>
          <p:cNvSpPr>
            <a:spLocks noGrp="1"/>
          </p:cNvSpPr>
          <p:nvPr>
            <p:ph idx="1"/>
          </p:nvPr>
        </p:nvSpPr>
        <p:spPr/>
        <p:txBody>
          <a:bodyPr>
            <a:normAutofit/>
          </a:bodyPr>
          <a:lstStyle/>
          <a:p>
            <a:pPr marL="0" indent="0" algn="l">
              <a:buNone/>
            </a:pPr>
            <a:r>
              <a:rPr lang="en-US" b="0" i="0" dirty="0">
                <a:effectLst/>
                <a:latin typeface="+mj-lt"/>
              </a:rPr>
              <a:t>The Hypertext Transfer Protocol (HTTP) is designed to enable communications between clients and servers.</a:t>
            </a:r>
          </a:p>
          <a:p>
            <a:pPr marL="0" indent="0" algn="l">
              <a:buNone/>
            </a:pPr>
            <a:r>
              <a:rPr lang="en-US" b="0" i="0" dirty="0">
                <a:effectLst/>
                <a:latin typeface="+mj-lt"/>
              </a:rPr>
              <a:t>HTTP works as a request-response protocol between a client and server.</a:t>
            </a:r>
          </a:p>
          <a:p>
            <a:pPr marL="0" indent="0" algn="l">
              <a:buNone/>
            </a:pPr>
            <a:r>
              <a:rPr lang="en-US" b="0" i="0" dirty="0">
                <a:effectLst/>
                <a:latin typeface="+mj-lt"/>
              </a:rPr>
              <a:t>A client (browser) sends an HTTP request to the server; then the server returns a response to the client. The response contains status information about the request and may also contain the requested content.</a:t>
            </a:r>
          </a:p>
          <a:p>
            <a:endParaRPr lang="en-US" dirty="0"/>
          </a:p>
        </p:txBody>
      </p:sp>
    </p:spTree>
    <p:extLst>
      <p:ext uri="{BB962C8B-B14F-4D97-AF65-F5344CB8AC3E}">
        <p14:creationId xmlns:p14="http://schemas.microsoft.com/office/powerpoint/2010/main" val="28231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8740-56F5-44FB-65D1-34516289C3F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9C8BECC-CE55-EB5F-7A00-2CFD0704DB35}"/>
              </a:ext>
            </a:extLst>
          </p:cNvPr>
          <p:cNvSpPr>
            <a:spLocks noGrp="1"/>
          </p:cNvSpPr>
          <p:nvPr>
            <p:ph idx="1"/>
          </p:nvPr>
        </p:nvSpPr>
        <p:spPr>
          <a:xfrm>
            <a:off x="838200" y="1828799"/>
            <a:ext cx="10515600" cy="4348163"/>
          </a:xfrm>
        </p:spPr>
        <p:txBody>
          <a:bodyPr>
            <a:normAutofit fontScale="92500" lnSpcReduction="20000"/>
          </a:bodyPr>
          <a:lstStyle/>
          <a:p>
            <a:pPr marL="0" indent="0" algn="l">
              <a:buNone/>
            </a:pPr>
            <a:r>
              <a:rPr lang="en-US" b="1" i="0" dirty="0">
                <a:solidFill>
                  <a:srgbClr val="292929"/>
                </a:solidFill>
                <a:effectLst/>
                <a:latin typeface="+mj-lt"/>
              </a:rPr>
              <a:t>The GET method</a:t>
            </a:r>
          </a:p>
          <a:p>
            <a:pPr algn="l">
              <a:buFont typeface="Wingdings" panose="05000000000000000000" pitchFamily="2" charset="2"/>
              <a:buChar char="§"/>
            </a:pPr>
            <a:r>
              <a:rPr lang="en-US" b="0" i="0" dirty="0">
                <a:solidFill>
                  <a:srgbClr val="292929"/>
                </a:solidFill>
                <a:effectLst/>
                <a:latin typeface="+mj-lt"/>
              </a:rPr>
              <a:t>The GET method is used to retrieve data from the server. This is a read-only method, so it has no risk of mutating or corrupting the data. For example, if we call the get method on our API, we’ll get back a list of all to-dos.</a:t>
            </a:r>
          </a:p>
          <a:p>
            <a:pPr marL="0" indent="0" algn="l">
              <a:buNone/>
            </a:pPr>
            <a:r>
              <a:rPr lang="en-US" b="1" i="0" dirty="0">
                <a:solidFill>
                  <a:srgbClr val="292929"/>
                </a:solidFill>
                <a:effectLst/>
                <a:latin typeface="+mj-lt"/>
              </a:rPr>
              <a:t>The POST method</a:t>
            </a:r>
          </a:p>
          <a:p>
            <a:pPr algn="l">
              <a:buFont typeface="Wingdings" panose="05000000000000000000" pitchFamily="2" charset="2"/>
              <a:buChar char="§"/>
            </a:pPr>
            <a:r>
              <a:rPr lang="en-US" b="0" i="0" dirty="0">
                <a:solidFill>
                  <a:srgbClr val="292929"/>
                </a:solidFill>
                <a:effectLst/>
                <a:latin typeface="+mj-lt"/>
              </a:rPr>
              <a:t>The POST method sends data to the server and creates a new resource. The resource it creates is subordinate to some other parent resource. When a new resource is POSTed to the parent, the API service will automatically associate the new resource by assigning it an ID. In short, this method is used to create a new data entry.</a:t>
            </a:r>
          </a:p>
          <a:p>
            <a:endParaRPr lang="en-US" dirty="0"/>
          </a:p>
        </p:txBody>
      </p:sp>
    </p:spTree>
    <p:extLst>
      <p:ext uri="{BB962C8B-B14F-4D97-AF65-F5344CB8AC3E}">
        <p14:creationId xmlns:p14="http://schemas.microsoft.com/office/powerpoint/2010/main" val="94220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697AF-CB70-CF3C-9091-8436E025B11C}"/>
              </a:ext>
            </a:extLst>
          </p:cNvPr>
          <p:cNvSpPr>
            <a:spLocks noGrp="1"/>
          </p:cNvSpPr>
          <p:nvPr>
            <p:ph idx="1"/>
          </p:nvPr>
        </p:nvSpPr>
        <p:spPr>
          <a:xfrm>
            <a:off x="942975" y="885825"/>
            <a:ext cx="10496550" cy="5729288"/>
          </a:xfrm>
        </p:spPr>
        <p:txBody>
          <a:bodyPr>
            <a:normAutofit fontScale="92500" lnSpcReduction="20000"/>
          </a:bodyPr>
          <a:lstStyle/>
          <a:p>
            <a:pPr marL="0" indent="0" algn="l">
              <a:buNone/>
            </a:pPr>
            <a:r>
              <a:rPr lang="en-US" b="1" i="0" dirty="0">
                <a:solidFill>
                  <a:srgbClr val="292929"/>
                </a:solidFill>
                <a:effectLst/>
                <a:latin typeface="+mj-lt"/>
              </a:rPr>
              <a:t>The PUT method</a:t>
            </a:r>
          </a:p>
          <a:p>
            <a:pPr algn="l">
              <a:buFont typeface="Wingdings" panose="05000000000000000000" pitchFamily="2" charset="2"/>
              <a:buChar char="§"/>
            </a:pPr>
            <a:r>
              <a:rPr lang="en-US" b="0" i="0" dirty="0">
                <a:solidFill>
                  <a:srgbClr val="292929"/>
                </a:solidFill>
                <a:effectLst/>
                <a:latin typeface="+mj-lt"/>
              </a:rPr>
              <a:t>The PUT method is most often used to update an existing resource. </a:t>
            </a:r>
          </a:p>
          <a:p>
            <a:pPr marL="0" indent="0" algn="l">
              <a:buNone/>
            </a:pPr>
            <a:r>
              <a:rPr lang="en-US" b="1" i="0" dirty="0">
                <a:solidFill>
                  <a:srgbClr val="292929"/>
                </a:solidFill>
                <a:effectLst/>
                <a:latin typeface="+mj-lt"/>
              </a:rPr>
              <a:t>The PATCH method</a:t>
            </a:r>
          </a:p>
          <a:p>
            <a:pPr algn="l">
              <a:buFont typeface="Wingdings" panose="05000000000000000000" pitchFamily="2" charset="2"/>
              <a:buChar char="§"/>
            </a:pPr>
            <a:r>
              <a:rPr lang="en-US" b="0" i="0" dirty="0">
                <a:solidFill>
                  <a:srgbClr val="292929"/>
                </a:solidFill>
                <a:effectLst/>
                <a:latin typeface="+mj-lt"/>
              </a:rPr>
              <a:t>The PATCH method is very similar to the PUT method because it also modifies an existing resource. The difference is that for the PUT method, the request body contains the completely new version, whereas for the PATCH method, the request body only needs to contain the specific changes to the resource, specifically a set of instructions describing how that resource should be changed, and the API service will create a new version according to that instruction.</a:t>
            </a:r>
          </a:p>
          <a:p>
            <a:pPr marL="0" indent="0" algn="l">
              <a:buNone/>
            </a:pPr>
            <a:r>
              <a:rPr lang="en-US" b="1" i="0" dirty="0">
                <a:solidFill>
                  <a:srgbClr val="292929"/>
                </a:solidFill>
                <a:effectLst/>
                <a:latin typeface="+mj-lt"/>
              </a:rPr>
              <a:t>The DELETE method</a:t>
            </a:r>
          </a:p>
          <a:p>
            <a:pPr algn="l">
              <a:buFont typeface="Wingdings" panose="05000000000000000000" pitchFamily="2" charset="2"/>
              <a:buChar char="§"/>
            </a:pPr>
            <a:r>
              <a:rPr lang="en-US" b="0" i="0" dirty="0">
                <a:solidFill>
                  <a:srgbClr val="292929"/>
                </a:solidFill>
                <a:effectLst/>
                <a:latin typeface="+mj-lt"/>
              </a:rPr>
              <a:t>The DELETE method is used to delete a resource specified</a:t>
            </a:r>
          </a:p>
          <a:p>
            <a:pPr algn="l"/>
            <a:endParaRPr lang="en-US" b="0" i="0" dirty="0">
              <a:solidFill>
                <a:srgbClr val="292929"/>
              </a:solidFill>
              <a:effectLst/>
              <a:latin typeface="source-serif-pro"/>
            </a:endParaRPr>
          </a:p>
          <a:p>
            <a:pPr marL="0" indent="0" algn="l">
              <a:buNone/>
            </a:pPr>
            <a:endParaRPr lang="en-US" b="0" i="0" dirty="0">
              <a:solidFill>
                <a:srgbClr val="292929"/>
              </a:solidFill>
              <a:effectLst/>
              <a:latin typeface="source-serif-pro"/>
            </a:endParaRPr>
          </a:p>
          <a:p>
            <a:endParaRPr lang="en-US" dirty="0"/>
          </a:p>
        </p:txBody>
      </p:sp>
    </p:spTree>
    <p:extLst>
      <p:ext uri="{BB962C8B-B14F-4D97-AF65-F5344CB8AC3E}">
        <p14:creationId xmlns:p14="http://schemas.microsoft.com/office/powerpoint/2010/main" val="3920961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967C4A-B5DA-F853-C15A-C47F2F549615}"/>
              </a:ext>
            </a:extLst>
          </p:cNvPr>
          <p:cNvSpPr>
            <a:spLocks noGrp="1"/>
          </p:cNvSpPr>
          <p:nvPr>
            <p:ph idx="1"/>
          </p:nvPr>
        </p:nvSpPr>
        <p:spPr>
          <a:xfrm>
            <a:off x="805070" y="327990"/>
            <a:ext cx="10910679" cy="6263309"/>
          </a:xfrm>
        </p:spPr>
        <p:txBody>
          <a:bodyPr/>
          <a:lstStyle/>
          <a:p>
            <a:pPr marL="0" indent="0">
              <a:buNone/>
            </a:pPr>
            <a:r>
              <a:rPr lang="en-US" dirty="0"/>
              <a:t>I used the GET method and POST method in my project as shown below.</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D7F8B6F-2E51-0F7F-9725-5E9352AA6A07}"/>
              </a:ext>
            </a:extLst>
          </p:cNvPr>
          <p:cNvPicPr>
            <a:picLocks noChangeAspect="1"/>
          </p:cNvPicPr>
          <p:nvPr/>
        </p:nvPicPr>
        <p:blipFill>
          <a:blip r:embed="rId2"/>
          <a:stretch>
            <a:fillRect/>
          </a:stretch>
        </p:blipFill>
        <p:spPr>
          <a:xfrm>
            <a:off x="5092096" y="3071191"/>
            <a:ext cx="5526260" cy="3458819"/>
          </a:xfrm>
          <a:prstGeom prst="rect">
            <a:avLst/>
          </a:prstGeom>
        </p:spPr>
      </p:pic>
      <p:pic>
        <p:nvPicPr>
          <p:cNvPr id="7" name="Picture 6">
            <a:extLst>
              <a:ext uri="{FF2B5EF4-FFF2-40B4-BE49-F238E27FC236}">
                <a16:creationId xmlns:a16="http://schemas.microsoft.com/office/drawing/2014/main" id="{F192D581-A415-BAD2-2A3C-6B3221EAC30D}"/>
              </a:ext>
            </a:extLst>
          </p:cNvPr>
          <p:cNvPicPr>
            <a:picLocks noChangeAspect="1"/>
          </p:cNvPicPr>
          <p:nvPr/>
        </p:nvPicPr>
        <p:blipFill>
          <a:blip r:embed="rId3"/>
          <a:stretch>
            <a:fillRect/>
          </a:stretch>
        </p:blipFill>
        <p:spPr>
          <a:xfrm>
            <a:off x="1640744" y="1431235"/>
            <a:ext cx="5521124" cy="1531043"/>
          </a:xfrm>
          <a:prstGeom prst="rect">
            <a:avLst/>
          </a:prstGeom>
        </p:spPr>
      </p:pic>
    </p:spTree>
    <p:extLst>
      <p:ext uri="{BB962C8B-B14F-4D97-AF65-F5344CB8AC3E}">
        <p14:creationId xmlns:p14="http://schemas.microsoft.com/office/powerpoint/2010/main" val="2495779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967C4A-B5DA-F853-C15A-C47F2F549615}"/>
              </a:ext>
            </a:extLst>
          </p:cNvPr>
          <p:cNvSpPr>
            <a:spLocks noGrp="1"/>
          </p:cNvSpPr>
          <p:nvPr>
            <p:ph idx="1"/>
          </p:nvPr>
        </p:nvSpPr>
        <p:spPr>
          <a:xfrm>
            <a:off x="874643" y="395910"/>
            <a:ext cx="10900741" cy="6462090"/>
          </a:xfrm>
        </p:spPr>
        <p:txBody>
          <a:bodyPr/>
          <a:lstStyle/>
          <a:p>
            <a:pPr marL="0" indent="0">
              <a:buNone/>
            </a:pPr>
            <a:r>
              <a:rPr lang="en-US" dirty="0"/>
              <a:t>Tested APIs on Postman.</a:t>
            </a:r>
          </a:p>
          <a:p>
            <a:pPr marL="0" indent="0">
              <a:buNone/>
            </a:pPr>
            <a:endParaRPr lang="en-US" dirty="0"/>
          </a:p>
        </p:txBody>
      </p:sp>
      <p:pic>
        <p:nvPicPr>
          <p:cNvPr id="12" name="Picture 11">
            <a:extLst>
              <a:ext uri="{FF2B5EF4-FFF2-40B4-BE49-F238E27FC236}">
                <a16:creationId xmlns:a16="http://schemas.microsoft.com/office/drawing/2014/main" id="{9883BFD1-0C34-69C6-D214-0270BC0F7B19}"/>
              </a:ext>
            </a:extLst>
          </p:cNvPr>
          <p:cNvPicPr>
            <a:picLocks noChangeAspect="1"/>
          </p:cNvPicPr>
          <p:nvPr/>
        </p:nvPicPr>
        <p:blipFill>
          <a:blip r:embed="rId2"/>
          <a:stretch>
            <a:fillRect/>
          </a:stretch>
        </p:blipFill>
        <p:spPr>
          <a:xfrm>
            <a:off x="1023730" y="1319915"/>
            <a:ext cx="5893906" cy="3479366"/>
          </a:xfrm>
          <a:prstGeom prst="rect">
            <a:avLst/>
          </a:prstGeom>
        </p:spPr>
      </p:pic>
      <p:pic>
        <p:nvPicPr>
          <p:cNvPr id="13" name="Picture 12">
            <a:extLst>
              <a:ext uri="{FF2B5EF4-FFF2-40B4-BE49-F238E27FC236}">
                <a16:creationId xmlns:a16="http://schemas.microsoft.com/office/drawing/2014/main" id="{55426D9E-9A15-2AC4-C9CA-B8767BFE7491}"/>
              </a:ext>
            </a:extLst>
          </p:cNvPr>
          <p:cNvPicPr>
            <a:picLocks noChangeAspect="1"/>
          </p:cNvPicPr>
          <p:nvPr/>
        </p:nvPicPr>
        <p:blipFill>
          <a:blip r:embed="rId3"/>
          <a:stretch>
            <a:fillRect/>
          </a:stretch>
        </p:blipFill>
        <p:spPr>
          <a:xfrm>
            <a:off x="5078896" y="3429000"/>
            <a:ext cx="6696488" cy="2942522"/>
          </a:xfrm>
          <a:prstGeom prst="rect">
            <a:avLst/>
          </a:prstGeom>
        </p:spPr>
      </p:pic>
      <p:pic>
        <p:nvPicPr>
          <p:cNvPr id="17" name="Picture 16">
            <a:extLst>
              <a:ext uri="{FF2B5EF4-FFF2-40B4-BE49-F238E27FC236}">
                <a16:creationId xmlns:a16="http://schemas.microsoft.com/office/drawing/2014/main" id="{8E58E496-F757-2A29-DC6C-A57DD2EBA579}"/>
              </a:ext>
            </a:extLst>
          </p:cNvPr>
          <p:cNvPicPr>
            <a:picLocks noChangeAspect="1"/>
          </p:cNvPicPr>
          <p:nvPr/>
        </p:nvPicPr>
        <p:blipFill>
          <a:blip r:embed="rId4"/>
          <a:stretch>
            <a:fillRect/>
          </a:stretch>
        </p:blipFill>
        <p:spPr>
          <a:xfrm>
            <a:off x="7609439" y="486478"/>
            <a:ext cx="4010025" cy="1666875"/>
          </a:xfrm>
          <a:prstGeom prst="rect">
            <a:avLst/>
          </a:prstGeom>
        </p:spPr>
      </p:pic>
    </p:spTree>
    <p:extLst>
      <p:ext uri="{BB962C8B-B14F-4D97-AF65-F5344CB8AC3E}">
        <p14:creationId xmlns:p14="http://schemas.microsoft.com/office/powerpoint/2010/main" val="113676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Wavy 3D patterns">
            <a:extLst>
              <a:ext uri="{FF2B5EF4-FFF2-40B4-BE49-F238E27FC236}">
                <a16:creationId xmlns:a16="http://schemas.microsoft.com/office/drawing/2014/main" id="{0AC1AAFB-47FF-4E60-7B81-A75F9D322395}"/>
              </a:ext>
            </a:extLst>
          </p:cNvPr>
          <p:cNvPicPr>
            <a:picLocks noChangeAspect="1"/>
          </p:cNvPicPr>
          <p:nvPr/>
        </p:nvPicPr>
        <p:blipFill rotWithShape="1">
          <a:blip r:embed="rId2">
            <a:duotone>
              <a:schemeClr val="accent1">
                <a:shade val="45000"/>
                <a:satMod val="135000"/>
              </a:schemeClr>
              <a:prstClr val="white"/>
            </a:duotone>
            <a:alphaModFix amt="35000"/>
          </a:blip>
          <a:srcRect t="10485" b="5246"/>
          <a:stretch/>
        </p:blipFill>
        <p:spPr>
          <a:xfrm>
            <a:off x="20" y="-8877"/>
            <a:ext cx="12191980" cy="6858000"/>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34"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086D9D-4CDB-4D73-8867-CA75F7CD7F0F}"/>
              </a:ext>
            </a:extLst>
          </p:cNvPr>
          <p:cNvSpPr>
            <a:spLocks noGrp="1"/>
          </p:cNvSpPr>
          <p:nvPr>
            <p:ph idx="1"/>
          </p:nvPr>
        </p:nvSpPr>
        <p:spPr>
          <a:xfrm>
            <a:off x="3283569" y="2629318"/>
            <a:ext cx="4984129" cy="1962152"/>
          </a:xfrm>
        </p:spPr>
        <p:txBody>
          <a:bodyPr anchor="t">
            <a:noAutofit/>
          </a:bodyPr>
          <a:lstStyle/>
          <a:p>
            <a:pPr marL="0" indent="0" algn="ctr">
              <a:buNone/>
            </a:pPr>
            <a:r>
              <a:rPr lang="en-US" sz="4800" dirty="0">
                <a:solidFill>
                  <a:srgbClr val="FFFFFF"/>
                </a:solidFill>
              </a:rPr>
              <a:t>DIFFERENCE BETWEEN JPA AND HIBERNATE</a:t>
            </a:r>
          </a:p>
        </p:txBody>
      </p:sp>
    </p:spTree>
    <p:extLst>
      <p:ext uri="{BB962C8B-B14F-4D97-AF65-F5344CB8AC3E}">
        <p14:creationId xmlns:p14="http://schemas.microsoft.com/office/powerpoint/2010/main" val="2754634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D4BC-FAF1-50D0-4C09-2A997F52C2B9}"/>
              </a:ext>
            </a:extLst>
          </p:cNvPr>
          <p:cNvSpPr>
            <a:spLocks noGrp="1"/>
          </p:cNvSpPr>
          <p:nvPr>
            <p:ph type="title"/>
          </p:nvPr>
        </p:nvSpPr>
        <p:spPr/>
        <p:txBody>
          <a:bodyPr/>
          <a:lstStyle/>
          <a:p>
            <a:r>
              <a:rPr lang="en-US" dirty="0"/>
              <a:t>JPA vs Hibernate</a:t>
            </a:r>
          </a:p>
        </p:txBody>
      </p:sp>
      <p:pic>
        <p:nvPicPr>
          <p:cNvPr id="9" name="Content Placeholder 8">
            <a:extLst>
              <a:ext uri="{FF2B5EF4-FFF2-40B4-BE49-F238E27FC236}">
                <a16:creationId xmlns:a16="http://schemas.microsoft.com/office/drawing/2014/main" id="{A7C46F9B-A4A9-03C4-D96C-D78620836FB2}"/>
              </a:ext>
            </a:extLst>
          </p:cNvPr>
          <p:cNvPicPr>
            <a:picLocks noGrp="1" noChangeAspect="1"/>
          </p:cNvPicPr>
          <p:nvPr>
            <p:ph idx="1"/>
          </p:nvPr>
        </p:nvPicPr>
        <p:blipFill rotWithShape="1">
          <a:blip r:embed="rId2"/>
          <a:srcRect r="417" b="1488"/>
          <a:stretch/>
        </p:blipFill>
        <p:spPr>
          <a:xfrm>
            <a:off x="1162050" y="1524000"/>
            <a:ext cx="9709150" cy="3708400"/>
          </a:xfrm>
        </p:spPr>
      </p:pic>
      <p:pic>
        <p:nvPicPr>
          <p:cNvPr id="11" name="Picture 10">
            <a:extLst>
              <a:ext uri="{FF2B5EF4-FFF2-40B4-BE49-F238E27FC236}">
                <a16:creationId xmlns:a16="http://schemas.microsoft.com/office/drawing/2014/main" id="{6F32E958-A7D4-BA32-84CA-5EB1A97509D5}"/>
              </a:ext>
            </a:extLst>
          </p:cNvPr>
          <p:cNvPicPr>
            <a:picLocks noChangeAspect="1"/>
          </p:cNvPicPr>
          <p:nvPr/>
        </p:nvPicPr>
        <p:blipFill rotWithShape="1">
          <a:blip r:embed="rId3"/>
          <a:srcRect r="837"/>
          <a:stretch/>
        </p:blipFill>
        <p:spPr>
          <a:xfrm>
            <a:off x="1162050" y="5232400"/>
            <a:ext cx="9709150" cy="1457325"/>
          </a:xfrm>
          <a:prstGeom prst="rect">
            <a:avLst/>
          </a:prstGeom>
        </p:spPr>
      </p:pic>
    </p:spTree>
    <p:extLst>
      <p:ext uri="{BB962C8B-B14F-4D97-AF65-F5344CB8AC3E}">
        <p14:creationId xmlns:p14="http://schemas.microsoft.com/office/powerpoint/2010/main" val="14559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CD142-01EB-3A26-B556-3C52B3FD500C}"/>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6000" b="1" i="0" kern="1200" cap="all" baseline="0">
                <a:solidFill>
                  <a:schemeClr val="bg1"/>
                </a:solidFill>
                <a:latin typeface="+mj-lt"/>
                <a:ea typeface="+mj-ea"/>
                <a:cs typeface="+mj-cs"/>
              </a:rPr>
              <a:t>THANK YOU !</a:t>
            </a: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25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4" name="Picture 3" descr="Neon 3D circle art">
            <a:extLst>
              <a:ext uri="{FF2B5EF4-FFF2-40B4-BE49-F238E27FC236}">
                <a16:creationId xmlns:a16="http://schemas.microsoft.com/office/drawing/2014/main" id="{39EC7FA5-1E94-5E35-5CB0-D028ED9E92F2}"/>
              </a:ext>
            </a:extLst>
          </p:cNvPr>
          <p:cNvPicPr>
            <a:picLocks noChangeAspect="1"/>
          </p:cNvPicPr>
          <p:nvPr/>
        </p:nvPicPr>
        <p:blipFill rotWithShape="1">
          <a:blip r:embed="rId2">
            <a:duotone>
              <a:schemeClr val="accent1">
                <a:shade val="45000"/>
                <a:satMod val="135000"/>
              </a:schemeClr>
              <a:prstClr val="white"/>
            </a:duotone>
            <a:alphaModFix amt="35000"/>
          </a:blip>
          <a:srcRect t="21299" b="29"/>
          <a:stretch/>
        </p:blipFill>
        <p:spPr>
          <a:xfrm>
            <a:off x="20" y="-48634"/>
            <a:ext cx="12191980" cy="6858000"/>
          </a:xfrm>
          <a:prstGeom prst="rect">
            <a:avLst/>
          </a:prstGeom>
        </p:spPr>
      </p:pic>
      <p:sp>
        <p:nvSpPr>
          <p:cNvPr id="3" name="Subtitle 2">
            <a:extLst>
              <a:ext uri="{FF2B5EF4-FFF2-40B4-BE49-F238E27FC236}">
                <a16:creationId xmlns:a16="http://schemas.microsoft.com/office/drawing/2014/main" id="{D9433415-38BA-C9F3-CD02-974BB41BA51A}"/>
              </a:ext>
            </a:extLst>
          </p:cNvPr>
          <p:cNvSpPr>
            <a:spLocks noGrp="1"/>
          </p:cNvSpPr>
          <p:nvPr>
            <p:ph type="subTitle" idx="1"/>
          </p:nvPr>
        </p:nvSpPr>
        <p:spPr>
          <a:xfrm>
            <a:off x="683993" y="3238468"/>
            <a:ext cx="10278596" cy="4158861"/>
          </a:xfrm>
        </p:spPr>
        <p:txBody>
          <a:bodyPr anchor="ctr">
            <a:normAutofit/>
          </a:bodyPr>
          <a:lstStyle/>
          <a:p>
            <a:r>
              <a:rPr lang="en-US" sz="4400" dirty="0">
                <a:solidFill>
                  <a:srgbClr val="FFFFFF"/>
                </a:solidFill>
              </a:rPr>
              <a:t>By : Nafees Chand</a:t>
            </a:r>
          </a:p>
          <a:p>
            <a:r>
              <a:rPr lang="en-US" sz="3200" dirty="0">
                <a:solidFill>
                  <a:srgbClr val="FFFFFF"/>
                </a:solidFill>
              </a:rPr>
              <a:t>Intern/Trainee</a:t>
            </a:r>
          </a:p>
          <a:p>
            <a:r>
              <a:rPr lang="en-US" sz="3200" dirty="0">
                <a:solidFill>
                  <a:srgbClr val="FFFFFF"/>
                </a:solidFill>
              </a:rPr>
              <a:t>Graduated from Manipal Academy of Higher Education</a:t>
            </a:r>
          </a:p>
        </p:txBody>
      </p:sp>
      <p:cxnSp>
        <p:nvCxnSpPr>
          <p:cNvPr id="44" name="Straight Connector 4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5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24595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a:extLst>
              <a:ext uri="{FF2B5EF4-FFF2-40B4-BE49-F238E27FC236}">
                <a16:creationId xmlns:a16="http://schemas.microsoft.com/office/drawing/2014/main" id="{D5D1DA61-E025-3901-513F-D97B79A6B2C6}"/>
              </a:ext>
            </a:extLst>
          </p:cNvPr>
          <p:cNvPicPr>
            <a:picLocks noChangeAspect="1"/>
          </p:cNvPicPr>
          <p:nvPr/>
        </p:nvPicPr>
        <p:blipFill rotWithShape="1">
          <a:blip r:embed="rId2">
            <a:duotone>
              <a:schemeClr val="accent1">
                <a:shade val="45000"/>
                <a:satMod val="135000"/>
              </a:schemeClr>
              <a:prstClr val="white"/>
            </a:duotone>
            <a:alphaModFix amt="35000"/>
          </a:blip>
          <a:srcRect/>
          <a:stretch/>
        </p:blipFill>
        <p:spPr>
          <a:xfrm>
            <a:off x="20" y="-8877"/>
            <a:ext cx="12191980" cy="6858000"/>
          </a:xfrm>
          <a:prstGeom prst="rect">
            <a:avLst/>
          </a:prstGeom>
        </p:spPr>
      </p:pic>
      <p:sp>
        <p:nvSpPr>
          <p:cNvPr id="2" name="Title 1">
            <a:extLst>
              <a:ext uri="{FF2B5EF4-FFF2-40B4-BE49-F238E27FC236}">
                <a16:creationId xmlns:a16="http://schemas.microsoft.com/office/drawing/2014/main" id="{F54FD73D-FE63-D38A-F253-2E865EAE407B}"/>
              </a:ext>
            </a:extLst>
          </p:cNvPr>
          <p:cNvSpPr>
            <a:spLocks noGrp="1"/>
          </p:cNvSpPr>
          <p:nvPr>
            <p:ph type="title"/>
          </p:nvPr>
        </p:nvSpPr>
        <p:spPr>
          <a:xfrm>
            <a:off x="1188069" y="381935"/>
            <a:ext cx="5366040" cy="2344840"/>
          </a:xfrm>
        </p:spPr>
        <p:txBody>
          <a:bodyPr anchor="b">
            <a:normAutofit/>
          </a:bodyPr>
          <a:lstStyle/>
          <a:p>
            <a:r>
              <a:rPr lang="en-US" sz="7200">
                <a:solidFill>
                  <a:srgbClr val="FFFFFF"/>
                </a:solidFill>
              </a:rPr>
              <a:t>Objectives</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5B8B21-380B-2690-C83F-2DF84626FFDA}"/>
              </a:ext>
            </a:extLst>
          </p:cNvPr>
          <p:cNvSpPr>
            <a:spLocks noGrp="1"/>
          </p:cNvSpPr>
          <p:nvPr>
            <p:ph idx="1"/>
          </p:nvPr>
        </p:nvSpPr>
        <p:spPr>
          <a:xfrm>
            <a:off x="1188069" y="3175552"/>
            <a:ext cx="7588181" cy="2809114"/>
          </a:xfrm>
        </p:spPr>
        <p:txBody>
          <a:bodyPr anchor="t">
            <a:normAutofit/>
          </a:bodyPr>
          <a:lstStyle/>
          <a:p>
            <a:pPr>
              <a:buFont typeface="Wingdings" panose="05000000000000000000" pitchFamily="2" charset="2"/>
              <a:buChar char="§"/>
            </a:pPr>
            <a:r>
              <a:rPr lang="en-US" sz="2800" dirty="0">
                <a:solidFill>
                  <a:srgbClr val="FFFFFF"/>
                </a:solidFill>
              </a:rPr>
              <a:t>Understanding Spring Boot </a:t>
            </a:r>
          </a:p>
          <a:p>
            <a:pPr>
              <a:buFont typeface="Wingdings" panose="05000000000000000000" pitchFamily="2" charset="2"/>
              <a:buChar char="§"/>
            </a:pPr>
            <a:r>
              <a:rPr lang="en-US" sz="2800" dirty="0">
                <a:solidFill>
                  <a:srgbClr val="FFFFFF"/>
                </a:solidFill>
              </a:rPr>
              <a:t>Architecture of Spring Boot</a:t>
            </a:r>
          </a:p>
          <a:p>
            <a:pPr>
              <a:buFont typeface="Wingdings" panose="05000000000000000000" pitchFamily="2" charset="2"/>
              <a:buChar char="§"/>
            </a:pPr>
            <a:r>
              <a:rPr lang="en-US" sz="2800" dirty="0">
                <a:solidFill>
                  <a:srgbClr val="FFFFFF"/>
                </a:solidFill>
              </a:rPr>
              <a:t>HTTP requests</a:t>
            </a:r>
          </a:p>
          <a:p>
            <a:pPr>
              <a:buFont typeface="Wingdings" panose="05000000000000000000" pitchFamily="2" charset="2"/>
              <a:buChar char="§"/>
            </a:pPr>
            <a:r>
              <a:rPr lang="en-US" sz="2800" dirty="0">
                <a:solidFill>
                  <a:srgbClr val="FFFFFF"/>
                </a:solidFill>
              </a:rPr>
              <a:t>Differentiation between JPA and Hibernate</a:t>
            </a:r>
          </a:p>
        </p:txBody>
      </p:sp>
    </p:spTree>
    <p:extLst>
      <p:ext uri="{BB962C8B-B14F-4D97-AF65-F5344CB8AC3E}">
        <p14:creationId xmlns:p14="http://schemas.microsoft.com/office/powerpoint/2010/main" val="241582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Wavy 3D patterns">
            <a:extLst>
              <a:ext uri="{FF2B5EF4-FFF2-40B4-BE49-F238E27FC236}">
                <a16:creationId xmlns:a16="http://schemas.microsoft.com/office/drawing/2014/main" id="{0AC1AAFB-47FF-4E60-7B81-A75F9D322395}"/>
              </a:ext>
            </a:extLst>
          </p:cNvPr>
          <p:cNvPicPr>
            <a:picLocks noChangeAspect="1"/>
          </p:cNvPicPr>
          <p:nvPr/>
        </p:nvPicPr>
        <p:blipFill rotWithShape="1">
          <a:blip r:embed="rId2">
            <a:duotone>
              <a:schemeClr val="accent1">
                <a:shade val="45000"/>
                <a:satMod val="135000"/>
              </a:schemeClr>
              <a:prstClr val="white"/>
            </a:duotone>
            <a:alphaModFix amt="35000"/>
          </a:blip>
          <a:srcRect t="10485" b="5246"/>
          <a:stretch/>
        </p:blipFill>
        <p:spPr>
          <a:xfrm>
            <a:off x="20" y="-8878"/>
            <a:ext cx="12191980" cy="6858000"/>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34"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086D9D-4CDB-4D73-8867-CA75F7CD7F0F}"/>
              </a:ext>
            </a:extLst>
          </p:cNvPr>
          <p:cNvSpPr>
            <a:spLocks noGrp="1"/>
          </p:cNvSpPr>
          <p:nvPr>
            <p:ph idx="1"/>
          </p:nvPr>
        </p:nvSpPr>
        <p:spPr>
          <a:xfrm>
            <a:off x="3112119" y="2801549"/>
            <a:ext cx="5374655" cy="1617690"/>
          </a:xfrm>
        </p:spPr>
        <p:txBody>
          <a:bodyPr anchor="t">
            <a:noAutofit/>
          </a:bodyPr>
          <a:lstStyle/>
          <a:p>
            <a:pPr marL="0" indent="0" algn="ctr">
              <a:buNone/>
            </a:pPr>
            <a:r>
              <a:rPr lang="en-US" sz="4800" dirty="0">
                <a:solidFill>
                  <a:srgbClr val="FFFFFF"/>
                </a:solidFill>
              </a:rPr>
              <a:t>UNDERSTANDING SPRING BOOT </a:t>
            </a:r>
          </a:p>
        </p:txBody>
      </p:sp>
    </p:spTree>
    <p:extLst>
      <p:ext uri="{BB962C8B-B14F-4D97-AF65-F5344CB8AC3E}">
        <p14:creationId xmlns:p14="http://schemas.microsoft.com/office/powerpoint/2010/main" val="4266109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3AF8F3-66A6-4968-189D-EB0F7FC9B9DA}"/>
              </a:ext>
            </a:extLst>
          </p:cNvPr>
          <p:cNvSpPr>
            <a:spLocks noGrp="1"/>
          </p:cNvSpPr>
          <p:nvPr>
            <p:ph type="title"/>
          </p:nvPr>
        </p:nvSpPr>
        <p:spPr>
          <a:xfrm>
            <a:off x="803776" y="1336390"/>
            <a:ext cx="6190412" cy="1182927"/>
          </a:xfrm>
        </p:spPr>
        <p:txBody>
          <a:bodyPr anchor="b">
            <a:normAutofit/>
          </a:bodyPr>
          <a:lstStyle/>
          <a:p>
            <a:r>
              <a:rPr lang="en-US" sz="5400"/>
              <a:t>What is Spring Boot?</a:t>
            </a:r>
          </a:p>
        </p:txBody>
      </p:sp>
      <p:cxnSp>
        <p:nvCxnSpPr>
          <p:cNvPr id="2057"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6EF403-9F7E-D36B-7D56-852145CF83A2}"/>
              </a:ext>
            </a:extLst>
          </p:cNvPr>
          <p:cNvSpPr>
            <a:spLocks noGrp="1"/>
          </p:cNvSpPr>
          <p:nvPr>
            <p:ph idx="1"/>
          </p:nvPr>
        </p:nvSpPr>
        <p:spPr>
          <a:xfrm>
            <a:off x="803776" y="2829330"/>
            <a:ext cx="6190412" cy="3344459"/>
          </a:xfrm>
        </p:spPr>
        <p:txBody>
          <a:bodyPr anchor="t">
            <a:normAutofit/>
          </a:bodyPr>
          <a:lstStyle/>
          <a:p>
            <a:pPr marL="0" indent="0">
              <a:buNone/>
            </a:pPr>
            <a:r>
              <a:rPr lang="en-US" sz="2000" b="0" i="0" dirty="0">
                <a:effectLst/>
                <a:latin typeface="+mj-lt"/>
              </a:rPr>
              <a:t>Spring Boot is an open-source Java-based framework used to create a Micro Service. It is developed by Pivotal Team and is used to build stand-alone and production ready spring applications.</a:t>
            </a:r>
          </a:p>
          <a:p>
            <a:pPr marL="0" indent="0">
              <a:buNone/>
            </a:pPr>
            <a:endParaRPr lang="en-US" sz="2000" dirty="0">
              <a:latin typeface="+mj-lt"/>
            </a:endParaRPr>
          </a:p>
          <a:p>
            <a:pPr marL="0" indent="0">
              <a:buNone/>
            </a:pPr>
            <a:r>
              <a:rPr lang="en-US" sz="2000" b="0" i="0" dirty="0">
                <a:effectLst/>
                <a:latin typeface="+mj-lt"/>
              </a:rPr>
              <a:t>Micro Service is an architecture that allows the developers to develop and deploy services independently. Each service running has its own process and this achieves the lightweight model to support business applications.</a:t>
            </a:r>
            <a:endParaRPr lang="en-US" sz="2000" dirty="0">
              <a:latin typeface="+mj-lt"/>
            </a:endParaRPr>
          </a:p>
        </p:txBody>
      </p:sp>
      <p:pic>
        <p:nvPicPr>
          <p:cNvPr id="2050" name="Picture 2" descr="Spring Boot (@springboot) / Twitter">
            <a:extLst>
              <a:ext uri="{FF2B5EF4-FFF2-40B4-BE49-F238E27FC236}">
                <a16:creationId xmlns:a16="http://schemas.microsoft.com/office/drawing/2014/main" id="{4BF34079-FC0E-DEF5-0568-2A287607E8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205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6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27624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3C575-AC08-5970-0AAE-3229C5401048}"/>
              </a:ext>
            </a:extLst>
          </p:cNvPr>
          <p:cNvSpPr>
            <a:spLocks noGrp="1"/>
          </p:cNvSpPr>
          <p:nvPr>
            <p:ph type="title"/>
          </p:nvPr>
        </p:nvSpPr>
        <p:spPr/>
        <p:txBody>
          <a:bodyPr/>
          <a:lstStyle/>
          <a:p>
            <a:r>
              <a:rPr lang="en-US" dirty="0"/>
              <a:t>Spring Boot Components</a:t>
            </a:r>
          </a:p>
        </p:txBody>
      </p:sp>
      <p:sp>
        <p:nvSpPr>
          <p:cNvPr id="3" name="Content Placeholder 2">
            <a:extLst>
              <a:ext uri="{FF2B5EF4-FFF2-40B4-BE49-F238E27FC236}">
                <a16:creationId xmlns:a16="http://schemas.microsoft.com/office/drawing/2014/main" id="{643977CC-5EEC-FB76-F07A-E78B53904655}"/>
              </a:ext>
            </a:extLst>
          </p:cNvPr>
          <p:cNvSpPr>
            <a:spLocks noGrp="1"/>
          </p:cNvSpPr>
          <p:nvPr>
            <p:ph idx="1"/>
          </p:nvPr>
        </p:nvSpPr>
        <p:spPr>
          <a:xfrm>
            <a:off x="838199" y="1447800"/>
            <a:ext cx="10868025" cy="5200649"/>
          </a:xfrm>
        </p:spPr>
        <p:txBody>
          <a:bodyPr>
            <a:normAutofit fontScale="92500" lnSpcReduction="10000"/>
          </a:bodyPr>
          <a:lstStyle/>
          <a:p>
            <a:pPr algn="l">
              <a:buFont typeface="Wingdings" panose="05000000000000000000" pitchFamily="2" charset="2"/>
              <a:buChar char="§"/>
            </a:pPr>
            <a:r>
              <a:rPr lang="en-US" b="0" i="0" dirty="0">
                <a:effectLst/>
                <a:latin typeface="-apple-system"/>
              </a:rPr>
              <a:t>Spring Boot auto-configuration</a:t>
            </a:r>
          </a:p>
          <a:p>
            <a:pPr marL="0" indent="0" algn="l">
              <a:buNone/>
            </a:pPr>
            <a:r>
              <a:rPr lang="en-US" sz="2400" b="0" i="0" dirty="0">
                <a:effectLst/>
                <a:latin typeface="+mj-lt"/>
              </a:rPr>
              <a:t>Spring Boot auto-configuration</a:t>
            </a:r>
            <a:r>
              <a:rPr lang="en-US" sz="2400" i="0" dirty="0">
                <a:effectLst/>
                <a:latin typeface="+mj-lt"/>
              </a:rPr>
              <a:t> attempts to automatically configure your Spring application based on the jar dependencies that you have added.</a:t>
            </a:r>
          </a:p>
          <a:p>
            <a:pPr algn="l">
              <a:buFont typeface="Wingdings" panose="05000000000000000000" pitchFamily="2" charset="2"/>
              <a:buChar char="§"/>
            </a:pPr>
            <a:r>
              <a:rPr lang="en-US" b="0" i="0" dirty="0">
                <a:effectLst/>
                <a:latin typeface="-apple-system"/>
              </a:rPr>
              <a:t>Spring Boot CLI</a:t>
            </a:r>
          </a:p>
          <a:p>
            <a:pPr marL="0" indent="0" algn="l">
              <a:buNone/>
            </a:pPr>
            <a:r>
              <a:rPr lang="en-US" sz="2400" b="0" i="0" dirty="0">
                <a:effectLst/>
                <a:latin typeface="+mj-lt"/>
              </a:rPr>
              <a:t>Spring Boot CLI (Command Line Interface) is </a:t>
            </a:r>
            <a:r>
              <a:rPr lang="en-US" sz="2400" i="0" dirty="0">
                <a:effectLst/>
                <a:latin typeface="+mj-lt"/>
              </a:rPr>
              <a:t>a Spring Boot software to run and test Spring Boot applications from command prompt.</a:t>
            </a:r>
          </a:p>
          <a:p>
            <a:pPr algn="l">
              <a:buFont typeface="Wingdings" panose="05000000000000000000" pitchFamily="2" charset="2"/>
              <a:buChar char="§"/>
            </a:pPr>
            <a:r>
              <a:rPr lang="en-US" b="0" i="0" dirty="0">
                <a:effectLst/>
                <a:latin typeface="-apple-system"/>
              </a:rPr>
              <a:t>Spring Boot starter POMs</a:t>
            </a:r>
          </a:p>
          <a:p>
            <a:pPr marL="0" indent="0" algn="l">
              <a:buNone/>
            </a:pPr>
            <a:r>
              <a:rPr lang="en-US" sz="2400" b="0" i="0" dirty="0">
                <a:effectLst/>
                <a:latin typeface="+mj-lt"/>
              </a:rPr>
              <a:t>Starter POMs are </a:t>
            </a:r>
            <a:r>
              <a:rPr lang="en-US" sz="2400" i="0" dirty="0">
                <a:effectLst/>
                <a:latin typeface="+mj-lt"/>
              </a:rPr>
              <a:t>a set of convenient dependency descriptors that you can include in your application.</a:t>
            </a:r>
          </a:p>
          <a:p>
            <a:pPr algn="l">
              <a:buFont typeface="Wingdings" panose="05000000000000000000" pitchFamily="2" charset="2"/>
              <a:buChar char="§"/>
            </a:pPr>
            <a:r>
              <a:rPr lang="en-US" b="0" i="0" dirty="0">
                <a:effectLst/>
                <a:latin typeface="-apple-system"/>
              </a:rPr>
              <a:t>Spring Boot Actuators</a:t>
            </a:r>
          </a:p>
          <a:p>
            <a:pPr marL="0" indent="0" algn="l">
              <a:buNone/>
            </a:pPr>
            <a:r>
              <a:rPr lang="en-US" sz="2600" i="0" dirty="0">
                <a:effectLst/>
                <a:latin typeface="+mj-lt"/>
              </a:rPr>
              <a:t>Spring Boot Actuator </a:t>
            </a:r>
            <a:r>
              <a:rPr lang="en-US" sz="2600" b="0" i="0" dirty="0">
                <a:effectLst/>
                <a:latin typeface="+mj-lt"/>
              </a:rPr>
              <a:t>is a sub-project of the Spring Boot Framework. It includes several additional features that help us to monitor and manage the Spring Boot application.</a:t>
            </a:r>
          </a:p>
          <a:p>
            <a:pPr marL="0" indent="0" algn="l">
              <a:buNone/>
            </a:pPr>
            <a:endParaRPr lang="en-US" b="0" i="0" dirty="0">
              <a:solidFill>
                <a:srgbClr val="515151"/>
              </a:solidFill>
              <a:effectLst/>
              <a:latin typeface="-apple-system"/>
            </a:endParaRPr>
          </a:p>
          <a:p>
            <a:pPr marL="0" indent="0" algn="l">
              <a:buNone/>
            </a:pPr>
            <a:endParaRPr lang="en-US" b="0" i="0" dirty="0">
              <a:solidFill>
                <a:srgbClr val="515151"/>
              </a:solidFill>
              <a:effectLst/>
              <a:latin typeface="-apple-system"/>
            </a:endParaRPr>
          </a:p>
          <a:p>
            <a:endParaRPr lang="en-US" dirty="0"/>
          </a:p>
        </p:txBody>
      </p:sp>
    </p:spTree>
    <p:extLst>
      <p:ext uri="{BB962C8B-B14F-4D97-AF65-F5344CB8AC3E}">
        <p14:creationId xmlns:p14="http://schemas.microsoft.com/office/powerpoint/2010/main" val="705526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Wavy 3D patterns">
            <a:extLst>
              <a:ext uri="{FF2B5EF4-FFF2-40B4-BE49-F238E27FC236}">
                <a16:creationId xmlns:a16="http://schemas.microsoft.com/office/drawing/2014/main" id="{0AC1AAFB-47FF-4E60-7B81-A75F9D322395}"/>
              </a:ext>
            </a:extLst>
          </p:cNvPr>
          <p:cNvPicPr>
            <a:picLocks noChangeAspect="1"/>
          </p:cNvPicPr>
          <p:nvPr/>
        </p:nvPicPr>
        <p:blipFill rotWithShape="1">
          <a:blip r:embed="rId2">
            <a:duotone>
              <a:schemeClr val="accent1">
                <a:shade val="45000"/>
                <a:satMod val="135000"/>
              </a:schemeClr>
              <a:prstClr val="white"/>
            </a:duotone>
            <a:alphaModFix amt="35000"/>
          </a:blip>
          <a:srcRect t="10485" b="5246"/>
          <a:stretch/>
        </p:blipFill>
        <p:spPr>
          <a:xfrm>
            <a:off x="20" y="-8877"/>
            <a:ext cx="12191980" cy="6858000"/>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34"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086D9D-4CDB-4D73-8867-CA75F7CD7F0F}"/>
              </a:ext>
            </a:extLst>
          </p:cNvPr>
          <p:cNvSpPr>
            <a:spLocks noGrp="1"/>
          </p:cNvSpPr>
          <p:nvPr>
            <p:ph idx="1"/>
          </p:nvPr>
        </p:nvSpPr>
        <p:spPr>
          <a:xfrm>
            <a:off x="3026395" y="2602607"/>
            <a:ext cx="4907928" cy="2015573"/>
          </a:xfrm>
        </p:spPr>
        <p:txBody>
          <a:bodyPr anchor="t">
            <a:noAutofit/>
          </a:bodyPr>
          <a:lstStyle/>
          <a:p>
            <a:pPr marL="0" indent="0" algn="ctr">
              <a:buNone/>
            </a:pPr>
            <a:r>
              <a:rPr lang="en-US" sz="4800">
                <a:solidFill>
                  <a:srgbClr val="FFFFFF"/>
                </a:solidFill>
              </a:rPr>
              <a:t>ARCHITECTURE OF SPRING BOOT</a:t>
            </a:r>
          </a:p>
        </p:txBody>
      </p:sp>
    </p:spTree>
    <p:extLst>
      <p:ext uri="{BB962C8B-B14F-4D97-AF65-F5344CB8AC3E}">
        <p14:creationId xmlns:p14="http://schemas.microsoft.com/office/powerpoint/2010/main" val="415015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99FD1-BAC1-D062-22C5-B063CED0ED4C}"/>
              </a:ext>
            </a:extLst>
          </p:cNvPr>
          <p:cNvSpPr>
            <a:spLocks noGrp="1"/>
          </p:cNvSpPr>
          <p:nvPr>
            <p:ph type="title"/>
          </p:nvPr>
        </p:nvSpPr>
        <p:spPr>
          <a:xfrm>
            <a:off x="838200" y="698643"/>
            <a:ext cx="5243394" cy="2225532"/>
          </a:xfrm>
        </p:spPr>
        <p:txBody>
          <a:bodyPr anchor="t">
            <a:normAutofit/>
          </a:bodyPr>
          <a:lstStyle/>
          <a:p>
            <a:r>
              <a:rPr lang="en-US" sz="5600"/>
              <a:t>Spring Boot Flow Architecture</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9" name="Content Placeholder 8">
            <a:extLst>
              <a:ext uri="{FF2B5EF4-FFF2-40B4-BE49-F238E27FC236}">
                <a16:creationId xmlns:a16="http://schemas.microsoft.com/office/drawing/2014/main" id="{3019D9E6-C7B2-9EB2-B283-7D1FAFF5B2EE}"/>
              </a:ext>
            </a:extLst>
          </p:cNvPr>
          <p:cNvSpPr>
            <a:spLocks noGrp="1"/>
          </p:cNvSpPr>
          <p:nvPr>
            <p:ph idx="1"/>
          </p:nvPr>
        </p:nvSpPr>
        <p:spPr>
          <a:xfrm>
            <a:off x="7229041" y="879355"/>
            <a:ext cx="4591481" cy="5607170"/>
          </a:xfrm>
        </p:spPr>
        <p:txBody>
          <a:bodyPr anchor="ctr">
            <a:normAutofit/>
          </a:bodyPr>
          <a:lstStyle/>
          <a:p>
            <a:pPr>
              <a:buFont typeface="Wingdings" panose="05000000000000000000" pitchFamily="2" charset="2"/>
              <a:buChar char="§"/>
            </a:pPr>
            <a:r>
              <a:rPr lang="en-US" sz="2000" dirty="0"/>
              <a:t>The Client makes an HTTP request(GET, PUT, POST, PATCH, DELETE, etc.)</a:t>
            </a:r>
          </a:p>
          <a:p>
            <a:pPr>
              <a:buFont typeface="Wingdings" panose="05000000000000000000" pitchFamily="2" charset="2"/>
              <a:buChar char="§"/>
            </a:pPr>
            <a:r>
              <a:rPr lang="en-US" sz="2000" dirty="0"/>
              <a:t>The HTTP request is forwarded to the Controller. The controller maps the request. It processes the handles and calls the server logic.</a:t>
            </a:r>
          </a:p>
          <a:p>
            <a:pPr>
              <a:buFont typeface="Wingdings" panose="05000000000000000000" pitchFamily="2" charset="2"/>
              <a:buChar char="§"/>
            </a:pPr>
            <a:r>
              <a:rPr lang="en-US" sz="2000" dirty="0"/>
              <a:t>The business logic is performed in the Service layer. The spring boot performs all the logic over the data of the database which is mapped to the spring boot model class through Java Persistence Library(JPA).</a:t>
            </a:r>
          </a:p>
          <a:p>
            <a:pPr>
              <a:buFont typeface="Wingdings" panose="05000000000000000000" pitchFamily="2" charset="2"/>
              <a:buChar char="§"/>
            </a:pPr>
            <a:r>
              <a:rPr lang="en-US" sz="2000" dirty="0"/>
              <a:t>The JSP page is returned as Response from the controller.</a:t>
            </a:r>
          </a:p>
        </p:txBody>
      </p:sp>
      <p:pic>
        <p:nvPicPr>
          <p:cNvPr id="7" name="Picture 6">
            <a:extLst>
              <a:ext uri="{FF2B5EF4-FFF2-40B4-BE49-F238E27FC236}">
                <a16:creationId xmlns:a16="http://schemas.microsoft.com/office/drawing/2014/main" id="{0FFF3A31-EF38-796E-0841-4E2DE9D5D6D4}"/>
              </a:ext>
            </a:extLst>
          </p:cNvPr>
          <p:cNvPicPr>
            <a:picLocks noChangeAspect="1"/>
          </p:cNvPicPr>
          <p:nvPr/>
        </p:nvPicPr>
        <p:blipFill>
          <a:blip r:embed="rId2"/>
          <a:stretch>
            <a:fillRect/>
          </a:stretch>
        </p:blipFill>
        <p:spPr>
          <a:xfrm>
            <a:off x="1366428" y="2545504"/>
            <a:ext cx="5458291" cy="2991696"/>
          </a:xfrm>
          <a:prstGeom prst="rect">
            <a:avLst/>
          </a:prstGeom>
        </p:spPr>
      </p:pic>
    </p:spTree>
    <p:extLst>
      <p:ext uri="{BB962C8B-B14F-4D97-AF65-F5344CB8AC3E}">
        <p14:creationId xmlns:p14="http://schemas.microsoft.com/office/powerpoint/2010/main" val="343947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72F8B-47A6-F52A-BA03-781E28DB4E75}"/>
              </a:ext>
            </a:extLst>
          </p:cNvPr>
          <p:cNvSpPr>
            <a:spLocks noGrp="1"/>
          </p:cNvSpPr>
          <p:nvPr>
            <p:ph type="title"/>
          </p:nvPr>
        </p:nvSpPr>
        <p:spPr>
          <a:xfrm>
            <a:off x="896680" y="619958"/>
            <a:ext cx="5213724" cy="992511"/>
          </a:xfrm>
        </p:spPr>
        <p:txBody>
          <a:bodyPr anchor="t">
            <a:normAutofit/>
          </a:bodyPr>
          <a:lstStyle/>
          <a:p>
            <a:r>
              <a:rPr lang="en-US" sz="6000" dirty="0"/>
              <a:t>Spring MVC</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7BAF2C1-6100-62B9-F722-FC3C1C898301}"/>
              </a:ext>
            </a:extLst>
          </p:cNvPr>
          <p:cNvSpPr>
            <a:spLocks noGrp="1"/>
          </p:cNvSpPr>
          <p:nvPr>
            <p:ph idx="1"/>
          </p:nvPr>
        </p:nvSpPr>
        <p:spPr>
          <a:xfrm>
            <a:off x="6383461" y="922819"/>
            <a:ext cx="5322914" cy="6092724"/>
          </a:xfrm>
        </p:spPr>
        <p:txBody>
          <a:bodyPr anchor="ctr">
            <a:normAutofit fontScale="62500" lnSpcReduction="20000"/>
          </a:bodyPr>
          <a:lstStyle/>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3000" dirty="0">
              <a:latin typeface="+mj-lt"/>
            </a:endParaRPr>
          </a:p>
          <a:p>
            <a:pPr marL="0" indent="0">
              <a:buNone/>
            </a:pPr>
            <a:endParaRPr lang="en-US" sz="3000" dirty="0">
              <a:latin typeface="+mj-lt"/>
            </a:endParaRPr>
          </a:p>
          <a:p>
            <a:pPr marL="0" indent="0">
              <a:buNone/>
            </a:pPr>
            <a:r>
              <a:rPr lang="en-US" sz="3000" dirty="0">
                <a:latin typeface="+mj-lt"/>
              </a:rPr>
              <a:t>Model – View – Control (MVC) </a:t>
            </a:r>
            <a:r>
              <a:rPr lang="en-US" sz="3000" b="0" i="0" dirty="0">
                <a:effectLst/>
                <a:latin typeface="+mj-lt"/>
              </a:rPr>
              <a:t>is </a:t>
            </a:r>
            <a:r>
              <a:rPr lang="en-US" sz="3000" i="0" dirty="0">
                <a:effectLst/>
                <a:latin typeface="+mj-lt"/>
              </a:rPr>
              <a:t>a</a:t>
            </a:r>
            <a:r>
              <a:rPr lang="en-US" sz="3000" b="1" i="0" dirty="0">
                <a:effectLst/>
                <a:latin typeface="+mj-lt"/>
              </a:rPr>
              <a:t> </a:t>
            </a:r>
            <a:r>
              <a:rPr lang="en-US" sz="3000" i="0" dirty="0">
                <a:effectLst/>
                <a:latin typeface="+mj-lt"/>
              </a:rPr>
              <a:t>Java framework which is used to build web applications. </a:t>
            </a:r>
          </a:p>
          <a:p>
            <a:pPr marL="0" indent="0">
              <a:buNone/>
            </a:pPr>
            <a:endParaRPr lang="en-US" sz="3000" i="0" dirty="0">
              <a:effectLst/>
              <a:latin typeface="+mj-lt"/>
            </a:endParaRPr>
          </a:p>
          <a:p>
            <a:pPr>
              <a:buFont typeface="Wingdings" panose="05000000000000000000" pitchFamily="2" charset="2"/>
              <a:buChar char="§"/>
            </a:pPr>
            <a:r>
              <a:rPr lang="en-US" sz="2300" b="1" i="0" dirty="0">
                <a:solidFill>
                  <a:srgbClr val="000000"/>
                </a:solidFill>
                <a:effectLst/>
                <a:latin typeface="+mj-lt"/>
              </a:rPr>
              <a:t>Model</a:t>
            </a:r>
            <a:r>
              <a:rPr lang="en-US" sz="2300" b="0" i="0" dirty="0">
                <a:solidFill>
                  <a:srgbClr val="000000"/>
                </a:solidFill>
                <a:effectLst/>
                <a:latin typeface="+mj-lt"/>
              </a:rPr>
              <a:t> - A model contains the data of the application. A data can be a single object or a collection of objects.</a:t>
            </a:r>
          </a:p>
          <a:p>
            <a:pPr algn="just">
              <a:buFont typeface="Wingdings" panose="05000000000000000000" pitchFamily="2" charset="2"/>
              <a:buChar char="§"/>
            </a:pPr>
            <a:r>
              <a:rPr lang="en-US" sz="2300" b="1" i="0" dirty="0">
                <a:solidFill>
                  <a:srgbClr val="000000"/>
                </a:solidFill>
                <a:effectLst/>
                <a:latin typeface="+mj-lt"/>
              </a:rPr>
              <a:t>Controller</a:t>
            </a:r>
            <a:r>
              <a:rPr lang="en-US" sz="2300" b="0" i="0" dirty="0">
                <a:solidFill>
                  <a:srgbClr val="000000"/>
                </a:solidFill>
                <a:effectLst/>
                <a:latin typeface="+mj-lt"/>
              </a:rPr>
              <a:t> - A controller contains the business logic of an application. Here, the @Controller annotation is used to mark the class as the controller.</a:t>
            </a:r>
          </a:p>
          <a:p>
            <a:pPr algn="just">
              <a:buFont typeface="Wingdings" panose="05000000000000000000" pitchFamily="2" charset="2"/>
              <a:buChar char="§"/>
            </a:pPr>
            <a:r>
              <a:rPr lang="en-US" sz="2300" b="1" i="0" dirty="0">
                <a:solidFill>
                  <a:srgbClr val="000000"/>
                </a:solidFill>
                <a:effectLst/>
                <a:latin typeface="+mj-lt"/>
              </a:rPr>
              <a:t>View</a:t>
            </a:r>
            <a:r>
              <a:rPr lang="en-US" sz="2300" b="0" i="0" dirty="0">
                <a:solidFill>
                  <a:srgbClr val="000000"/>
                </a:solidFill>
                <a:effectLst/>
                <a:latin typeface="+mj-lt"/>
              </a:rPr>
              <a:t> - A view represents the provided information in a particular format. </a:t>
            </a:r>
          </a:p>
          <a:p>
            <a:pPr algn="just">
              <a:buFont typeface="Wingdings" panose="05000000000000000000" pitchFamily="2" charset="2"/>
              <a:buChar char="§"/>
            </a:pPr>
            <a:r>
              <a:rPr lang="en-US" sz="2300" b="1" i="0" dirty="0">
                <a:solidFill>
                  <a:srgbClr val="000000"/>
                </a:solidFill>
                <a:effectLst/>
                <a:latin typeface="+mj-lt"/>
              </a:rPr>
              <a:t>Front Controller</a:t>
            </a:r>
            <a:r>
              <a:rPr lang="en-US" sz="2300" b="0" i="0" dirty="0">
                <a:solidFill>
                  <a:srgbClr val="000000"/>
                </a:solidFill>
                <a:effectLst/>
                <a:latin typeface="+mj-lt"/>
              </a:rPr>
              <a:t> - It is responsible to manage the flow of the Spring MVC application.</a:t>
            </a:r>
          </a:p>
          <a:p>
            <a:pPr>
              <a:buFont typeface="Wingdings" panose="05000000000000000000" pitchFamily="2" charset="2"/>
              <a:buChar char="§"/>
            </a:pPr>
            <a:r>
              <a:rPr lang="en-US" sz="2300" b="1" dirty="0">
                <a:latin typeface="+mj-lt"/>
              </a:rPr>
              <a:t>Repository </a:t>
            </a:r>
            <a:r>
              <a:rPr lang="en-US" sz="2300" dirty="0">
                <a:latin typeface="+mj-lt"/>
              </a:rPr>
              <a:t>-</a:t>
            </a:r>
            <a:r>
              <a:rPr lang="en-US" sz="2300" b="1" dirty="0">
                <a:latin typeface="+mj-lt"/>
              </a:rPr>
              <a:t> </a:t>
            </a:r>
            <a:r>
              <a:rPr lang="en-US" sz="2300" b="0" i="0" dirty="0">
                <a:effectLst/>
                <a:latin typeface="+mj-lt"/>
              </a:rPr>
              <a:t>It has full API CrudRepository and PagingAndSortingRepository.  Repository contains the APIs for basic CRUD operations, the APIS for pagination, and the APIs for sorting.</a:t>
            </a:r>
            <a:endParaRPr lang="en-US" sz="2300" dirty="0">
              <a:latin typeface="+mj-lt"/>
            </a:endParaRPr>
          </a:p>
          <a:p>
            <a:pPr>
              <a:buFont typeface="Wingdings" panose="05000000000000000000" pitchFamily="2" charset="2"/>
              <a:buChar char="§"/>
            </a:pPr>
            <a:r>
              <a:rPr lang="en-US" sz="2200" b="1" dirty="0">
                <a:latin typeface="+mj-lt"/>
              </a:rPr>
              <a:t>DTO</a:t>
            </a:r>
            <a:r>
              <a:rPr lang="en-US" sz="2200" dirty="0">
                <a:latin typeface="+mj-lt"/>
              </a:rPr>
              <a:t> - It is used to avoid making several calls to a remote server by sending data with multiple properties from the client to the server all at once.</a:t>
            </a: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endParaRPr lang="en-US" sz="1800" dirty="0"/>
          </a:p>
        </p:txBody>
      </p:sp>
      <p:pic>
        <p:nvPicPr>
          <p:cNvPr id="4" name="Content Placeholder 4">
            <a:extLst>
              <a:ext uri="{FF2B5EF4-FFF2-40B4-BE49-F238E27FC236}">
                <a16:creationId xmlns:a16="http://schemas.microsoft.com/office/drawing/2014/main" id="{D723ED35-67DC-701B-4B9E-B9A3C8881B09}"/>
              </a:ext>
            </a:extLst>
          </p:cNvPr>
          <p:cNvPicPr>
            <a:picLocks noChangeAspect="1"/>
          </p:cNvPicPr>
          <p:nvPr/>
        </p:nvPicPr>
        <p:blipFill>
          <a:blip r:embed="rId2"/>
          <a:stretch>
            <a:fillRect/>
          </a:stretch>
        </p:blipFill>
        <p:spPr>
          <a:xfrm>
            <a:off x="1729409" y="1811409"/>
            <a:ext cx="3557557" cy="4420426"/>
          </a:xfrm>
          <a:prstGeom prst="rect">
            <a:avLst/>
          </a:prstGeom>
        </p:spPr>
      </p:pic>
    </p:spTree>
    <p:extLst>
      <p:ext uri="{BB962C8B-B14F-4D97-AF65-F5344CB8AC3E}">
        <p14:creationId xmlns:p14="http://schemas.microsoft.com/office/powerpoint/2010/main" val="4190056268"/>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4812</TotalTime>
  <Words>966</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Gill Sans Nova</vt:lpstr>
      <vt:lpstr>source-serif-pro</vt:lpstr>
      <vt:lpstr>Univers</vt:lpstr>
      <vt:lpstr>Wingdings</vt:lpstr>
      <vt:lpstr>GradientVTI</vt:lpstr>
      <vt:lpstr>Spring BOOT</vt:lpstr>
      <vt:lpstr>PowerPoint Presentation</vt:lpstr>
      <vt:lpstr>Objectives</vt:lpstr>
      <vt:lpstr>PowerPoint Presentation</vt:lpstr>
      <vt:lpstr>What is Spring Boot?</vt:lpstr>
      <vt:lpstr>Spring Boot Components</vt:lpstr>
      <vt:lpstr>PowerPoint Presentation</vt:lpstr>
      <vt:lpstr>Spring Boot Flow Architecture</vt:lpstr>
      <vt:lpstr>Spring MVC</vt:lpstr>
      <vt:lpstr>Spring Boot Layers</vt:lpstr>
      <vt:lpstr>PowerPoint Presentation</vt:lpstr>
      <vt:lpstr>HTTP Requests</vt:lpstr>
      <vt:lpstr>Methods</vt:lpstr>
      <vt:lpstr>PowerPoint Presentation</vt:lpstr>
      <vt:lpstr>PowerPoint Presentation</vt:lpstr>
      <vt:lpstr>PowerPoint Presentation</vt:lpstr>
      <vt:lpstr>PowerPoint Presentation</vt:lpstr>
      <vt:lpstr>JPA vs Hibernate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Nafees Chand (E)</dc:creator>
  <cp:lastModifiedBy>Nafees Chand (E)</cp:lastModifiedBy>
  <cp:revision>13</cp:revision>
  <dcterms:created xsi:type="dcterms:W3CDTF">2023-02-15T18:13:16Z</dcterms:created>
  <dcterms:modified xsi:type="dcterms:W3CDTF">2023-03-29T09:38:13Z</dcterms:modified>
</cp:coreProperties>
</file>