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1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1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6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3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0F4B757-3E88-3F41-8304-13ED4574A03E}"/>
              </a:ext>
            </a:extLst>
          </p:cNvPr>
          <p:cNvSpPr/>
          <p:nvPr/>
        </p:nvSpPr>
        <p:spPr>
          <a:xfrm>
            <a:off x="3840480" y="4911699"/>
            <a:ext cx="5040813" cy="13522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67F4D54A-3681-6843-929B-602192C65DE9}"/>
              </a:ext>
            </a:extLst>
          </p:cNvPr>
          <p:cNvSpPr/>
          <p:nvPr/>
        </p:nvSpPr>
        <p:spPr>
          <a:xfrm>
            <a:off x="4493146" y="5132324"/>
            <a:ext cx="1886762" cy="7453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GPIO Driver</a:t>
            </a:r>
            <a:endParaRPr lang="en-US" b="1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7C33355-E798-1945-BD48-079628CA4053}"/>
              </a:ext>
            </a:extLst>
          </p:cNvPr>
          <p:cNvSpPr/>
          <p:nvPr/>
        </p:nvSpPr>
        <p:spPr>
          <a:xfrm>
            <a:off x="3840480" y="2978260"/>
            <a:ext cx="5091543" cy="1138013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00BB1-515C-6D4C-8239-E68DAE5069A0}"/>
              </a:ext>
            </a:extLst>
          </p:cNvPr>
          <p:cNvSpPr txBox="1"/>
          <p:nvPr/>
        </p:nvSpPr>
        <p:spPr>
          <a:xfrm>
            <a:off x="9568659" y="3335686"/>
            <a:ext cx="13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ECUAL</a:t>
            </a:r>
            <a:endParaRPr lang="en-US" b="1" dirty="0"/>
          </a:p>
        </p:txBody>
      </p:sp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76473B27-BB3F-2549-B591-1D1EDB813ADB}"/>
              </a:ext>
            </a:extLst>
          </p:cNvPr>
          <p:cNvSpPr/>
          <p:nvPr/>
        </p:nvSpPr>
        <p:spPr>
          <a:xfrm>
            <a:off x="4672222" y="3195609"/>
            <a:ext cx="1459692" cy="7033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Switch handler</a:t>
            </a:r>
            <a:endParaRPr lang="en-US" b="1" dirty="0"/>
          </a:p>
        </p:txBody>
      </p:sp>
      <p:sp>
        <p:nvSpPr>
          <p:cNvPr id="14" name="Rectangle: Rounded Corners 24">
            <a:extLst>
              <a:ext uri="{FF2B5EF4-FFF2-40B4-BE49-F238E27FC236}">
                <a16:creationId xmlns:a16="http://schemas.microsoft.com/office/drawing/2014/main" id="{53D0230E-9481-7344-81BF-43743A365D5B}"/>
              </a:ext>
            </a:extLst>
          </p:cNvPr>
          <p:cNvSpPr/>
          <p:nvPr/>
        </p:nvSpPr>
        <p:spPr>
          <a:xfrm>
            <a:off x="4255732" y="872177"/>
            <a:ext cx="941384" cy="903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LDoor</a:t>
            </a:r>
            <a:endParaRPr lang="en-US" b="1" dirty="0"/>
          </a:p>
        </p:txBody>
      </p:sp>
      <p:sp>
        <p:nvSpPr>
          <p:cNvPr id="16" name="Rectangle: Rounded Corners 28">
            <a:extLst>
              <a:ext uri="{FF2B5EF4-FFF2-40B4-BE49-F238E27FC236}">
                <a16:creationId xmlns:a16="http://schemas.microsoft.com/office/drawing/2014/main" id="{27D6E0C9-03C8-FE43-ADA4-3C587787544D}"/>
              </a:ext>
            </a:extLst>
          </p:cNvPr>
          <p:cNvSpPr/>
          <p:nvPr/>
        </p:nvSpPr>
        <p:spPr>
          <a:xfrm>
            <a:off x="6958922" y="863149"/>
            <a:ext cx="923208" cy="884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Light</a:t>
            </a:r>
            <a:endParaRPr lang="en-US" b="1" dirty="0"/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F9D43516-D1FF-E240-914F-9E037BE3A01F}"/>
              </a:ext>
            </a:extLst>
          </p:cNvPr>
          <p:cNvSpPr/>
          <p:nvPr/>
        </p:nvSpPr>
        <p:spPr>
          <a:xfrm>
            <a:off x="6657685" y="3195608"/>
            <a:ext cx="1493537" cy="649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LAMP </a:t>
            </a:r>
            <a:r>
              <a:rPr lang="en-GB" b="1" dirty="0"/>
              <a:t>handler</a:t>
            </a:r>
            <a:endParaRPr lang="en-US" b="1" dirty="0"/>
          </a:p>
        </p:txBody>
      </p:sp>
      <p:sp>
        <p:nvSpPr>
          <p:cNvPr id="47" name="Rectangle: Rounded Corners 24">
            <a:extLst>
              <a:ext uri="{FF2B5EF4-FFF2-40B4-BE49-F238E27FC236}">
                <a16:creationId xmlns:a16="http://schemas.microsoft.com/office/drawing/2014/main" id="{53D0230E-9481-7344-81BF-43743A365D5B}"/>
              </a:ext>
            </a:extLst>
          </p:cNvPr>
          <p:cNvSpPr/>
          <p:nvPr/>
        </p:nvSpPr>
        <p:spPr>
          <a:xfrm>
            <a:off x="5427994" y="853694"/>
            <a:ext cx="951914" cy="90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RDoor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800BB1-515C-6D4C-8239-E68DAE5069A0}"/>
              </a:ext>
            </a:extLst>
          </p:cNvPr>
          <p:cNvSpPr txBox="1"/>
          <p:nvPr/>
        </p:nvSpPr>
        <p:spPr>
          <a:xfrm>
            <a:off x="9568659" y="5320339"/>
            <a:ext cx="13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 smtClean="0"/>
              <a:t>MCAL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800BB1-515C-6D4C-8239-E68DAE5069A0}"/>
              </a:ext>
            </a:extLst>
          </p:cNvPr>
          <p:cNvSpPr txBox="1"/>
          <p:nvPr/>
        </p:nvSpPr>
        <p:spPr>
          <a:xfrm>
            <a:off x="9568658" y="1246877"/>
            <a:ext cx="158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 smtClean="0"/>
              <a:t>APPLICATION</a:t>
            </a:r>
            <a:endParaRPr lang="en-US" b="1" dirty="0"/>
          </a:p>
        </p:txBody>
      </p:sp>
      <p:cxnSp>
        <p:nvCxnSpPr>
          <p:cNvPr id="58" name="Elbow Connector 57"/>
          <p:cNvCxnSpPr/>
          <p:nvPr/>
        </p:nvCxnSpPr>
        <p:spPr>
          <a:xfrm rot="16200000" flipH="1">
            <a:off x="4022454" y="1931320"/>
            <a:ext cx="1815925" cy="277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7" idx="2"/>
          </p:cNvCxnSpPr>
          <p:nvPr/>
        </p:nvCxnSpPr>
        <p:spPr>
          <a:xfrm rot="5400000">
            <a:off x="5164072" y="2247835"/>
            <a:ext cx="1230541" cy="249219"/>
          </a:xfrm>
          <a:prstGeom prst="bentConnector3">
            <a:avLst>
              <a:gd name="adj1" fmla="val 24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91023" y="4116272"/>
            <a:ext cx="2228" cy="79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7404453" y="4116273"/>
            <a:ext cx="16073" cy="79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6" idx="2"/>
          </p:cNvCxnSpPr>
          <p:nvPr/>
        </p:nvCxnSpPr>
        <p:spPr>
          <a:xfrm flipV="1">
            <a:off x="7404453" y="1747719"/>
            <a:ext cx="16073" cy="120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1697756" y="1052671"/>
            <a:ext cx="1685108" cy="5211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800BB1-515C-6D4C-8239-E68DAE5069A0}"/>
              </a:ext>
            </a:extLst>
          </p:cNvPr>
          <p:cNvSpPr txBox="1"/>
          <p:nvPr/>
        </p:nvSpPr>
        <p:spPr>
          <a:xfrm>
            <a:off x="2330657" y="647810"/>
            <a:ext cx="4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 smtClean="0"/>
              <a:t>LIB</a:t>
            </a:r>
            <a:endParaRPr lang="en-US" b="1" dirty="0"/>
          </a:p>
        </p:txBody>
      </p:sp>
      <p:sp>
        <p:nvSpPr>
          <p:cNvPr id="107" name="Rounded Rectangle 106"/>
          <p:cNvSpPr/>
          <p:nvPr/>
        </p:nvSpPr>
        <p:spPr>
          <a:xfrm>
            <a:off x="1867989" y="1431543"/>
            <a:ext cx="1332411" cy="1024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108" name="Rounded Rectangle 107"/>
          <p:cNvSpPr/>
          <p:nvPr/>
        </p:nvSpPr>
        <p:spPr>
          <a:xfrm>
            <a:off x="1878201" y="3054884"/>
            <a:ext cx="1332411" cy="1024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BIT_MATH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1888196" y="4755695"/>
            <a:ext cx="1332411" cy="1024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STD_TYPES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040801" y="85803"/>
            <a:ext cx="411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Car Cabin Light</a:t>
            </a:r>
            <a:endParaRPr lang="en-US" sz="3600" b="1" dirty="0"/>
          </a:p>
        </p:txBody>
      </p:sp>
      <p:sp>
        <p:nvSpPr>
          <p:cNvPr id="24" name="Rectangle: Rounded Corners 3">
            <a:extLst>
              <a:ext uri="{FF2B5EF4-FFF2-40B4-BE49-F238E27FC236}">
                <a16:creationId xmlns:a16="http://schemas.microsoft.com/office/drawing/2014/main" id="{67F4D54A-3681-6843-929B-602192C65DE9}"/>
              </a:ext>
            </a:extLst>
          </p:cNvPr>
          <p:cNvSpPr/>
          <p:nvPr/>
        </p:nvSpPr>
        <p:spPr>
          <a:xfrm>
            <a:off x="6542731" y="5132323"/>
            <a:ext cx="1886762" cy="7453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RCC_TivaC</a:t>
            </a:r>
            <a:r>
              <a:rPr lang="en-GB" b="1" dirty="0" smtClean="0"/>
              <a:t> </a:t>
            </a:r>
            <a:r>
              <a:rPr lang="en-GB" b="1" dirty="0" smtClean="0"/>
              <a:t>Driver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173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BEF87779-AC10-48DB-9F98-B5579E8AE153}"/>
              </a:ext>
            </a:extLst>
          </p:cNvPr>
          <p:cNvSpPr/>
          <p:nvPr/>
        </p:nvSpPr>
        <p:spPr>
          <a:xfrm>
            <a:off x="1209768" y="1979644"/>
            <a:ext cx="1791340" cy="11522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                         </a:t>
            </a:r>
            <a:r>
              <a:rPr lang="en-US" sz="1800" b="1" dirty="0"/>
              <a:t>GPIO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5" name="Google Shape;65;p13">
            <a:extLst>
              <a:ext uri="{FF2B5EF4-FFF2-40B4-BE49-F238E27FC236}">
                <a16:creationId xmlns:a16="http://schemas.microsoft.com/office/drawing/2014/main" id="{F72E4373-754F-4F3F-AC21-3F69F4A50699}"/>
              </a:ext>
            </a:extLst>
          </p:cNvPr>
          <p:cNvSpPr/>
          <p:nvPr/>
        </p:nvSpPr>
        <p:spPr>
          <a:xfrm>
            <a:off x="3399692" y="1948861"/>
            <a:ext cx="7807569" cy="1412431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ERROR_S  </a:t>
            </a:r>
            <a:r>
              <a:rPr lang="en-US" dirty="0" err="1"/>
              <a:t>GPIO_Init</a:t>
            </a:r>
            <a:r>
              <a:rPr lang="en-US" dirty="0"/>
              <a:t>(u8 pin , u8 port , u8 direction)</a:t>
            </a:r>
          </a:p>
          <a:p>
            <a:pPr lvl="0"/>
            <a:r>
              <a:rPr lang="en-US" dirty="0"/>
              <a:t>ERROR_S  </a:t>
            </a:r>
            <a:r>
              <a:rPr lang="en-US" dirty="0" err="1" smtClean="0"/>
              <a:t>GPIO_WritePin</a:t>
            </a:r>
            <a:r>
              <a:rPr lang="en-US" dirty="0" smtClean="0"/>
              <a:t>(u8 </a:t>
            </a:r>
            <a:r>
              <a:rPr lang="en-US" dirty="0"/>
              <a:t>pin, u8 port , u8 value)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ERROR_S</a:t>
            </a: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-US" dirty="0" err="1" smtClean="0">
                <a:solidFill>
                  <a:schemeClr val="dk1"/>
                </a:solidFill>
              </a:rPr>
              <a:t>GPIO_ReadPin</a:t>
            </a:r>
            <a:r>
              <a:rPr lang="en-US" dirty="0" smtClean="0">
                <a:solidFill>
                  <a:schemeClr val="dk1"/>
                </a:solidFill>
              </a:rPr>
              <a:t>(</a:t>
            </a:r>
            <a:r>
              <a:rPr lang="en-US" dirty="0" smtClean="0"/>
              <a:t>u8 </a:t>
            </a:r>
            <a:r>
              <a:rPr lang="en-US" dirty="0"/>
              <a:t>pin, u8 port, u8 * value 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9768" y="726830"/>
            <a:ext cx="6105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MCAL Layer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Google Shape;65;p13">
            <a:extLst>
              <a:ext uri="{FF2B5EF4-FFF2-40B4-BE49-F238E27FC236}">
                <a16:creationId xmlns:a16="http://schemas.microsoft.com/office/drawing/2014/main" id="{F72E4373-754F-4F3F-AC21-3F69F4A50699}"/>
              </a:ext>
            </a:extLst>
          </p:cNvPr>
          <p:cNvSpPr/>
          <p:nvPr/>
        </p:nvSpPr>
        <p:spPr>
          <a:xfrm>
            <a:off x="3399692" y="3676816"/>
            <a:ext cx="7807569" cy="2982563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48515" y="3875437"/>
            <a:ext cx="4559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/* Configuration modes */</a:t>
            </a:r>
            <a:endParaRPr lang="en-US" dirty="0"/>
          </a:p>
          <a:p>
            <a:r>
              <a:rPr lang="en-US" dirty="0"/>
              <a:t>#define GPIO_INPUT 		</a:t>
            </a:r>
          </a:p>
          <a:p>
            <a:r>
              <a:rPr lang="en-US" dirty="0"/>
              <a:t>#define GPIO_OUTPUT	</a:t>
            </a:r>
            <a:endParaRPr lang="en-US" dirty="0" smtClean="0"/>
          </a:p>
          <a:p>
            <a:r>
              <a:rPr lang="en-US" dirty="0" smtClean="0"/>
              <a:t>/* OUTPUT Levels */</a:t>
            </a:r>
            <a:endParaRPr lang="en-US" dirty="0"/>
          </a:p>
          <a:p>
            <a:r>
              <a:rPr lang="en-US" dirty="0"/>
              <a:t>#define GPIO_OUTPUT_LOW		</a:t>
            </a:r>
          </a:p>
          <a:p>
            <a:r>
              <a:rPr lang="en-US" dirty="0"/>
              <a:t>#define GPIO_OUTPUT_HIGH	</a:t>
            </a:r>
            <a:endParaRPr lang="en-US" dirty="0" smtClean="0"/>
          </a:p>
          <a:p>
            <a:r>
              <a:rPr lang="en-US" dirty="0" smtClean="0"/>
              <a:t>/* Input </a:t>
            </a:r>
            <a:r>
              <a:rPr lang="en-US" dirty="0"/>
              <a:t>Pull up/down </a:t>
            </a:r>
            <a:r>
              <a:rPr lang="en-US" dirty="0" smtClean="0"/>
              <a:t>configurations */</a:t>
            </a:r>
            <a:endParaRPr lang="en-US" dirty="0"/>
          </a:p>
          <a:p>
            <a:r>
              <a:rPr lang="en-US" dirty="0"/>
              <a:t>#define </a:t>
            </a:r>
            <a:r>
              <a:rPr lang="en-US" dirty="0" smtClean="0"/>
              <a:t>GPIO_INPUT_PULLUP</a:t>
            </a:r>
            <a:endParaRPr lang="en-US" dirty="0"/>
          </a:p>
          <a:p>
            <a:r>
              <a:rPr lang="en-US" dirty="0"/>
              <a:t>#define GPIO_INPUT_PULLDOWN 	</a:t>
            </a:r>
          </a:p>
        </p:txBody>
      </p:sp>
    </p:spTree>
    <p:extLst>
      <p:ext uri="{BB962C8B-B14F-4D97-AF65-F5344CB8AC3E}">
        <p14:creationId xmlns:p14="http://schemas.microsoft.com/office/powerpoint/2010/main" val="410608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79EB80B1-2C1A-42EE-8AE0-04BE39E8BEC6}"/>
              </a:ext>
            </a:extLst>
          </p:cNvPr>
          <p:cNvSpPr/>
          <p:nvPr/>
        </p:nvSpPr>
        <p:spPr>
          <a:xfrm>
            <a:off x="1242645" y="1414734"/>
            <a:ext cx="1969477" cy="1234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                         </a:t>
            </a:r>
            <a:r>
              <a:rPr lang="en-US" sz="1800" b="1" dirty="0" smtClean="0"/>
              <a:t>RCC_TivaC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3" name="Google Shape;65;p13">
            <a:extLst>
              <a:ext uri="{FF2B5EF4-FFF2-40B4-BE49-F238E27FC236}">
                <a16:creationId xmlns:a16="http://schemas.microsoft.com/office/drawing/2014/main" id="{633E69C2-9153-40F5-9A09-0F9130105E5A}"/>
              </a:ext>
            </a:extLst>
          </p:cNvPr>
          <p:cNvSpPr/>
          <p:nvPr/>
        </p:nvSpPr>
        <p:spPr>
          <a:xfrm>
            <a:off x="4157785" y="1414733"/>
            <a:ext cx="7166708" cy="123468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  <a:p>
            <a:pPr lvl="0"/>
            <a:r>
              <a:rPr lang="en-US" dirty="0" smtClean="0"/>
              <a:t>ERROR_S  </a:t>
            </a:r>
            <a:r>
              <a:rPr lang="en-US" dirty="0" err="1" smtClean="0"/>
              <a:t>RCC_EnableGPIOClock</a:t>
            </a:r>
            <a:r>
              <a:rPr lang="en-US" dirty="0" smtClean="0"/>
              <a:t> </a:t>
            </a:r>
            <a:r>
              <a:rPr lang="en-US" dirty="0"/>
              <a:t>(u8 peripheral 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Google Shape;65;p13">
            <a:extLst>
              <a:ext uri="{FF2B5EF4-FFF2-40B4-BE49-F238E27FC236}">
                <a16:creationId xmlns:a16="http://schemas.microsoft.com/office/drawing/2014/main" id="{633E69C2-9153-40F5-9A09-0F9130105E5A}"/>
              </a:ext>
            </a:extLst>
          </p:cNvPr>
          <p:cNvSpPr/>
          <p:nvPr/>
        </p:nvSpPr>
        <p:spPr>
          <a:xfrm>
            <a:off x="4157785" y="2997349"/>
            <a:ext cx="7166708" cy="2348374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dirty="0" smtClean="0"/>
              <a:t>/*The </a:t>
            </a:r>
            <a:r>
              <a:rPr lang="en-US" dirty="0"/>
              <a:t>Peripheral You Want To Enable Clock </a:t>
            </a:r>
            <a:r>
              <a:rPr lang="en-US" dirty="0" smtClean="0"/>
              <a:t>*/</a:t>
            </a:r>
            <a:endParaRPr lang="en-US" dirty="0"/>
          </a:p>
          <a:p>
            <a:pPr lvl="0"/>
            <a:r>
              <a:rPr lang="en-US" dirty="0" smtClean="0"/>
              <a:t> RCC_GPIO_PORTA_CLK_EN </a:t>
            </a:r>
            <a:r>
              <a:rPr lang="en-US" dirty="0"/>
              <a:t>: GPIO Port A Clock Enable </a:t>
            </a:r>
          </a:p>
          <a:p>
            <a:pPr lvl="0"/>
            <a:r>
              <a:rPr lang="en-US" dirty="0" smtClean="0"/>
              <a:t> RCC_GPIO_PORTB_CLK_EN </a:t>
            </a:r>
            <a:r>
              <a:rPr lang="en-US" dirty="0"/>
              <a:t>: GPIO Port B Clock Enable</a:t>
            </a:r>
          </a:p>
          <a:p>
            <a:pPr lvl="0"/>
            <a:r>
              <a:rPr lang="en-US" dirty="0" smtClean="0"/>
              <a:t> RCC_GPIO_PORTC_CLK_EN </a:t>
            </a:r>
            <a:r>
              <a:rPr lang="en-US" dirty="0"/>
              <a:t>: GPIO Port C Clock Enable</a:t>
            </a:r>
          </a:p>
          <a:p>
            <a:pPr lvl="0"/>
            <a:r>
              <a:rPr lang="en-US" dirty="0" smtClean="0"/>
              <a:t> RCC_GPIO_PORTD_CLK_EN </a:t>
            </a:r>
            <a:r>
              <a:rPr lang="en-US" dirty="0"/>
              <a:t>: GPIO Port D Clock Enable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RCC_GPIO_PORTE_CLK_EN </a:t>
            </a:r>
            <a:r>
              <a:rPr lang="en-US" dirty="0"/>
              <a:t>: GPIO Port E Clock Enable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RCC_GPIO_PORTF_CLK_EN </a:t>
            </a:r>
            <a:r>
              <a:rPr lang="en-US" dirty="0"/>
              <a:t>: GPIO Port F Clock Enable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9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1968" y="867508"/>
            <a:ext cx="389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ECUAL Layer</a:t>
            </a:r>
            <a:endParaRPr lang="en-US" sz="4000" b="1" dirty="0"/>
          </a:p>
        </p:txBody>
      </p:sp>
      <p:sp>
        <p:nvSpPr>
          <p:cNvPr id="12" name="Google Shape;65;p13">
            <a:extLst>
              <a:ext uri="{FF2B5EF4-FFF2-40B4-BE49-F238E27FC236}">
                <a16:creationId xmlns:a16="http://schemas.microsoft.com/office/drawing/2014/main" id="{1A067A71-8737-4676-8174-7D2D1CB53F75}"/>
              </a:ext>
            </a:extLst>
          </p:cNvPr>
          <p:cNvSpPr/>
          <p:nvPr/>
        </p:nvSpPr>
        <p:spPr>
          <a:xfrm>
            <a:off x="3266975" y="1922377"/>
            <a:ext cx="8502991" cy="927222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ERROR_S</a:t>
            </a:r>
            <a:r>
              <a:rPr lang="pl-PL" dirty="0">
                <a:solidFill>
                  <a:schemeClr val="dk1"/>
                </a:solidFill>
              </a:rPr>
              <a:t>  </a:t>
            </a: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-US" dirty="0" err="1" smtClean="0">
                <a:solidFill>
                  <a:schemeClr val="dk1"/>
                </a:solidFill>
              </a:rPr>
              <a:t>DoorSwitch</a:t>
            </a:r>
            <a:r>
              <a:rPr lang="pl-PL" dirty="0" smtClean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Init</a:t>
            </a:r>
            <a:r>
              <a:rPr lang="pl-PL" dirty="0">
                <a:solidFill>
                  <a:schemeClr val="dk1"/>
                </a:solidFill>
              </a:rPr>
              <a:t>(u8  switch</a:t>
            </a:r>
            <a:r>
              <a:rPr lang="en-US" dirty="0">
                <a:solidFill>
                  <a:schemeClr val="dk1"/>
                </a:solidFill>
              </a:rPr>
              <a:t>_</a:t>
            </a:r>
            <a:r>
              <a:rPr lang="en-US" dirty="0" err="1">
                <a:solidFill>
                  <a:schemeClr val="dk1"/>
                </a:solidFill>
              </a:rPr>
              <a:t>ch_No</a:t>
            </a:r>
            <a:r>
              <a:rPr lang="pl-PL" dirty="0">
                <a:solidFill>
                  <a:schemeClr val="dk1"/>
                </a:solidFill>
              </a:rPr>
              <a:t>)</a:t>
            </a:r>
            <a:endParaRPr lang="en"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</a:t>
            </a:r>
            <a:r>
              <a:rPr lang="en" dirty="0">
                <a:solidFill>
                  <a:schemeClr val="dk1"/>
                </a:solidFill>
              </a:rPr>
              <a:t>    </a:t>
            </a:r>
            <a:r>
              <a:rPr lang="en" dirty="0" smtClean="0">
                <a:solidFill>
                  <a:schemeClr val="dk1"/>
                </a:solidFill>
              </a:rPr>
              <a:t>DoorSwitch</a:t>
            </a:r>
            <a:r>
              <a:rPr lang="en" dirty="0" smtClean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Read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u8 </a:t>
            </a:r>
            <a:r>
              <a:rPr lang="pl-PL" dirty="0">
                <a:solidFill>
                  <a:schemeClr val="dk1"/>
                </a:solidFill>
              </a:rPr>
              <a:t>switch</a:t>
            </a:r>
            <a:r>
              <a:rPr lang="en-US" dirty="0">
                <a:solidFill>
                  <a:schemeClr val="dk1"/>
                </a:solidFill>
              </a:rPr>
              <a:t>_</a:t>
            </a:r>
            <a:r>
              <a:rPr lang="en-US" dirty="0" err="1">
                <a:solidFill>
                  <a:schemeClr val="dk1"/>
                </a:solidFill>
              </a:rPr>
              <a:t>ch_No</a:t>
            </a:r>
            <a:r>
              <a:rPr lang="en-US" dirty="0">
                <a:solidFill>
                  <a:schemeClr val="dk1"/>
                </a:solidFill>
              </a:rPr>
              <a:t>, u8* value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14" name="Google Shape;56;p13">
            <a:extLst>
              <a:ext uri="{FF2B5EF4-FFF2-40B4-BE49-F238E27FC236}">
                <a16:creationId xmlns:a16="http://schemas.microsoft.com/office/drawing/2014/main" id="{3D9B5B3A-0ADE-4B7B-B609-BBBAAF3FCFA9}"/>
              </a:ext>
            </a:extLst>
          </p:cNvPr>
          <p:cNvSpPr/>
          <p:nvPr/>
        </p:nvSpPr>
        <p:spPr>
          <a:xfrm>
            <a:off x="1337613" y="1922377"/>
            <a:ext cx="1624564" cy="1477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</a:t>
            </a:r>
          </a:p>
          <a:p>
            <a:pPr lvl="0" algn="ctr"/>
            <a:r>
              <a:rPr lang="en-US" sz="1800" b="1" dirty="0"/>
              <a:t>SWITCH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17" name="Google Shape;65;p13">
            <a:extLst>
              <a:ext uri="{FF2B5EF4-FFF2-40B4-BE49-F238E27FC236}">
                <a16:creationId xmlns:a16="http://schemas.microsoft.com/office/drawing/2014/main" id="{1A067A71-8737-4676-8174-7D2D1CB53F75}"/>
              </a:ext>
            </a:extLst>
          </p:cNvPr>
          <p:cNvSpPr/>
          <p:nvPr/>
        </p:nvSpPr>
        <p:spPr>
          <a:xfrm>
            <a:off x="3266976" y="3012726"/>
            <a:ext cx="8502991" cy="1621605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#define   MAX_SWITCHES_NO    </a:t>
            </a:r>
            <a:r>
              <a:rPr lang="en-US" dirty="0" smtClean="0">
                <a:solidFill>
                  <a:schemeClr val="dk1"/>
                </a:solidFill>
              </a:rPr>
              <a:t>2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#define   SWITCH_CH1         0</a:t>
            </a:r>
          </a:p>
          <a:p>
            <a:r>
              <a:rPr lang="en-US" dirty="0">
                <a:solidFill>
                  <a:schemeClr val="dk1"/>
                </a:solidFill>
              </a:rPr>
              <a:t>#define   SWITCH1_PIN     GPIO_PIN0</a:t>
            </a:r>
          </a:p>
          <a:p>
            <a:r>
              <a:rPr lang="en-US" dirty="0">
                <a:solidFill>
                  <a:schemeClr val="dk1"/>
                </a:solidFill>
              </a:rPr>
              <a:t>#define   SWITCH1_PORT    </a:t>
            </a:r>
            <a:r>
              <a:rPr lang="en-US" dirty="0" smtClean="0">
                <a:solidFill>
                  <a:schemeClr val="dk1"/>
                </a:solidFill>
              </a:rPr>
              <a:t>GPIO_PORTA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#define   SWITCH_CH2         1</a:t>
            </a:r>
          </a:p>
          <a:p>
            <a:r>
              <a:rPr lang="en-US" dirty="0">
                <a:solidFill>
                  <a:schemeClr val="dk1"/>
                </a:solidFill>
              </a:rPr>
              <a:t>#define   SWITCH2_PIN     GPIO_PIN1</a:t>
            </a:r>
          </a:p>
          <a:p>
            <a:r>
              <a:rPr lang="en-US" dirty="0">
                <a:solidFill>
                  <a:schemeClr val="dk1"/>
                </a:solidFill>
              </a:rPr>
              <a:t>#define   SWITCH2_PORT    GPIO_PORTA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3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BA36DD68-FBFC-4C4F-A598-B6E93B4A30B2}"/>
              </a:ext>
            </a:extLst>
          </p:cNvPr>
          <p:cNvSpPr/>
          <p:nvPr/>
        </p:nvSpPr>
        <p:spPr>
          <a:xfrm>
            <a:off x="1079705" y="1457042"/>
            <a:ext cx="1624564" cy="1422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</a:t>
            </a:r>
          </a:p>
          <a:p>
            <a:pPr lvl="0" algn="ctr"/>
            <a:r>
              <a:rPr lang="en-US" sz="1800" b="1" dirty="0"/>
              <a:t>LAMP</a:t>
            </a:r>
            <a:r>
              <a:rPr lang="en" sz="1800" b="1" dirty="0"/>
              <a:t>                        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5" name="Google Shape;65;p13">
            <a:extLst>
              <a:ext uri="{FF2B5EF4-FFF2-40B4-BE49-F238E27FC236}">
                <a16:creationId xmlns:a16="http://schemas.microsoft.com/office/drawing/2014/main" id="{C5CBC0E1-43EF-4C6E-8ECB-791622BD7728}"/>
              </a:ext>
            </a:extLst>
          </p:cNvPr>
          <p:cNvSpPr/>
          <p:nvPr/>
        </p:nvSpPr>
        <p:spPr>
          <a:xfrm>
            <a:off x="3009066" y="1457042"/>
            <a:ext cx="8502991" cy="1006402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ERROR_S</a:t>
            </a: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-US" dirty="0" err="1">
                <a:solidFill>
                  <a:schemeClr val="dk1"/>
                </a:solidFill>
              </a:rPr>
              <a:t>LAMP_Init</a:t>
            </a:r>
            <a:r>
              <a:rPr lang="en-US" dirty="0">
                <a:solidFill>
                  <a:schemeClr val="dk1"/>
                </a:solidFill>
              </a:rPr>
              <a:t>(u8 </a:t>
            </a:r>
            <a:r>
              <a:rPr lang="en-US" dirty="0" err="1">
                <a:solidFill>
                  <a:schemeClr val="dk1"/>
                </a:solidFill>
              </a:rPr>
              <a:t>led_ch_No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</a:t>
            </a:r>
            <a:r>
              <a:rPr lang="en" dirty="0">
                <a:solidFill>
                  <a:schemeClr val="dk1"/>
                </a:solidFill>
              </a:rPr>
              <a:t>  L</a:t>
            </a:r>
            <a:r>
              <a:rPr lang="en-US" dirty="0">
                <a:solidFill>
                  <a:schemeClr val="dk1"/>
                </a:solidFill>
              </a:rPr>
              <a:t>AMP</a:t>
            </a:r>
            <a:r>
              <a:rPr lang="en" dirty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ON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u8 </a:t>
            </a:r>
            <a:r>
              <a:rPr lang="en-US" dirty="0" err="1">
                <a:solidFill>
                  <a:schemeClr val="dk1"/>
                </a:solidFill>
              </a:rPr>
              <a:t>led_ch_No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</a:t>
            </a:r>
            <a:r>
              <a:rPr lang="en" dirty="0">
                <a:solidFill>
                  <a:schemeClr val="dk1"/>
                </a:solidFill>
              </a:rPr>
              <a:t>  L</a:t>
            </a:r>
            <a:r>
              <a:rPr lang="en-US" dirty="0">
                <a:solidFill>
                  <a:schemeClr val="dk1"/>
                </a:solidFill>
              </a:rPr>
              <a:t>AMP</a:t>
            </a:r>
            <a:r>
              <a:rPr lang="en" dirty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OFF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u8 </a:t>
            </a:r>
            <a:r>
              <a:rPr lang="en-US" dirty="0" err="1">
                <a:solidFill>
                  <a:schemeClr val="dk1"/>
                </a:solidFill>
              </a:rPr>
              <a:t>led_ch_No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" name="Google Shape;65;p13">
            <a:extLst>
              <a:ext uri="{FF2B5EF4-FFF2-40B4-BE49-F238E27FC236}">
                <a16:creationId xmlns:a16="http://schemas.microsoft.com/office/drawing/2014/main" id="{C5CBC0E1-43EF-4C6E-8ECB-791622BD7728}"/>
              </a:ext>
            </a:extLst>
          </p:cNvPr>
          <p:cNvSpPr/>
          <p:nvPr/>
        </p:nvSpPr>
        <p:spPr>
          <a:xfrm>
            <a:off x="3009066" y="2692335"/>
            <a:ext cx="8502991" cy="105507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chemeClr val="dk1"/>
                </a:solidFill>
              </a:rPr>
              <a:t>#define   LAMP1         0</a:t>
            </a:r>
          </a:p>
          <a:p>
            <a:r>
              <a:rPr lang="it-IT" dirty="0">
                <a:solidFill>
                  <a:schemeClr val="dk1"/>
                </a:solidFill>
              </a:rPr>
              <a:t>#define   LAMP1_PIN     GPIO_PIN2</a:t>
            </a:r>
          </a:p>
          <a:p>
            <a:r>
              <a:rPr lang="it-IT" dirty="0">
                <a:solidFill>
                  <a:schemeClr val="dk1"/>
                </a:solidFill>
              </a:rPr>
              <a:t>#define   LAMP1_PORT    GPIO_PORTA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1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19032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LIB Layer</a:t>
            </a:r>
            <a:endParaRPr lang="en-US" sz="4000" b="1" dirty="0"/>
          </a:p>
        </p:txBody>
      </p:sp>
      <p:sp>
        <p:nvSpPr>
          <p:cNvPr id="4" name="Google Shape;65;p13">
            <a:extLst>
              <a:ext uri="{FF2B5EF4-FFF2-40B4-BE49-F238E27FC236}">
                <a16:creationId xmlns:a16="http://schemas.microsoft.com/office/drawing/2014/main" id="{2C839146-D81F-43CC-95A2-E552BF6D9CFF}"/>
              </a:ext>
            </a:extLst>
          </p:cNvPr>
          <p:cNvSpPr/>
          <p:nvPr/>
        </p:nvSpPr>
        <p:spPr>
          <a:xfrm>
            <a:off x="3657635" y="1384664"/>
            <a:ext cx="7137979" cy="387966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b-NO" dirty="0"/>
              <a:t>typedef unsigned char u8;</a:t>
            </a:r>
          </a:p>
          <a:p>
            <a:r>
              <a:rPr lang="nb-NO" dirty="0"/>
              <a:t>typedef short unsigned int u16;</a:t>
            </a:r>
          </a:p>
          <a:p>
            <a:r>
              <a:rPr lang="nb-NO" dirty="0"/>
              <a:t>typedef long  unsigned int u32</a:t>
            </a:r>
            <a:r>
              <a:rPr lang="nb-NO" dirty="0" smtClean="0"/>
              <a:t>;</a:t>
            </a:r>
            <a:endParaRPr lang="nb-NO" dirty="0"/>
          </a:p>
          <a:p>
            <a:r>
              <a:rPr lang="nb-NO" dirty="0"/>
              <a:t>typedef  signed char s8;</a:t>
            </a:r>
          </a:p>
          <a:p>
            <a:r>
              <a:rPr lang="nb-NO" dirty="0"/>
              <a:t>typedef  short signed int s16;</a:t>
            </a:r>
          </a:p>
          <a:p>
            <a:r>
              <a:rPr lang="nb-NO" dirty="0"/>
              <a:t>typedef  long signed int s32</a:t>
            </a:r>
            <a:r>
              <a:rPr lang="nb-NO" dirty="0" smtClean="0"/>
              <a:t>;</a:t>
            </a:r>
            <a:endParaRPr lang="nb-NO" dirty="0"/>
          </a:p>
          <a:p>
            <a:r>
              <a:rPr lang="nb-NO" dirty="0"/>
              <a:t>typedef  float  f32;</a:t>
            </a:r>
          </a:p>
          <a:p>
            <a:r>
              <a:rPr lang="nb-NO" dirty="0"/>
              <a:t>typedef  double f64;</a:t>
            </a:r>
          </a:p>
          <a:p>
            <a:r>
              <a:rPr lang="nb-NO" dirty="0"/>
              <a:t>typedef  long double f96</a:t>
            </a:r>
            <a:r>
              <a:rPr lang="nb-NO" dirty="0" smtClean="0"/>
              <a:t>;</a:t>
            </a:r>
          </a:p>
          <a:p>
            <a:endParaRPr lang="nb-NO" dirty="0" smtClean="0"/>
          </a:p>
          <a:p>
            <a:r>
              <a:rPr lang="nb-NO" dirty="0" smtClean="0"/>
              <a:t>/*</a:t>
            </a:r>
            <a:r>
              <a:rPr lang="nb-NO" dirty="0"/>
              <a:t>Error status*/</a:t>
            </a:r>
          </a:p>
          <a:p>
            <a:r>
              <a:rPr lang="nb-NO" dirty="0"/>
              <a:t>#define ERROR_OK 	</a:t>
            </a:r>
          </a:p>
          <a:p>
            <a:r>
              <a:rPr lang="nb-NO" dirty="0"/>
              <a:t>#define ERROR_NOK 	</a:t>
            </a:r>
          </a:p>
          <a:p>
            <a:r>
              <a:rPr lang="nb-NO" dirty="0"/>
              <a:t>/*Error Status Type*/</a:t>
            </a:r>
          </a:p>
          <a:p>
            <a:r>
              <a:rPr lang="nb-NO" dirty="0"/>
              <a:t>typedef u8   ERROR_S;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2694BD9B-CF78-44B1-8E09-EF522F837EEB}"/>
              </a:ext>
            </a:extLst>
          </p:cNvPr>
          <p:cNvSpPr/>
          <p:nvPr/>
        </p:nvSpPr>
        <p:spPr>
          <a:xfrm>
            <a:off x="1554480" y="1868584"/>
            <a:ext cx="1491047" cy="1186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</a:t>
            </a:r>
          </a:p>
          <a:p>
            <a:pPr lvl="0" algn="ctr"/>
            <a:r>
              <a:rPr lang="en-US" sz="1800" b="1" dirty="0" smtClean="0"/>
              <a:t>STD_Types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7889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3">
            <a:extLst>
              <a:ext uri="{FF2B5EF4-FFF2-40B4-BE49-F238E27FC236}">
                <a16:creationId xmlns:a16="http://schemas.microsoft.com/office/drawing/2014/main" id="{1A067A71-8737-4676-8174-7D2D1CB53F75}"/>
              </a:ext>
            </a:extLst>
          </p:cNvPr>
          <p:cNvSpPr/>
          <p:nvPr/>
        </p:nvSpPr>
        <p:spPr>
          <a:xfrm>
            <a:off x="3670697" y="3124622"/>
            <a:ext cx="7137979" cy="123281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ERROR_S</a:t>
            </a:r>
            <a:r>
              <a:rPr lang="pl-PL" dirty="0">
                <a:solidFill>
                  <a:schemeClr val="dk1"/>
                </a:solidFill>
              </a:rPr>
              <a:t>  </a:t>
            </a:r>
            <a:r>
              <a:rPr lang="en-US" dirty="0">
                <a:solidFill>
                  <a:schemeClr val="dk1"/>
                </a:solidFill>
              </a:rPr>
              <a:t>   LDOOR</a:t>
            </a:r>
            <a:r>
              <a:rPr lang="pl-PL" dirty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Init</a:t>
            </a:r>
            <a:r>
              <a:rPr lang="pl-PL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void</a:t>
            </a:r>
            <a:r>
              <a:rPr lang="pl-PL" dirty="0">
                <a:solidFill>
                  <a:schemeClr val="dk1"/>
                </a:solidFill>
              </a:rPr>
              <a:t>)</a:t>
            </a:r>
            <a:endParaRPr lang="en"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</a:t>
            </a:r>
            <a:r>
              <a:rPr lang="en" dirty="0">
                <a:solidFill>
                  <a:schemeClr val="dk1"/>
                </a:solidFill>
              </a:rPr>
              <a:t>     LDOOR_</a:t>
            </a:r>
            <a:r>
              <a:rPr lang="en-US" dirty="0" err="1">
                <a:solidFill>
                  <a:schemeClr val="dk1"/>
                </a:solidFill>
              </a:rPr>
              <a:t>ReadStatus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u8* value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BA36DD68-FBFC-4C4F-A598-B6E93B4A30B2}"/>
              </a:ext>
            </a:extLst>
          </p:cNvPr>
          <p:cNvSpPr/>
          <p:nvPr/>
        </p:nvSpPr>
        <p:spPr>
          <a:xfrm>
            <a:off x="1707884" y="4936377"/>
            <a:ext cx="1363768" cy="9114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</a:t>
            </a:r>
          </a:p>
          <a:p>
            <a:pPr lvl="0" algn="ctr"/>
            <a:r>
              <a:rPr lang="en-US" sz="1800" b="1" dirty="0"/>
              <a:t>LIGHT</a:t>
            </a:r>
            <a:r>
              <a:rPr lang="en" sz="1800" b="1" dirty="0"/>
              <a:t>                        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3D9B5B3A-0ADE-4B7B-B609-BBBAAF3FCFA9}"/>
              </a:ext>
            </a:extLst>
          </p:cNvPr>
          <p:cNvSpPr/>
          <p:nvPr/>
        </p:nvSpPr>
        <p:spPr>
          <a:xfrm>
            <a:off x="1707884" y="3198724"/>
            <a:ext cx="1363768" cy="10958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</a:t>
            </a:r>
          </a:p>
          <a:p>
            <a:pPr lvl="0" algn="ctr"/>
            <a:r>
              <a:rPr lang="en-US" sz="1800" b="1" dirty="0"/>
              <a:t>LDOOR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7" name="Google Shape;65;p13">
            <a:extLst>
              <a:ext uri="{FF2B5EF4-FFF2-40B4-BE49-F238E27FC236}">
                <a16:creationId xmlns:a16="http://schemas.microsoft.com/office/drawing/2014/main" id="{C5CBC0E1-43EF-4C6E-8ECB-791622BD7728}"/>
              </a:ext>
            </a:extLst>
          </p:cNvPr>
          <p:cNvSpPr/>
          <p:nvPr/>
        </p:nvSpPr>
        <p:spPr>
          <a:xfrm>
            <a:off x="3670697" y="4733357"/>
            <a:ext cx="7137979" cy="1409535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ERROR_S</a:t>
            </a:r>
            <a:r>
              <a:rPr lang="en-US" dirty="0">
                <a:solidFill>
                  <a:schemeClr val="dk1"/>
                </a:solidFill>
              </a:rPr>
              <a:t>   </a:t>
            </a:r>
            <a:r>
              <a:rPr lang="en-US" dirty="0" err="1">
                <a:solidFill>
                  <a:schemeClr val="dk1"/>
                </a:solidFill>
              </a:rPr>
              <a:t>LIGHT_Init</a:t>
            </a:r>
            <a:r>
              <a:rPr lang="en-US" dirty="0">
                <a:solidFill>
                  <a:schemeClr val="dk1"/>
                </a:solidFill>
              </a:rPr>
              <a:t>(void)</a:t>
            </a:r>
            <a:endParaRPr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</a:t>
            </a:r>
            <a:r>
              <a:rPr lang="en" dirty="0">
                <a:solidFill>
                  <a:schemeClr val="dk1"/>
                </a:solidFill>
              </a:rPr>
              <a:t>   </a:t>
            </a:r>
            <a:r>
              <a:rPr lang="en-US" dirty="0">
                <a:solidFill>
                  <a:schemeClr val="dk1"/>
                </a:solidFill>
              </a:rPr>
              <a:t>LIGHT</a:t>
            </a:r>
            <a:r>
              <a:rPr lang="en" dirty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ON</a:t>
            </a:r>
            <a:r>
              <a:rPr lang="en" dirty="0">
                <a:solidFill>
                  <a:schemeClr val="dk1"/>
                </a:solidFill>
              </a:rPr>
              <a:t>(void)</a:t>
            </a:r>
            <a:endParaRPr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 </a:t>
            </a:r>
            <a:r>
              <a:rPr lang="en" dirty="0">
                <a:solidFill>
                  <a:schemeClr val="dk1"/>
                </a:solidFill>
              </a:rPr>
              <a:t>  </a:t>
            </a:r>
            <a:r>
              <a:rPr lang="en-US" dirty="0">
                <a:solidFill>
                  <a:schemeClr val="dk1"/>
                </a:solidFill>
              </a:rPr>
              <a:t>LIGHT</a:t>
            </a:r>
            <a:r>
              <a:rPr lang="en" dirty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OFF</a:t>
            </a:r>
            <a:r>
              <a:rPr lang="en" dirty="0">
                <a:solidFill>
                  <a:schemeClr val="dk1"/>
                </a:solidFill>
              </a:rPr>
              <a:t>(void)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" name="Google Shape;65;p13">
            <a:extLst>
              <a:ext uri="{FF2B5EF4-FFF2-40B4-BE49-F238E27FC236}">
                <a16:creationId xmlns:a16="http://schemas.microsoft.com/office/drawing/2014/main" id="{2C839146-D81F-43CC-95A2-E552BF6D9CFF}"/>
              </a:ext>
            </a:extLst>
          </p:cNvPr>
          <p:cNvSpPr/>
          <p:nvPr/>
        </p:nvSpPr>
        <p:spPr>
          <a:xfrm>
            <a:off x="3670697" y="1515886"/>
            <a:ext cx="7137979" cy="123281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ERROR_S</a:t>
            </a:r>
            <a:r>
              <a:rPr lang="pl-PL" dirty="0">
                <a:solidFill>
                  <a:schemeClr val="dk1"/>
                </a:solidFill>
              </a:rPr>
              <a:t>  </a:t>
            </a:r>
            <a:r>
              <a:rPr lang="en-US" dirty="0">
                <a:solidFill>
                  <a:schemeClr val="dk1"/>
                </a:solidFill>
              </a:rPr>
              <a:t>   RDOOR</a:t>
            </a:r>
            <a:r>
              <a:rPr lang="pl-PL" dirty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Init</a:t>
            </a:r>
            <a:r>
              <a:rPr lang="pl-PL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void</a:t>
            </a:r>
            <a:r>
              <a:rPr lang="pl-PL" dirty="0">
                <a:solidFill>
                  <a:schemeClr val="dk1"/>
                </a:solidFill>
              </a:rPr>
              <a:t>)</a:t>
            </a:r>
            <a:endParaRPr lang="en"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</a:t>
            </a:r>
            <a:r>
              <a:rPr lang="en" dirty="0">
                <a:solidFill>
                  <a:schemeClr val="dk1"/>
                </a:solidFill>
              </a:rPr>
              <a:t>     RDOOR_</a:t>
            </a:r>
            <a:r>
              <a:rPr lang="en-US" dirty="0" err="1">
                <a:solidFill>
                  <a:schemeClr val="dk1"/>
                </a:solidFill>
              </a:rPr>
              <a:t>ReadStatus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u8* value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2694BD9B-CF78-44B1-8E09-EF522F837EEB}"/>
              </a:ext>
            </a:extLst>
          </p:cNvPr>
          <p:cNvSpPr/>
          <p:nvPr/>
        </p:nvSpPr>
        <p:spPr>
          <a:xfrm>
            <a:off x="1707884" y="1515886"/>
            <a:ext cx="1363768" cy="1186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</a:t>
            </a:r>
          </a:p>
          <a:p>
            <a:pPr lvl="0" algn="ctr"/>
            <a:r>
              <a:rPr lang="en-US" sz="1800" b="1" dirty="0"/>
              <a:t>RDOOR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95754" y="432082"/>
            <a:ext cx="4149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APPLICATION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78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327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LIB Layer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</dc:creator>
  <cp:lastModifiedBy>Mira</cp:lastModifiedBy>
  <cp:revision>11</cp:revision>
  <dcterms:created xsi:type="dcterms:W3CDTF">2020-02-24T13:11:50Z</dcterms:created>
  <dcterms:modified xsi:type="dcterms:W3CDTF">2020-02-25T17:48:59Z</dcterms:modified>
</cp:coreProperties>
</file>