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78" r:id="rId4"/>
  </p:sldMasterIdLst>
  <p:notesMasterIdLst>
    <p:notesMasterId r:id="rId31"/>
  </p:notesMasterIdLst>
  <p:handoutMasterIdLst>
    <p:handoutMasterId r:id="rId32"/>
  </p:handoutMasterIdLst>
  <p:sldIdLst>
    <p:sldId id="260" r:id="rId5"/>
    <p:sldId id="261" r:id="rId6"/>
    <p:sldId id="262" r:id="rId7"/>
    <p:sldId id="263" r:id="rId8"/>
    <p:sldId id="264" r:id="rId9"/>
    <p:sldId id="265" r:id="rId10"/>
    <p:sldId id="266" r:id="rId11"/>
    <p:sldId id="278" r:id="rId12"/>
    <p:sldId id="279" r:id="rId13"/>
    <p:sldId id="267" r:id="rId14"/>
    <p:sldId id="256" r:id="rId15"/>
    <p:sldId id="258" r:id="rId16"/>
    <p:sldId id="259" r:id="rId17"/>
    <p:sldId id="257" r:id="rId18"/>
    <p:sldId id="268" r:id="rId19"/>
    <p:sldId id="280" r:id="rId20"/>
    <p:sldId id="281" r:id="rId21"/>
    <p:sldId id="269" r:id="rId22"/>
    <p:sldId id="270" r:id="rId23"/>
    <p:sldId id="271" r:id="rId24"/>
    <p:sldId id="272" r:id="rId25"/>
    <p:sldId id="273" r:id="rId26"/>
    <p:sldId id="274" r:id="rId27"/>
    <p:sldId id="275" r:id="rId28"/>
    <p:sldId id="276"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6DE46-2866-978A-CA38-7A521DC3918F}" v="6" dt="2024-08-11T10:29:26.588"/>
    <p1510:client id="{1664BB8B-A1C6-DE19-6D83-F8C63B238322}" v="404" dt="2024-08-11T17:39:05.815"/>
    <p1510:client id="{990558DA-3FD8-2DC6-8BCB-29B910AF8D68}" v="235" dt="2024-08-11T13:26:51.302"/>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8/11/2024</a:t>
            </a:fld>
            <a:endParaRPr lang="en-US"/>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A1E45834-53BD-4C8F-B791-CD5378F4150E}"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72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45834-53BD-4C8F-B791-CD5378F4150E}"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0994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45834-53BD-4C8F-B791-CD5378F4150E}"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5095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E45834-53BD-4C8F-B791-CD5378F4150E}"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2739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48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E45834-53BD-4C8F-B791-CD5378F4150E}"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0724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E45834-53BD-4C8F-B791-CD5378F4150E}" type="datetimeFigureOut">
              <a:rPr lang="en-US" smtClean="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61442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E45834-53BD-4C8F-B791-CD5378F4150E}" type="datetimeFigureOut">
              <a:rPr lang="en-US" smtClean="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145929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E45834-53BD-4C8F-B791-CD5378F4150E}" type="datetimeFigureOut">
              <a:rPr lang="en-US" smtClean="0"/>
              <a:t>8/11/2024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3408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E45834-53BD-4C8F-B791-CD5378F4150E}" type="datetimeFigureOut">
              <a:rPr lang="en-US" smtClean="0"/>
              <a:t>8/11/2024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104436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2233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E45834-53BD-4C8F-B791-CD5378F4150E}" type="datetimeFigureOut">
              <a:rPr lang="en-US" smtClean="0"/>
              <a:t>8/11/2024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9D7796-F675-488F-AC46-C88938C803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52439"/>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3E61-0EA9-6060-DED8-ACA7C65AD130}"/>
              </a:ext>
            </a:extLst>
          </p:cNvPr>
          <p:cNvSpPr>
            <a:spLocks noGrp="1"/>
          </p:cNvSpPr>
          <p:nvPr>
            <p:ph type="title"/>
          </p:nvPr>
        </p:nvSpPr>
        <p:spPr>
          <a:xfrm>
            <a:off x="675090" y="224818"/>
            <a:ext cx="11129318" cy="1726553"/>
          </a:xfrm>
        </p:spPr>
        <p:txBody>
          <a:bodyPr>
            <a:normAutofit/>
          </a:bodyPr>
          <a:lstStyle/>
          <a:p>
            <a:pPr algn="ctr"/>
            <a:r>
              <a:rPr lang="en-US" sz="3000" b="1"/>
              <a:t>ADVANCED IOT AND DATA-DRIVEN SOLUTIONS FOR OPTIMIZING VEHICLE LIFECYCLE MANAGEMENT AND MAINTANANCE</a:t>
            </a:r>
            <a:br>
              <a:rPr lang="en-US" sz="3000" b="1"/>
            </a:br>
            <a:endParaRPr lang="en-US" sz="3000" b="1">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A4E2D14D-954A-CF45-2F69-F94F7BFB48CF}"/>
              </a:ext>
            </a:extLst>
          </p:cNvPr>
          <p:cNvSpPr>
            <a:spLocks noGrp="1"/>
          </p:cNvSpPr>
          <p:nvPr>
            <p:ph idx="1"/>
          </p:nvPr>
        </p:nvSpPr>
        <p:spPr>
          <a:xfrm>
            <a:off x="1210550" y="2416742"/>
            <a:ext cx="10058400" cy="888325"/>
          </a:xfrm>
        </p:spPr>
        <p:txBody>
          <a:bodyPr vert="horz" lIns="0" tIns="45720" rIns="0" bIns="45720" rtlCol="0" anchor="t">
            <a:normAutofit fontScale="62500" lnSpcReduction="20000"/>
          </a:bodyPr>
          <a:lstStyle/>
          <a:p>
            <a:pPr algn="ctr"/>
            <a:r>
              <a:rPr lang="en-US" sz="4300">
                <a:latin typeface="Calibri Light"/>
                <a:ea typeface="Calibri Light"/>
                <a:cs typeface="Calibri Light"/>
              </a:rPr>
              <a:t>Research Project Presentation </a:t>
            </a:r>
          </a:p>
          <a:p>
            <a:pPr algn="ctr"/>
            <a:r>
              <a:rPr lang="en-US" sz="4300">
                <a:latin typeface="Calibri Light"/>
                <a:ea typeface="Calibri Light"/>
                <a:cs typeface="Calibri Light"/>
              </a:rPr>
              <a:t>24-25J-172</a:t>
            </a:r>
            <a:endParaRPr lang="en-GB">
              <a:ea typeface="Calibri" panose="020F0502020204030204"/>
              <a:cs typeface="Calibri" panose="020F0502020204030204"/>
            </a:endParaRPr>
          </a:p>
        </p:txBody>
      </p:sp>
    </p:spTree>
    <p:extLst>
      <p:ext uri="{BB962C8B-B14F-4D97-AF65-F5344CB8AC3E}">
        <p14:creationId xmlns:p14="http://schemas.microsoft.com/office/powerpoint/2010/main" val="207159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D092-B418-7D07-9465-27E22E86A2A0}"/>
              </a:ext>
            </a:extLst>
          </p:cNvPr>
          <p:cNvSpPr>
            <a:spLocks noGrp="1"/>
          </p:cNvSpPr>
          <p:nvPr>
            <p:ph type="title"/>
          </p:nvPr>
        </p:nvSpPr>
        <p:spPr/>
        <p:txBody>
          <a:bodyPr/>
          <a:lstStyle/>
          <a:p>
            <a:r>
              <a:rPr lang="en-US">
                <a:cs typeface="Calibri Light"/>
              </a:rPr>
              <a:t>SYSTEM DIAGRAM</a:t>
            </a:r>
            <a:endParaRPr lang="en-US"/>
          </a:p>
        </p:txBody>
      </p:sp>
      <p:pic>
        <p:nvPicPr>
          <p:cNvPr id="4" name="Content Placeholder 3" descr="A diagram of a cloud platform&#10;&#10;Description automatically generated">
            <a:extLst>
              <a:ext uri="{FF2B5EF4-FFF2-40B4-BE49-F238E27FC236}">
                <a16:creationId xmlns:a16="http://schemas.microsoft.com/office/drawing/2014/main" id="{8981C86D-7086-223D-B123-6E87B61C0AC9}"/>
              </a:ext>
            </a:extLst>
          </p:cNvPr>
          <p:cNvPicPr>
            <a:picLocks noGrp="1" noChangeAspect="1"/>
          </p:cNvPicPr>
          <p:nvPr>
            <p:ph idx="1"/>
          </p:nvPr>
        </p:nvPicPr>
        <p:blipFill>
          <a:blip r:embed="rId2"/>
          <a:stretch>
            <a:fillRect/>
          </a:stretch>
        </p:blipFill>
        <p:spPr>
          <a:xfrm>
            <a:off x="1804512" y="2004073"/>
            <a:ext cx="7750968" cy="3682872"/>
          </a:xfrm>
        </p:spPr>
      </p:pic>
    </p:spTree>
    <p:extLst>
      <p:ext uri="{BB962C8B-B14F-4D97-AF65-F5344CB8AC3E}">
        <p14:creationId xmlns:p14="http://schemas.microsoft.com/office/powerpoint/2010/main" val="3732547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CE7D477-A84C-1167-7AC9-9B937224E0A2}"/>
              </a:ext>
            </a:extLst>
          </p:cNvPr>
          <p:cNvSpPr txBox="1"/>
          <p:nvPr/>
        </p:nvSpPr>
        <p:spPr>
          <a:xfrm>
            <a:off x="4330896" y="2481943"/>
            <a:ext cx="3897029" cy="523220"/>
          </a:xfrm>
          <a:prstGeom prst="rect">
            <a:avLst/>
          </a:prstGeom>
          <a:noFill/>
        </p:spPr>
        <p:txBody>
          <a:bodyPr wrap="none" rtlCol="0">
            <a:spAutoFit/>
          </a:bodyPr>
          <a:lstStyle/>
          <a:p>
            <a:r>
              <a:rPr lang="en-US" sz="2800" b="1"/>
              <a:t>Nafeel S.M – IT21173554</a:t>
            </a:r>
          </a:p>
        </p:txBody>
      </p:sp>
      <p:sp>
        <p:nvSpPr>
          <p:cNvPr id="7" name="TextBox 6">
            <a:extLst>
              <a:ext uri="{FF2B5EF4-FFF2-40B4-BE49-F238E27FC236}">
                <a16:creationId xmlns:a16="http://schemas.microsoft.com/office/drawing/2014/main" id="{6A935F0F-7620-150F-0743-189F8AAAA0CB}"/>
              </a:ext>
            </a:extLst>
          </p:cNvPr>
          <p:cNvSpPr txBox="1"/>
          <p:nvPr/>
        </p:nvSpPr>
        <p:spPr>
          <a:xfrm>
            <a:off x="1856470" y="1328057"/>
            <a:ext cx="8845883" cy="523220"/>
          </a:xfrm>
          <a:prstGeom prst="rect">
            <a:avLst/>
          </a:prstGeom>
          <a:noFill/>
        </p:spPr>
        <p:txBody>
          <a:bodyPr wrap="none" rtlCol="0">
            <a:spAutoFit/>
          </a:bodyPr>
          <a:lstStyle/>
          <a:p>
            <a:pPr algn="ctr"/>
            <a:r>
              <a:rPr lang="en-US" sz="2800" b="1"/>
              <a:t>ACCURATELY TRACK AND LOG VEHICLE TRAVEL ON A MAP </a:t>
            </a:r>
          </a:p>
        </p:txBody>
      </p:sp>
    </p:spTree>
    <p:extLst>
      <p:ext uri="{BB962C8B-B14F-4D97-AF65-F5344CB8AC3E}">
        <p14:creationId xmlns:p14="http://schemas.microsoft.com/office/powerpoint/2010/main" val="4044545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CC58D234-4C66-4A1F-8F97-0CDD64DB0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5F2B23-C9B6-B217-9627-D78E76C68136}"/>
              </a:ext>
            </a:extLst>
          </p:cNvPr>
          <p:cNvSpPr txBox="1"/>
          <p:nvPr/>
        </p:nvSpPr>
        <p:spPr>
          <a:xfrm>
            <a:off x="4974771" y="634946"/>
            <a:ext cx="6574972"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spc="-50">
                <a:solidFill>
                  <a:schemeClr val="tx1">
                    <a:lumMod val="75000"/>
                    <a:lumOff val="25000"/>
                  </a:schemeClr>
                </a:solidFill>
                <a:latin typeface="+mj-lt"/>
                <a:ea typeface="+mj-ea"/>
                <a:cs typeface="+mj-cs"/>
              </a:rPr>
              <a:t>RESEARCH PROBLEM</a:t>
            </a:r>
          </a:p>
        </p:txBody>
      </p:sp>
      <p:pic>
        <p:nvPicPr>
          <p:cNvPr id="2052" name="Picture 4" descr="Person silhouette with question mark Royalty Free Vector">
            <a:extLst>
              <a:ext uri="{FF2B5EF4-FFF2-40B4-BE49-F238E27FC236}">
                <a16:creationId xmlns:a16="http://schemas.microsoft.com/office/drawing/2014/main" id="{FDAFF3CA-BB8F-E3A3-071A-6F639E6D3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1050"/>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2065" name="Straight Connector 2064">
            <a:extLst>
              <a:ext uri="{FF2B5EF4-FFF2-40B4-BE49-F238E27FC236}">
                <a16:creationId xmlns:a16="http://schemas.microsoft.com/office/drawing/2014/main" id="{4783D10D-285D-4110-B9FD-D0BEEDDA17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CEB52CB-EE90-3EF2-4539-970987989C37}"/>
              </a:ext>
            </a:extLst>
          </p:cNvPr>
          <p:cNvSpPr txBox="1"/>
          <p:nvPr/>
        </p:nvSpPr>
        <p:spPr>
          <a:xfrm>
            <a:off x="4974769" y="2806455"/>
            <a:ext cx="6574973" cy="1559234"/>
          </a:xfrm>
          <a:prstGeom prst="rect">
            <a:avLst/>
          </a:prstGeom>
        </p:spPr>
        <p:txBody>
          <a:bodyPr vert="horz" lIns="0" tIns="45720" rIns="0" bIns="45720" rtlCol="0" anchor="t">
            <a:normAutofit/>
          </a:bodyPr>
          <a:lstStyle/>
          <a:p>
            <a:pPr algn="ctr" defTabSz="914400">
              <a:lnSpc>
                <a:spcPct val="90000"/>
              </a:lnSpc>
              <a:spcAft>
                <a:spcPts val="600"/>
              </a:spcAft>
              <a:buClr>
                <a:schemeClr val="accent1"/>
              </a:buClr>
              <a:buFont typeface="Calibri" panose="020F0502020204030204" pitchFamily="34" charset="0"/>
            </a:pPr>
            <a:r>
              <a:rPr lang="en-US" sz="2300">
                <a:solidFill>
                  <a:schemeClr val="tx1">
                    <a:lumMod val="75000"/>
                    <a:lumOff val="25000"/>
                  </a:schemeClr>
                </a:solidFill>
              </a:rPr>
              <a:t>How can we utilize IoT technology to accurately track and log the complete travel history of vehicles on a map?</a:t>
            </a:r>
            <a:endParaRPr lang="en-US" sz="2300" b="1">
              <a:solidFill>
                <a:schemeClr val="tx1">
                  <a:lumMod val="75000"/>
                  <a:lumOff val="25000"/>
                </a:schemeClr>
              </a:solidFill>
              <a:ea typeface="Calibri"/>
              <a:cs typeface="Calibri" panose="020F0502020204030204"/>
            </a:endParaRPr>
          </a:p>
        </p:txBody>
      </p:sp>
      <p:sp>
        <p:nvSpPr>
          <p:cNvPr id="2066" name="Rectangle 2065">
            <a:extLst>
              <a:ext uri="{FF2B5EF4-FFF2-40B4-BE49-F238E27FC236}">
                <a16:creationId xmlns:a16="http://schemas.microsoft.com/office/drawing/2014/main" id="{1B4D1BCF-ED84-4A3E-9778-96611AEB2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63" name="Rectangle 2062">
            <a:extLst>
              <a:ext uri="{FF2B5EF4-FFF2-40B4-BE49-F238E27FC236}">
                <a16:creationId xmlns:a16="http://schemas.microsoft.com/office/drawing/2014/main" id="{5674E15A-CAAD-4AED-95A1-B9B3D91B9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1818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AD365D-96EF-BEDC-D4CD-0DFA22C9C8DD}"/>
              </a:ext>
            </a:extLst>
          </p:cNvPr>
          <p:cNvSpPr txBox="1"/>
          <p:nvPr/>
        </p:nvSpPr>
        <p:spPr>
          <a:xfrm>
            <a:off x="1086953" y="1211706"/>
            <a:ext cx="1769715" cy="523220"/>
          </a:xfrm>
          <a:prstGeom prst="rect">
            <a:avLst/>
          </a:prstGeom>
          <a:noFill/>
        </p:spPr>
        <p:txBody>
          <a:bodyPr wrap="none" rtlCol="0">
            <a:spAutoFit/>
          </a:bodyPr>
          <a:lstStyle/>
          <a:p>
            <a:r>
              <a:rPr lang="en-US" sz="2800" b="1"/>
              <a:t>OBJECTIVE</a:t>
            </a:r>
          </a:p>
        </p:txBody>
      </p:sp>
      <p:sp>
        <p:nvSpPr>
          <p:cNvPr id="5" name="TextBox 4">
            <a:extLst>
              <a:ext uri="{FF2B5EF4-FFF2-40B4-BE49-F238E27FC236}">
                <a16:creationId xmlns:a16="http://schemas.microsoft.com/office/drawing/2014/main" id="{7BC63170-85A1-8593-797E-D605754A1474}"/>
              </a:ext>
            </a:extLst>
          </p:cNvPr>
          <p:cNvSpPr txBox="1"/>
          <p:nvPr/>
        </p:nvSpPr>
        <p:spPr>
          <a:xfrm>
            <a:off x="1086953" y="2814941"/>
            <a:ext cx="10201132" cy="2215991"/>
          </a:xfrm>
          <a:prstGeom prst="rect">
            <a:avLst/>
          </a:prstGeom>
          <a:noFill/>
        </p:spPr>
        <p:txBody>
          <a:bodyPr wrap="square" lIns="91440" tIns="45720" rIns="91440" bIns="45720" rtlCol="0" anchor="t">
            <a:spAutoFit/>
          </a:bodyPr>
          <a:lstStyle/>
          <a:p>
            <a:pPr marL="285750" indent="-285750">
              <a:buFont typeface="Arial"/>
              <a:buChar char="•"/>
            </a:pPr>
            <a:r>
              <a:rPr lang="en-US" sz="2300">
                <a:ea typeface="+mn-lt"/>
                <a:cs typeface="+mn-lt"/>
              </a:rPr>
              <a:t>The primary objective of this function is to develop a comprehensive and cost-effective vehicle tracking system utilizing ESP32 modules for real-time GPS monitoring.</a:t>
            </a:r>
          </a:p>
          <a:p>
            <a:pPr marL="285750" indent="-285750">
              <a:buFont typeface="Arial"/>
              <a:buChar char="•"/>
            </a:pPr>
            <a:r>
              <a:rPr lang="en-US" sz="2300">
                <a:ea typeface="+mn-lt"/>
                <a:cs typeface="+mn-lt"/>
              </a:rPr>
              <a:t>aims to enhance personal vehicle security.</a:t>
            </a:r>
          </a:p>
          <a:p>
            <a:pPr marL="285750" indent="-285750">
              <a:buFont typeface="Arial"/>
              <a:buChar char="•"/>
            </a:pPr>
            <a:r>
              <a:rPr lang="en-US" sz="2300">
                <a:ea typeface="+mn-lt"/>
                <a:cs typeface="+mn-lt"/>
              </a:rPr>
              <a:t>contributing to improved transportation efficiency.</a:t>
            </a:r>
          </a:p>
          <a:p>
            <a:endParaRPr lang="en-US" sz="2300">
              <a:ea typeface="+mn-lt"/>
              <a:cs typeface="+mn-lt"/>
            </a:endParaRPr>
          </a:p>
        </p:txBody>
      </p:sp>
    </p:spTree>
    <p:extLst>
      <p:ext uri="{BB962C8B-B14F-4D97-AF65-F5344CB8AC3E}">
        <p14:creationId xmlns:p14="http://schemas.microsoft.com/office/powerpoint/2010/main" val="386439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FA495EA-D7CB-0BFB-01FA-EE3B4E2BA459}"/>
              </a:ext>
            </a:extLst>
          </p:cNvPr>
          <p:cNvSpPr txBox="1"/>
          <p:nvPr/>
        </p:nvSpPr>
        <p:spPr>
          <a:xfrm>
            <a:off x="1086953" y="1211706"/>
            <a:ext cx="2542491" cy="523220"/>
          </a:xfrm>
          <a:prstGeom prst="rect">
            <a:avLst/>
          </a:prstGeom>
          <a:noFill/>
        </p:spPr>
        <p:txBody>
          <a:bodyPr wrap="none" rtlCol="0">
            <a:spAutoFit/>
          </a:bodyPr>
          <a:lstStyle/>
          <a:p>
            <a:r>
              <a:rPr lang="en-US" sz="2800" b="1"/>
              <a:t>INTRODUCTION</a:t>
            </a:r>
          </a:p>
        </p:txBody>
      </p:sp>
      <p:sp>
        <p:nvSpPr>
          <p:cNvPr id="4" name="TextBox 3">
            <a:extLst>
              <a:ext uri="{FF2B5EF4-FFF2-40B4-BE49-F238E27FC236}">
                <a16:creationId xmlns:a16="http://schemas.microsoft.com/office/drawing/2014/main" id="{7A6815D7-70A8-C2EA-A33A-C682313B2FA9}"/>
              </a:ext>
            </a:extLst>
          </p:cNvPr>
          <p:cNvSpPr txBox="1"/>
          <p:nvPr/>
        </p:nvSpPr>
        <p:spPr>
          <a:xfrm>
            <a:off x="845793" y="2225582"/>
            <a:ext cx="10127008" cy="861774"/>
          </a:xfrm>
          <a:prstGeom prst="rect">
            <a:avLst/>
          </a:prstGeom>
          <a:noFill/>
        </p:spPr>
        <p:txBody>
          <a:bodyPr wrap="square" rtlCol="0">
            <a:spAutoFit/>
          </a:bodyPr>
          <a:lstStyle/>
          <a:p>
            <a:pPr algn="ctr"/>
            <a:r>
              <a:rPr lang="en-US" sz="2500"/>
              <a:t>Accurate vehicle tracking is essential for applications personal vehicle monitoring.</a:t>
            </a:r>
          </a:p>
        </p:txBody>
      </p:sp>
      <p:sp>
        <p:nvSpPr>
          <p:cNvPr id="7" name="TextBox 6">
            <a:extLst>
              <a:ext uri="{FF2B5EF4-FFF2-40B4-BE49-F238E27FC236}">
                <a16:creationId xmlns:a16="http://schemas.microsoft.com/office/drawing/2014/main" id="{EE000886-07CE-7EF5-5FD7-693B2C269A39}"/>
              </a:ext>
            </a:extLst>
          </p:cNvPr>
          <p:cNvSpPr txBox="1"/>
          <p:nvPr/>
        </p:nvSpPr>
        <p:spPr>
          <a:xfrm>
            <a:off x="1328895" y="3429000"/>
            <a:ext cx="1102806" cy="723275"/>
          </a:xfrm>
          <a:prstGeom prst="rect">
            <a:avLst/>
          </a:prstGeom>
          <a:noFill/>
        </p:spPr>
        <p:txBody>
          <a:bodyPr wrap="square" lIns="91440" tIns="45720" rIns="91440" bIns="45720" anchor="t">
            <a:spAutoFit/>
          </a:bodyPr>
          <a:lstStyle/>
          <a:p>
            <a:r>
              <a:rPr lang="en-US" sz="2300"/>
              <a:t>Aspects</a:t>
            </a:r>
          </a:p>
          <a:p>
            <a:endParaRPr lang="en-US"/>
          </a:p>
        </p:txBody>
      </p:sp>
      <p:sp>
        <p:nvSpPr>
          <p:cNvPr id="9" name="TextBox 8">
            <a:extLst>
              <a:ext uri="{FF2B5EF4-FFF2-40B4-BE49-F238E27FC236}">
                <a16:creationId xmlns:a16="http://schemas.microsoft.com/office/drawing/2014/main" id="{D2313E0C-B80E-40C7-1341-E8A244BD07F5}"/>
              </a:ext>
            </a:extLst>
          </p:cNvPr>
          <p:cNvSpPr txBox="1"/>
          <p:nvPr/>
        </p:nvSpPr>
        <p:spPr>
          <a:xfrm>
            <a:off x="1328895" y="3887093"/>
            <a:ext cx="4805098" cy="2569934"/>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r>
              <a:rPr lang="en-US" sz="2300"/>
              <a:t>Select and procure ESP32</a:t>
            </a:r>
            <a:endParaRPr lang="en-US" sz="2300">
              <a:ea typeface="Calibri"/>
              <a:cs typeface="Calibri"/>
            </a:endParaRPr>
          </a:p>
          <a:p>
            <a:pPr marL="285750" indent="-285750">
              <a:buFont typeface="Arial" panose="020B0604020202020204" pitchFamily="34" charset="0"/>
              <a:buChar char="•"/>
            </a:pPr>
            <a:r>
              <a:rPr lang="en-US" sz="2300"/>
              <a:t>Develop firmware</a:t>
            </a:r>
            <a:endParaRPr lang="en-US" sz="2300">
              <a:ea typeface="Calibri"/>
              <a:cs typeface="Calibri"/>
            </a:endParaRPr>
          </a:p>
          <a:p>
            <a:pPr marL="285750" indent="-285750">
              <a:buFont typeface="Arial" panose="020B0604020202020204" pitchFamily="34" charset="0"/>
              <a:buChar char="•"/>
            </a:pPr>
            <a:r>
              <a:rPr lang="en-US" sz="2300"/>
              <a:t>Establish a communication protocol</a:t>
            </a:r>
            <a:endParaRPr lang="en-US" sz="2300">
              <a:ea typeface="Calibri"/>
              <a:cs typeface="Calibri"/>
            </a:endParaRPr>
          </a:p>
          <a:p>
            <a:pPr marL="285750" indent="-285750">
              <a:buFont typeface="Arial" panose="020B0604020202020204" pitchFamily="34" charset="0"/>
              <a:buChar char="•"/>
            </a:pPr>
            <a:r>
              <a:rPr lang="en-US" sz="2300"/>
              <a:t>Set up a cloud platform</a:t>
            </a:r>
            <a:endParaRPr lang="en-US" sz="2300">
              <a:ea typeface="Calibri"/>
              <a:cs typeface="Calibri"/>
            </a:endParaRPr>
          </a:p>
          <a:p>
            <a:pPr marL="285750" indent="-285750">
              <a:buFont typeface="Arial" panose="020B0604020202020204" pitchFamily="34" charset="0"/>
              <a:buChar char="•"/>
            </a:pPr>
            <a:r>
              <a:rPr lang="en-US" sz="2300"/>
              <a:t>Analyze and visualize travel patterns</a:t>
            </a:r>
            <a:endParaRPr lang="en-US" sz="2300">
              <a:ea typeface="Calibri"/>
              <a:cs typeface="Calibri"/>
            </a:endParaRPr>
          </a:p>
          <a:p>
            <a:pPr marL="285750" indent="-285750">
              <a:buFont typeface="Arial" panose="020B0604020202020204" pitchFamily="34" charset="0"/>
              <a:buChar char="•"/>
            </a:pPr>
            <a:endParaRPr lang="en-US" sz="2300">
              <a:ea typeface="Calibri"/>
              <a:cs typeface="Calibri"/>
            </a:endParaRPr>
          </a:p>
          <a:p>
            <a:endParaRPr lang="en-US" sz="2300">
              <a:ea typeface="Calibri"/>
              <a:cs typeface="Calibri"/>
            </a:endParaRPr>
          </a:p>
        </p:txBody>
      </p:sp>
      <p:pic>
        <p:nvPicPr>
          <p:cNvPr id="3074" name="Picture 2" descr="Car Map Images - Free Download on Freepik">
            <a:extLst>
              <a:ext uri="{FF2B5EF4-FFF2-40B4-BE49-F238E27FC236}">
                <a16:creationId xmlns:a16="http://schemas.microsoft.com/office/drawing/2014/main" id="{0A172C56-F31B-181A-5A67-0B695DF18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2972" y="3087355"/>
            <a:ext cx="1969028" cy="178973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SP32 DEVKIT ESP32-WROOM-32 Development Board ESP32 ESP-32S 2.4GHz WiFi+BT  BLE Dual-core Dev Module CP2102 for Arduino DOIT">
            <a:extLst>
              <a:ext uri="{FF2B5EF4-FFF2-40B4-BE49-F238E27FC236}">
                <a16:creationId xmlns:a16="http://schemas.microsoft.com/office/drawing/2014/main" id="{CDAEE1EC-D0CD-4770-31E3-479DA4325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3698" y="3081544"/>
            <a:ext cx="1549274" cy="183198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Cloud Storage? - DevOpsSchool.com">
            <a:extLst>
              <a:ext uri="{FF2B5EF4-FFF2-40B4-BE49-F238E27FC236}">
                <a16:creationId xmlns:a16="http://schemas.microsoft.com/office/drawing/2014/main" id="{06B09D16-3E88-0F0A-B231-92AB46C110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3698" y="4902755"/>
            <a:ext cx="3518302" cy="151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47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3B0ED-844B-50B6-ED2A-8B88B8A08F2F}"/>
              </a:ext>
            </a:extLst>
          </p:cNvPr>
          <p:cNvSpPr>
            <a:spLocks noGrp="1"/>
          </p:cNvSpPr>
          <p:nvPr>
            <p:ph type="title"/>
          </p:nvPr>
        </p:nvSpPr>
        <p:spPr/>
        <p:txBody>
          <a:bodyPr/>
          <a:lstStyle/>
          <a:p>
            <a:r>
              <a:rPr lang="en-US">
                <a:cs typeface="Calibri Light"/>
              </a:rPr>
              <a:t>System Diagram</a:t>
            </a:r>
            <a:endParaRPr lang="en-US"/>
          </a:p>
        </p:txBody>
      </p:sp>
      <p:pic>
        <p:nvPicPr>
          <p:cNvPr id="4" name="Content Placeholder 3" descr="A diagram of a cloud platform&#10;&#10;Description automatically generated">
            <a:extLst>
              <a:ext uri="{FF2B5EF4-FFF2-40B4-BE49-F238E27FC236}">
                <a16:creationId xmlns:a16="http://schemas.microsoft.com/office/drawing/2014/main" id="{85F9E4F8-9E9C-58CF-CC27-25FBC98187C5}"/>
              </a:ext>
            </a:extLst>
          </p:cNvPr>
          <p:cNvPicPr>
            <a:picLocks noGrp="1" noChangeAspect="1"/>
          </p:cNvPicPr>
          <p:nvPr>
            <p:ph idx="1"/>
          </p:nvPr>
        </p:nvPicPr>
        <p:blipFill>
          <a:blip r:embed="rId2"/>
          <a:stretch>
            <a:fillRect/>
          </a:stretch>
        </p:blipFill>
        <p:spPr>
          <a:xfrm>
            <a:off x="1292543" y="2182246"/>
            <a:ext cx="7881937" cy="2731212"/>
          </a:xfrm>
        </p:spPr>
      </p:pic>
    </p:spTree>
    <p:extLst>
      <p:ext uri="{BB962C8B-B14F-4D97-AF65-F5344CB8AC3E}">
        <p14:creationId xmlns:p14="http://schemas.microsoft.com/office/powerpoint/2010/main" val="347596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F66F6-BDB4-5406-5B06-1DB5AD96DC4A}"/>
              </a:ext>
            </a:extLst>
          </p:cNvPr>
          <p:cNvSpPr txBox="1"/>
          <p:nvPr/>
        </p:nvSpPr>
        <p:spPr>
          <a:xfrm>
            <a:off x="1151238" y="770238"/>
            <a:ext cx="77785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solidFill>
                  <a:srgbClr val="404040"/>
                </a:solidFill>
                <a:latin typeface="Calibri Light"/>
              </a:rPr>
              <a:t>Work Breakdown Structure</a:t>
            </a:r>
            <a:endParaRPr lang="en-US" dirty="0"/>
          </a:p>
        </p:txBody>
      </p:sp>
      <p:pic>
        <p:nvPicPr>
          <p:cNvPr id="5" name="Picture 4" descr="A diagram of a vehicle travel history&#10;&#10;Description automatically generated">
            <a:extLst>
              <a:ext uri="{FF2B5EF4-FFF2-40B4-BE49-F238E27FC236}">
                <a16:creationId xmlns:a16="http://schemas.microsoft.com/office/drawing/2014/main" id="{17584316-7B15-A2A4-813E-884A6F836DC8}"/>
              </a:ext>
            </a:extLst>
          </p:cNvPr>
          <p:cNvPicPr>
            <a:picLocks noChangeAspect="1"/>
          </p:cNvPicPr>
          <p:nvPr/>
        </p:nvPicPr>
        <p:blipFill>
          <a:blip r:embed="rId2"/>
          <a:stretch>
            <a:fillRect/>
          </a:stretch>
        </p:blipFill>
        <p:spPr>
          <a:xfrm>
            <a:off x="1298430" y="1812016"/>
            <a:ext cx="9473512" cy="4448900"/>
          </a:xfrm>
          <a:prstGeom prst="rect">
            <a:avLst/>
          </a:prstGeom>
        </p:spPr>
      </p:pic>
    </p:spTree>
    <p:extLst>
      <p:ext uri="{BB962C8B-B14F-4D97-AF65-F5344CB8AC3E}">
        <p14:creationId xmlns:p14="http://schemas.microsoft.com/office/powerpoint/2010/main" val="101149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FB768F5-AB2E-355A-1450-86E7379A01C0}"/>
              </a:ext>
            </a:extLst>
          </p:cNvPr>
          <p:cNvSpPr txBox="1"/>
          <p:nvPr/>
        </p:nvSpPr>
        <p:spPr>
          <a:xfrm>
            <a:off x="1264508" y="883509"/>
            <a:ext cx="786095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solidFill>
                  <a:srgbClr val="404040"/>
                </a:solidFill>
                <a:latin typeface="Calibri Light"/>
              </a:rPr>
              <a:t>Research</a:t>
            </a:r>
            <a:r>
              <a:rPr lang="en-US" sz="4800" dirty="0">
                <a:solidFill>
                  <a:srgbClr val="404040"/>
                </a:solidFill>
                <a:latin typeface="Calibri Light"/>
                <a:cs typeface="Calibri Light"/>
              </a:rPr>
              <a:t> Gap</a:t>
            </a:r>
            <a:r>
              <a:rPr lang="en-US" sz="4800" dirty="0">
                <a:latin typeface="Calibri Light"/>
                <a:cs typeface="Calibri Light"/>
              </a:rPr>
              <a:t>​</a:t>
            </a:r>
            <a:endParaRPr lang="en-US" dirty="0"/>
          </a:p>
        </p:txBody>
      </p:sp>
      <p:pic>
        <p:nvPicPr>
          <p:cNvPr id="7" name="Picture 6">
            <a:extLst>
              <a:ext uri="{FF2B5EF4-FFF2-40B4-BE49-F238E27FC236}">
                <a16:creationId xmlns:a16="http://schemas.microsoft.com/office/drawing/2014/main" id="{4217172B-F7B5-2F18-C81A-52149F67C16E}"/>
              </a:ext>
            </a:extLst>
          </p:cNvPr>
          <p:cNvPicPr>
            <a:picLocks noChangeAspect="1"/>
          </p:cNvPicPr>
          <p:nvPr/>
        </p:nvPicPr>
        <p:blipFill>
          <a:blip r:embed="rId2"/>
          <a:stretch>
            <a:fillRect/>
          </a:stretch>
        </p:blipFill>
        <p:spPr>
          <a:xfrm>
            <a:off x="1266568" y="2036284"/>
            <a:ext cx="10153134" cy="3712188"/>
          </a:xfrm>
          <a:prstGeom prst="rect">
            <a:avLst/>
          </a:prstGeom>
        </p:spPr>
      </p:pic>
    </p:spTree>
    <p:extLst>
      <p:ext uri="{BB962C8B-B14F-4D97-AF65-F5344CB8AC3E}">
        <p14:creationId xmlns:p14="http://schemas.microsoft.com/office/powerpoint/2010/main" val="2076896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9B0C-ECF7-41D4-E0C5-5C65E5182AD2}"/>
              </a:ext>
            </a:extLst>
          </p:cNvPr>
          <p:cNvSpPr>
            <a:spLocks noGrp="1"/>
          </p:cNvSpPr>
          <p:nvPr>
            <p:ph type="title"/>
          </p:nvPr>
        </p:nvSpPr>
        <p:spPr/>
        <p:txBody>
          <a:bodyPr/>
          <a:lstStyle/>
          <a:p>
            <a:pPr algn="ctr"/>
            <a:r>
              <a:rPr lang="en-US">
                <a:ea typeface="+mj-lt"/>
                <a:cs typeface="+mj-lt"/>
              </a:rPr>
              <a:t>Diagnostics Schedule predictive maintenance</a:t>
            </a:r>
            <a:endParaRPr lang="en-US">
              <a:cs typeface="Calibri Light" panose="020F0302020204030204"/>
            </a:endParaRPr>
          </a:p>
        </p:txBody>
      </p:sp>
      <p:sp>
        <p:nvSpPr>
          <p:cNvPr id="3" name="Content Placeholder 2">
            <a:extLst>
              <a:ext uri="{FF2B5EF4-FFF2-40B4-BE49-F238E27FC236}">
                <a16:creationId xmlns:a16="http://schemas.microsoft.com/office/drawing/2014/main" id="{3ABF667F-2401-0B2A-3C76-C3F99113E338}"/>
              </a:ext>
            </a:extLst>
          </p:cNvPr>
          <p:cNvSpPr>
            <a:spLocks noGrp="1"/>
          </p:cNvSpPr>
          <p:nvPr>
            <p:ph idx="1"/>
          </p:nvPr>
        </p:nvSpPr>
        <p:spPr/>
        <p:txBody>
          <a:bodyPr vert="horz" lIns="0" tIns="45720" rIns="0" bIns="45720" rtlCol="0" anchor="t">
            <a:normAutofit/>
          </a:bodyPr>
          <a:lstStyle/>
          <a:p>
            <a:pPr algn="ctr"/>
            <a:r>
              <a:rPr lang="en-US" sz="4000" b="1">
                <a:cs typeface="Calibri"/>
              </a:rPr>
              <a:t>Shukri H.M- IT21263926</a:t>
            </a:r>
          </a:p>
        </p:txBody>
      </p:sp>
    </p:spTree>
    <p:extLst>
      <p:ext uri="{BB962C8B-B14F-4D97-AF65-F5344CB8AC3E}">
        <p14:creationId xmlns:p14="http://schemas.microsoft.com/office/powerpoint/2010/main" val="374566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6E7E-4E29-9AAA-71E3-CFAE86472B00}"/>
              </a:ext>
            </a:extLst>
          </p:cNvPr>
          <p:cNvSpPr>
            <a:spLocks noGrp="1"/>
          </p:cNvSpPr>
          <p:nvPr>
            <p:ph type="title"/>
          </p:nvPr>
        </p:nvSpPr>
        <p:spPr/>
        <p:txBody>
          <a:bodyPr/>
          <a:lstStyle/>
          <a:p>
            <a:pPr algn="ctr"/>
            <a:r>
              <a:rPr lang="en-US">
                <a:cs typeface="Calibri Light"/>
              </a:rPr>
              <a:t>Research Problem</a:t>
            </a:r>
          </a:p>
        </p:txBody>
      </p:sp>
      <p:sp>
        <p:nvSpPr>
          <p:cNvPr id="3" name="Content Placeholder 2">
            <a:extLst>
              <a:ext uri="{FF2B5EF4-FFF2-40B4-BE49-F238E27FC236}">
                <a16:creationId xmlns:a16="http://schemas.microsoft.com/office/drawing/2014/main" id="{F1EC2460-AA5B-7D1A-6294-C91F2FA80A2A}"/>
              </a:ext>
            </a:extLst>
          </p:cNvPr>
          <p:cNvSpPr>
            <a:spLocks noGrp="1"/>
          </p:cNvSpPr>
          <p:nvPr>
            <p:ph idx="1"/>
          </p:nvPr>
        </p:nvSpPr>
        <p:spPr/>
        <p:txBody>
          <a:bodyPr vert="horz" lIns="0" tIns="45720" rIns="0" bIns="45720" rtlCol="0" anchor="t">
            <a:normAutofit/>
          </a:bodyPr>
          <a:lstStyle/>
          <a:p>
            <a:r>
              <a:rPr lang="en-US" sz="2400">
                <a:ea typeface="+mn-lt"/>
                <a:cs typeface="+mn-lt"/>
              </a:rPr>
              <a:t>How can predictive maintenance be effectively scheduled using real-time sensor data and time series analysis?</a:t>
            </a:r>
            <a:endParaRPr lang="en-US" sz="2400"/>
          </a:p>
        </p:txBody>
      </p:sp>
    </p:spTree>
    <p:extLst>
      <p:ext uri="{BB962C8B-B14F-4D97-AF65-F5344CB8AC3E}">
        <p14:creationId xmlns:p14="http://schemas.microsoft.com/office/powerpoint/2010/main" val="282584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7F46-9236-AAFE-E11A-88FBCB999C89}"/>
              </a:ext>
            </a:extLst>
          </p:cNvPr>
          <p:cNvSpPr>
            <a:spLocks noGrp="1"/>
          </p:cNvSpPr>
          <p:nvPr>
            <p:ph type="title"/>
          </p:nvPr>
        </p:nvSpPr>
        <p:spPr/>
        <p:txBody>
          <a:bodyPr/>
          <a:lstStyle/>
          <a:p>
            <a:r>
              <a:rPr lang="en-US"/>
              <a:t>Content</a:t>
            </a:r>
            <a:endParaRPr lang="en-GB"/>
          </a:p>
        </p:txBody>
      </p:sp>
      <p:sp>
        <p:nvSpPr>
          <p:cNvPr id="3" name="Content Placeholder 2">
            <a:extLst>
              <a:ext uri="{FF2B5EF4-FFF2-40B4-BE49-F238E27FC236}">
                <a16:creationId xmlns:a16="http://schemas.microsoft.com/office/drawing/2014/main" id="{0CE4FF05-76EA-D01C-2F78-6E449E349A73}"/>
              </a:ext>
            </a:extLst>
          </p:cNvPr>
          <p:cNvSpPr>
            <a:spLocks noGrp="1"/>
          </p:cNvSpPr>
          <p:nvPr>
            <p:ph idx="1"/>
          </p:nvPr>
        </p:nvSpPr>
        <p:spPr/>
        <p:txBody>
          <a:bodyPr vert="horz" lIns="0" tIns="45720" rIns="0" bIns="45720" rtlCol="0" anchor="t">
            <a:normAutofit/>
          </a:bodyPr>
          <a:lstStyle/>
          <a:p>
            <a:pPr marL="457200" indent="-457200">
              <a:buFont typeface="+mj-lt"/>
              <a:buAutoNum type="arabicPeriod"/>
            </a:pPr>
            <a:r>
              <a:rPr lang="en-US" sz="2400"/>
              <a:t>Background</a:t>
            </a:r>
            <a:endParaRPr lang="en-US" sz="2400">
              <a:ea typeface="Calibri"/>
              <a:cs typeface="Calibri"/>
            </a:endParaRPr>
          </a:p>
          <a:p>
            <a:pPr marL="457200" indent="-457200">
              <a:buFont typeface="+mj-lt"/>
              <a:buAutoNum type="arabicPeriod"/>
            </a:pPr>
            <a:r>
              <a:rPr lang="en-US" sz="2400"/>
              <a:t>Research Problem</a:t>
            </a:r>
            <a:endParaRPr lang="en-US" sz="2400">
              <a:ea typeface="Calibri"/>
              <a:cs typeface="Calibri"/>
            </a:endParaRPr>
          </a:p>
          <a:p>
            <a:pPr marL="457200" indent="-457200">
              <a:buFont typeface="+mj-lt"/>
              <a:buAutoNum type="arabicPeriod"/>
            </a:pPr>
            <a:r>
              <a:rPr lang="en-US" sz="2400"/>
              <a:t>Objectives</a:t>
            </a:r>
            <a:endParaRPr lang="en-US" sz="2400">
              <a:ea typeface="Calibri" panose="020F0502020204030204"/>
              <a:cs typeface="Calibri" panose="020F0502020204030204"/>
            </a:endParaRPr>
          </a:p>
          <a:p>
            <a:pPr marL="457200" indent="-457200">
              <a:buFont typeface="+mj-lt"/>
              <a:buAutoNum type="arabicPeriod"/>
            </a:pPr>
            <a:r>
              <a:rPr lang="en-US" sz="2400"/>
              <a:t>Overall System Diagrams</a:t>
            </a:r>
            <a:endParaRPr lang="en-GB" sz="2400"/>
          </a:p>
        </p:txBody>
      </p:sp>
    </p:spTree>
    <p:extLst>
      <p:ext uri="{BB962C8B-B14F-4D97-AF65-F5344CB8AC3E}">
        <p14:creationId xmlns:p14="http://schemas.microsoft.com/office/powerpoint/2010/main" val="3432418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A607B2-725D-66DD-3711-32A7DD10CCDE}"/>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cs typeface="Calibri Light"/>
              </a:rPr>
              <a:t>System Diagram</a:t>
            </a:r>
            <a:endParaRPr lang="en-US" sz="3600">
              <a:solidFill>
                <a:srgbClr val="FFFFFF"/>
              </a:solidFill>
            </a:endParaRPr>
          </a:p>
        </p:txBody>
      </p:sp>
      <p:sp>
        <p:nvSpPr>
          <p:cNvPr id="24" name="Rectangle 2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A diagram of a group of data&#10;&#10;Description automatically generated">
            <a:extLst>
              <a:ext uri="{FF2B5EF4-FFF2-40B4-BE49-F238E27FC236}">
                <a16:creationId xmlns:a16="http://schemas.microsoft.com/office/drawing/2014/main" id="{1DEFE4EC-9866-F290-B58D-866604DDDBFE}"/>
              </a:ext>
            </a:extLst>
          </p:cNvPr>
          <p:cNvPicPr>
            <a:picLocks noGrp="1" noChangeAspect="1"/>
          </p:cNvPicPr>
          <p:nvPr>
            <p:ph idx="1"/>
          </p:nvPr>
        </p:nvPicPr>
        <p:blipFill>
          <a:blip r:embed="rId2"/>
          <a:stretch>
            <a:fillRect/>
          </a:stretch>
        </p:blipFill>
        <p:spPr>
          <a:xfrm>
            <a:off x="4269817" y="2553320"/>
            <a:ext cx="7750968" cy="2013298"/>
          </a:xfrm>
        </p:spPr>
      </p:pic>
    </p:spTree>
    <p:extLst>
      <p:ext uri="{BB962C8B-B14F-4D97-AF65-F5344CB8AC3E}">
        <p14:creationId xmlns:p14="http://schemas.microsoft.com/office/powerpoint/2010/main" val="4278237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8D5C-3C6C-043E-3372-AA2A8802EAFE}"/>
              </a:ext>
            </a:extLst>
          </p:cNvPr>
          <p:cNvSpPr>
            <a:spLocks noGrp="1"/>
          </p:cNvSpPr>
          <p:nvPr>
            <p:ph type="title"/>
          </p:nvPr>
        </p:nvSpPr>
        <p:spPr/>
        <p:txBody>
          <a:bodyPr/>
          <a:lstStyle/>
          <a:p>
            <a:pPr algn="ctr"/>
            <a:r>
              <a:rPr lang="en-US">
                <a:ea typeface="+mj-lt"/>
                <a:cs typeface="+mj-lt"/>
              </a:rPr>
              <a:t>Integrated chatbot NN for vehicle advice</a:t>
            </a:r>
            <a:endParaRPr lang="en-US">
              <a:cs typeface="Calibri Light" panose="020F0302020204030204"/>
            </a:endParaRPr>
          </a:p>
        </p:txBody>
      </p:sp>
      <p:sp>
        <p:nvSpPr>
          <p:cNvPr id="3" name="Content Placeholder 2">
            <a:extLst>
              <a:ext uri="{FF2B5EF4-FFF2-40B4-BE49-F238E27FC236}">
                <a16:creationId xmlns:a16="http://schemas.microsoft.com/office/drawing/2014/main" id="{90C12F67-08C4-B7AA-B6E3-3DB1BBD7F5E6}"/>
              </a:ext>
            </a:extLst>
          </p:cNvPr>
          <p:cNvSpPr>
            <a:spLocks noGrp="1"/>
          </p:cNvSpPr>
          <p:nvPr>
            <p:ph idx="1"/>
          </p:nvPr>
        </p:nvSpPr>
        <p:spPr/>
        <p:txBody>
          <a:bodyPr vert="horz" lIns="0" tIns="45720" rIns="0" bIns="45720" rtlCol="0" anchor="t">
            <a:normAutofit/>
          </a:bodyPr>
          <a:lstStyle/>
          <a:p>
            <a:pPr algn="ctr"/>
            <a:r>
              <a:rPr lang="en-US" sz="4000" b="1" err="1">
                <a:cs typeface="Calibri"/>
              </a:rPr>
              <a:t>Ahlaan</a:t>
            </a:r>
            <a:r>
              <a:rPr lang="en-US" sz="4000" b="1">
                <a:cs typeface="Calibri"/>
              </a:rPr>
              <a:t> M.I- IT2129</a:t>
            </a:r>
            <a:endParaRPr lang="en-US" sz="4000">
              <a:solidFill>
                <a:srgbClr val="000000"/>
              </a:solidFill>
              <a:cs typeface="Calibri"/>
            </a:endParaRPr>
          </a:p>
          <a:p>
            <a:endParaRPr lang="en-US">
              <a:cs typeface="Calibri"/>
            </a:endParaRPr>
          </a:p>
        </p:txBody>
      </p:sp>
    </p:spTree>
    <p:extLst>
      <p:ext uri="{BB962C8B-B14F-4D97-AF65-F5344CB8AC3E}">
        <p14:creationId xmlns:p14="http://schemas.microsoft.com/office/powerpoint/2010/main" val="2264320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06B04-EEA0-6D41-BC37-E88AC3EAEBD8}"/>
              </a:ext>
            </a:extLst>
          </p:cNvPr>
          <p:cNvSpPr>
            <a:spLocks noGrp="1"/>
          </p:cNvSpPr>
          <p:nvPr>
            <p:ph type="title"/>
          </p:nvPr>
        </p:nvSpPr>
        <p:spPr/>
        <p:txBody>
          <a:bodyPr/>
          <a:lstStyle/>
          <a:p>
            <a:pPr algn="ctr"/>
            <a:r>
              <a:rPr lang="en-US">
                <a:cs typeface="Calibri Light"/>
              </a:rPr>
              <a:t>RESEARCH Problem</a:t>
            </a:r>
            <a:endParaRPr lang="en-US">
              <a:solidFill>
                <a:srgbClr val="000000"/>
              </a:solidFill>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37310CD0-4DE5-9B98-603D-BD85F661B4B3}"/>
              </a:ext>
            </a:extLst>
          </p:cNvPr>
          <p:cNvSpPr>
            <a:spLocks noGrp="1"/>
          </p:cNvSpPr>
          <p:nvPr>
            <p:ph idx="1"/>
          </p:nvPr>
        </p:nvSpPr>
        <p:spPr/>
        <p:txBody>
          <a:bodyPr vert="horz" lIns="0" tIns="45720" rIns="0" bIns="45720" rtlCol="0" anchor="t">
            <a:normAutofit/>
          </a:bodyPr>
          <a:lstStyle/>
          <a:p>
            <a:r>
              <a:rPr lang="en-US">
                <a:ea typeface="+mn-lt"/>
                <a:cs typeface="+mn-lt"/>
              </a:rPr>
              <a:t>How can we provide real-time, personalized vehicle advice through a neural network-based chatbot?</a:t>
            </a:r>
            <a:endParaRPr lang="en-US"/>
          </a:p>
        </p:txBody>
      </p:sp>
    </p:spTree>
    <p:extLst>
      <p:ext uri="{BB962C8B-B14F-4D97-AF65-F5344CB8AC3E}">
        <p14:creationId xmlns:p14="http://schemas.microsoft.com/office/powerpoint/2010/main" val="45454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9A3C-E61A-5348-399B-5FA445E780A0}"/>
              </a:ext>
            </a:extLst>
          </p:cNvPr>
          <p:cNvSpPr>
            <a:spLocks noGrp="1"/>
          </p:cNvSpPr>
          <p:nvPr>
            <p:ph type="title"/>
          </p:nvPr>
        </p:nvSpPr>
        <p:spPr/>
        <p:txBody>
          <a:bodyPr/>
          <a:lstStyle/>
          <a:p>
            <a:r>
              <a:rPr lang="en-US">
                <a:cs typeface="Calibri Light"/>
              </a:rPr>
              <a:t>System Diagram</a:t>
            </a:r>
            <a:endParaRPr lang="en-US">
              <a:solidFill>
                <a:srgbClr val="000000"/>
              </a:solidFill>
              <a:cs typeface="Calibri Light"/>
            </a:endParaRPr>
          </a:p>
          <a:p>
            <a:endParaRPr lang="en-US">
              <a:cs typeface="Calibri Light"/>
            </a:endParaRPr>
          </a:p>
        </p:txBody>
      </p:sp>
      <p:pic>
        <p:nvPicPr>
          <p:cNvPr id="4" name="Content Placeholder 3">
            <a:extLst>
              <a:ext uri="{FF2B5EF4-FFF2-40B4-BE49-F238E27FC236}">
                <a16:creationId xmlns:a16="http://schemas.microsoft.com/office/drawing/2014/main" id="{907EABB2-0656-0C5C-0D85-29E857CD444A}"/>
              </a:ext>
            </a:extLst>
          </p:cNvPr>
          <p:cNvPicPr>
            <a:picLocks noGrp="1" noChangeAspect="1"/>
          </p:cNvPicPr>
          <p:nvPr>
            <p:ph idx="1"/>
          </p:nvPr>
        </p:nvPicPr>
        <p:blipFill>
          <a:blip r:embed="rId2"/>
          <a:stretch>
            <a:fillRect/>
          </a:stretch>
        </p:blipFill>
        <p:spPr>
          <a:xfrm>
            <a:off x="3624556" y="1800014"/>
            <a:ext cx="5003849" cy="4114800"/>
          </a:xfrm>
        </p:spPr>
      </p:pic>
    </p:spTree>
    <p:extLst>
      <p:ext uri="{BB962C8B-B14F-4D97-AF65-F5344CB8AC3E}">
        <p14:creationId xmlns:p14="http://schemas.microsoft.com/office/powerpoint/2010/main" val="3283229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EDC1-6173-5CA8-3C94-963429E9E841}"/>
              </a:ext>
            </a:extLst>
          </p:cNvPr>
          <p:cNvSpPr>
            <a:spLocks noGrp="1"/>
          </p:cNvSpPr>
          <p:nvPr>
            <p:ph type="title"/>
          </p:nvPr>
        </p:nvSpPr>
        <p:spPr/>
        <p:txBody>
          <a:bodyPr/>
          <a:lstStyle/>
          <a:p>
            <a:r>
              <a:rPr lang="en-US">
                <a:ea typeface="+mj-lt"/>
                <a:cs typeface="+mj-lt"/>
              </a:rPr>
              <a:t>Provide personalized automobile part recommendation</a:t>
            </a:r>
            <a:endParaRPr lang="en-US"/>
          </a:p>
        </p:txBody>
      </p:sp>
      <p:sp>
        <p:nvSpPr>
          <p:cNvPr id="3" name="Content Placeholder 2">
            <a:extLst>
              <a:ext uri="{FF2B5EF4-FFF2-40B4-BE49-F238E27FC236}">
                <a16:creationId xmlns:a16="http://schemas.microsoft.com/office/drawing/2014/main" id="{86719D37-624F-3307-1BB1-5517D9133D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4268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1B60-5180-EC95-92C3-84DC04F3836C}"/>
              </a:ext>
            </a:extLst>
          </p:cNvPr>
          <p:cNvSpPr>
            <a:spLocks noGrp="1"/>
          </p:cNvSpPr>
          <p:nvPr>
            <p:ph type="title"/>
          </p:nvPr>
        </p:nvSpPr>
        <p:spPr/>
        <p:txBody>
          <a:bodyPr/>
          <a:lstStyle/>
          <a:p>
            <a:pPr algn="ctr"/>
            <a:r>
              <a:rPr lang="en-US">
                <a:cs typeface="Calibri Light"/>
              </a:rPr>
              <a:t>RESEARCH Problem</a:t>
            </a:r>
            <a:endParaRPr lang="en-US">
              <a:solidFill>
                <a:srgbClr val="000000"/>
              </a:solidFill>
              <a:cs typeface="Calibri Light"/>
            </a:endParaRPr>
          </a:p>
          <a:p>
            <a:endParaRPr lang="en-US">
              <a:cs typeface="Calibri Light"/>
            </a:endParaRPr>
          </a:p>
        </p:txBody>
      </p:sp>
      <p:sp>
        <p:nvSpPr>
          <p:cNvPr id="3" name="Content Placeholder 2">
            <a:extLst>
              <a:ext uri="{FF2B5EF4-FFF2-40B4-BE49-F238E27FC236}">
                <a16:creationId xmlns:a16="http://schemas.microsoft.com/office/drawing/2014/main" id="{524CCD77-24B1-0A5D-F13B-36900EAB13D7}"/>
              </a:ext>
            </a:extLst>
          </p:cNvPr>
          <p:cNvSpPr>
            <a:spLocks noGrp="1"/>
          </p:cNvSpPr>
          <p:nvPr>
            <p:ph idx="1"/>
          </p:nvPr>
        </p:nvSpPr>
        <p:spPr/>
        <p:txBody>
          <a:bodyPr vert="horz" lIns="0" tIns="45720" rIns="0" bIns="45720" rtlCol="0" anchor="t">
            <a:normAutofit/>
          </a:bodyPr>
          <a:lstStyle/>
          <a:p>
            <a:r>
              <a:rPr lang="en-US">
                <a:ea typeface="+mn-lt"/>
                <a:cs typeface="+mn-lt"/>
              </a:rPr>
              <a:t>How can customer reviews be leveraged to provide personalized and reliable recommendations for automobile parts?</a:t>
            </a:r>
            <a:endParaRPr lang="en-US"/>
          </a:p>
        </p:txBody>
      </p:sp>
    </p:spTree>
    <p:extLst>
      <p:ext uri="{BB962C8B-B14F-4D97-AF65-F5344CB8AC3E}">
        <p14:creationId xmlns:p14="http://schemas.microsoft.com/office/powerpoint/2010/main" val="219671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ECA78-0C76-E1C1-A794-7744BDD84C47}"/>
              </a:ext>
            </a:extLst>
          </p:cNvPr>
          <p:cNvSpPr>
            <a:spLocks noGrp="1"/>
          </p:cNvSpPr>
          <p:nvPr>
            <p:ph type="title"/>
          </p:nvPr>
        </p:nvSpPr>
        <p:spPr>
          <a:xfrm>
            <a:off x="5181601" y="634946"/>
            <a:ext cx="6368142" cy="1450757"/>
          </a:xfrm>
        </p:spPr>
        <p:txBody>
          <a:bodyPr>
            <a:normAutofit/>
          </a:bodyPr>
          <a:lstStyle/>
          <a:p>
            <a:r>
              <a:rPr lang="en-US">
                <a:cs typeface="Calibri Light"/>
              </a:rPr>
              <a:t>System Diagram</a:t>
            </a:r>
          </a:p>
          <a:p>
            <a:endParaRPr lang="en-US">
              <a:cs typeface="Calibri Light"/>
            </a:endParaRPr>
          </a:p>
        </p:txBody>
      </p:sp>
      <p:pic>
        <p:nvPicPr>
          <p:cNvPr id="7" name="Content Placeholder 6" descr="A screenshot of a computer&#10;&#10;Description automatically generated">
            <a:extLst>
              <a:ext uri="{FF2B5EF4-FFF2-40B4-BE49-F238E27FC236}">
                <a16:creationId xmlns:a16="http://schemas.microsoft.com/office/drawing/2014/main" id="{9F273A51-7EE6-B062-DF8B-9F33D9306798}"/>
              </a:ext>
            </a:extLst>
          </p:cNvPr>
          <p:cNvPicPr>
            <a:picLocks noChangeAspect="1"/>
          </p:cNvPicPr>
          <p:nvPr/>
        </p:nvPicPr>
        <p:blipFill>
          <a:blip r:embed="rId2"/>
          <a:srcRect t="18758" r="-1" b="12234"/>
          <a:stretch/>
        </p:blipFill>
        <p:spPr>
          <a:xfrm>
            <a:off x="20" y="-12128"/>
            <a:ext cx="4654276" cy="6870127"/>
          </a:xfrm>
          <a:prstGeom prst="rect">
            <a:avLst/>
          </a:prstGeom>
        </p:spPr>
      </p:pic>
      <p:cxnSp>
        <p:nvCxnSpPr>
          <p:cNvPr id="18" name="Straight Connector 17">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E6ADF299-BC14-80FB-C196-6248BE261DE5}"/>
              </a:ext>
            </a:extLst>
          </p:cNvPr>
          <p:cNvSpPr>
            <a:spLocks noGrp="1"/>
          </p:cNvSpPr>
          <p:nvPr>
            <p:ph idx="1"/>
          </p:nvPr>
        </p:nvSpPr>
        <p:spPr>
          <a:xfrm>
            <a:off x="5181601" y="2198914"/>
            <a:ext cx="6368142" cy="3670180"/>
          </a:xfrm>
        </p:spPr>
        <p:txBody>
          <a:bodyPr>
            <a:normAutofit/>
          </a:bodyPr>
          <a:lstStyle/>
          <a:p>
            <a:endParaRPr lang="en-US"/>
          </a:p>
        </p:txBody>
      </p:sp>
    </p:spTree>
    <p:extLst>
      <p:ext uri="{BB962C8B-B14F-4D97-AF65-F5344CB8AC3E}">
        <p14:creationId xmlns:p14="http://schemas.microsoft.com/office/powerpoint/2010/main" val="1723894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B0A8-195E-DF9E-2E93-4694D1C3B1A2}"/>
              </a:ext>
            </a:extLst>
          </p:cNvPr>
          <p:cNvSpPr>
            <a:spLocks noGrp="1"/>
          </p:cNvSpPr>
          <p:nvPr>
            <p:ph type="title"/>
          </p:nvPr>
        </p:nvSpPr>
        <p:spPr/>
        <p:txBody>
          <a:bodyPr/>
          <a:lstStyle/>
          <a:p>
            <a:r>
              <a:rPr lang="en-US"/>
              <a:t>Background</a:t>
            </a:r>
            <a:endParaRPr lang="en-GB"/>
          </a:p>
        </p:txBody>
      </p:sp>
      <p:sp>
        <p:nvSpPr>
          <p:cNvPr id="3" name="Content Placeholder 2">
            <a:extLst>
              <a:ext uri="{FF2B5EF4-FFF2-40B4-BE49-F238E27FC236}">
                <a16:creationId xmlns:a16="http://schemas.microsoft.com/office/drawing/2014/main" id="{6167F9BD-6DAC-2886-F3C6-C584373917E1}"/>
              </a:ext>
            </a:extLst>
          </p:cNvPr>
          <p:cNvSpPr>
            <a:spLocks noGrp="1"/>
          </p:cNvSpPr>
          <p:nvPr>
            <p:ph idx="1"/>
          </p:nvPr>
        </p:nvSpPr>
        <p:spPr>
          <a:xfrm>
            <a:off x="1097280" y="2020788"/>
            <a:ext cx="10058400" cy="4023360"/>
          </a:xfrm>
        </p:spPr>
        <p:txBody>
          <a:bodyPr vert="horz" lIns="0" tIns="45720" rIns="0" bIns="45720" rtlCol="0" anchor="t">
            <a:normAutofit/>
          </a:bodyPr>
          <a:lstStyle/>
          <a:p>
            <a:pPr>
              <a:buFont typeface="Arial" panose="020B0604020202020204" pitchFamily="34" charset="0"/>
              <a:buChar char="•"/>
            </a:pPr>
            <a:r>
              <a:rPr lang="en-US" sz="2300"/>
              <a:t>The automotive industry is evolving with IoT and AI technologies.</a:t>
            </a:r>
            <a:endParaRPr lang="en-US" sz="2300">
              <a:ea typeface="Calibri"/>
              <a:cs typeface="Calibri"/>
            </a:endParaRPr>
          </a:p>
          <a:p>
            <a:pPr>
              <a:buFont typeface="Arial" panose="020B0604020202020204" pitchFamily="34" charset="0"/>
              <a:buChar char="•"/>
            </a:pPr>
            <a:r>
              <a:rPr lang="en-US" sz="2300"/>
              <a:t>Accurate vehicle tracking remains a critical challenge.</a:t>
            </a:r>
            <a:endParaRPr lang="en-US" sz="2300">
              <a:ea typeface="Calibri"/>
              <a:cs typeface="Calibri"/>
            </a:endParaRPr>
          </a:p>
          <a:p>
            <a:pPr>
              <a:buFont typeface="Arial" panose="020B0604020202020204" pitchFamily="34" charset="0"/>
              <a:buChar char="•"/>
            </a:pPr>
            <a:r>
              <a:rPr lang="en-US" sz="2300"/>
              <a:t>Predictive maintenance is needed to reduce downtime.</a:t>
            </a:r>
            <a:endParaRPr lang="en-US" sz="2300">
              <a:ea typeface="Calibri"/>
              <a:cs typeface="Calibri"/>
            </a:endParaRPr>
          </a:p>
          <a:p>
            <a:pPr>
              <a:buFont typeface="Arial" panose="020B0604020202020204" pitchFamily="34" charset="0"/>
              <a:buChar char="•"/>
            </a:pPr>
            <a:r>
              <a:rPr lang="en-US" sz="2300"/>
              <a:t>Personalized vehicle advice can enhance user satisfaction.</a:t>
            </a:r>
            <a:endParaRPr lang="en-US" sz="2300">
              <a:ea typeface="Calibri"/>
              <a:cs typeface="Calibri"/>
            </a:endParaRPr>
          </a:p>
          <a:p>
            <a:pPr>
              <a:buFont typeface="Arial" panose="020B0604020202020204" pitchFamily="34" charset="0"/>
              <a:buChar char="•"/>
            </a:pPr>
            <a:r>
              <a:rPr lang="en-US" sz="2300"/>
              <a:t>Effective parts recommendations require better data analysis.</a:t>
            </a:r>
            <a:endParaRPr lang="en-US" sz="2300">
              <a:ea typeface="Calibri"/>
              <a:cs typeface="Calibri"/>
            </a:endParaRPr>
          </a:p>
        </p:txBody>
      </p:sp>
    </p:spTree>
    <p:extLst>
      <p:ext uri="{BB962C8B-B14F-4D97-AF65-F5344CB8AC3E}">
        <p14:creationId xmlns:p14="http://schemas.microsoft.com/office/powerpoint/2010/main" val="420654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B286-BF75-23CC-9B55-9C7C0503D1AA}"/>
              </a:ext>
            </a:extLst>
          </p:cNvPr>
          <p:cNvSpPr>
            <a:spLocks noGrp="1"/>
          </p:cNvSpPr>
          <p:nvPr>
            <p:ph type="title"/>
          </p:nvPr>
        </p:nvSpPr>
        <p:spPr/>
        <p:txBody>
          <a:bodyPr/>
          <a:lstStyle/>
          <a:p>
            <a:r>
              <a:rPr lang="en-US"/>
              <a:t>Project Introduction</a:t>
            </a:r>
            <a:endParaRPr lang="en-GB"/>
          </a:p>
        </p:txBody>
      </p:sp>
      <p:sp>
        <p:nvSpPr>
          <p:cNvPr id="3" name="Content Placeholder 2">
            <a:extLst>
              <a:ext uri="{FF2B5EF4-FFF2-40B4-BE49-F238E27FC236}">
                <a16:creationId xmlns:a16="http://schemas.microsoft.com/office/drawing/2014/main" id="{39C5B5DC-DFE5-79B8-DC03-071A25DAAA55}"/>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GB" sz="2300"/>
              <a:t>Enhance vehicle lifecycle management using IoT and AI.</a:t>
            </a:r>
            <a:endParaRPr lang="en-GB" sz="2300">
              <a:ea typeface="Calibri"/>
              <a:cs typeface="Calibri"/>
            </a:endParaRPr>
          </a:p>
          <a:p>
            <a:pPr>
              <a:buFont typeface="Arial" panose="020B0604020202020204" pitchFamily="34" charset="0"/>
              <a:buChar char="•"/>
            </a:pPr>
            <a:r>
              <a:rPr lang="en-GB" sz="2300"/>
              <a:t>Implement real-time GPS tracking for accurate vehicle monitoring.</a:t>
            </a:r>
            <a:endParaRPr lang="en-GB" sz="2300">
              <a:ea typeface="Calibri"/>
              <a:cs typeface="Calibri"/>
            </a:endParaRPr>
          </a:p>
          <a:p>
            <a:pPr>
              <a:buFont typeface="Arial" panose="020B0604020202020204" pitchFamily="34" charset="0"/>
              <a:buChar char="•"/>
            </a:pPr>
            <a:r>
              <a:rPr lang="en-GB" sz="2300"/>
              <a:t>Utilize predictive maintenance models to reduce downtime.</a:t>
            </a:r>
            <a:endParaRPr lang="en-GB" sz="2300">
              <a:ea typeface="Calibri"/>
              <a:cs typeface="Calibri"/>
            </a:endParaRPr>
          </a:p>
          <a:p>
            <a:pPr>
              <a:buFont typeface="Arial" panose="020B0604020202020204" pitchFamily="34" charset="0"/>
              <a:buChar char="•"/>
            </a:pPr>
            <a:r>
              <a:rPr lang="en-GB" sz="2300"/>
              <a:t>Provide personalized advice and parts recommendations using AI and NLP.</a:t>
            </a:r>
            <a:endParaRPr lang="en-GB" sz="2300">
              <a:ea typeface="Calibri"/>
              <a:cs typeface="Calibri"/>
            </a:endParaRPr>
          </a:p>
        </p:txBody>
      </p:sp>
    </p:spTree>
    <p:extLst>
      <p:ext uri="{BB962C8B-B14F-4D97-AF65-F5344CB8AC3E}">
        <p14:creationId xmlns:p14="http://schemas.microsoft.com/office/powerpoint/2010/main" val="92212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FD46-D90E-AE41-FA0B-9E9778608A07}"/>
              </a:ext>
            </a:extLst>
          </p:cNvPr>
          <p:cNvSpPr>
            <a:spLocks noGrp="1"/>
          </p:cNvSpPr>
          <p:nvPr>
            <p:ph type="title"/>
          </p:nvPr>
        </p:nvSpPr>
        <p:spPr/>
        <p:txBody>
          <a:bodyPr/>
          <a:lstStyle/>
          <a:p>
            <a:r>
              <a:rPr lang="en-US"/>
              <a:t>Main Objective</a:t>
            </a:r>
            <a:endParaRPr lang="en-GB"/>
          </a:p>
        </p:txBody>
      </p:sp>
      <p:sp>
        <p:nvSpPr>
          <p:cNvPr id="3" name="Content Placeholder 2">
            <a:extLst>
              <a:ext uri="{FF2B5EF4-FFF2-40B4-BE49-F238E27FC236}">
                <a16:creationId xmlns:a16="http://schemas.microsoft.com/office/drawing/2014/main" id="{B4BBF47C-4624-4E47-5A46-34B9EECF351F}"/>
              </a:ext>
            </a:extLst>
          </p:cNvPr>
          <p:cNvSpPr>
            <a:spLocks noGrp="1"/>
          </p:cNvSpPr>
          <p:nvPr>
            <p:ph idx="1"/>
          </p:nvPr>
        </p:nvSpPr>
        <p:spPr/>
        <p:txBody>
          <a:bodyPr vert="horz" lIns="0" tIns="45720" rIns="0" bIns="45720" rtlCol="0" anchor="t">
            <a:normAutofit/>
          </a:bodyPr>
          <a:lstStyle/>
          <a:p>
            <a:endParaRPr lang="en-US" sz="2300">
              <a:ea typeface="Calibri"/>
              <a:cs typeface="Calibri"/>
            </a:endParaRPr>
          </a:p>
          <a:p>
            <a:pPr marL="0" indent="0">
              <a:buNone/>
            </a:pPr>
            <a:endParaRPr lang="en-US" sz="2300">
              <a:ea typeface="Calibri"/>
              <a:cs typeface="Calibri"/>
            </a:endParaRPr>
          </a:p>
          <a:p>
            <a:r>
              <a:rPr lang="en-US" sz="2300"/>
              <a:t>Enhance vehicle lifecycle management by using IoT and AI technologies to optimize usage, reduce downtime, and provide personalized advice and parts recommendations.</a:t>
            </a:r>
            <a:endParaRPr lang="en-US" sz="2300">
              <a:ea typeface="Calibri"/>
              <a:cs typeface="Calibri"/>
            </a:endParaRPr>
          </a:p>
          <a:p>
            <a:endParaRPr lang="en-GB" sz="2300">
              <a:ea typeface="Calibri"/>
              <a:cs typeface="Calibri"/>
            </a:endParaRPr>
          </a:p>
        </p:txBody>
      </p:sp>
    </p:spTree>
    <p:extLst>
      <p:ext uri="{BB962C8B-B14F-4D97-AF65-F5344CB8AC3E}">
        <p14:creationId xmlns:p14="http://schemas.microsoft.com/office/powerpoint/2010/main" val="10387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1A0D-7730-B6FE-3BDB-1FEAF12FB888}"/>
              </a:ext>
            </a:extLst>
          </p:cNvPr>
          <p:cNvSpPr>
            <a:spLocks noGrp="1"/>
          </p:cNvSpPr>
          <p:nvPr>
            <p:ph type="title"/>
          </p:nvPr>
        </p:nvSpPr>
        <p:spPr/>
        <p:txBody>
          <a:bodyPr/>
          <a:lstStyle/>
          <a:p>
            <a:r>
              <a:rPr lang="en-US"/>
              <a:t>Sub Objectives</a:t>
            </a:r>
            <a:endParaRPr lang="en-GB"/>
          </a:p>
        </p:txBody>
      </p:sp>
      <p:sp>
        <p:nvSpPr>
          <p:cNvPr id="3" name="Content Placeholder 2">
            <a:extLst>
              <a:ext uri="{FF2B5EF4-FFF2-40B4-BE49-F238E27FC236}">
                <a16:creationId xmlns:a16="http://schemas.microsoft.com/office/drawing/2014/main" id="{C2869CDE-CA25-1E2C-2EE0-8F741003D1DE}"/>
              </a:ext>
            </a:extLst>
          </p:cNvPr>
          <p:cNvSpPr>
            <a:spLocks noGrp="1"/>
          </p:cNvSpPr>
          <p:nvPr>
            <p:ph idx="1"/>
          </p:nvPr>
        </p:nvSpPr>
        <p:spPr>
          <a:xfrm>
            <a:off x="1086982" y="2319410"/>
            <a:ext cx="10058400" cy="2602333"/>
          </a:xfrm>
        </p:spPr>
        <p:txBody>
          <a:bodyPr vert="horz" lIns="0" tIns="45720" rIns="0" bIns="45720" rtlCol="0" anchor="t">
            <a:normAutofit/>
          </a:bodyPr>
          <a:lstStyle/>
          <a:p>
            <a:pPr>
              <a:buFont typeface="Arial" panose="020B0604020202020204" pitchFamily="34" charset="0"/>
              <a:buChar char="•"/>
            </a:pPr>
            <a:r>
              <a:rPr lang="en-US" sz="2300" i="0" u="none" strike="noStrike" baseline="0">
                <a:solidFill>
                  <a:srgbClr val="000000"/>
                </a:solidFill>
                <a:latin typeface="Times New Roman"/>
                <a:cs typeface="Times New Roman"/>
              </a:rPr>
              <a:t>Accurately track and log vehicle travel (map) </a:t>
            </a:r>
          </a:p>
          <a:p>
            <a:pPr>
              <a:buFont typeface="Arial" panose="020B0604020202020204" pitchFamily="34" charset="0"/>
              <a:buChar char="•"/>
            </a:pPr>
            <a:r>
              <a:rPr lang="en-GB" sz="2300" i="0" u="none" strike="noStrike" baseline="0">
                <a:solidFill>
                  <a:srgbClr val="000000"/>
                </a:solidFill>
                <a:latin typeface="Times New Roman"/>
                <a:cs typeface="Times New Roman"/>
              </a:rPr>
              <a:t>diagnostics Schedule predictive maintenance </a:t>
            </a:r>
          </a:p>
          <a:p>
            <a:pPr>
              <a:buFont typeface="Arial" panose="020B0604020202020204" pitchFamily="34" charset="0"/>
              <a:buChar char="•"/>
            </a:pPr>
            <a:r>
              <a:rPr lang="en-US" sz="2300" i="0" u="none" strike="noStrike" baseline="0">
                <a:solidFill>
                  <a:srgbClr val="000000"/>
                </a:solidFill>
                <a:latin typeface="Times New Roman"/>
                <a:cs typeface="Times New Roman"/>
              </a:rPr>
              <a:t>Integrated chatbot NN for vehicle advice 	</a:t>
            </a:r>
          </a:p>
          <a:p>
            <a:pPr>
              <a:buFont typeface="Arial" panose="020B0604020202020204" pitchFamily="34" charset="0"/>
              <a:buChar char="•"/>
            </a:pPr>
            <a:r>
              <a:rPr lang="en-GB" sz="2300" i="0" u="none" strike="noStrike" baseline="0">
                <a:solidFill>
                  <a:srgbClr val="000000"/>
                </a:solidFill>
                <a:latin typeface="Times New Roman"/>
                <a:cs typeface="Times New Roman"/>
              </a:rPr>
              <a:t>Provide personalized automobile part recommendation </a:t>
            </a:r>
            <a:endParaRPr lang="en-GB" sz="2300">
              <a:ea typeface="Calibri"/>
              <a:cs typeface="Calibri"/>
            </a:endParaRPr>
          </a:p>
          <a:p>
            <a:endParaRPr lang="en-GB" sz="2300">
              <a:ea typeface="Calibri"/>
              <a:cs typeface="Calibri"/>
            </a:endParaRPr>
          </a:p>
        </p:txBody>
      </p:sp>
    </p:spTree>
    <p:extLst>
      <p:ext uri="{BB962C8B-B14F-4D97-AF65-F5344CB8AC3E}">
        <p14:creationId xmlns:p14="http://schemas.microsoft.com/office/powerpoint/2010/main" val="10296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2C7F-78F7-A5C9-D507-19006902AC5D}"/>
              </a:ext>
            </a:extLst>
          </p:cNvPr>
          <p:cNvSpPr>
            <a:spLocks noGrp="1"/>
          </p:cNvSpPr>
          <p:nvPr>
            <p:ph type="title"/>
          </p:nvPr>
        </p:nvSpPr>
        <p:spPr/>
        <p:txBody>
          <a:bodyPr/>
          <a:lstStyle/>
          <a:p>
            <a:r>
              <a:rPr lang="en-US"/>
              <a:t>Research Questions</a:t>
            </a:r>
            <a:endParaRPr lang="en-GB"/>
          </a:p>
        </p:txBody>
      </p:sp>
      <p:sp>
        <p:nvSpPr>
          <p:cNvPr id="3" name="Content Placeholder 2">
            <a:extLst>
              <a:ext uri="{FF2B5EF4-FFF2-40B4-BE49-F238E27FC236}">
                <a16:creationId xmlns:a16="http://schemas.microsoft.com/office/drawing/2014/main" id="{DAE28C2C-B740-7733-6B2B-1DE15E650BBA}"/>
              </a:ext>
            </a:extLst>
          </p:cNvPr>
          <p:cNvSpPr>
            <a:spLocks noGrp="1"/>
          </p:cNvSpPr>
          <p:nvPr>
            <p:ph idx="1"/>
          </p:nvPr>
        </p:nvSpPr>
        <p:spPr/>
        <p:txBody>
          <a:bodyPr vert="horz" lIns="0" tIns="45720" rIns="0" bIns="45720" rtlCol="0" anchor="t">
            <a:normAutofit/>
          </a:bodyPr>
          <a:lstStyle/>
          <a:p>
            <a:pPr>
              <a:buFont typeface="Arial" panose="020B0604020202020204" pitchFamily="34" charset="0"/>
              <a:buChar char="•"/>
            </a:pPr>
            <a:r>
              <a:rPr lang="en-US" sz="2300"/>
              <a:t>How can we accurately track and log the total lifetime travel of vehicles using IoT technology?</a:t>
            </a:r>
            <a:endParaRPr lang="en-US" sz="2300">
              <a:ea typeface="Calibri"/>
              <a:cs typeface="Calibri"/>
            </a:endParaRPr>
          </a:p>
          <a:p>
            <a:pPr>
              <a:buFont typeface="Arial" panose="020B0604020202020204" pitchFamily="34" charset="0"/>
              <a:buChar char="•"/>
            </a:pPr>
            <a:r>
              <a:rPr lang="en-US" sz="2300"/>
              <a:t>How can predictive maintenance be effectively scheduled using real-time sensor data and time series analysis?</a:t>
            </a:r>
            <a:endParaRPr lang="en-US" sz="2300">
              <a:ea typeface="Calibri"/>
              <a:cs typeface="Calibri"/>
            </a:endParaRPr>
          </a:p>
          <a:p>
            <a:pPr>
              <a:buFont typeface="Arial" panose="020B0604020202020204" pitchFamily="34" charset="0"/>
              <a:buChar char="•"/>
            </a:pPr>
            <a:r>
              <a:rPr lang="en-US" sz="2300"/>
              <a:t>How can we provide real-time, personalized vehicle advice through a neural network-based chatbot?</a:t>
            </a:r>
            <a:endParaRPr lang="en-US" sz="2300">
              <a:ea typeface="Calibri"/>
              <a:cs typeface="Calibri"/>
            </a:endParaRPr>
          </a:p>
          <a:p>
            <a:pPr>
              <a:buFont typeface="Arial" panose="020B0604020202020204" pitchFamily="34" charset="0"/>
              <a:buChar char="•"/>
            </a:pPr>
            <a:r>
              <a:rPr lang="en-US" sz="2300"/>
              <a:t>How can customer reviews be leveraged to provide personalized and reliable recommendations for automobile parts?</a:t>
            </a:r>
            <a:endParaRPr lang="en-GB" sz="2300">
              <a:ea typeface="Calibri"/>
              <a:cs typeface="Calibri"/>
            </a:endParaRPr>
          </a:p>
        </p:txBody>
      </p:sp>
    </p:spTree>
    <p:extLst>
      <p:ext uri="{BB962C8B-B14F-4D97-AF65-F5344CB8AC3E}">
        <p14:creationId xmlns:p14="http://schemas.microsoft.com/office/powerpoint/2010/main" val="7579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7FEC-F609-8845-764A-5030D26E887C}"/>
              </a:ext>
            </a:extLst>
          </p:cNvPr>
          <p:cNvSpPr>
            <a:spLocks noGrp="1"/>
          </p:cNvSpPr>
          <p:nvPr>
            <p:ph type="title"/>
          </p:nvPr>
        </p:nvSpPr>
        <p:spPr/>
        <p:txBody>
          <a:bodyPr/>
          <a:lstStyle/>
          <a:p>
            <a:r>
              <a:rPr lang="en-US">
                <a:ea typeface="Calibri Light"/>
                <a:cs typeface="Calibri Light"/>
              </a:rPr>
              <a:t>Literature Review</a:t>
            </a:r>
            <a:endParaRPr lang="en-US"/>
          </a:p>
        </p:txBody>
      </p:sp>
      <p:sp>
        <p:nvSpPr>
          <p:cNvPr id="4" name="TextBox 3">
            <a:extLst>
              <a:ext uri="{FF2B5EF4-FFF2-40B4-BE49-F238E27FC236}">
                <a16:creationId xmlns:a16="http://schemas.microsoft.com/office/drawing/2014/main" id="{6493A261-7D08-BC51-63C7-72F017270522}"/>
              </a:ext>
            </a:extLst>
          </p:cNvPr>
          <p:cNvSpPr txBox="1"/>
          <p:nvPr/>
        </p:nvSpPr>
        <p:spPr>
          <a:xfrm>
            <a:off x="1068859" y="2407508"/>
            <a:ext cx="10054281" cy="186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a:t>The integration of IoT and data-driven technologies is reshaping the automotive industry, particularly in the realm of vehicle lifecycle management and maintenance. This literature review explores the key areas of IoT-enabled vehicle tracking, predictive maintenance, neural network-based vehicle advisory systems, and personalized automobile part recommendations.</a:t>
            </a:r>
            <a:endParaRPr lang="en-US" sz="2300">
              <a:ea typeface="Calibri"/>
              <a:cs typeface="Calibri"/>
            </a:endParaRPr>
          </a:p>
        </p:txBody>
      </p:sp>
    </p:spTree>
    <p:extLst>
      <p:ext uri="{BB962C8B-B14F-4D97-AF65-F5344CB8AC3E}">
        <p14:creationId xmlns:p14="http://schemas.microsoft.com/office/powerpoint/2010/main" val="370660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B2C7-5EB2-2D74-44AA-386661AC0A1D}"/>
              </a:ext>
            </a:extLst>
          </p:cNvPr>
          <p:cNvSpPr>
            <a:spLocks noGrp="1"/>
          </p:cNvSpPr>
          <p:nvPr>
            <p:ph type="title"/>
          </p:nvPr>
        </p:nvSpPr>
        <p:spPr/>
        <p:txBody>
          <a:bodyPr/>
          <a:lstStyle/>
          <a:p>
            <a:r>
              <a:rPr lang="en-US">
                <a:ea typeface="Calibri Light"/>
                <a:cs typeface="Calibri Light"/>
              </a:rPr>
              <a:t>Conclusion</a:t>
            </a:r>
            <a:endParaRPr lang="en-US" err="1"/>
          </a:p>
        </p:txBody>
      </p:sp>
      <p:sp>
        <p:nvSpPr>
          <p:cNvPr id="4" name="TextBox 3">
            <a:extLst>
              <a:ext uri="{FF2B5EF4-FFF2-40B4-BE49-F238E27FC236}">
                <a16:creationId xmlns:a16="http://schemas.microsoft.com/office/drawing/2014/main" id="{0DDD5C64-3577-9799-8704-8B8E3A2E4738}"/>
              </a:ext>
            </a:extLst>
          </p:cNvPr>
          <p:cNvSpPr txBox="1"/>
          <p:nvPr/>
        </p:nvSpPr>
        <p:spPr>
          <a:xfrm>
            <a:off x="1099751" y="2551670"/>
            <a:ext cx="10054280" cy="2569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a:t>The reviewed literature underscores the transformative potential of IoT and data-driven solutions in vehicle lifecycle management. By integrating real-time data analytics, predictive maintenance, AI-driven advisory systems, and personalized recommendations, the automotive industry can achieve greater efficiency, reduced operational costs, and enhanced customer satisfaction. Future research should continue to explore the optimization of these technologies to further advance vehicle lifecycle management and maintenance.</a:t>
            </a:r>
            <a:endParaRPr lang="en-US" sz="2300">
              <a:ea typeface="Calibri"/>
              <a:cs typeface="Calibri"/>
            </a:endParaRPr>
          </a:p>
        </p:txBody>
      </p:sp>
    </p:spTree>
    <p:extLst>
      <p:ext uri="{BB962C8B-B14F-4D97-AF65-F5344CB8AC3E}">
        <p14:creationId xmlns:p14="http://schemas.microsoft.com/office/powerpoint/2010/main" val="401590288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44C6F7204FB745B8314568FFB2DC6C" ma:contentTypeVersion="18" ma:contentTypeDescription="Create a new document." ma:contentTypeScope="" ma:versionID="c07d325f4a1d5ba5adac707b602aed05">
  <xsd:schema xmlns:xsd="http://www.w3.org/2001/XMLSchema" xmlns:xs="http://www.w3.org/2001/XMLSchema" xmlns:p="http://schemas.microsoft.com/office/2006/metadata/properties" xmlns:ns3="176fe0ef-39bb-4fce-9cdf-7c9e8210b2e0" xmlns:ns4="5df553c8-e375-43b0-8a4f-daf052bb1454" targetNamespace="http://schemas.microsoft.com/office/2006/metadata/properties" ma:root="true" ma:fieldsID="dfb4983d3eb4e474c05f6bfa3810c8e8" ns3:_="" ns4:_="">
    <xsd:import namespace="176fe0ef-39bb-4fce-9cdf-7c9e8210b2e0"/>
    <xsd:import namespace="5df553c8-e375-43b0-8a4f-daf052bb145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ServiceObjectDetectorVersions" minOccurs="0"/>
                <xsd:element ref="ns4:MediaServiceLocation" minOccurs="0"/>
                <xsd:element ref="ns4:MediaLengthInSeconds" minOccurs="0"/>
                <xsd:element ref="ns4:_activity"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6fe0ef-39bb-4fce-9cdf-7c9e8210b2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f553c8-e375-43b0-8a4f-daf052bb145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_activity" ma:index="23" nillable="true" ma:displayName="_activity" ma:hidden="true" ma:internalName="_activity">
      <xsd:simpleType>
        <xsd:restriction base="dms:Note"/>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5df553c8-e375-43b0-8a4f-daf052bb1454" xsi:nil="true"/>
    <_activity xmlns="5df553c8-e375-43b0-8a4f-daf052bb1454" xsi:nil="true"/>
  </documentManagement>
</p:properties>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50C2C3E8-832D-49D5-87A0-A5D4DCBCC1E0}">
  <ds:schemaRefs>
    <ds:schemaRef ds:uri="176fe0ef-39bb-4fce-9cdf-7c9e8210b2e0"/>
    <ds:schemaRef ds:uri="5df553c8-e375-43b0-8a4f-daf052bb14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3B37DAF-AFAF-4561-A80B-C76198EBD319}">
  <ds:schemaRefs>
    <ds:schemaRef ds:uri="176fe0ef-39bb-4fce-9cdf-7c9e8210b2e0"/>
    <ds:schemaRef ds:uri="5df553c8-e375-43b0-8a4f-daf052bb145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Retrospect</vt:lpstr>
      <vt:lpstr>ADVANCED IOT AND DATA-DRIVEN SOLUTIONS FOR OPTIMIZING VEHICLE LIFECYCLE MANAGEMENT AND MAINTANANCE </vt:lpstr>
      <vt:lpstr>Content</vt:lpstr>
      <vt:lpstr>Background</vt:lpstr>
      <vt:lpstr>Project Introduction</vt:lpstr>
      <vt:lpstr>Main Objective</vt:lpstr>
      <vt:lpstr>Sub Objectives</vt:lpstr>
      <vt:lpstr>Research Questions</vt:lpstr>
      <vt:lpstr>Literature Review</vt:lpstr>
      <vt:lpstr>Conclusion</vt:lpstr>
      <vt:lpstr>SYSTEM DIAGRAM</vt:lpstr>
      <vt:lpstr>PowerPoint Presentation</vt:lpstr>
      <vt:lpstr>PowerPoint Presentation</vt:lpstr>
      <vt:lpstr>PowerPoint Presentation</vt:lpstr>
      <vt:lpstr>PowerPoint Presentation</vt:lpstr>
      <vt:lpstr>System Diagram</vt:lpstr>
      <vt:lpstr>PowerPoint Presentation</vt:lpstr>
      <vt:lpstr>PowerPoint Presentation</vt:lpstr>
      <vt:lpstr>Diagnostics Schedule predictive maintenance</vt:lpstr>
      <vt:lpstr>Research Problem</vt:lpstr>
      <vt:lpstr>System Diagram</vt:lpstr>
      <vt:lpstr>Integrated chatbot NN for vehicle advice</vt:lpstr>
      <vt:lpstr>RESEARCH Problem </vt:lpstr>
      <vt:lpstr>System Diagram </vt:lpstr>
      <vt:lpstr>Provide personalized automobile part recommendation</vt:lpstr>
      <vt:lpstr>RESEARCH Problem </vt:lpstr>
      <vt:lpstr>System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IOT AND DATA-DRIVEN SOLUTIONS FOR OPTIMIZING VEHICLE LIFECYCLE MANAGEMENT AND MAINTANANCE 24-25J-172</dc:title>
  <dc:creator>Nafeel S.M. it21173554</dc:creator>
  <cp:revision>40</cp:revision>
  <dcterms:created xsi:type="dcterms:W3CDTF">2024-08-08T13:14:34Z</dcterms:created>
  <dcterms:modified xsi:type="dcterms:W3CDTF">2024-08-11T17:39:32Z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0x010100B044C6F7204FB745B8314568FFB2DC6C</vt:lpwstr>
  </property>
</Properties>
</file>