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78" r:id="rId2"/>
    <p:sldId id="279" r:id="rId3"/>
    <p:sldId id="280" r:id="rId4"/>
    <p:sldId id="281" r:id="rId5"/>
    <p:sldId id="282" r:id="rId6"/>
    <p:sldId id="283" r:id="rId7"/>
    <p:sldId id="285" r:id="rId8"/>
    <p:sldId id="286" r:id="rId9"/>
    <p:sldId id="287" r:id="rId10"/>
    <p:sldId id="288" r:id="rId11"/>
    <p:sldId id="289" r:id="rId12"/>
    <p:sldId id="290" r:id="rId13"/>
    <p:sldId id="291" r:id="rId14"/>
    <p:sldId id="292" r:id="rId15"/>
    <p:sldId id="294" r:id="rId16"/>
    <p:sldId id="297" r:id="rId17"/>
    <p:sldId id="29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544" autoAdjust="0"/>
    <p:restoredTop sz="94660"/>
  </p:normalViewPr>
  <p:slideViewPr>
    <p:cSldViewPr snapToGrid="0">
      <p:cViewPr varScale="1">
        <p:scale>
          <a:sx n="74" d="100"/>
          <a:sy n="74" d="100"/>
        </p:scale>
        <p:origin x="516"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BB565B-48DB-4F6E-AAAB-435BEAE13263}" type="datetimeFigureOut">
              <a:rPr lang="en-IN" smtClean="0"/>
              <a:t>13-07-2021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C8D436-E82C-4F6B-B709-08AFF43EC5FD}" type="slidenum">
              <a:rPr lang="en-IN" smtClean="0"/>
              <a:t>‹#›</a:t>
            </a:fld>
            <a:endParaRPr lang="en-IN"/>
          </a:p>
        </p:txBody>
      </p:sp>
    </p:spTree>
    <p:extLst>
      <p:ext uri="{BB962C8B-B14F-4D97-AF65-F5344CB8AC3E}">
        <p14:creationId xmlns:p14="http://schemas.microsoft.com/office/powerpoint/2010/main" val="10525120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pic>
        <p:nvPicPr>
          <p:cNvPr id="7" name="Picture 2" descr="Image result for adamas university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68000" y="23813"/>
            <a:ext cx="1524000" cy="1221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06013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7" name="Picture 2" descr="Image result for adamas university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68000" y="23813"/>
            <a:ext cx="1524000" cy="1221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068179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7" name="Picture 2" descr="Image result for adamas university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68000" y="23813"/>
            <a:ext cx="1524000" cy="1221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399865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7" name="Picture 2" descr="Image result for adamas university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68000" y="23813"/>
            <a:ext cx="1524000" cy="1221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608081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pic>
        <p:nvPicPr>
          <p:cNvPr id="7" name="Picture 2" descr="Image result for adamas university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68000" y="23813"/>
            <a:ext cx="1524000" cy="1221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702544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8" name="Picture 2" descr="Image result for adamas university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68000" y="23813"/>
            <a:ext cx="1524000" cy="1221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935297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10" name="Picture 2" descr="Image result for adamas university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68000" y="23813"/>
            <a:ext cx="1524000" cy="1221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635740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6" name="Picture 2" descr="Image result for adamas university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68000" y="23813"/>
            <a:ext cx="1524000" cy="1221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85985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2" descr="Image result for adamas university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68000" y="23813"/>
            <a:ext cx="1524000" cy="1221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92747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pic>
        <p:nvPicPr>
          <p:cNvPr id="8" name="Picture 2" descr="Image result for adamas university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68000" y="23813"/>
            <a:ext cx="1524000" cy="1221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903004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pic>
        <p:nvPicPr>
          <p:cNvPr id="8" name="Picture 2" descr="Image result for adamas university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668000" y="23813"/>
            <a:ext cx="1524000" cy="1221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292965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7" name="Picture 2" descr="Image result for adamas university logo"/>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668000" y="23813"/>
            <a:ext cx="1524000" cy="122146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AE44D2DC-9117-4077-A68D-4C8EC0F52989}"/>
              </a:ext>
            </a:extLst>
          </p:cNvPr>
          <p:cNvSpPr/>
          <p:nvPr/>
        </p:nvSpPr>
        <p:spPr>
          <a:xfrm>
            <a:off x="4905373" y="6296297"/>
            <a:ext cx="2381251" cy="563789"/>
          </a:xfrm>
          <a:prstGeom prst="rect">
            <a:avLst/>
          </a:prstGeom>
          <a:solidFill>
            <a:schemeClr val="accent5">
              <a:lumMod val="7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28">
            <a:extLst>
              <a:ext uri="{FF2B5EF4-FFF2-40B4-BE49-F238E27FC236}">
                <a16:creationId xmlns:a16="http://schemas.microsoft.com/office/drawing/2014/main" id="{34AD69FC-1990-452F-B18D-3E5CC591FB03}"/>
              </a:ext>
            </a:extLst>
          </p:cNvPr>
          <p:cNvSpPr/>
          <p:nvPr/>
        </p:nvSpPr>
        <p:spPr>
          <a:xfrm>
            <a:off x="7358059" y="6216248"/>
            <a:ext cx="2381254" cy="643838"/>
          </a:xfrm>
          <a:custGeom>
            <a:avLst/>
            <a:gdLst>
              <a:gd name="connsiteX0" fmla="*/ 2438400 w 2438403"/>
              <a:gd name="connsiteY0" fmla="*/ 0 h 4690630"/>
              <a:gd name="connsiteX1" fmla="*/ 2438403 w 2438403"/>
              <a:gd name="connsiteY1" fmla="*/ 1 h 4690630"/>
              <a:gd name="connsiteX2" fmla="*/ 2438403 w 2438403"/>
              <a:gd name="connsiteY2" fmla="*/ 583190 h 4690630"/>
              <a:gd name="connsiteX3" fmla="*/ 2438403 w 2438403"/>
              <a:gd name="connsiteY3" fmla="*/ 4107441 h 4690630"/>
              <a:gd name="connsiteX4" fmla="*/ 2438400 w 2438403"/>
              <a:gd name="connsiteY4" fmla="*/ 4107440 h 4690630"/>
              <a:gd name="connsiteX5" fmla="*/ 3 w 2438403"/>
              <a:gd name="connsiteY5" fmla="*/ 4690630 h 4690630"/>
              <a:gd name="connsiteX6" fmla="*/ 3 w 2438403"/>
              <a:gd name="connsiteY6" fmla="*/ 583190 h 4690630"/>
              <a:gd name="connsiteX7" fmla="*/ 0 w 2438403"/>
              <a:gd name="connsiteY7" fmla="*/ 583190 h 4690630"/>
              <a:gd name="connsiteX8" fmla="*/ 3 w 2438403"/>
              <a:gd name="connsiteY8" fmla="*/ 583189 h 4690630"/>
              <a:gd name="connsiteX9" fmla="*/ 3 w 2438403"/>
              <a:gd name="connsiteY9" fmla="*/ 583189 h 469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38403" h="4690630">
                <a:moveTo>
                  <a:pt x="2438400" y="0"/>
                </a:moveTo>
                <a:lnTo>
                  <a:pt x="2438403" y="1"/>
                </a:lnTo>
                <a:lnTo>
                  <a:pt x="2438403" y="583190"/>
                </a:lnTo>
                <a:lnTo>
                  <a:pt x="2438403" y="4107441"/>
                </a:lnTo>
                <a:lnTo>
                  <a:pt x="2438400" y="4107440"/>
                </a:lnTo>
                <a:lnTo>
                  <a:pt x="3" y="4690630"/>
                </a:lnTo>
                <a:lnTo>
                  <a:pt x="3" y="583190"/>
                </a:lnTo>
                <a:lnTo>
                  <a:pt x="0" y="583190"/>
                </a:lnTo>
                <a:lnTo>
                  <a:pt x="3" y="583189"/>
                </a:lnTo>
                <a:lnTo>
                  <a:pt x="3" y="583189"/>
                </a:lnTo>
                <a:close/>
              </a:path>
            </a:pathLst>
          </a:custGeom>
          <a:solidFill>
            <a:schemeClr val="accent5">
              <a:lumMod val="60000"/>
              <a:lumOff val="4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29">
            <a:extLst>
              <a:ext uri="{FF2B5EF4-FFF2-40B4-BE49-F238E27FC236}">
                <a16:creationId xmlns:a16="http://schemas.microsoft.com/office/drawing/2014/main" id="{40509BE7-A1F7-4B73-972F-A679DD24B086}"/>
              </a:ext>
            </a:extLst>
          </p:cNvPr>
          <p:cNvSpPr/>
          <p:nvPr/>
        </p:nvSpPr>
        <p:spPr>
          <a:xfrm>
            <a:off x="9810749" y="6216250"/>
            <a:ext cx="2381251" cy="643838"/>
          </a:xfrm>
          <a:custGeom>
            <a:avLst/>
            <a:gdLst>
              <a:gd name="connsiteX0" fmla="*/ 0 w 2438400"/>
              <a:gd name="connsiteY0" fmla="*/ 0 h 4690629"/>
              <a:gd name="connsiteX1" fmla="*/ 2438398 w 2438400"/>
              <a:gd name="connsiteY1" fmla="*/ 583189 h 4690629"/>
              <a:gd name="connsiteX2" fmla="*/ 2438400 w 2438400"/>
              <a:gd name="connsiteY2" fmla="*/ 4690629 h 4690629"/>
              <a:gd name="connsiteX3" fmla="*/ 2438398 w 2438400"/>
              <a:gd name="connsiteY3" fmla="*/ 4690628 h 4690629"/>
              <a:gd name="connsiteX4" fmla="*/ 0 w 2438400"/>
              <a:gd name="connsiteY4" fmla="*/ 4107439 h 4690629"/>
              <a:gd name="connsiteX5" fmla="*/ 0 w 2438400"/>
              <a:gd name="connsiteY5" fmla="*/ 583189 h 4690629"/>
              <a:gd name="connsiteX6" fmla="*/ 0 w 2438400"/>
              <a:gd name="connsiteY6" fmla="*/ 0 h 4690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38400" h="4690629">
                <a:moveTo>
                  <a:pt x="0" y="0"/>
                </a:moveTo>
                <a:lnTo>
                  <a:pt x="2438398" y="583189"/>
                </a:lnTo>
                <a:cubicBezTo>
                  <a:pt x="2438399" y="1952336"/>
                  <a:pt x="2438399" y="3321482"/>
                  <a:pt x="2438400" y="4690629"/>
                </a:cubicBezTo>
                <a:cubicBezTo>
                  <a:pt x="2438399" y="4690629"/>
                  <a:pt x="2438399" y="4690628"/>
                  <a:pt x="2438398" y="4690628"/>
                </a:cubicBezTo>
                <a:lnTo>
                  <a:pt x="0" y="4107439"/>
                </a:lnTo>
                <a:lnTo>
                  <a:pt x="0" y="583189"/>
                </a:lnTo>
                <a:lnTo>
                  <a:pt x="0" y="0"/>
                </a:lnTo>
                <a:close/>
              </a:path>
            </a:pathLst>
          </a:custGeom>
          <a:solidFill>
            <a:schemeClr val="accent5">
              <a:lumMod val="40000"/>
              <a:lumOff val="6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30">
            <a:extLst>
              <a:ext uri="{FF2B5EF4-FFF2-40B4-BE49-F238E27FC236}">
                <a16:creationId xmlns:a16="http://schemas.microsoft.com/office/drawing/2014/main" id="{102D79D0-783F-497D-B616-09C324CBE662}"/>
              </a:ext>
            </a:extLst>
          </p:cNvPr>
          <p:cNvSpPr/>
          <p:nvPr/>
        </p:nvSpPr>
        <p:spPr>
          <a:xfrm>
            <a:off x="0" y="6216248"/>
            <a:ext cx="2381252" cy="643838"/>
          </a:xfrm>
          <a:custGeom>
            <a:avLst/>
            <a:gdLst>
              <a:gd name="connsiteX0" fmla="*/ 2438401 w 2438401"/>
              <a:gd name="connsiteY0" fmla="*/ 0 h 4690630"/>
              <a:gd name="connsiteX1" fmla="*/ 2438401 w 2438401"/>
              <a:gd name="connsiteY1" fmla="*/ 583190 h 4690630"/>
              <a:gd name="connsiteX2" fmla="*/ 2438401 w 2438401"/>
              <a:gd name="connsiteY2" fmla="*/ 4107440 h 4690630"/>
              <a:gd name="connsiteX3" fmla="*/ 1 w 2438401"/>
              <a:gd name="connsiteY3" fmla="*/ 4690630 h 4690630"/>
              <a:gd name="connsiteX4" fmla="*/ 1 w 2438401"/>
              <a:gd name="connsiteY4" fmla="*/ 583190 h 4690630"/>
              <a:gd name="connsiteX5" fmla="*/ 0 w 2438401"/>
              <a:gd name="connsiteY5" fmla="*/ 583190 h 469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38401" h="4690630">
                <a:moveTo>
                  <a:pt x="2438401" y="0"/>
                </a:moveTo>
                <a:lnTo>
                  <a:pt x="2438401" y="583190"/>
                </a:lnTo>
                <a:lnTo>
                  <a:pt x="2438401" y="4107440"/>
                </a:lnTo>
                <a:lnTo>
                  <a:pt x="1" y="4690630"/>
                </a:lnTo>
                <a:lnTo>
                  <a:pt x="1" y="583190"/>
                </a:lnTo>
                <a:lnTo>
                  <a:pt x="0" y="583190"/>
                </a:lnTo>
                <a:close/>
              </a:path>
            </a:pathLst>
          </a:custGeom>
          <a:solidFill>
            <a:schemeClr val="accent6">
              <a:lumMod val="40000"/>
              <a:lumOff val="6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31">
            <a:extLst>
              <a:ext uri="{FF2B5EF4-FFF2-40B4-BE49-F238E27FC236}">
                <a16:creationId xmlns:a16="http://schemas.microsoft.com/office/drawing/2014/main" id="{E2F3509C-7CC4-453E-B6E7-56F6447B7967}"/>
              </a:ext>
            </a:extLst>
          </p:cNvPr>
          <p:cNvSpPr/>
          <p:nvPr/>
        </p:nvSpPr>
        <p:spPr>
          <a:xfrm>
            <a:off x="2452687" y="6216248"/>
            <a:ext cx="2381251" cy="643838"/>
          </a:xfrm>
          <a:custGeom>
            <a:avLst/>
            <a:gdLst>
              <a:gd name="connsiteX0" fmla="*/ 0 w 2438400"/>
              <a:gd name="connsiteY0" fmla="*/ 0 h 4690630"/>
              <a:gd name="connsiteX1" fmla="*/ 2438400 w 2438400"/>
              <a:gd name="connsiteY1" fmla="*/ 583190 h 4690630"/>
              <a:gd name="connsiteX2" fmla="*/ 2438400 w 2438400"/>
              <a:gd name="connsiteY2" fmla="*/ 583190 h 4690630"/>
              <a:gd name="connsiteX3" fmla="*/ 2438400 w 2438400"/>
              <a:gd name="connsiteY3" fmla="*/ 583190 h 4690630"/>
              <a:gd name="connsiteX4" fmla="*/ 2438400 w 2438400"/>
              <a:gd name="connsiteY4" fmla="*/ 4690630 h 4690630"/>
              <a:gd name="connsiteX5" fmla="*/ 0 w 2438400"/>
              <a:gd name="connsiteY5" fmla="*/ 4107440 h 4690630"/>
              <a:gd name="connsiteX6" fmla="*/ 0 w 2438400"/>
              <a:gd name="connsiteY6" fmla="*/ 583190 h 4690630"/>
              <a:gd name="connsiteX7" fmla="*/ 0 w 2438400"/>
              <a:gd name="connsiteY7" fmla="*/ 583190 h 4690630"/>
              <a:gd name="connsiteX8" fmla="*/ 0 w 2438400"/>
              <a:gd name="connsiteY8" fmla="*/ 0 h 4690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400" h="4690630">
                <a:moveTo>
                  <a:pt x="0" y="0"/>
                </a:moveTo>
                <a:lnTo>
                  <a:pt x="2438400" y="583190"/>
                </a:lnTo>
                <a:lnTo>
                  <a:pt x="2438400" y="583190"/>
                </a:lnTo>
                <a:lnTo>
                  <a:pt x="2438400" y="583190"/>
                </a:lnTo>
                <a:lnTo>
                  <a:pt x="2438400" y="4690630"/>
                </a:lnTo>
                <a:lnTo>
                  <a:pt x="0" y="4107440"/>
                </a:lnTo>
                <a:lnTo>
                  <a:pt x="0" y="583190"/>
                </a:lnTo>
                <a:lnTo>
                  <a:pt x="0" y="583190"/>
                </a:lnTo>
                <a:lnTo>
                  <a:pt x="0" y="0"/>
                </a:lnTo>
                <a:close/>
              </a:path>
            </a:pathLst>
          </a:custGeom>
          <a:solidFill>
            <a:schemeClr val="accent6">
              <a:lumMod val="60000"/>
              <a:lumOff val="4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52">
            <a:extLst>
              <a:ext uri="{FF2B5EF4-FFF2-40B4-BE49-F238E27FC236}">
                <a16:creationId xmlns:a16="http://schemas.microsoft.com/office/drawing/2014/main" id="{B82DD82C-3629-420C-B5ED-D151F2DB2A10}"/>
              </a:ext>
            </a:extLst>
          </p:cNvPr>
          <p:cNvSpPr/>
          <p:nvPr/>
        </p:nvSpPr>
        <p:spPr>
          <a:xfrm>
            <a:off x="4905373" y="6814369"/>
            <a:ext cx="2381251" cy="45719"/>
          </a:xfrm>
          <a:custGeom>
            <a:avLst/>
            <a:gdLst>
              <a:gd name="connsiteX0" fmla="*/ 0 w 2381251"/>
              <a:gd name="connsiteY0" fmla="*/ 0 h 100167"/>
              <a:gd name="connsiteX1" fmla="*/ 2381251 w 2381251"/>
              <a:gd name="connsiteY1" fmla="*/ 0 h 100167"/>
              <a:gd name="connsiteX2" fmla="*/ 2381251 w 2381251"/>
              <a:gd name="connsiteY2" fmla="*/ 100167 h 100167"/>
              <a:gd name="connsiteX3" fmla="*/ 0 w 2381251"/>
              <a:gd name="connsiteY3" fmla="*/ 100167 h 100167"/>
              <a:gd name="connsiteX4" fmla="*/ 0 w 2381251"/>
              <a:gd name="connsiteY4" fmla="*/ 0 h 100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1251" h="100167">
                <a:moveTo>
                  <a:pt x="0" y="0"/>
                </a:moveTo>
                <a:lnTo>
                  <a:pt x="2381251" y="0"/>
                </a:lnTo>
                <a:lnTo>
                  <a:pt x="2381251" y="100167"/>
                </a:lnTo>
                <a:lnTo>
                  <a:pt x="0" y="100167"/>
                </a:lnTo>
                <a:lnTo>
                  <a:pt x="0" y="0"/>
                </a:lnTo>
                <a:close/>
              </a:path>
            </a:pathLst>
          </a:custGeom>
          <a:solidFill>
            <a:schemeClr val="tx1">
              <a:alpha val="3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53">
            <a:extLst>
              <a:ext uri="{FF2B5EF4-FFF2-40B4-BE49-F238E27FC236}">
                <a16:creationId xmlns:a16="http://schemas.microsoft.com/office/drawing/2014/main" id="{8D689440-EB00-4021-979B-E77D65D4BBAC}"/>
              </a:ext>
            </a:extLst>
          </p:cNvPr>
          <p:cNvSpPr/>
          <p:nvPr/>
        </p:nvSpPr>
        <p:spPr>
          <a:xfrm>
            <a:off x="2" y="6767472"/>
            <a:ext cx="2381251" cy="92615"/>
          </a:xfrm>
          <a:custGeom>
            <a:avLst/>
            <a:gdLst>
              <a:gd name="connsiteX0" fmla="*/ 2381251 w 2381251"/>
              <a:gd name="connsiteY0" fmla="*/ 0 h 674739"/>
              <a:gd name="connsiteX1" fmla="*/ 2381251 w 2381251"/>
              <a:gd name="connsiteY1" fmla="*/ 91549 h 674739"/>
              <a:gd name="connsiteX2" fmla="*/ 0 w 2381251"/>
              <a:gd name="connsiteY2" fmla="*/ 674739 h 674739"/>
              <a:gd name="connsiteX3" fmla="*/ 0 w 2381251"/>
              <a:gd name="connsiteY3" fmla="*/ 574572 h 674739"/>
              <a:gd name="connsiteX4" fmla="*/ 2381251 w 2381251"/>
              <a:gd name="connsiteY4" fmla="*/ 0 h 6747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1251" h="674739">
                <a:moveTo>
                  <a:pt x="2381251" y="0"/>
                </a:moveTo>
                <a:lnTo>
                  <a:pt x="2381251" y="91549"/>
                </a:lnTo>
                <a:lnTo>
                  <a:pt x="0" y="674739"/>
                </a:lnTo>
                <a:lnTo>
                  <a:pt x="0" y="574572"/>
                </a:lnTo>
                <a:lnTo>
                  <a:pt x="2381251" y="0"/>
                </a:lnTo>
                <a:close/>
              </a:path>
            </a:pathLst>
          </a:custGeom>
          <a:solidFill>
            <a:schemeClr val="tx1">
              <a:alpha val="3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54">
            <a:extLst>
              <a:ext uri="{FF2B5EF4-FFF2-40B4-BE49-F238E27FC236}">
                <a16:creationId xmlns:a16="http://schemas.microsoft.com/office/drawing/2014/main" id="{1415E064-31BC-4DEB-BDB9-F63E4A0FB4BD}"/>
              </a:ext>
            </a:extLst>
          </p:cNvPr>
          <p:cNvSpPr/>
          <p:nvPr/>
        </p:nvSpPr>
        <p:spPr>
          <a:xfrm>
            <a:off x="2452687" y="6767471"/>
            <a:ext cx="2381250" cy="92615"/>
          </a:xfrm>
          <a:custGeom>
            <a:avLst/>
            <a:gdLst>
              <a:gd name="connsiteX0" fmla="*/ 0 w 2381250"/>
              <a:gd name="connsiteY0" fmla="*/ 0 h 674738"/>
              <a:gd name="connsiteX1" fmla="*/ 2381250 w 2381250"/>
              <a:gd name="connsiteY1" fmla="*/ 574571 h 674738"/>
              <a:gd name="connsiteX2" fmla="*/ 2381250 w 2381250"/>
              <a:gd name="connsiteY2" fmla="*/ 674738 h 674738"/>
              <a:gd name="connsiteX3" fmla="*/ 0 w 2381250"/>
              <a:gd name="connsiteY3" fmla="*/ 91548 h 674738"/>
              <a:gd name="connsiteX4" fmla="*/ 0 w 2381250"/>
              <a:gd name="connsiteY4" fmla="*/ 0 h 6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81250" h="674738">
                <a:moveTo>
                  <a:pt x="0" y="0"/>
                </a:moveTo>
                <a:lnTo>
                  <a:pt x="2381250" y="574571"/>
                </a:lnTo>
                <a:lnTo>
                  <a:pt x="2381250" y="674738"/>
                </a:lnTo>
                <a:lnTo>
                  <a:pt x="0" y="91548"/>
                </a:lnTo>
                <a:lnTo>
                  <a:pt x="0" y="0"/>
                </a:lnTo>
                <a:close/>
              </a:path>
            </a:pathLst>
          </a:custGeom>
          <a:solidFill>
            <a:schemeClr val="tx1">
              <a:alpha val="30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55">
            <a:extLst>
              <a:ext uri="{FF2B5EF4-FFF2-40B4-BE49-F238E27FC236}">
                <a16:creationId xmlns:a16="http://schemas.microsoft.com/office/drawing/2014/main" id="{517F1484-B24F-40AF-A3E3-B648E241D809}"/>
              </a:ext>
            </a:extLst>
          </p:cNvPr>
          <p:cNvSpPr/>
          <p:nvPr/>
        </p:nvSpPr>
        <p:spPr>
          <a:xfrm>
            <a:off x="7358062" y="6767472"/>
            <a:ext cx="2381251" cy="92615"/>
          </a:xfrm>
          <a:custGeom>
            <a:avLst/>
            <a:gdLst>
              <a:gd name="connsiteX0" fmla="*/ 2381251 w 2381251"/>
              <a:gd name="connsiteY0" fmla="*/ 0 h 674739"/>
              <a:gd name="connsiteX1" fmla="*/ 2381251 w 2381251"/>
              <a:gd name="connsiteY1" fmla="*/ 91550 h 674739"/>
              <a:gd name="connsiteX2" fmla="*/ 2381248 w 2381251"/>
              <a:gd name="connsiteY2" fmla="*/ 91549 h 674739"/>
              <a:gd name="connsiteX3" fmla="*/ 0 w 2381251"/>
              <a:gd name="connsiteY3" fmla="*/ 674739 h 674739"/>
              <a:gd name="connsiteX4" fmla="*/ 0 w 2381251"/>
              <a:gd name="connsiteY4" fmla="*/ 574572 h 674739"/>
              <a:gd name="connsiteX5" fmla="*/ 2381251 w 2381251"/>
              <a:gd name="connsiteY5" fmla="*/ 0 h 67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1251" h="674739">
                <a:moveTo>
                  <a:pt x="2381251" y="0"/>
                </a:moveTo>
                <a:lnTo>
                  <a:pt x="2381251" y="91550"/>
                </a:lnTo>
                <a:lnTo>
                  <a:pt x="2381248" y="91549"/>
                </a:lnTo>
                <a:lnTo>
                  <a:pt x="0" y="674739"/>
                </a:lnTo>
                <a:lnTo>
                  <a:pt x="0" y="574572"/>
                </a:lnTo>
                <a:lnTo>
                  <a:pt x="2381251" y="0"/>
                </a:lnTo>
                <a:close/>
              </a:path>
            </a:pathLst>
          </a:cu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56">
            <a:extLst>
              <a:ext uri="{FF2B5EF4-FFF2-40B4-BE49-F238E27FC236}">
                <a16:creationId xmlns:a16="http://schemas.microsoft.com/office/drawing/2014/main" id="{3EDBEAB6-F392-4EB6-AA40-0876B4F8929B}"/>
              </a:ext>
            </a:extLst>
          </p:cNvPr>
          <p:cNvSpPr/>
          <p:nvPr/>
        </p:nvSpPr>
        <p:spPr>
          <a:xfrm>
            <a:off x="9810749" y="6767473"/>
            <a:ext cx="2381251" cy="92615"/>
          </a:xfrm>
          <a:custGeom>
            <a:avLst/>
            <a:gdLst>
              <a:gd name="connsiteX0" fmla="*/ 0 w 2381251"/>
              <a:gd name="connsiteY0" fmla="*/ 0 h 674739"/>
              <a:gd name="connsiteX1" fmla="*/ 2381251 w 2381251"/>
              <a:gd name="connsiteY1" fmla="*/ 574571 h 674739"/>
              <a:gd name="connsiteX2" fmla="*/ 2381251 w 2381251"/>
              <a:gd name="connsiteY2" fmla="*/ 674739 h 674739"/>
              <a:gd name="connsiteX3" fmla="*/ 2381249 w 2381251"/>
              <a:gd name="connsiteY3" fmla="*/ 674738 h 674739"/>
              <a:gd name="connsiteX4" fmla="*/ 0 w 2381251"/>
              <a:gd name="connsiteY4" fmla="*/ 91549 h 674739"/>
              <a:gd name="connsiteX5" fmla="*/ 0 w 2381251"/>
              <a:gd name="connsiteY5" fmla="*/ 0 h 67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81251" h="674739">
                <a:moveTo>
                  <a:pt x="0" y="0"/>
                </a:moveTo>
                <a:lnTo>
                  <a:pt x="2381251" y="574571"/>
                </a:lnTo>
                <a:lnTo>
                  <a:pt x="2381251" y="674739"/>
                </a:lnTo>
                <a:cubicBezTo>
                  <a:pt x="2381250" y="674739"/>
                  <a:pt x="2381250" y="674738"/>
                  <a:pt x="2381249" y="674738"/>
                </a:cubicBezTo>
                <a:lnTo>
                  <a:pt x="0" y="91549"/>
                </a:lnTo>
                <a:lnTo>
                  <a:pt x="0" y="0"/>
                </a:lnTo>
                <a:close/>
              </a:path>
            </a:pathLst>
          </a:custGeom>
          <a:solidFill>
            <a:schemeClr val="tx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1612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3848" y="373487"/>
            <a:ext cx="9144000" cy="3078051"/>
          </a:xfrm>
        </p:spPr>
        <p:txBody>
          <a:bodyPr>
            <a:noAutofit/>
          </a:bodyPr>
          <a:lstStyle/>
          <a:p>
            <a:r>
              <a:rPr lang="en-US" sz="5400" dirty="0">
                <a:latin typeface="Cambria" panose="02040503050406030204" pitchFamily="18" charset="0"/>
              </a:rPr>
              <a:t>Effect of Non-Tariff Measures in Trade between Bangladesh and India: A Way Forward</a:t>
            </a:r>
          </a:p>
        </p:txBody>
      </p:sp>
      <p:sp>
        <p:nvSpPr>
          <p:cNvPr id="3" name="Subtitle 2"/>
          <p:cNvSpPr>
            <a:spLocks noGrp="1"/>
          </p:cNvSpPr>
          <p:nvPr>
            <p:ph type="subTitle" idx="1"/>
          </p:nvPr>
        </p:nvSpPr>
        <p:spPr>
          <a:xfrm>
            <a:off x="1524000" y="3657601"/>
            <a:ext cx="9144000" cy="2257022"/>
          </a:xfrm>
        </p:spPr>
        <p:txBody>
          <a:bodyPr>
            <a:normAutofit fontScale="92500" lnSpcReduction="20000"/>
          </a:bodyPr>
          <a:lstStyle/>
          <a:p>
            <a:r>
              <a:rPr lang="en-US" b="1" dirty="0" smtClean="0">
                <a:latin typeface="Cambria" panose="02040503050406030204" pitchFamily="18" charset="0"/>
              </a:rPr>
              <a:t>Dr. Rajneesh Kler </a:t>
            </a:r>
          </a:p>
          <a:p>
            <a:r>
              <a:rPr lang="en-US" b="1" dirty="0" smtClean="0">
                <a:latin typeface="Cambria" panose="02040503050406030204" pitchFamily="18" charset="0"/>
              </a:rPr>
              <a:t>Associate Director Planning and Monitoring </a:t>
            </a:r>
          </a:p>
          <a:p>
            <a:r>
              <a:rPr lang="en-US" b="1" dirty="0" smtClean="0">
                <a:latin typeface="Cambria" panose="02040503050406030204" pitchFamily="18" charset="0"/>
              </a:rPr>
              <a:t>Head of the Department</a:t>
            </a:r>
          </a:p>
          <a:p>
            <a:r>
              <a:rPr lang="en-US" b="1" dirty="0" smtClean="0">
                <a:latin typeface="Cambria" panose="02040503050406030204" pitchFamily="18" charset="0"/>
              </a:rPr>
              <a:t>Department of Economics </a:t>
            </a:r>
          </a:p>
          <a:p>
            <a:r>
              <a:rPr lang="en-US" b="1" dirty="0" smtClean="0">
                <a:latin typeface="Cambria" panose="02040503050406030204" pitchFamily="18" charset="0"/>
              </a:rPr>
              <a:t>On Behalf of Adamas University </a:t>
            </a:r>
          </a:p>
          <a:p>
            <a:r>
              <a:rPr lang="en-US" b="1" dirty="0" smtClean="0">
                <a:latin typeface="Cambria" panose="02040503050406030204" pitchFamily="18" charset="0"/>
              </a:rPr>
              <a:t>Kolkata, India </a:t>
            </a:r>
            <a:endParaRPr lang="en-US" b="1" dirty="0">
              <a:latin typeface="Cambria" panose="02040503050406030204" pitchFamily="18" charset="0"/>
            </a:endParaRPr>
          </a:p>
        </p:txBody>
      </p:sp>
    </p:spTree>
    <p:extLst>
      <p:ext uri="{BB962C8B-B14F-4D97-AF65-F5344CB8AC3E}">
        <p14:creationId xmlns:p14="http://schemas.microsoft.com/office/powerpoint/2010/main" val="11401428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Regulatory Barriers </a:t>
            </a:r>
            <a:endParaRPr lang="en-US" dirty="0"/>
          </a:p>
        </p:txBody>
      </p:sp>
      <p:sp>
        <p:nvSpPr>
          <p:cNvPr id="3" name="Content Placeholder 2"/>
          <p:cNvSpPr>
            <a:spLocks noGrp="1"/>
          </p:cNvSpPr>
          <p:nvPr>
            <p:ph idx="1"/>
          </p:nvPr>
        </p:nvSpPr>
        <p:spPr/>
        <p:txBody>
          <a:bodyPr>
            <a:noAutofit/>
          </a:bodyPr>
          <a:lstStyle/>
          <a:p>
            <a:pPr algn="just"/>
            <a:r>
              <a:rPr lang="en-US" sz="2400" b="1" dirty="0">
                <a:latin typeface="Cambria" panose="02040503050406030204" pitchFamily="18" charset="0"/>
              </a:rPr>
              <a:t>Export Ban</a:t>
            </a:r>
            <a:r>
              <a:rPr lang="en-US" sz="2400" dirty="0">
                <a:latin typeface="Cambria" panose="02040503050406030204" pitchFamily="18" charset="0"/>
              </a:rPr>
              <a:t>: Bangladesh imposed of ban on exporting </a:t>
            </a:r>
            <a:r>
              <a:rPr lang="en-US" sz="2400" dirty="0" err="1" smtClean="0">
                <a:latin typeface="Cambria" panose="02040503050406030204" pitchFamily="18" charset="0"/>
              </a:rPr>
              <a:t>Hilsa</a:t>
            </a:r>
            <a:r>
              <a:rPr lang="en-US" sz="2400" dirty="0" smtClean="0">
                <a:latin typeface="Cambria" panose="02040503050406030204" pitchFamily="18" charset="0"/>
              </a:rPr>
              <a:t> fish </a:t>
            </a:r>
            <a:r>
              <a:rPr lang="en-US" sz="2400" dirty="0">
                <a:latin typeface="Cambria" panose="02040503050406030204" pitchFamily="18" charset="0"/>
              </a:rPr>
              <a:t>to India in 2012. In January 2018, Bangladesh </a:t>
            </a:r>
            <a:r>
              <a:rPr lang="en-US" sz="2400" dirty="0" smtClean="0">
                <a:latin typeface="Cambria" panose="02040503050406030204" pitchFamily="18" charset="0"/>
              </a:rPr>
              <a:t>announced lifting </a:t>
            </a:r>
            <a:r>
              <a:rPr lang="en-US" sz="2400" dirty="0">
                <a:latin typeface="Cambria" panose="02040503050406030204" pitchFamily="18" charset="0"/>
              </a:rPr>
              <a:t>the ban, but no notification has been issued as </a:t>
            </a:r>
            <a:r>
              <a:rPr lang="en-US" sz="2400" dirty="0" smtClean="0">
                <a:latin typeface="Cambria" panose="02040503050406030204" pitchFamily="18" charset="0"/>
              </a:rPr>
              <a:t>yet</a:t>
            </a:r>
          </a:p>
          <a:p>
            <a:pPr algn="just"/>
            <a:r>
              <a:rPr lang="en-US" sz="2400" b="1" dirty="0">
                <a:latin typeface="Cambria" panose="02040503050406030204" pitchFamily="18" charset="0"/>
              </a:rPr>
              <a:t>Import Ban (Port Restrictions by Bangladesh</a:t>
            </a:r>
            <a:r>
              <a:rPr lang="en-US" sz="2400" b="1" dirty="0" smtClean="0">
                <a:latin typeface="Cambria" panose="02040503050406030204" pitchFamily="18" charset="0"/>
              </a:rPr>
              <a:t>): </a:t>
            </a:r>
            <a:r>
              <a:rPr lang="en-US" sz="2400" dirty="0" smtClean="0">
                <a:latin typeface="Cambria" panose="02040503050406030204" pitchFamily="18" charset="0"/>
              </a:rPr>
              <a:t>Bangladesh banned </a:t>
            </a:r>
            <a:r>
              <a:rPr lang="en-US" sz="2400" dirty="0">
                <a:latin typeface="Cambria" panose="02040503050406030204" pitchFamily="18" charset="0"/>
              </a:rPr>
              <a:t>import from India through Tripura on specific </a:t>
            </a:r>
            <a:r>
              <a:rPr lang="en-US" sz="2400" dirty="0" smtClean="0">
                <a:latin typeface="Cambria" panose="02040503050406030204" pitchFamily="18" charset="0"/>
              </a:rPr>
              <a:t>items such </a:t>
            </a:r>
            <a:r>
              <a:rPr lang="en-US" sz="2400" dirty="0">
                <a:latin typeface="Cambria" panose="02040503050406030204" pitchFamily="18" charset="0"/>
              </a:rPr>
              <a:t>as rubber, bamboo, tea and cashew nuts</a:t>
            </a:r>
            <a:r>
              <a:rPr lang="en-US" sz="2400" dirty="0" smtClean="0">
                <a:latin typeface="Cambria" panose="02040503050406030204" pitchFamily="18" charset="0"/>
              </a:rPr>
              <a:t>.</a:t>
            </a:r>
          </a:p>
          <a:p>
            <a:pPr algn="just"/>
            <a:r>
              <a:rPr lang="en-US" sz="2400" b="1" dirty="0">
                <a:latin typeface="Cambria" panose="02040503050406030204" pitchFamily="18" charset="0"/>
              </a:rPr>
              <a:t>Divergent Packaging Requirements</a:t>
            </a:r>
            <a:r>
              <a:rPr lang="en-US" sz="2400" dirty="0">
                <a:latin typeface="Cambria" panose="02040503050406030204" pitchFamily="18" charset="0"/>
              </a:rPr>
              <a:t>: Stakeholders in India </a:t>
            </a:r>
            <a:r>
              <a:rPr lang="en-US" sz="2400" dirty="0" smtClean="0">
                <a:latin typeface="Cambria" panose="02040503050406030204" pitchFamily="18" charset="0"/>
              </a:rPr>
              <a:t>have raised </a:t>
            </a:r>
            <a:r>
              <a:rPr lang="en-US" sz="2400" dirty="0">
                <a:latin typeface="Cambria" panose="02040503050406030204" pitchFamily="18" charset="0"/>
              </a:rPr>
              <a:t>the issue of frequent changes in Bangladeshi </a:t>
            </a:r>
            <a:r>
              <a:rPr lang="en-US" sz="2400" dirty="0" smtClean="0">
                <a:latin typeface="Cambria" panose="02040503050406030204" pitchFamily="18" charset="0"/>
              </a:rPr>
              <a:t>regulations on </a:t>
            </a:r>
            <a:r>
              <a:rPr lang="en-US" sz="2400" dirty="0">
                <a:latin typeface="Cambria" panose="02040503050406030204" pitchFamily="18" charset="0"/>
              </a:rPr>
              <a:t>product </a:t>
            </a:r>
            <a:r>
              <a:rPr lang="en-US" sz="2400" dirty="0" smtClean="0">
                <a:latin typeface="Cambria" panose="02040503050406030204" pitchFamily="18" charset="0"/>
              </a:rPr>
              <a:t>packaging</a:t>
            </a:r>
          </a:p>
          <a:p>
            <a:pPr algn="just"/>
            <a:r>
              <a:rPr lang="en-US" sz="2400" b="1" dirty="0">
                <a:latin typeface="Cambria" panose="02040503050406030204" pitchFamily="18" charset="0"/>
              </a:rPr>
              <a:t>Language Barrier</a:t>
            </a:r>
            <a:r>
              <a:rPr lang="en-US" sz="2400" dirty="0">
                <a:latin typeface="Cambria" panose="02040503050406030204" pitchFamily="18" charset="0"/>
              </a:rPr>
              <a:t>: In Bangladesh, all notices and </a:t>
            </a:r>
            <a:r>
              <a:rPr lang="en-US" sz="2400" dirty="0" smtClean="0">
                <a:latin typeface="Cambria" panose="02040503050406030204" pitchFamily="18" charset="0"/>
              </a:rPr>
              <a:t>regulations related </a:t>
            </a:r>
            <a:r>
              <a:rPr lang="en-US" sz="2400" dirty="0">
                <a:latin typeface="Cambria" panose="02040503050406030204" pitchFamily="18" charset="0"/>
              </a:rPr>
              <a:t>to standards and labelling are in Bengali language </a:t>
            </a:r>
            <a:r>
              <a:rPr lang="en-US" sz="2400" dirty="0" smtClean="0">
                <a:latin typeface="Cambria" panose="02040503050406030204" pitchFamily="18" charset="0"/>
              </a:rPr>
              <a:t>which makes </a:t>
            </a:r>
            <a:r>
              <a:rPr lang="en-US" sz="2400" dirty="0">
                <a:latin typeface="Cambria" panose="02040503050406030204" pitchFamily="18" charset="0"/>
              </a:rPr>
              <a:t>it difficult for Indian exporters to understand instructions </a:t>
            </a:r>
            <a:r>
              <a:rPr lang="en-US" sz="2400" dirty="0" smtClean="0">
                <a:latin typeface="Cambria" panose="02040503050406030204" pitchFamily="18" charset="0"/>
              </a:rPr>
              <a:t>or miss </a:t>
            </a:r>
            <a:r>
              <a:rPr lang="en-US" sz="2400" dirty="0">
                <a:latin typeface="Cambria" panose="02040503050406030204" pitchFamily="18" charset="0"/>
              </a:rPr>
              <a:t>out specific requirements</a:t>
            </a:r>
          </a:p>
        </p:txBody>
      </p:sp>
    </p:spTree>
    <p:extLst>
      <p:ext uri="{BB962C8B-B14F-4D97-AF65-F5344CB8AC3E}">
        <p14:creationId xmlns:p14="http://schemas.microsoft.com/office/powerpoint/2010/main" val="29172867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anose="02040503050406030204" pitchFamily="18" charset="0"/>
              </a:rPr>
              <a:t>Technical Barriers </a:t>
            </a:r>
            <a:endParaRPr lang="en-US" dirty="0">
              <a:latin typeface="Cambria" panose="02040503050406030204" pitchFamily="18" charset="0"/>
            </a:endParaRPr>
          </a:p>
        </p:txBody>
      </p:sp>
      <p:sp>
        <p:nvSpPr>
          <p:cNvPr id="3" name="Content Placeholder 2"/>
          <p:cNvSpPr>
            <a:spLocks noGrp="1"/>
          </p:cNvSpPr>
          <p:nvPr>
            <p:ph idx="1"/>
          </p:nvPr>
        </p:nvSpPr>
        <p:spPr/>
        <p:txBody>
          <a:bodyPr>
            <a:normAutofit/>
          </a:bodyPr>
          <a:lstStyle/>
          <a:p>
            <a:pPr algn="just"/>
            <a:r>
              <a:rPr lang="en-US" sz="2400" b="1" dirty="0">
                <a:latin typeface="Cambria" panose="02040503050406030204" pitchFamily="18" charset="0"/>
              </a:rPr>
              <a:t>Excessive Testing Requirements</a:t>
            </a:r>
            <a:r>
              <a:rPr lang="en-US" sz="2400" dirty="0">
                <a:latin typeface="Cambria" panose="02040503050406030204" pitchFamily="18" charset="0"/>
              </a:rPr>
              <a:t>: Some food products are </a:t>
            </a:r>
            <a:r>
              <a:rPr lang="en-US" sz="2400" dirty="0" smtClean="0">
                <a:latin typeface="Cambria" panose="02040503050406030204" pitchFamily="18" charset="0"/>
              </a:rPr>
              <a:t>subject to </a:t>
            </a:r>
            <a:r>
              <a:rPr lang="en-US" sz="2400" dirty="0">
                <a:latin typeface="Cambria" panose="02040503050406030204" pitchFamily="18" charset="0"/>
              </a:rPr>
              <a:t>tests from several laboratories. For instance, in case of </a:t>
            </a:r>
            <a:r>
              <a:rPr lang="en-US" sz="2400" dirty="0" err="1" smtClean="0">
                <a:latin typeface="Cambria" panose="02040503050406030204" pitchFamily="18" charset="0"/>
              </a:rPr>
              <a:t>Agartala</a:t>
            </a:r>
            <a:r>
              <a:rPr lang="en-US" sz="2400" dirty="0" smtClean="0">
                <a:latin typeface="Cambria" panose="02040503050406030204" pitchFamily="18" charset="0"/>
              </a:rPr>
              <a:t>, for </a:t>
            </a:r>
            <a:r>
              <a:rPr lang="en-US" sz="2400" dirty="0">
                <a:latin typeface="Cambria" panose="02040503050406030204" pitchFamily="18" charset="0"/>
              </a:rPr>
              <a:t>fish imports from Bangladesh, Indian importers pay </a:t>
            </a:r>
            <a:r>
              <a:rPr lang="en-US" sz="2400" dirty="0" smtClean="0">
                <a:latin typeface="Cambria" panose="02040503050406030204" pitchFamily="18" charset="0"/>
              </a:rPr>
              <a:t>an additional </a:t>
            </a:r>
            <a:r>
              <a:rPr lang="en-US" sz="2400" dirty="0">
                <a:latin typeface="Cambria" panose="02040503050406030204" pitchFamily="18" charset="0"/>
              </a:rPr>
              <a:t>charge on packing material which in this case is </a:t>
            </a:r>
            <a:r>
              <a:rPr lang="en-US" sz="2400" dirty="0" smtClean="0">
                <a:latin typeface="Cambria" panose="02040503050406030204" pitchFamily="18" charset="0"/>
              </a:rPr>
              <a:t>a bamboo cage</a:t>
            </a:r>
          </a:p>
          <a:p>
            <a:pPr algn="just"/>
            <a:r>
              <a:rPr lang="en-US" sz="2400" dirty="0">
                <a:latin typeface="Cambria" panose="02040503050406030204" pitchFamily="18" charset="0"/>
              </a:rPr>
              <a:t>In another instance, fish importers have to procure a </a:t>
            </a:r>
            <a:r>
              <a:rPr lang="en-US" sz="2400" dirty="0" smtClean="0">
                <a:latin typeface="Cambria" panose="02040503050406030204" pitchFamily="18" charset="0"/>
              </a:rPr>
              <a:t>Sanitary Import </a:t>
            </a:r>
            <a:r>
              <a:rPr lang="en-US" sz="2400" dirty="0">
                <a:latin typeface="Cambria" panose="02040503050406030204" pitchFamily="18" charset="0"/>
              </a:rPr>
              <a:t>Permit (SIP) from New Delhi over and above the </a:t>
            </a:r>
            <a:r>
              <a:rPr lang="en-US" sz="2400" dirty="0" smtClean="0">
                <a:latin typeface="Cambria" panose="02040503050406030204" pitchFamily="18" charset="0"/>
              </a:rPr>
              <a:t>quarantine certificate </a:t>
            </a:r>
            <a:r>
              <a:rPr lang="en-US" sz="2400" dirty="0">
                <a:latin typeface="Cambria" panose="02040503050406030204" pitchFamily="18" charset="0"/>
              </a:rPr>
              <a:t>to import fish into India from </a:t>
            </a:r>
            <a:r>
              <a:rPr lang="en-US" sz="2400" dirty="0" smtClean="0">
                <a:latin typeface="Cambria" panose="02040503050406030204" pitchFamily="18" charset="0"/>
              </a:rPr>
              <a:t>Bangladesh</a:t>
            </a:r>
          </a:p>
          <a:p>
            <a:pPr algn="just"/>
            <a:r>
              <a:rPr lang="en-US" sz="2400" b="1" dirty="0">
                <a:latin typeface="Cambria" panose="02040503050406030204" pitchFamily="18" charset="0"/>
              </a:rPr>
              <a:t>Divergence in Quality Standards of Food Products</a:t>
            </a:r>
            <a:r>
              <a:rPr lang="en-US" sz="2400" dirty="0" smtClean="0">
                <a:latin typeface="Cambria" panose="02040503050406030204" pitchFamily="18" charset="0"/>
              </a:rPr>
              <a:t>: </a:t>
            </a:r>
            <a:r>
              <a:rPr lang="en-US" sz="2400" dirty="0">
                <a:latin typeface="Cambria" panose="02040503050406030204" pitchFamily="18" charset="0"/>
              </a:rPr>
              <a:t>This is </a:t>
            </a:r>
            <a:r>
              <a:rPr lang="en-US" sz="2400" dirty="0" smtClean="0">
                <a:latin typeface="Cambria" panose="02040503050406030204" pitchFamily="18" charset="0"/>
              </a:rPr>
              <a:t>a potential </a:t>
            </a:r>
            <a:r>
              <a:rPr lang="en-US" sz="2400" dirty="0">
                <a:latin typeface="Cambria" panose="02040503050406030204" pitchFamily="18" charset="0"/>
              </a:rPr>
              <a:t>barrier which is related to the divergence of </a:t>
            </a:r>
            <a:r>
              <a:rPr lang="en-US" sz="2400" dirty="0" smtClean="0">
                <a:latin typeface="Cambria" panose="02040503050406030204" pitchFamily="18" charset="0"/>
              </a:rPr>
              <a:t>standards involved </a:t>
            </a:r>
            <a:r>
              <a:rPr lang="en-US" sz="2400" dirty="0">
                <a:latin typeface="Cambria" panose="02040503050406030204" pitchFamily="18" charset="0"/>
              </a:rPr>
              <a:t>in food preparation and arises when consumers attain </a:t>
            </a:r>
            <a:r>
              <a:rPr lang="en-US" sz="2400" dirty="0" smtClean="0">
                <a:latin typeface="Cambria" panose="02040503050406030204" pitchFamily="18" charset="0"/>
              </a:rPr>
              <a:t>a level </a:t>
            </a:r>
            <a:r>
              <a:rPr lang="en-US" sz="2400" dirty="0">
                <a:latin typeface="Cambria" panose="02040503050406030204" pitchFamily="18" charset="0"/>
              </a:rPr>
              <a:t>of affluence where they are </a:t>
            </a:r>
            <a:r>
              <a:rPr lang="en-US" sz="2400" dirty="0" smtClean="0">
                <a:latin typeface="Cambria" panose="02040503050406030204" pitchFamily="18" charset="0"/>
              </a:rPr>
              <a:t>conscious </a:t>
            </a:r>
            <a:r>
              <a:rPr lang="en-US" sz="2400" dirty="0">
                <a:latin typeface="Cambria" panose="02040503050406030204" pitchFamily="18" charset="0"/>
              </a:rPr>
              <a:t>of qualitative </a:t>
            </a:r>
            <a:r>
              <a:rPr lang="en-US" sz="2400" dirty="0" smtClean="0">
                <a:latin typeface="Cambria" panose="02040503050406030204" pitchFamily="18" charset="0"/>
              </a:rPr>
              <a:t>and residual </a:t>
            </a:r>
            <a:r>
              <a:rPr lang="en-US" sz="2400" dirty="0">
                <a:latin typeface="Cambria" panose="02040503050406030204" pitchFamily="18" charset="0"/>
              </a:rPr>
              <a:t>limits of contaminants</a:t>
            </a:r>
          </a:p>
        </p:txBody>
      </p:sp>
    </p:spTree>
    <p:extLst>
      <p:ext uri="{BB962C8B-B14F-4D97-AF65-F5344CB8AC3E}">
        <p14:creationId xmlns:p14="http://schemas.microsoft.com/office/powerpoint/2010/main" val="12911458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rPr>
              <a:t>Procedural Barriers</a:t>
            </a:r>
          </a:p>
        </p:txBody>
      </p:sp>
      <p:sp>
        <p:nvSpPr>
          <p:cNvPr id="3" name="Content Placeholder 2"/>
          <p:cNvSpPr>
            <a:spLocks noGrp="1"/>
          </p:cNvSpPr>
          <p:nvPr>
            <p:ph idx="1"/>
          </p:nvPr>
        </p:nvSpPr>
        <p:spPr>
          <a:xfrm>
            <a:off x="838200" y="1374865"/>
            <a:ext cx="10515600" cy="891817"/>
          </a:xfrm>
        </p:spPr>
        <p:txBody>
          <a:bodyPr/>
          <a:lstStyle/>
          <a:p>
            <a:pPr marL="0" indent="0" algn="ctr">
              <a:buNone/>
            </a:pPr>
            <a:r>
              <a:rPr lang="en-US" dirty="0">
                <a:latin typeface="Cambria" panose="02040503050406030204" pitchFamily="18" charset="0"/>
              </a:rPr>
              <a:t>Procedural </a:t>
            </a:r>
            <a:r>
              <a:rPr lang="en-US" dirty="0" smtClean="0">
                <a:latin typeface="Cambria" panose="02040503050406030204" pitchFamily="18" charset="0"/>
              </a:rPr>
              <a:t>barriers arise </a:t>
            </a:r>
            <a:r>
              <a:rPr lang="en-US" dirty="0">
                <a:latin typeface="Cambria" panose="02040503050406030204" pitchFamily="18" charset="0"/>
              </a:rPr>
              <a:t>because of </a:t>
            </a:r>
            <a:r>
              <a:rPr lang="en-US" dirty="0" smtClean="0">
                <a:latin typeface="Cambria" panose="02040503050406030204" pitchFamily="18" charset="0"/>
              </a:rPr>
              <a:t>too many procedures/ procedural delays/ documentation</a:t>
            </a:r>
            <a:endParaRPr lang="en-US" dirty="0">
              <a:latin typeface="Cambria" panose="02040503050406030204" pitchFamily="18" charset="0"/>
            </a:endParaRPr>
          </a:p>
        </p:txBody>
      </p:sp>
      <p:pic>
        <p:nvPicPr>
          <p:cNvPr id="4" name="Picture 3"/>
          <p:cNvPicPr>
            <a:picLocks noChangeAspect="1"/>
          </p:cNvPicPr>
          <p:nvPr/>
        </p:nvPicPr>
        <p:blipFill>
          <a:blip r:embed="rId2"/>
          <a:stretch>
            <a:fillRect/>
          </a:stretch>
        </p:blipFill>
        <p:spPr>
          <a:xfrm>
            <a:off x="838200" y="2266682"/>
            <a:ext cx="10515600" cy="4288664"/>
          </a:xfrm>
          <a:prstGeom prst="rect">
            <a:avLst/>
          </a:prstGeom>
        </p:spPr>
      </p:pic>
    </p:spTree>
    <p:extLst>
      <p:ext uri="{BB962C8B-B14F-4D97-AF65-F5344CB8AC3E}">
        <p14:creationId xmlns:p14="http://schemas.microsoft.com/office/powerpoint/2010/main" val="36663947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anose="02040503050406030204" pitchFamily="18" charset="0"/>
              </a:rPr>
              <a:t>Infrastructural Barriers</a:t>
            </a:r>
            <a:endParaRPr lang="en-US" dirty="0"/>
          </a:p>
        </p:txBody>
      </p:sp>
      <p:sp>
        <p:nvSpPr>
          <p:cNvPr id="3" name="Content Placeholder 2"/>
          <p:cNvSpPr>
            <a:spLocks noGrp="1"/>
          </p:cNvSpPr>
          <p:nvPr>
            <p:ph idx="1"/>
          </p:nvPr>
        </p:nvSpPr>
        <p:spPr/>
        <p:txBody>
          <a:bodyPr>
            <a:normAutofit/>
          </a:bodyPr>
          <a:lstStyle/>
          <a:p>
            <a:pPr algn="just"/>
            <a:r>
              <a:rPr lang="en-US" sz="2400" b="1" dirty="0">
                <a:latin typeface="Cambria" panose="02040503050406030204" pitchFamily="18" charset="0"/>
              </a:rPr>
              <a:t>Gaps in Infrastructure Availability from Bangladesh </a:t>
            </a:r>
            <a:r>
              <a:rPr lang="en-US" sz="2400" b="1" dirty="0" smtClean="0">
                <a:latin typeface="Cambria" panose="02040503050406030204" pitchFamily="18" charset="0"/>
              </a:rPr>
              <a:t>Side</a:t>
            </a:r>
            <a:r>
              <a:rPr lang="en-US" sz="2400" dirty="0" smtClean="0">
                <a:latin typeface="Cambria" panose="02040503050406030204" pitchFamily="18" charset="0"/>
              </a:rPr>
              <a:t>: Sub-optimal infrastructure </a:t>
            </a:r>
            <a:r>
              <a:rPr lang="en-US" sz="2400" dirty="0">
                <a:latin typeface="Cambria" panose="02040503050406030204" pitchFamily="18" charset="0"/>
              </a:rPr>
              <a:t>at </a:t>
            </a:r>
            <a:r>
              <a:rPr lang="en-US" sz="2400" dirty="0" smtClean="0">
                <a:latin typeface="Cambria" panose="02040503050406030204" pitchFamily="18" charset="0"/>
              </a:rPr>
              <a:t>both sides </a:t>
            </a:r>
            <a:r>
              <a:rPr lang="en-US" sz="2400" dirty="0">
                <a:latin typeface="Cambria" panose="02040503050406030204" pitchFamily="18" charset="0"/>
              </a:rPr>
              <a:t>of the </a:t>
            </a:r>
            <a:r>
              <a:rPr lang="en-US" sz="2400" dirty="0" smtClean="0">
                <a:latin typeface="Cambria" panose="02040503050406030204" pitchFamily="18" charset="0"/>
              </a:rPr>
              <a:t>border promotes opportunities </a:t>
            </a:r>
            <a:r>
              <a:rPr lang="en-US" sz="2400" dirty="0">
                <a:latin typeface="Cambria" panose="02040503050406030204" pitchFamily="18" charset="0"/>
              </a:rPr>
              <a:t>to </a:t>
            </a:r>
            <a:r>
              <a:rPr lang="en-US" sz="2400" dirty="0" smtClean="0">
                <a:latin typeface="Cambria" panose="02040503050406030204" pitchFamily="18" charset="0"/>
              </a:rPr>
              <a:t>gain from </a:t>
            </a:r>
            <a:r>
              <a:rPr lang="en-US" sz="2400" dirty="0">
                <a:latin typeface="Cambria" panose="02040503050406030204" pitchFamily="18" charset="0"/>
              </a:rPr>
              <a:t>rent </a:t>
            </a:r>
            <a:r>
              <a:rPr lang="en-US" sz="2400" dirty="0" smtClean="0">
                <a:latin typeface="Cambria" panose="02040503050406030204" pitchFamily="18" charset="0"/>
              </a:rPr>
              <a:t>seeking activities</a:t>
            </a:r>
          </a:p>
          <a:p>
            <a:pPr marL="0" indent="0" algn="just">
              <a:buNone/>
            </a:pPr>
            <a:endParaRPr lang="en-US" sz="2400" dirty="0" smtClean="0">
              <a:latin typeface="Cambria" panose="02040503050406030204" pitchFamily="18" charset="0"/>
            </a:endParaRPr>
          </a:p>
          <a:p>
            <a:pPr algn="just"/>
            <a:r>
              <a:rPr lang="en-US" sz="2400" b="1" dirty="0">
                <a:latin typeface="Cambria" panose="02040503050406030204" pitchFamily="18" charset="0"/>
              </a:rPr>
              <a:t>Case of Route Diversion because of </a:t>
            </a:r>
            <a:r>
              <a:rPr lang="en-US" sz="2400" b="1" dirty="0" smtClean="0">
                <a:latin typeface="Cambria" panose="02040503050406030204" pitchFamily="18" charset="0"/>
              </a:rPr>
              <a:t>Sub-Optimal Infrastructure</a:t>
            </a:r>
            <a:r>
              <a:rPr lang="en-US" sz="2400" dirty="0" smtClean="0">
                <a:latin typeface="Cambria" panose="02040503050406030204" pitchFamily="18" charset="0"/>
              </a:rPr>
              <a:t>: </a:t>
            </a:r>
            <a:r>
              <a:rPr lang="en-US" sz="2400" dirty="0">
                <a:latin typeface="Cambria" panose="02040503050406030204" pitchFamily="18" charset="0"/>
              </a:rPr>
              <a:t>There is a need </a:t>
            </a:r>
            <a:r>
              <a:rPr lang="en-US" sz="2400" dirty="0" smtClean="0">
                <a:latin typeface="Cambria" panose="02040503050406030204" pitchFamily="18" charset="0"/>
              </a:rPr>
              <a:t>to upgrade </a:t>
            </a:r>
            <a:r>
              <a:rPr lang="en-US" sz="2400" dirty="0">
                <a:latin typeface="Cambria" panose="02040503050406030204" pitchFamily="18" charset="0"/>
              </a:rPr>
              <a:t>the level </a:t>
            </a:r>
            <a:r>
              <a:rPr lang="en-US" sz="2400" dirty="0" smtClean="0">
                <a:latin typeface="Cambria" panose="02040503050406030204" pitchFamily="18" charset="0"/>
              </a:rPr>
              <a:t>of infrastructure </a:t>
            </a:r>
            <a:r>
              <a:rPr lang="en-US" sz="2400" dirty="0">
                <a:latin typeface="Cambria" panose="02040503050406030204" pitchFamily="18" charset="0"/>
              </a:rPr>
              <a:t>at </a:t>
            </a:r>
            <a:r>
              <a:rPr lang="en-US" sz="2400" dirty="0" smtClean="0">
                <a:latin typeface="Cambria" panose="02040503050406030204" pitchFamily="18" charset="0"/>
              </a:rPr>
              <a:t>land ports connecting India </a:t>
            </a:r>
            <a:r>
              <a:rPr lang="en-US" sz="2400" dirty="0">
                <a:latin typeface="Cambria" panose="02040503050406030204" pitchFamily="18" charset="0"/>
              </a:rPr>
              <a:t>and </a:t>
            </a:r>
            <a:r>
              <a:rPr lang="en-US" sz="2400" dirty="0" smtClean="0">
                <a:latin typeface="Cambria" panose="02040503050406030204" pitchFamily="18" charset="0"/>
              </a:rPr>
              <a:t>Bangladesh</a:t>
            </a:r>
          </a:p>
          <a:p>
            <a:pPr marL="0" indent="0" algn="just">
              <a:buNone/>
            </a:pPr>
            <a:endParaRPr lang="en-US" sz="2400" dirty="0" smtClean="0">
              <a:latin typeface="Cambria" panose="02040503050406030204" pitchFamily="18" charset="0"/>
            </a:endParaRPr>
          </a:p>
          <a:p>
            <a:pPr algn="just"/>
            <a:r>
              <a:rPr lang="en-US" sz="2400" dirty="0">
                <a:latin typeface="Cambria" panose="02040503050406030204" pitchFamily="18" charset="0"/>
              </a:rPr>
              <a:t>Sub optimal </a:t>
            </a:r>
            <a:r>
              <a:rPr lang="en-US" sz="2400" dirty="0" smtClean="0">
                <a:latin typeface="Cambria" panose="02040503050406030204" pitchFamily="18" charset="0"/>
              </a:rPr>
              <a:t>trade infrastructure including inadequate parking</a:t>
            </a:r>
            <a:r>
              <a:rPr lang="en-US" sz="2400" dirty="0">
                <a:latin typeface="Cambria" panose="02040503050406030204" pitchFamily="18" charset="0"/>
              </a:rPr>
              <a:t>, limited </a:t>
            </a:r>
            <a:r>
              <a:rPr lang="en-US" sz="2400" dirty="0" smtClean="0">
                <a:latin typeface="Cambria" panose="02040503050406030204" pitchFamily="18" charset="0"/>
              </a:rPr>
              <a:t>cold storage and Warehousing facilities</a:t>
            </a:r>
            <a:r>
              <a:rPr lang="en-US" sz="2400" dirty="0">
                <a:latin typeface="Cambria" panose="02040503050406030204" pitchFamily="18" charset="0"/>
              </a:rPr>
              <a:t>, </a:t>
            </a:r>
            <a:r>
              <a:rPr lang="en-US" sz="2400" dirty="0" smtClean="0">
                <a:latin typeface="Cambria" panose="02040503050406030204" pitchFamily="18" charset="0"/>
              </a:rPr>
              <a:t>improper banking facilities, poor internet connectivity</a:t>
            </a:r>
            <a:r>
              <a:rPr lang="en-US" sz="2400" dirty="0">
                <a:latin typeface="Cambria" panose="02040503050406030204" pitchFamily="18" charset="0"/>
              </a:rPr>
              <a:t>, </a:t>
            </a:r>
            <a:r>
              <a:rPr lang="en-US" sz="2400" dirty="0" smtClean="0">
                <a:latin typeface="Cambria" panose="02040503050406030204" pitchFamily="18" charset="0"/>
              </a:rPr>
              <a:t>among others </a:t>
            </a:r>
            <a:r>
              <a:rPr lang="en-US" sz="2400" dirty="0">
                <a:latin typeface="Cambria" panose="02040503050406030204" pitchFamily="18" charset="0"/>
              </a:rPr>
              <a:t>are </a:t>
            </a:r>
            <a:r>
              <a:rPr lang="en-US" sz="2400" dirty="0" smtClean="0">
                <a:latin typeface="Cambria" panose="02040503050406030204" pitchFamily="18" charset="0"/>
              </a:rPr>
              <a:t>creating hurdles </a:t>
            </a:r>
            <a:r>
              <a:rPr lang="en-US" sz="2400" dirty="0">
                <a:latin typeface="Cambria" panose="02040503050406030204" pitchFamily="18" charset="0"/>
              </a:rPr>
              <a:t>at the border</a:t>
            </a:r>
            <a:endParaRPr lang="en-US" sz="2000" dirty="0">
              <a:latin typeface="Cambria" panose="02040503050406030204" pitchFamily="18" charset="0"/>
            </a:endParaRPr>
          </a:p>
        </p:txBody>
      </p:sp>
    </p:spTree>
    <p:extLst>
      <p:ext uri="{BB962C8B-B14F-4D97-AF65-F5344CB8AC3E}">
        <p14:creationId xmlns:p14="http://schemas.microsoft.com/office/powerpoint/2010/main" val="8518660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Syndicates </a:t>
            </a:r>
            <a:endParaRPr lang="en-US" dirty="0"/>
          </a:p>
        </p:txBody>
      </p:sp>
      <p:sp>
        <p:nvSpPr>
          <p:cNvPr id="3" name="Content Placeholder 2"/>
          <p:cNvSpPr>
            <a:spLocks noGrp="1"/>
          </p:cNvSpPr>
          <p:nvPr>
            <p:ph idx="1"/>
          </p:nvPr>
        </p:nvSpPr>
        <p:spPr/>
        <p:txBody>
          <a:bodyPr>
            <a:normAutofit/>
          </a:bodyPr>
          <a:lstStyle/>
          <a:p>
            <a:pPr algn="just"/>
            <a:r>
              <a:rPr lang="en-US" dirty="0">
                <a:latin typeface="Cambria" panose="02040503050406030204" pitchFamily="18" charset="0"/>
              </a:rPr>
              <a:t>Involvement </a:t>
            </a:r>
            <a:r>
              <a:rPr lang="en-US" dirty="0" smtClean="0">
                <a:latin typeface="Cambria" panose="02040503050406030204" pitchFamily="18" charset="0"/>
              </a:rPr>
              <a:t>of syndicates </a:t>
            </a:r>
            <a:r>
              <a:rPr lang="en-US" dirty="0">
                <a:latin typeface="Cambria" panose="02040503050406030204" pitchFamily="18" charset="0"/>
              </a:rPr>
              <a:t>near </a:t>
            </a:r>
            <a:r>
              <a:rPr lang="en-US" dirty="0" smtClean="0">
                <a:latin typeface="Cambria" panose="02040503050406030204" pitchFamily="18" charset="0"/>
              </a:rPr>
              <a:t>the border</a:t>
            </a:r>
            <a:r>
              <a:rPr lang="en-US" dirty="0">
                <a:latin typeface="Cambria" panose="02040503050406030204" pitchFamily="18" charset="0"/>
              </a:rPr>
              <a:t>, </a:t>
            </a:r>
            <a:r>
              <a:rPr lang="en-US" dirty="0" smtClean="0">
                <a:latin typeface="Cambria" panose="02040503050406030204" pitchFamily="18" charset="0"/>
              </a:rPr>
              <a:t>poor institutional arrangement </a:t>
            </a:r>
            <a:r>
              <a:rPr lang="en-US" dirty="0">
                <a:latin typeface="Cambria" panose="02040503050406030204" pitchFamily="18" charset="0"/>
              </a:rPr>
              <a:t>such </a:t>
            </a:r>
            <a:r>
              <a:rPr lang="en-US" dirty="0" smtClean="0">
                <a:latin typeface="Cambria" panose="02040503050406030204" pitchFamily="18" charset="0"/>
              </a:rPr>
              <a:t>as long delays, presence </a:t>
            </a:r>
            <a:r>
              <a:rPr lang="en-US" dirty="0">
                <a:latin typeface="Cambria" panose="02040503050406030204" pitchFamily="18" charset="0"/>
              </a:rPr>
              <a:t>of </a:t>
            </a:r>
            <a:r>
              <a:rPr lang="en-US" dirty="0" smtClean="0">
                <a:latin typeface="Cambria" panose="02040503050406030204" pitchFamily="18" charset="0"/>
              </a:rPr>
              <a:t>fake intermediary </a:t>
            </a:r>
            <a:r>
              <a:rPr lang="en-US" dirty="0">
                <a:latin typeface="Cambria" panose="02040503050406030204" pitchFamily="18" charset="0"/>
              </a:rPr>
              <a:t>(</a:t>
            </a:r>
            <a:r>
              <a:rPr lang="en-US" dirty="0" smtClean="0">
                <a:latin typeface="Cambria" panose="02040503050406030204" pitchFamily="18" charset="0"/>
              </a:rPr>
              <a:t>at Bangladesh </a:t>
            </a:r>
            <a:r>
              <a:rPr lang="en-US" dirty="0">
                <a:latin typeface="Cambria" panose="02040503050406030204" pitchFamily="18" charset="0"/>
              </a:rPr>
              <a:t>side) </a:t>
            </a:r>
            <a:r>
              <a:rPr lang="en-US" dirty="0" smtClean="0">
                <a:latin typeface="Cambria" panose="02040503050406030204" pitchFamily="18" charset="0"/>
              </a:rPr>
              <a:t>and the </a:t>
            </a:r>
            <a:r>
              <a:rPr lang="en-US" dirty="0">
                <a:latin typeface="Cambria" panose="02040503050406030204" pitchFamily="18" charset="0"/>
              </a:rPr>
              <a:t>prevalence </a:t>
            </a:r>
            <a:r>
              <a:rPr lang="en-US" dirty="0" smtClean="0">
                <a:latin typeface="Cambria" panose="02040503050406030204" pitchFamily="18" charset="0"/>
              </a:rPr>
              <a:t>of informal payments for </a:t>
            </a:r>
            <a:r>
              <a:rPr lang="en-US" dirty="0">
                <a:latin typeface="Cambria" panose="02040503050406030204" pitchFamily="18" charset="0"/>
              </a:rPr>
              <a:t>fast </a:t>
            </a:r>
            <a:r>
              <a:rPr lang="en-US" dirty="0" smtClean="0">
                <a:latin typeface="Cambria" panose="02040503050406030204" pitchFamily="18" charset="0"/>
              </a:rPr>
              <a:t>clearance constitute other barriers</a:t>
            </a:r>
          </a:p>
          <a:p>
            <a:pPr algn="just"/>
            <a:endParaRPr lang="en-US" dirty="0" smtClean="0">
              <a:latin typeface="Cambria" panose="02040503050406030204" pitchFamily="18" charset="0"/>
            </a:endParaRPr>
          </a:p>
          <a:p>
            <a:pPr algn="just"/>
            <a:r>
              <a:rPr lang="en-US" dirty="0">
                <a:latin typeface="Cambria" panose="02040503050406030204" pitchFamily="18" charset="0"/>
              </a:rPr>
              <a:t>Reduction in </a:t>
            </a:r>
            <a:r>
              <a:rPr lang="en-US" dirty="0" smtClean="0">
                <a:latin typeface="Cambria" panose="02040503050406030204" pitchFamily="18" charset="0"/>
              </a:rPr>
              <a:t>NTBs can </a:t>
            </a:r>
            <a:r>
              <a:rPr lang="en-US" dirty="0">
                <a:latin typeface="Cambria" panose="02040503050406030204" pitchFamily="18" charset="0"/>
              </a:rPr>
              <a:t>be a </a:t>
            </a:r>
            <a:r>
              <a:rPr lang="en-US" dirty="0" smtClean="0">
                <a:latin typeface="Cambria" panose="02040503050406030204" pitchFamily="18" charset="0"/>
              </a:rPr>
              <a:t>powerful driver </a:t>
            </a:r>
            <a:r>
              <a:rPr lang="en-US" dirty="0">
                <a:latin typeface="Cambria" panose="02040503050406030204" pitchFamily="18" charset="0"/>
              </a:rPr>
              <a:t>to </a:t>
            </a:r>
            <a:r>
              <a:rPr lang="en-US" dirty="0" smtClean="0">
                <a:latin typeface="Cambria" panose="02040503050406030204" pitchFamily="18" charset="0"/>
              </a:rPr>
              <a:t>foster Agriculture Value Chains</a:t>
            </a:r>
            <a:endParaRPr lang="en-US" dirty="0">
              <a:latin typeface="Cambria" panose="02040503050406030204" pitchFamily="18" charset="0"/>
            </a:endParaRPr>
          </a:p>
        </p:txBody>
      </p:sp>
    </p:spTree>
    <p:extLst>
      <p:ext uri="{BB962C8B-B14F-4D97-AF65-F5344CB8AC3E}">
        <p14:creationId xmlns:p14="http://schemas.microsoft.com/office/powerpoint/2010/main" val="33579645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rPr>
              <a:t>Decoding The Polity of Indo – Bangladesh Relations </a:t>
            </a:r>
            <a:endParaRPr lang="en-US" dirty="0"/>
          </a:p>
        </p:txBody>
      </p:sp>
      <p:sp>
        <p:nvSpPr>
          <p:cNvPr id="3" name="Content Placeholder 2"/>
          <p:cNvSpPr>
            <a:spLocks noGrp="1"/>
          </p:cNvSpPr>
          <p:nvPr>
            <p:ph idx="1"/>
          </p:nvPr>
        </p:nvSpPr>
        <p:spPr/>
        <p:txBody>
          <a:bodyPr>
            <a:noAutofit/>
          </a:bodyPr>
          <a:lstStyle/>
          <a:p>
            <a:r>
              <a:rPr lang="en-US" sz="2400" b="1" dirty="0">
                <a:latin typeface="Cambria" panose="02040503050406030204" pitchFamily="18" charset="0"/>
              </a:rPr>
              <a:t>FDI from China into Bangladesh: </a:t>
            </a:r>
            <a:endParaRPr lang="en-US" b="1" dirty="0">
              <a:latin typeface="Cambria" panose="02040503050406030204" pitchFamily="18" charset="0"/>
            </a:endParaRPr>
          </a:p>
          <a:p>
            <a:pPr lvl="1"/>
            <a:r>
              <a:rPr lang="en-US" dirty="0">
                <a:latin typeface="Cambria" panose="02040503050406030204" pitchFamily="18" charset="0"/>
              </a:rPr>
              <a:t>Two SEZ’s</a:t>
            </a:r>
          </a:p>
          <a:p>
            <a:pPr lvl="1"/>
            <a:r>
              <a:rPr lang="en-US" dirty="0">
                <a:latin typeface="Cambria" panose="02040503050406030204" pitchFamily="18" charset="0"/>
              </a:rPr>
              <a:t>A dedicated </a:t>
            </a:r>
            <a:r>
              <a:rPr lang="en-US" dirty="0" smtClean="0">
                <a:latin typeface="Cambria" panose="02040503050406030204" pitchFamily="18" charset="0"/>
              </a:rPr>
              <a:t>EPZ </a:t>
            </a:r>
          </a:p>
          <a:p>
            <a:r>
              <a:rPr lang="en-US" sz="2400" b="1" dirty="0" smtClean="0">
                <a:latin typeface="Cambria" panose="02040503050406030204" pitchFamily="18" charset="0"/>
              </a:rPr>
              <a:t>Connectivity With China </a:t>
            </a:r>
          </a:p>
          <a:p>
            <a:pPr lvl="1"/>
            <a:r>
              <a:rPr lang="en-US" dirty="0" smtClean="0">
                <a:latin typeface="Cambria" panose="02040503050406030204" pitchFamily="18" charset="0"/>
              </a:rPr>
              <a:t>Padma </a:t>
            </a:r>
            <a:r>
              <a:rPr lang="en-US" dirty="0">
                <a:latin typeface="Cambria" panose="02040503050406030204" pitchFamily="18" charset="0"/>
              </a:rPr>
              <a:t>Bridge Rail Link </a:t>
            </a:r>
          </a:p>
          <a:p>
            <a:pPr lvl="1"/>
            <a:r>
              <a:rPr lang="en-US" dirty="0" smtClean="0">
                <a:latin typeface="Cambria" panose="02040503050406030204" pitchFamily="18" charset="0"/>
              </a:rPr>
              <a:t>National </a:t>
            </a:r>
            <a:r>
              <a:rPr lang="en-US" dirty="0">
                <a:latin typeface="Cambria" panose="02040503050406030204" pitchFamily="18" charset="0"/>
              </a:rPr>
              <a:t>ICT info Network Third Phase </a:t>
            </a:r>
          </a:p>
          <a:p>
            <a:pPr lvl="1"/>
            <a:r>
              <a:rPr lang="en-US" dirty="0" err="1" smtClean="0">
                <a:latin typeface="Cambria" panose="02040503050406030204" pitchFamily="18" charset="0"/>
              </a:rPr>
              <a:t>Karnaphuli</a:t>
            </a:r>
            <a:r>
              <a:rPr lang="en-US" dirty="0" smtClean="0">
                <a:latin typeface="Cambria" panose="02040503050406030204" pitchFamily="18" charset="0"/>
              </a:rPr>
              <a:t> </a:t>
            </a:r>
            <a:r>
              <a:rPr lang="en-US" dirty="0">
                <a:latin typeface="Cambria" panose="02040503050406030204" pitchFamily="18" charset="0"/>
              </a:rPr>
              <a:t>Tunnel </a:t>
            </a:r>
          </a:p>
          <a:p>
            <a:pPr lvl="1"/>
            <a:r>
              <a:rPr lang="en-US" dirty="0" smtClean="0">
                <a:latin typeface="Cambria" panose="02040503050406030204" pitchFamily="18" charset="0"/>
              </a:rPr>
              <a:t>Single </a:t>
            </a:r>
            <a:r>
              <a:rPr lang="en-US" dirty="0">
                <a:latin typeface="Cambria" panose="02040503050406030204" pitchFamily="18" charset="0"/>
              </a:rPr>
              <a:t>Point Mooring </a:t>
            </a:r>
          </a:p>
          <a:p>
            <a:pPr lvl="1"/>
            <a:r>
              <a:rPr lang="en-US" dirty="0" smtClean="0">
                <a:latin typeface="Cambria" panose="02040503050406030204" pitchFamily="18" charset="0"/>
              </a:rPr>
              <a:t>National </a:t>
            </a:r>
            <a:r>
              <a:rPr lang="en-US" dirty="0">
                <a:latin typeface="Cambria" panose="02040503050406030204" pitchFamily="18" charset="0"/>
              </a:rPr>
              <a:t>Data Centre Fourth Phase </a:t>
            </a:r>
          </a:p>
          <a:p>
            <a:pPr lvl="1"/>
            <a:r>
              <a:rPr lang="en-US" dirty="0" err="1" smtClean="0">
                <a:latin typeface="Cambria" panose="02040503050406030204" pitchFamily="18" charset="0"/>
              </a:rPr>
              <a:t>Dasherkandi</a:t>
            </a:r>
            <a:r>
              <a:rPr lang="en-US" dirty="0" smtClean="0">
                <a:latin typeface="Cambria" panose="02040503050406030204" pitchFamily="18" charset="0"/>
              </a:rPr>
              <a:t> </a:t>
            </a:r>
            <a:r>
              <a:rPr lang="en-US" dirty="0">
                <a:latin typeface="Cambria" panose="02040503050406030204" pitchFamily="18" charset="0"/>
              </a:rPr>
              <a:t>Sewage Treatment Plant </a:t>
            </a:r>
          </a:p>
          <a:p>
            <a:pPr lvl="1"/>
            <a:r>
              <a:rPr lang="en-US" dirty="0" smtClean="0">
                <a:latin typeface="Cambria" panose="02040503050406030204" pitchFamily="18" charset="0"/>
              </a:rPr>
              <a:t>Dhaka </a:t>
            </a:r>
            <a:r>
              <a:rPr lang="en-US" dirty="0">
                <a:latin typeface="Cambria" panose="02040503050406030204" pitchFamily="18" charset="0"/>
              </a:rPr>
              <a:t>Power Distribution Company Ltd. </a:t>
            </a:r>
            <a:endParaRPr lang="en-US" dirty="0" smtClean="0">
              <a:latin typeface="Cambria" panose="02040503050406030204" pitchFamily="18" charset="0"/>
            </a:endParaRPr>
          </a:p>
        </p:txBody>
      </p:sp>
    </p:spTree>
    <p:extLst>
      <p:ext uri="{BB962C8B-B14F-4D97-AF65-F5344CB8AC3E}">
        <p14:creationId xmlns:p14="http://schemas.microsoft.com/office/powerpoint/2010/main" val="39891311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mbria" panose="02040503050406030204" pitchFamily="18" charset="0"/>
              </a:rPr>
              <a:t>Decoding The Polity of Indo – Bangladesh Relations </a:t>
            </a:r>
            <a:endParaRPr lang="en-US" dirty="0"/>
          </a:p>
        </p:txBody>
      </p:sp>
      <p:sp>
        <p:nvSpPr>
          <p:cNvPr id="3" name="Content Placeholder 2"/>
          <p:cNvSpPr>
            <a:spLocks noGrp="1"/>
          </p:cNvSpPr>
          <p:nvPr>
            <p:ph idx="1"/>
          </p:nvPr>
        </p:nvSpPr>
        <p:spPr>
          <a:xfrm>
            <a:off x="838200" y="1690688"/>
            <a:ext cx="10515600" cy="4351338"/>
          </a:xfrm>
        </p:spPr>
        <p:txBody>
          <a:bodyPr>
            <a:noAutofit/>
          </a:bodyPr>
          <a:lstStyle/>
          <a:p>
            <a:pPr algn="just"/>
            <a:r>
              <a:rPr lang="en-US" sz="2000" dirty="0">
                <a:latin typeface="Cambria" panose="02040503050406030204" pitchFamily="18" charset="0"/>
              </a:rPr>
              <a:t>It is imperative that Bangladesh needs to maintain good relation with China to extend her connectivity with Southeast and East Asia through Myanmar for achieving her economic and geostrategic priorities </a:t>
            </a:r>
            <a:endParaRPr lang="en-US" sz="2000" dirty="0" smtClean="0">
              <a:latin typeface="Cambria" panose="02040503050406030204" pitchFamily="18" charset="0"/>
            </a:endParaRPr>
          </a:p>
          <a:p>
            <a:pPr algn="just"/>
            <a:endParaRPr lang="en-US" sz="2000" dirty="0" smtClean="0">
              <a:latin typeface="Cambria" panose="02040503050406030204" pitchFamily="18" charset="0"/>
            </a:endParaRPr>
          </a:p>
          <a:p>
            <a:pPr algn="just"/>
            <a:r>
              <a:rPr lang="en-US" sz="2000" dirty="0">
                <a:latin typeface="Cambria" panose="02040503050406030204" pitchFamily="18" charset="0"/>
              </a:rPr>
              <a:t>Since long, India is trying to keep Chinese influence out of the waters of the Indian Ocean for her national interest. India might be skeptical about the diplomatic relation between Bangladesh and China. </a:t>
            </a:r>
            <a:endParaRPr lang="en-US" sz="2000" dirty="0" smtClean="0">
              <a:latin typeface="Cambria" panose="02040503050406030204" pitchFamily="18" charset="0"/>
            </a:endParaRPr>
          </a:p>
          <a:p>
            <a:pPr algn="just"/>
            <a:endParaRPr lang="en-US" sz="2000" dirty="0" smtClean="0">
              <a:latin typeface="Cambria" panose="02040503050406030204" pitchFamily="18" charset="0"/>
            </a:endParaRPr>
          </a:p>
          <a:p>
            <a:pPr algn="just"/>
            <a:r>
              <a:rPr lang="en-US" sz="2000" dirty="0" smtClean="0">
                <a:latin typeface="Cambria" panose="02040503050406030204" pitchFamily="18" charset="0"/>
              </a:rPr>
              <a:t>Bangladesh May ignore contentious </a:t>
            </a:r>
            <a:r>
              <a:rPr lang="en-US" sz="2000" dirty="0">
                <a:latin typeface="Cambria" panose="02040503050406030204" pitchFamily="18" charset="0"/>
              </a:rPr>
              <a:t>bilateral issues, e.g. </a:t>
            </a:r>
            <a:r>
              <a:rPr lang="en-US" sz="2000" dirty="0" err="1">
                <a:latin typeface="Cambria" panose="02040503050406030204" pitchFamily="18" charset="0"/>
              </a:rPr>
              <a:t>Teesta</a:t>
            </a:r>
            <a:r>
              <a:rPr lang="en-US" sz="2000" dirty="0">
                <a:latin typeface="Cambria" panose="02040503050406030204" pitchFamily="18" charset="0"/>
              </a:rPr>
              <a:t> water sharing, border killing, drug and human trafficking are likely to have a tremendous negative impact on </a:t>
            </a:r>
            <a:r>
              <a:rPr lang="en-US" sz="2000" dirty="0" smtClean="0">
                <a:latin typeface="Cambria" panose="02040503050406030204" pitchFamily="18" charset="0"/>
              </a:rPr>
              <a:t>Bangladesh.</a:t>
            </a:r>
          </a:p>
          <a:p>
            <a:pPr marL="0" indent="0" algn="just">
              <a:buNone/>
            </a:pPr>
            <a:endParaRPr lang="en-US" sz="2000" dirty="0" smtClean="0">
              <a:latin typeface="Cambria" panose="02040503050406030204" pitchFamily="18" charset="0"/>
            </a:endParaRPr>
          </a:p>
          <a:p>
            <a:pPr algn="just"/>
            <a:r>
              <a:rPr lang="en-US" sz="2000" dirty="0" smtClean="0">
                <a:latin typeface="Cambria" panose="02040503050406030204" pitchFamily="18" charset="0"/>
              </a:rPr>
              <a:t>Hence</a:t>
            </a:r>
            <a:r>
              <a:rPr lang="en-US" sz="2000" dirty="0">
                <a:latin typeface="Cambria" panose="02040503050406030204" pitchFamily="18" charset="0"/>
              </a:rPr>
              <a:t>, it is essential for Bangladesh to formulate a well-crafted and balanced policy strategy which facilitates the implementation of China-led initiatives without alienating India. </a:t>
            </a:r>
          </a:p>
        </p:txBody>
      </p:sp>
    </p:spTree>
    <p:extLst>
      <p:ext uri="{BB962C8B-B14F-4D97-AF65-F5344CB8AC3E}">
        <p14:creationId xmlns:p14="http://schemas.microsoft.com/office/powerpoint/2010/main" val="42617845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53 Free Thank You Pictures - Cliparting.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4777" y="520250"/>
            <a:ext cx="9294125" cy="5319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7907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Bilateral Trade Remedies: Recent Talks </a:t>
            </a:r>
            <a:endParaRPr lang="en-US" dirty="0"/>
          </a:p>
        </p:txBody>
      </p:sp>
      <p:sp>
        <p:nvSpPr>
          <p:cNvPr id="3" name="Content Placeholder 2"/>
          <p:cNvSpPr>
            <a:spLocks noGrp="1"/>
          </p:cNvSpPr>
          <p:nvPr>
            <p:ph idx="1"/>
          </p:nvPr>
        </p:nvSpPr>
        <p:spPr/>
        <p:txBody>
          <a:bodyPr>
            <a:normAutofit fontScale="92500"/>
          </a:bodyPr>
          <a:lstStyle/>
          <a:p>
            <a:pPr algn="just"/>
            <a:r>
              <a:rPr lang="en-US" sz="2400" dirty="0" smtClean="0">
                <a:latin typeface="Cambria" panose="02040503050406030204" pitchFamily="18" charset="0"/>
              </a:rPr>
              <a:t>March 26-27, 2021: </a:t>
            </a:r>
            <a:r>
              <a:rPr lang="en-US" sz="2400" dirty="0">
                <a:latin typeface="Cambria" panose="02040503050406030204" pitchFamily="18" charset="0"/>
              </a:rPr>
              <a:t>P</a:t>
            </a:r>
            <a:r>
              <a:rPr lang="en-US" sz="2400" dirty="0" smtClean="0">
                <a:latin typeface="Cambria" panose="02040503050406030204" pitchFamily="18" charset="0"/>
              </a:rPr>
              <a:t>redictability </a:t>
            </a:r>
            <a:r>
              <a:rPr lang="en-US" sz="2400" dirty="0">
                <a:latin typeface="Cambria" panose="02040503050406030204" pitchFamily="18" charset="0"/>
              </a:rPr>
              <a:t>of trade policies, regulations and </a:t>
            </a:r>
            <a:r>
              <a:rPr lang="en-US" sz="2400" dirty="0" smtClean="0">
                <a:latin typeface="Cambria" panose="02040503050406030204" pitchFamily="18" charset="0"/>
              </a:rPr>
              <a:t>procedures</a:t>
            </a:r>
          </a:p>
          <a:p>
            <a:pPr marL="0" indent="0" algn="just">
              <a:buNone/>
            </a:pPr>
            <a:endParaRPr lang="en-US" sz="2400" dirty="0" smtClean="0">
              <a:latin typeface="Cambria" panose="02040503050406030204" pitchFamily="18" charset="0"/>
            </a:endParaRPr>
          </a:p>
          <a:p>
            <a:pPr algn="just"/>
            <a:r>
              <a:rPr lang="en-US" sz="2400" dirty="0">
                <a:latin typeface="Cambria" panose="02040503050406030204" pitchFamily="18" charset="0"/>
              </a:rPr>
              <a:t>Bangladesh </a:t>
            </a:r>
            <a:r>
              <a:rPr lang="en-US" sz="2400" dirty="0" smtClean="0">
                <a:latin typeface="Cambria" panose="02040503050406030204" pitchFamily="18" charset="0"/>
              </a:rPr>
              <a:t>requested </a:t>
            </a:r>
            <a:r>
              <a:rPr lang="en-US" sz="2400" dirty="0">
                <a:latin typeface="Cambria" panose="02040503050406030204" pitchFamily="18" charset="0"/>
              </a:rPr>
              <a:t>for lifting the new policy of Indian </a:t>
            </a:r>
            <a:r>
              <a:rPr lang="en-US" sz="2400" dirty="0" smtClean="0">
                <a:latin typeface="Cambria" panose="02040503050406030204" pitchFamily="18" charset="0"/>
              </a:rPr>
              <a:t>Customs stipulating </a:t>
            </a:r>
            <a:r>
              <a:rPr lang="en-US" sz="2400" dirty="0">
                <a:latin typeface="Cambria" panose="02040503050406030204" pitchFamily="18" charset="0"/>
              </a:rPr>
              <a:t>verification of certificates of origin issued from </a:t>
            </a:r>
            <a:r>
              <a:rPr lang="en-US" sz="2400" dirty="0" smtClean="0">
                <a:latin typeface="Cambria" panose="02040503050406030204" pitchFamily="18" charset="0"/>
              </a:rPr>
              <a:t>Bangladesh</a:t>
            </a:r>
          </a:p>
          <a:p>
            <a:pPr marL="0" indent="0" algn="just">
              <a:buNone/>
            </a:pPr>
            <a:endParaRPr lang="en-US" sz="2400" dirty="0" smtClean="0">
              <a:latin typeface="Cambria" panose="02040503050406030204" pitchFamily="18" charset="0"/>
            </a:endParaRPr>
          </a:p>
          <a:p>
            <a:pPr algn="just"/>
            <a:r>
              <a:rPr lang="en-US" sz="2400" dirty="0">
                <a:latin typeface="Cambria" panose="02040503050406030204" pitchFamily="18" charset="0"/>
              </a:rPr>
              <a:t>T</a:t>
            </a:r>
            <a:r>
              <a:rPr lang="en-US" sz="2400" dirty="0" smtClean="0">
                <a:latin typeface="Cambria" panose="02040503050406030204" pitchFamily="18" charset="0"/>
              </a:rPr>
              <a:t>he </a:t>
            </a:r>
            <a:r>
              <a:rPr lang="en-US" sz="2400" dirty="0">
                <a:latin typeface="Cambria" panose="02040503050406030204" pitchFamily="18" charset="0"/>
              </a:rPr>
              <a:t>provisions of the rules of origin of the </a:t>
            </a:r>
            <a:r>
              <a:rPr lang="en-US" sz="2400" dirty="0" smtClean="0">
                <a:latin typeface="Cambria" panose="02040503050406030204" pitchFamily="18" charset="0"/>
              </a:rPr>
              <a:t>trade agreement </a:t>
            </a:r>
            <a:r>
              <a:rPr lang="en-US" sz="2400" dirty="0">
                <a:latin typeface="Cambria" panose="02040503050406030204" pitchFamily="18" charset="0"/>
              </a:rPr>
              <a:t>shall </a:t>
            </a:r>
            <a:r>
              <a:rPr lang="en-US" sz="2400" dirty="0" smtClean="0">
                <a:latin typeface="Cambria" panose="02040503050406030204" pitchFamily="18" charset="0"/>
              </a:rPr>
              <a:t>prevail</a:t>
            </a:r>
          </a:p>
          <a:p>
            <a:pPr marL="0" indent="0" algn="just">
              <a:buNone/>
            </a:pPr>
            <a:endParaRPr lang="en-US" sz="2400" dirty="0" smtClean="0">
              <a:latin typeface="Cambria" panose="02040503050406030204" pitchFamily="18" charset="0"/>
            </a:endParaRPr>
          </a:p>
          <a:p>
            <a:pPr algn="just"/>
            <a:r>
              <a:rPr lang="en-US" sz="2400" dirty="0">
                <a:latin typeface="Cambria" panose="02040503050406030204" pitchFamily="18" charset="0"/>
              </a:rPr>
              <a:t>India reiterated its request for at least one major land port without </a:t>
            </a:r>
            <a:r>
              <a:rPr lang="en-US" sz="2400" dirty="0" smtClean="0">
                <a:latin typeface="Cambria" panose="02040503050406030204" pitchFamily="18" charset="0"/>
              </a:rPr>
              <a:t>port restrictions </a:t>
            </a:r>
            <a:r>
              <a:rPr lang="en-US" sz="2400" dirty="0">
                <a:latin typeface="Cambria" panose="02040503050406030204" pitchFamily="18" charset="0"/>
              </a:rPr>
              <a:t>or with negative list of restrictions, on the border with </a:t>
            </a:r>
            <a:r>
              <a:rPr lang="en-US" sz="2400" dirty="0" smtClean="0">
                <a:latin typeface="Cambria" panose="02040503050406030204" pitchFamily="18" charset="0"/>
              </a:rPr>
              <a:t>North Eastern </a:t>
            </a:r>
            <a:r>
              <a:rPr lang="en-US" sz="2400" dirty="0">
                <a:latin typeface="Cambria" panose="02040503050406030204" pitchFamily="18" charset="0"/>
              </a:rPr>
              <a:t>Region of India, for easier market access, starting with </a:t>
            </a:r>
            <a:r>
              <a:rPr lang="en-US" sz="2400" dirty="0" smtClean="0">
                <a:latin typeface="Cambria" panose="02040503050406030204" pitchFamily="18" charset="0"/>
              </a:rPr>
              <a:t>ICP </a:t>
            </a:r>
            <a:r>
              <a:rPr lang="en-US" sz="2400" dirty="0" err="1" smtClean="0">
                <a:latin typeface="Cambria" panose="02040503050406030204" pitchFamily="18" charset="0"/>
              </a:rPr>
              <a:t>Agartala-Akhaura</a:t>
            </a:r>
            <a:endParaRPr lang="en-US" sz="2400" dirty="0" smtClean="0">
              <a:latin typeface="Cambria" panose="02040503050406030204" pitchFamily="18" charset="0"/>
            </a:endParaRPr>
          </a:p>
          <a:p>
            <a:pPr marL="0" indent="0" algn="just">
              <a:buNone/>
            </a:pPr>
            <a:endParaRPr lang="en-US" sz="3200" dirty="0" smtClean="0">
              <a:latin typeface="Cambria" panose="02040503050406030204" pitchFamily="18" charset="0"/>
            </a:endParaRPr>
          </a:p>
        </p:txBody>
      </p:sp>
    </p:spTree>
    <p:extLst>
      <p:ext uri="{BB962C8B-B14F-4D97-AF65-F5344CB8AC3E}">
        <p14:creationId xmlns:p14="http://schemas.microsoft.com/office/powerpoint/2010/main" val="29682868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Bilateral Trade Remedies </a:t>
            </a:r>
          </a:p>
        </p:txBody>
      </p:sp>
      <p:sp>
        <p:nvSpPr>
          <p:cNvPr id="3" name="Content Placeholder 2"/>
          <p:cNvSpPr>
            <a:spLocks noGrp="1"/>
          </p:cNvSpPr>
          <p:nvPr>
            <p:ph idx="1"/>
          </p:nvPr>
        </p:nvSpPr>
        <p:spPr/>
        <p:txBody>
          <a:bodyPr>
            <a:normAutofit/>
          </a:bodyPr>
          <a:lstStyle/>
          <a:p>
            <a:r>
              <a:rPr lang="en-US" sz="2400" dirty="0" smtClean="0">
                <a:latin typeface="Cambria" panose="02040503050406030204" pitchFamily="18" charset="0"/>
              </a:rPr>
              <a:t>India </a:t>
            </a:r>
            <a:r>
              <a:rPr lang="en-US" sz="2400" dirty="0">
                <a:latin typeface="Cambria" panose="02040503050406030204" pitchFamily="18" charset="0"/>
              </a:rPr>
              <a:t>agreed to consider Bangladesh’s request for withdrawal of </a:t>
            </a:r>
            <a:r>
              <a:rPr lang="en-US" sz="2400" dirty="0" smtClean="0">
                <a:latin typeface="Cambria" panose="02040503050406030204" pitchFamily="18" charset="0"/>
              </a:rPr>
              <a:t>antidumping duties </a:t>
            </a:r>
            <a:r>
              <a:rPr lang="en-US" sz="2400" dirty="0">
                <a:latin typeface="Cambria" panose="02040503050406030204" pitchFamily="18" charset="0"/>
              </a:rPr>
              <a:t>on jute import from the </a:t>
            </a:r>
            <a:r>
              <a:rPr lang="en-US" sz="2400" dirty="0" smtClean="0">
                <a:latin typeface="Cambria" panose="02040503050406030204" pitchFamily="18" charset="0"/>
              </a:rPr>
              <a:t>country</a:t>
            </a:r>
          </a:p>
          <a:p>
            <a:pPr marL="0" indent="0">
              <a:buNone/>
            </a:pPr>
            <a:endParaRPr lang="en-US" sz="2400" dirty="0" smtClean="0">
              <a:latin typeface="Cambria" panose="02040503050406030204" pitchFamily="18" charset="0"/>
            </a:endParaRPr>
          </a:p>
          <a:p>
            <a:pPr algn="just"/>
            <a:r>
              <a:rPr lang="en-US" sz="2400" dirty="0">
                <a:latin typeface="Cambria" panose="02040503050406030204" pitchFamily="18" charset="0"/>
              </a:rPr>
              <a:t>Bangladesh </a:t>
            </a:r>
            <a:r>
              <a:rPr lang="en-US" sz="2400" dirty="0" smtClean="0">
                <a:latin typeface="Cambria" panose="02040503050406030204" pitchFamily="18" charset="0"/>
              </a:rPr>
              <a:t>invited Indian </a:t>
            </a:r>
            <a:r>
              <a:rPr lang="en-US" sz="2400" dirty="0">
                <a:latin typeface="Cambria" panose="02040503050406030204" pitchFamily="18" charset="0"/>
              </a:rPr>
              <a:t>investment in the jute mills of Bangladesh under </a:t>
            </a:r>
            <a:r>
              <a:rPr lang="en-US" sz="2400" dirty="0" smtClean="0">
                <a:latin typeface="Cambria" panose="02040503050406030204" pitchFamily="18" charset="0"/>
              </a:rPr>
              <a:t>public-private partnership</a:t>
            </a:r>
            <a:endParaRPr lang="en-US" sz="2400" dirty="0">
              <a:latin typeface="Cambria" panose="02040503050406030204" pitchFamily="18" charset="0"/>
            </a:endParaRPr>
          </a:p>
        </p:txBody>
      </p:sp>
    </p:spTree>
    <p:extLst>
      <p:ext uri="{BB962C8B-B14F-4D97-AF65-F5344CB8AC3E}">
        <p14:creationId xmlns:p14="http://schemas.microsoft.com/office/powerpoint/2010/main" val="21779291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Agriculture Trade Among India and Bangladesh</a:t>
            </a:r>
            <a:endParaRPr lang="en-US" dirty="0"/>
          </a:p>
        </p:txBody>
      </p:sp>
      <p:sp>
        <p:nvSpPr>
          <p:cNvPr id="3" name="Content Placeholder 2"/>
          <p:cNvSpPr>
            <a:spLocks noGrp="1"/>
          </p:cNvSpPr>
          <p:nvPr>
            <p:ph idx="1"/>
          </p:nvPr>
        </p:nvSpPr>
        <p:spPr/>
        <p:txBody>
          <a:bodyPr>
            <a:normAutofit/>
          </a:bodyPr>
          <a:lstStyle/>
          <a:p>
            <a:pPr algn="just"/>
            <a:r>
              <a:rPr lang="en-US" sz="2400" dirty="0">
                <a:latin typeface="Cambria" panose="02040503050406030204" pitchFamily="18" charset="0"/>
              </a:rPr>
              <a:t>Agriculture plays </a:t>
            </a:r>
            <a:r>
              <a:rPr lang="en-US" sz="2400" dirty="0" smtClean="0">
                <a:latin typeface="Cambria" panose="02040503050406030204" pitchFamily="18" charset="0"/>
              </a:rPr>
              <a:t>a significant </a:t>
            </a:r>
            <a:r>
              <a:rPr lang="en-US" sz="2400" dirty="0">
                <a:latin typeface="Cambria" panose="02040503050406030204" pitchFamily="18" charset="0"/>
              </a:rPr>
              <a:t>role in </a:t>
            </a:r>
            <a:r>
              <a:rPr lang="en-US" sz="2400" dirty="0" smtClean="0">
                <a:latin typeface="Cambria" panose="02040503050406030204" pitchFamily="18" charset="0"/>
              </a:rPr>
              <a:t>the economies </a:t>
            </a:r>
            <a:r>
              <a:rPr lang="en-US" sz="2400" dirty="0">
                <a:latin typeface="Cambria" panose="02040503050406030204" pitchFamily="18" charset="0"/>
              </a:rPr>
              <a:t>of </a:t>
            </a:r>
            <a:r>
              <a:rPr lang="en-US" sz="2400" dirty="0" smtClean="0">
                <a:latin typeface="Cambria" panose="02040503050406030204" pitchFamily="18" charset="0"/>
              </a:rPr>
              <a:t>India and Bangladesh through its involvement </a:t>
            </a:r>
            <a:r>
              <a:rPr lang="en-US" sz="2400" dirty="0">
                <a:latin typeface="Cambria" panose="02040503050406030204" pitchFamily="18" charset="0"/>
              </a:rPr>
              <a:t>in </a:t>
            </a:r>
            <a:r>
              <a:rPr lang="en-US" sz="2400" dirty="0" smtClean="0">
                <a:latin typeface="Cambria" panose="02040503050406030204" pitchFamily="18" charset="0"/>
              </a:rPr>
              <a:t>trade across borders</a:t>
            </a:r>
          </a:p>
          <a:p>
            <a:pPr marL="0" indent="0" algn="just">
              <a:buNone/>
            </a:pPr>
            <a:endParaRPr lang="en-US" sz="2400" dirty="0" smtClean="0">
              <a:latin typeface="Cambria" panose="02040503050406030204" pitchFamily="18" charset="0"/>
            </a:endParaRPr>
          </a:p>
          <a:p>
            <a:pPr algn="just"/>
            <a:r>
              <a:rPr lang="en-US" sz="2400" dirty="0">
                <a:latin typeface="Cambria" panose="02040503050406030204" pitchFamily="18" charset="0"/>
              </a:rPr>
              <a:t>Most of the </a:t>
            </a:r>
            <a:r>
              <a:rPr lang="en-US" sz="2400" dirty="0" smtClean="0">
                <a:latin typeface="Cambria" panose="02040503050406030204" pitchFamily="18" charset="0"/>
              </a:rPr>
              <a:t>ports along India-Bangladesh border are </a:t>
            </a:r>
            <a:r>
              <a:rPr lang="en-US" sz="2400" dirty="0">
                <a:latin typeface="Cambria" panose="02040503050406030204" pitchFamily="18" charset="0"/>
              </a:rPr>
              <a:t>non-EDI </a:t>
            </a:r>
            <a:r>
              <a:rPr lang="en-US" sz="2400" dirty="0" smtClean="0">
                <a:latin typeface="Cambria" panose="02040503050406030204" pitchFamily="18" charset="0"/>
              </a:rPr>
              <a:t>ports, thus </a:t>
            </a:r>
            <a:r>
              <a:rPr lang="en-US" sz="2400" dirty="0">
                <a:latin typeface="Cambria" panose="02040503050406030204" pitchFamily="18" charset="0"/>
              </a:rPr>
              <a:t>acting as </a:t>
            </a:r>
            <a:r>
              <a:rPr lang="en-US" sz="2400" dirty="0" smtClean="0">
                <a:latin typeface="Cambria" panose="02040503050406030204" pitchFamily="18" charset="0"/>
              </a:rPr>
              <a:t>a barrier </a:t>
            </a:r>
            <a:r>
              <a:rPr lang="en-US" sz="2400" dirty="0">
                <a:latin typeface="Cambria" panose="02040503050406030204" pitchFamily="18" charset="0"/>
              </a:rPr>
              <a:t>to trade. </a:t>
            </a:r>
            <a:r>
              <a:rPr lang="en-US" sz="2400" dirty="0" smtClean="0">
                <a:latin typeface="Cambria" panose="02040503050406030204" pitchFamily="18" charset="0"/>
              </a:rPr>
              <a:t>This affects </a:t>
            </a:r>
            <a:r>
              <a:rPr lang="en-US" sz="2400" dirty="0">
                <a:latin typeface="Cambria" panose="02040503050406030204" pitchFamily="18" charset="0"/>
              </a:rPr>
              <a:t>the </a:t>
            </a:r>
            <a:r>
              <a:rPr lang="en-US" sz="2400" dirty="0" smtClean="0">
                <a:latin typeface="Cambria" panose="02040503050406030204" pitchFamily="18" charset="0"/>
              </a:rPr>
              <a:t>clearance time </a:t>
            </a:r>
            <a:r>
              <a:rPr lang="en-US" sz="2400" dirty="0">
                <a:latin typeface="Cambria" panose="02040503050406030204" pitchFamily="18" charset="0"/>
              </a:rPr>
              <a:t>of goods at </a:t>
            </a:r>
            <a:r>
              <a:rPr lang="en-US" sz="2400" dirty="0" smtClean="0">
                <a:latin typeface="Cambria" panose="02040503050406030204" pitchFamily="18" charset="0"/>
              </a:rPr>
              <a:t>land ports</a:t>
            </a:r>
          </a:p>
          <a:p>
            <a:pPr marL="0" indent="0" algn="just">
              <a:buNone/>
            </a:pPr>
            <a:endParaRPr lang="en-US" sz="2400" dirty="0" smtClean="0">
              <a:latin typeface="Cambria" panose="02040503050406030204" pitchFamily="18" charset="0"/>
            </a:endParaRPr>
          </a:p>
          <a:p>
            <a:pPr algn="just"/>
            <a:r>
              <a:rPr lang="en-US" sz="2400" dirty="0">
                <a:latin typeface="Cambria" panose="02040503050406030204" pitchFamily="18" charset="0"/>
              </a:rPr>
              <a:t>There is a need </a:t>
            </a:r>
            <a:r>
              <a:rPr lang="en-US" sz="2400" dirty="0" smtClean="0">
                <a:latin typeface="Cambria" panose="02040503050406030204" pitchFamily="18" charset="0"/>
              </a:rPr>
              <a:t>to prepare </a:t>
            </a:r>
            <a:r>
              <a:rPr lang="en-US" sz="2400" dirty="0">
                <a:latin typeface="Cambria" panose="02040503050406030204" pitchFamily="18" charset="0"/>
              </a:rPr>
              <a:t>and follow </a:t>
            </a:r>
            <a:r>
              <a:rPr lang="en-US" sz="2400" dirty="0" smtClean="0">
                <a:latin typeface="Cambria" panose="02040503050406030204" pitchFamily="18" charset="0"/>
              </a:rPr>
              <a:t>an action </a:t>
            </a:r>
            <a:r>
              <a:rPr lang="en-US" sz="2400" dirty="0">
                <a:latin typeface="Cambria" panose="02040503050406030204" pitchFamily="18" charset="0"/>
              </a:rPr>
              <a:t>oriented </a:t>
            </a:r>
            <a:r>
              <a:rPr lang="en-US" sz="2400" dirty="0" smtClean="0">
                <a:latin typeface="Cambria" panose="02040503050406030204" pitchFamily="18" charset="0"/>
              </a:rPr>
              <a:t>trade facilitation </a:t>
            </a:r>
            <a:r>
              <a:rPr lang="en-US" sz="2400" dirty="0">
                <a:latin typeface="Cambria" panose="02040503050406030204" pitchFamily="18" charset="0"/>
              </a:rPr>
              <a:t>agenda </a:t>
            </a:r>
            <a:r>
              <a:rPr lang="en-US" sz="2400" dirty="0" smtClean="0">
                <a:latin typeface="Cambria" panose="02040503050406030204" pitchFamily="18" charset="0"/>
              </a:rPr>
              <a:t>to reap </a:t>
            </a:r>
            <a:r>
              <a:rPr lang="en-US" sz="2400" dirty="0">
                <a:latin typeface="Cambria" panose="02040503050406030204" pitchFamily="18" charset="0"/>
              </a:rPr>
              <a:t>the </a:t>
            </a:r>
            <a:r>
              <a:rPr lang="en-US" sz="2400" dirty="0" smtClean="0">
                <a:latin typeface="Cambria" panose="02040503050406030204" pitchFamily="18" charset="0"/>
              </a:rPr>
              <a:t>actual potential </a:t>
            </a:r>
            <a:r>
              <a:rPr lang="en-US" sz="2400" dirty="0">
                <a:latin typeface="Cambria" panose="02040503050406030204" pitchFamily="18" charset="0"/>
              </a:rPr>
              <a:t>of </a:t>
            </a:r>
            <a:r>
              <a:rPr lang="en-US" sz="2400" dirty="0" smtClean="0">
                <a:latin typeface="Cambria" panose="02040503050406030204" pitchFamily="18" charset="0"/>
              </a:rPr>
              <a:t>trade between </a:t>
            </a:r>
            <a:r>
              <a:rPr lang="en-US" sz="2400" dirty="0">
                <a:latin typeface="Cambria" panose="02040503050406030204" pitchFamily="18" charset="0"/>
              </a:rPr>
              <a:t>the </a:t>
            </a:r>
            <a:r>
              <a:rPr lang="en-US" sz="2400" dirty="0" smtClean="0">
                <a:latin typeface="Cambria" panose="02040503050406030204" pitchFamily="18" charset="0"/>
              </a:rPr>
              <a:t>two countries</a:t>
            </a:r>
            <a:endParaRPr lang="en-US" sz="2400" dirty="0">
              <a:latin typeface="Cambria" panose="02040503050406030204" pitchFamily="18" charset="0"/>
            </a:endParaRPr>
          </a:p>
        </p:txBody>
      </p:sp>
    </p:spTree>
    <p:extLst>
      <p:ext uri="{BB962C8B-B14F-4D97-AF65-F5344CB8AC3E}">
        <p14:creationId xmlns:p14="http://schemas.microsoft.com/office/powerpoint/2010/main" val="15058487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latin typeface="Cambria" panose="02040503050406030204" pitchFamily="18" charset="0"/>
              </a:rPr>
              <a:t>A Bird’s Eye View </a:t>
            </a:r>
            <a:endParaRPr lang="en-US" dirty="0">
              <a:latin typeface="Cambria" panose="02040503050406030204" pitchFamily="18" charset="0"/>
            </a:endParaRPr>
          </a:p>
        </p:txBody>
      </p:sp>
      <p:pic>
        <p:nvPicPr>
          <p:cNvPr id="5" name="Picture 4"/>
          <p:cNvPicPr>
            <a:picLocks noChangeAspect="1"/>
          </p:cNvPicPr>
          <p:nvPr/>
        </p:nvPicPr>
        <p:blipFill>
          <a:blip r:embed="rId2"/>
          <a:stretch>
            <a:fillRect/>
          </a:stretch>
        </p:blipFill>
        <p:spPr>
          <a:xfrm>
            <a:off x="838200" y="1604091"/>
            <a:ext cx="10515600" cy="4435801"/>
          </a:xfrm>
          <a:prstGeom prst="rect">
            <a:avLst/>
          </a:prstGeom>
        </p:spPr>
      </p:pic>
    </p:spTree>
    <p:extLst>
      <p:ext uri="{BB962C8B-B14F-4D97-AF65-F5344CB8AC3E}">
        <p14:creationId xmlns:p14="http://schemas.microsoft.com/office/powerpoint/2010/main" val="27506123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mbria" panose="02040503050406030204" pitchFamily="18" charset="0"/>
              </a:rPr>
              <a:t>Trade Stats </a:t>
            </a:r>
            <a:endParaRPr lang="en-US" dirty="0">
              <a:latin typeface="Cambria" panose="02040503050406030204" pitchFamily="18" charset="0"/>
            </a:endParaRPr>
          </a:p>
        </p:txBody>
      </p:sp>
      <p:pic>
        <p:nvPicPr>
          <p:cNvPr id="3" name="Picture 2"/>
          <p:cNvPicPr>
            <a:picLocks noChangeAspect="1"/>
          </p:cNvPicPr>
          <p:nvPr/>
        </p:nvPicPr>
        <p:blipFill>
          <a:blip r:embed="rId2"/>
          <a:stretch>
            <a:fillRect/>
          </a:stretch>
        </p:blipFill>
        <p:spPr>
          <a:xfrm>
            <a:off x="838199" y="1690688"/>
            <a:ext cx="5523963" cy="4349504"/>
          </a:xfrm>
          <a:prstGeom prst="rect">
            <a:avLst/>
          </a:prstGeom>
        </p:spPr>
      </p:pic>
      <p:pic>
        <p:nvPicPr>
          <p:cNvPr id="4" name="Picture 3"/>
          <p:cNvPicPr>
            <a:picLocks noChangeAspect="1"/>
          </p:cNvPicPr>
          <p:nvPr/>
        </p:nvPicPr>
        <p:blipFill>
          <a:blip r:embed="rId3"/>
          <a:stretch>
            <a:fillRect/>
          </a:stretch>
        </p:blipFill>
        <p:spPr>
          <a:xfrm>
            <a:off x="6362162" y="1690688"/>
            <a:ext cx="4991638" cy="4349504"/>
          </a:xfrm>
          <a:prstGeom prst="rect">
            <a:avLst/>
          </a:prstGeom>
        </p:spPr>
      </p:pic>
    </p:spTree>
    <p:extLst>
      <p:ext uri="{BB962C8B-B14F-4D97-AF65-F5344CB8AC3E}">
        <p14:creationId xmlns:p14="http://schemas.microsoft.com/office/powerpoint/2010/main" val="4375951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Trade Routes </a:t>
            </a:r>
            <a:endParaRPr lang="en-US" dirty="0"/>
          </a:p>
        </p:txBody>
      </p:sp>
      <p:sp>
        <p:nvSpPr>
          <p:cNvPr id="3" name="Content Placeholder 2"/>
          <p:cNvSpPr>
            <a:spLocks noGrp="1"/>
          </p:cNvSpPr>
          <p:nvPr>
            <p:ph idx="1"/>
          </p:nvPr>
        </p:nvSpPr>
        <p:spPr/>
        <p:txBody>
          <a:bodyPr>
            <a:normAutofit/>
          </a:bodyPr>
          <a:lstStyle/>
          <a:p>
            <a:r>
              <a:rPr lang="en-US" sz="2400" dirty="0">
                <a:latin typeface="Cambria" panose="02040503050406030204" pitchFamily="18" charset="0"/>
              </a:rPr>
              <a:t>India and </a:t>
            </a:r>
            <a:r>
              <a:rPr lang="en-US" sz="2400" dirty="0" smtClean="0">
                <a:latin typeface="Cambria" panose="02040503050406030204" pitchFamily="18" charset="0"/>
              </a:rPr>
              <a:t>Bangladesh share </a:t>
            </a:r>
            <a:r>
              <a:rPr lang="en-US" sz="2400" dirty="0">
                <a:latin typeface="Cambria" panose="02040503050406030204" pitchFamily="18" charset="0"/>
              </a:rPr>
              <a:t>a long </a:t>
            </a:r>
            <a:r>
              <a:rPr lang="en-US" sz="2400" dirty="0" smtClean="0">
                <a:latin typeface="Cambria" panose="02040503050406030204" pitchFamily="18" charset="0"/>
              </a:rPr>
              <a:t>porous border </a:t>
            </a:r>
            <a:r>
              <a:rPr lang="en-US" sz="2400" dirty="0">
                <a:latin typeface="Cambria" panose="02040503050406030204" pitchFamily="18" charset="0"/>
              </a:rPr>
              <a:t>and there </a:t>
            </a:r>
            <a:r>
              <a:rPr lang="en-US" sz="2400" dirty="0" smtClean="0">
                <a:latin typeface="Cambria" panose="02040503050406030204" pitchFamily="18" charset="0"/>
              </a:rPr>
              <a:t>are many inter-change border points through </a:t>
            </a:r>
            <a:r>
              <a:rPr lang="en-US" sz="2400" dirty="0">
                <a:latin typeface="Cambria" panose="02040503050406030204" pitchFamily="18" charset="0"/>
              </a:rPr>
              <a:t>which </a:t>
            </a:r>
            <a:r>
              <a:rPr lang="en-US" sz="2400" dirty="0" smtClean="0">
                <a:latin typeface="Cambria" panose="02040503050406030204" pitchFamily="18" charset="0"/>
              </a:rPr>
              <a:t>trade between </a:t>
            </a:r>
            <a:r>
              <a:rPr lang="en-US" sz="2400" dirty="0">
                <a:latin typeface="Cambria" panose="02040503050406030204" pitchFamily="18" charset="0"/>
              </a:rPr>
              <a:t>these </a:t>
            </a:r>
            <a:r>
              <a:rPr lang="en-US" sz="2400" dirty="0" smtClean="0">
                <a:latin typeface="Cambria" panose="02040503050406030204" pitchFamily="18" charset="0"/>
              </a:rPr>
              <a:t>two countries </a:t>
            </a:r>
            <a:r>
              <a:rPr lang="en-US" sz="2400" dirty="0">
                <a:latin typeface="Cambria" panose="02040503050406030204" pitchFamily="18" charset="0"/>
              </a:rPr>
              <a:t>takes </a:t>
            </a:r>
            <a:r>
              <a:rPr lang="en-US" sz="2400" dirty="0" smtClean="0">
                <a:latin typeface="Cambria" panose="02040503050406030204" pitchFamily="18" charset="0"/>
              </a:rPr>
              <a:t>place</a:t>
            </a:r>
          </a:p>
          <a:p>
            <a:pPr marL="0" indent="0">
              <a:buNone/>
            </a:pPr>
            <a:endParaRPr lang="en-US" sz="2400" dirty="0" smtClean="0">
              <a:latin typeface="Cambria" panose="02040503050406030204" pitchFamily="18" charset="0"/>
            </a:endParaRPr>
          </a:p>
          <a:p>
            <a:r>
              <a:rPr lang="en-US" sz="2400" dirty="0" smtClean="0">
                <a:latin typeface="Cambria" panose="02040503050406030204" pitchFamily="18" charset="0"/>
              </a:rPr>
              <a:t>Railways: </a:t>
            </a:r>
            <a:r>
              <a:rPr lang="en-US" sz="2400" dirty="0">
                <a:latin typeface="Cambria" panose="02040503050406030204" pitchFamily="18" charset="0"/>
              </a:rPr>
              <a:t>At present, there are four main </a:t>
            </a:r>
            <a:r>
              <a:rPr lang="en-US" sz="2400" dirty="0" smtClean="0">
                <a:latin typeface="Cambria" panose="02040503050406030204" pitchFamily="18" charset="0"/>
              </a:rPr>
              <a:t>routes through </a:t>
            </a:r>
            <a:r>
              <a:rPr lang="en-US" sz="2400" dirty="0">
                <a:latin typeface="Cambria" panose="02040503050406030204" pitchFamily="18" charset="0"/>
              </a:rPr>
              <a:t>which exchange of goods take place by rail: </a:t>
            </a:r>
            <a:r>
              <a:rPr lang="en-US" sz="2400" dirty="0" err="1">
                <a:latin typeface="Cambria" panose="02040503050406030204" pitchFamily="18" charset="0"/>
              </a:rPr>
              <a:t>Gede</a:t>
            </a:r>
            <a:r>
              <a:rPr lang="en-US" sz="2400" dirty="0">
                <a:latin typeface="Cambria" panose="02040503050406030204" pitchFamily="18" charset="0"/>
              </a:rPr>
              <a:t> (India) </a:t>
            </a:r>
            <a:r>
              <a:rPr lang="en-US" sz="2400" dirty="0" smtClean="0">
                <a:latin typeface="Cambria" panose="02040503050406030204" pitchFamily="18" charset="0"/>
              </a:rPr>
              <a:t>– </a:t>
            </a:r>
            <a:r>
              <a:rPr lang="en-US" sz="2400" dirty="0" err="1" smtClean="0">
                <a:latin typeface="Cambria" panose="02040503050406030204" pitchFamily="18" charset="0"/>
              </a:rPr>
              <a:t>Darsana</a:t>
            </a:r>
            <a:r>
              <a:rPr lang="en-US" sz="2400" dirty="0" smtClean="0">
                <a:latin typeface="Cambria" panose="02040503050406030204" pitchFamily="18" charset="0"/>
              </a:rPr>
              <a:t> </a:t>
            </a:r>
            <a:r>
              <a:rPr lang="en-US" sz="2400" dirty="0">
                <a:latin typeface="Cambria" panose="02040503050406030204" pitchFamily="18" charset="0"/>
              </a:rPr>
              <a:t>(Bangladesh); </a:t>
            </a:r>
            <a:r>
              <a:rPr lang="en-US" sz="2400" dirty="0" err="1">
                <a:latin typeface="Cambria" panose="02040503050406030204" pitchFamily="18" charset="0"/>
              </a:rPr>
              <a:t>Singhabad</a:t>
            </a:r>
            <a:r>
              <a:rPr lang="en-US" sz="2400" dirty="0">
                <a:latin typeface="Cambria" panose="02040503050406030204" pitchFamily="18" charset="0"/>
              </a:rPr>
              <a:t> (India) – </a:t>
            </a:r>
            <a:r>
              <a:rPr lang="en-US" sz="2400" dirty="0" err="1">
                <a:latin typeface="Cambria" panose="02040503050406030204" pitchFamily="18" charset="0"/>
              </a:rPr>
              <a:t>Rohanpur</a:t>
            </a:r>
            <a:r>
              <a:rPr lang="en-US" sz="2400" dirty="0">
                <a:latin typeface="Cambria" panose="02040503050406030204" pitchFamily="18" charset="0"/>
              </a:rPr>
              <a:t> (Bangladesh</a:t>
            </a:r>
            <a:r>
              <a:rPr lang="en-US" sz="2400" dirty="0" smtClean="0">
                <a:latin typeface="Cambria" panose="02040503050406030204" pitchFamily="18" charset="0"/>
              </a:rPr>
              <a:t>); and </a:t>
            </a:r>
            <a:r>
              <a:rPr lang="en-US" sz="2400" dirty="0" err="1">
                <a:latin typeface="Cambria" panose="02040503050406030204" pitchFamily="18" charset="0"/>
              </a:rPr>
              <a:t>Petrapole</a:t>
            </a:r>
            <a:r>
              <a:rPr lang="en-US" sz="2400" dirty="0">
                <a:latin typeface="Cambria" panose="02040503050406030204" pitchFamily="18" charset="0"/>
              </a:rPr>
              <a:t> (India) – </a:t>
            </a:r>
            <a:r>
              <a:rPr lang="en-US" sz="2400" dirty="0" err="1">
                <a:latin typeface="Cambria" panose="02040503050406030204" pitchFamily="18" charset="0"/>
              </a:rPr>
              <a:t>Benapole</a:t>
            </a:r>
            <a:r>
              <a:rPr lang="en-US" sz="2400" dirty="0">
                <a:latin typeface="Cambria" panose="02040503050406030204" pitchFamily="18" charset="0"/>
              </a:rPr>
              <a:t> (Bangladesh); </a:t>
            </a:r>
            <a:r>
              <a:rPr lang="en-US" sz="2400" dirty="0" err="1">
                <a:latin typeface="Cambria" panose="02040503050406030204" pitchFamily="18" charset="0"/>
              </a:rPr>
              <a:t>Radhikapur</a:t>
            </a:r>
            <a:r>
              <a:rPr lang="en-US" sz="2400" dirty="0">
                <a:latin typeface="Cambria" panose="02040503050406030204" pitchFamily="18" charset="0"/>
              </a:rPr>
              <a:t> (India</a:t>
            </a:r>
            <a:r>
              <a:rPr lang="en-US" sz="2400" dirty="0" smtClean="0">
                <a:latin typeface="Cambria" panose="02040503050406030204" pitchFamily="18" charset="0"/>
              </a:rPr>
              <a:t>) – </a:t>
            </a:r>
            <a:r>
              <a:rPr lang="en-US" sz="2400" dirty="0" err="1">
                <a:latin typeface="Cambria" panose="02040503050406030204" pitchFamily="18" charset="0"/>
              </a:rPr>
              <a:t>Birol</a:t>
            </a:r>
            <a:r>
              <a:rPr lang="en-US" sz="2400" dirty="0">
                <a:latin typeface="Cambria" panose="02040503050406030204" pitchFamily="18" charset="0"/>
              </a:rPr>
              <a:t> (Bangladesh) – in operation from 08 April 2017</a:t>
            </a:r>
          </a:p>
        </p:txBody>
      </p:sp>
    </p:spTree>
    <p:extLst>
      <p:ext uri="{BB962C8B-B14F-4D97-AF65-F5344CB8AC3E}">
        <p14:creationId xmlns:p14="http://schemas.microsoft.com/office/powerpoint/2010/main" val="25790004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Waterways </a:t>
            </a:r>
            <a:endParaRPr lang="en-US" dirty="0"/>
          </a:p>
        </p:txBody>
      </p:sp>
      <p:sp>
        <p:nvSpPr>
          <p:cNvPr id="3" name="Content Placeholder 2"/>
          <p:cNvSpPr>
            <a:spLocks noGrp="1"/>
          </p:cNvSpPr>
          <p:nvPr>
            <p:ph idx="1"/>
          </p:nvPr>
        </p:nvSpPr>
        <p:spPr/>
        <p:txBody>
          <a:bodyPr>
            <a:normAutofit fontScale="92500"/>
          </a:bodyPr>
          <a:lstStyle/>
          <a:p>
            <a:pPr algn="just"/>
            <a:r>
              <a:rPr lang="en-US" sz="2400" dirty="0" smtClean="0">
                <a:latin typeface="Cambria" panose="02040503050406030204" pitchFamily="18" charset="0"/>
              </a:rPr>
              <a:t>Kolkata–</a:t>
            </a:r>
            <a:r>
              <a:rPr lang="en-US" sz="2400" dirty="0" err="1" smtClean="0">
                <a:latin typeface="Cambria" panose="02040503050406030204" pitchFamily="18" charset="0"/>
              </a:rPr>
              <a:t>Haldia</a:t>
            </a:r>
            <a:r>
              <a:rPr lang="en-US" sz="2400" dirty="0" smtClean="0">
                <a:latin typeface="Cambria" panose="02040503050406030204" pitchFamily="18" charset="0"/>
              </a:rPr>
              <a:t>–</a:t>
            </a:r>
            <a:r>
              <a:rPr lang="en-US" sz="2400" dirty="0" err="1" smtClean="0">
                <a:latin typeface="Cambria" panose="02040503050406030204" pitchFamily="18" charset="0"/>
              </a:rPr>
              <a:t>Raimongal</a:t>
            </a:r>
            <a:r>
              <a:rPr lang="en-US" sz="2400" dirty="0" smtClean="0">
                <a:latin typeface="Cambria" panose="02040503050406030204" pitchFamily="18" charset="0"/>
              </a:rPr>
              <a:t>–</a:t>
            </a:r>
            <a:r>
              <a:rPr lang="en-US" sz="2400" dirty="0" err="1" smtClean="0">
                <a:latin typeface="Cambria" panose="02040503050406030204" pitchFamily="18" charset="0"/>
              </a:rPr>
              <a:t>Chalna</a:t>
            </a:r>
            <a:r>
              <a:rPr lang="en-US" sz="2400" dirty="0" smtClean="0">
                <a:latin typeface="Cambria" panose="02040503050406030204" pitchFamily="18" charset="0"/>
              </a:rPr>
              <a:t>–Khulna–</a:t>
            </a:r>
            <a:r>
              <a:rPr lang="en-US" sz="2400" dirty="0" err="1" smtClean="0">
                <a:latin typeface="Cambria" panose="02040503050406030204" pitchFamily="18" charset="0"/>
              </a:rPr>
              <a:t>Mongla</a:t>
            </a:r>
            <a:r>
              <a:rPr lang="en-US" sz="2400" dirty="0" smtClean="0">
                <a:latin typeface="Cambria" panose="02040503050406030204" pitchFamily="18" charset="0"/>
              </a:rPr>
              <a:t>–</a:t>
            </a:r>
            <a:r>
              <a:rPr lang="en-US" sz="2400" dirty="0" err="1" smtClean="0">
                <a:latin typeface="Cambria" panose="02040503050406030204" pitchFamily="18" charset="0"/>
              </a:rPr>
              <a:t>Kaukhali</a:t>
            </a:r>
            <a:r>
              <a:rPr lang="en-US" sz="2400" dirty="0" smtClean="0">
                <a:latin typeface="Cambria" panose="02040503050406030204" pitchFamily="18" charset="0"/>
              </a:rPr>
              <a:t>–Barisal–</a:t>
            </a:r>
            <a:r>
              <a:rPr lang="en-US" sz="2400" dirty="0" err="1" smtClean="0">
                <a:latin typeface="Cambria" panose="02040503050406030204" pitchFamily="18" charset="0"/>
              </a:rPr>
              <a:t>Hizla</a:t>
            </a:r>
            <a:r>
              <a:rPr lang="en-US" sz="2400" dirty="0" smtClean="0">
                <a:latin typeface="Cambria" panose="02040503050406030204" pitchFamily="18" charset="0"/>
              </a:rPr>
              <a:t>–</a:t>
            </a:r>
            <a:r>
              <a:rPr lang="en-US" sz="2400" dirty="0" err="1" smtClean="0">
                <a:latin typeface="Cambria" panose="02040503050406030204" pitchFamily="18" charset="0"/>
              </a:rPr>
              <a:t>Chandapur</a:t>
            </a:r>
            <a:r>
              <a:rPr lang="en-US" sz="2400" dirty="0" smtClean="0">
                <a:latin typeface="Cambria" panose="02040503050406030204" pitchFamily="18" charset="0"/>
              </a:rPr>
              <a:t>–</a:t>
            </a:r>
            <a:r>
              <a:rPr lang="en-US" sz="2400" dirty="0" err="1" smtClean="0">
                <a:latin typeface="Cambria" panose="02040503050406030204" pitchFamily="18" charset="0"/>
              </a:rPr>
              <a:t>Narayanganj</a:t>
            </a:r>
            <a:r>
              <a:rPr lang="en-US" sz="2400" dirty="0" smtClean="0">
                <a:latin typeface="Cambria" panose="02040503050406030204" pitchFamily="18" charset="0"/>
              </a:rPr>
              <a:t>–</a:t>
            </a:r>
            <a:r>
              <a:rPr lang="en-US" sz="2400" dirty="0" err="1" smtClean="0">
                <a:latin typeface="Cambria" panose="02040503050406030204" pitchFamily="18" charset="0"/>
              </a:rPr>
              <a:t>Aricha</a:t>
            </a:r>
            <a:r>
              <a:rPr lang="en-US" sz="2400" dirty="0" smtClean="0">
                <a:latin typeface="Cambria" panose="02040503050406030204" pitchFamily="18" charset="0"/>
              </a:rPr>
              <a:t>– </a:t>
            </a:r>
            <a:r>
              <a:rPr lang="en-US" sz="2400" dirty="0" err="1" smtClean="0">
                <a:latin typeface="Cambria" panose="02040503050406030204" pitchFamily="18" charset="0"/>
              </a:rPr>
              <a:t>Sirajganj</a:t>
            </a:r>
            <a:r>
              <a:rPr lang="en-US" sz="2400" dirty="0" smtClean="0">
                <a:latin typeface="Cambria" panose="02040503050406030204" pitchFamily="18" charset="0"/>
              </a:rPr>
              <a:t>–</a:t>
            </a:r>
            <a:r>
              <a:rPr lang="en-US" sz="2400" dirty="0" err="1" smtClean="0">
                <a:latin typeface="Cambria" panose="02040503050406030204" pitchFamily="18" charset="0"/>
              </a:rPr>
              <a:t>Bahadurabad</a:t>
            </a:r>
            <a:r>
              <a:rPr lang="en-US" sz="2400" dirty="0" smtClean="0">
                <a:latin typeface="Cambria" panose="02040503050406030204" pitchFamily="18" charset="0"/>
              </a:rPr>
              <a:t>–</a:t>
            </a:r>
            <a:r>
              <a:rPr lang="en-US" sz="2400" dirty="0" err="1" smtClean="0">
                <a:latin typeface="Cambria" panose="02040503050406030204" pitchFamily="18" charset="0"/>
              </a:rPr>
              <a:t>Dhubri</a:t>
            </a:r>
            <a:r>
              <a:rPr lang="en-US" sz="2400" dirty="0" smtClean="0">
                <a:latin typeface="Cambria" panose="02040503050406030204" pitchFamily="18" charset="0"/>
              </a:rPr>
              <a:t>–Pandu</a:t>
            </a:r>
          </a:p>
          <a:p>
            <a:pPr marL="0" indent="0" algn="just">
              <a:buNone/>
            </a:pPr>
            <a:endParaRPr lang="en-US" sz="2400" dirty="0">
              <a:latin typeface="Cambria" panose="02040503050406030204" pitchFamily="18" charset="0"/>
            </a:endParaRPr>
          </a:p>
          <a:p>
            <a:pPr algn="just"/>
            <a:r>
              <a:rPr lang="en-US" sz="2400" dirty="0" smtClean="0">
                <a:latin typeface="Cambria" panose="02040503050406030204" pitchFamily="18" charset="0"/>
              </a:rPr>
              <a:t>Kolkata–</a:t>
            </a:r>
            <a:r>
              <a:rPr lang="en-US" sz="2400" dirty="0" err="1" smtClean="0">
                <a:latin typeface="Cambria" panose="02040503050406030204" pitchFamily="18" charset="0"/>
              </a:rPr>
              <a:t>Haldia</a:t>
            </a:r>
            <a:r>
              <a:rPr lang="en-US" sz="2400" dirty="0" smtClean="0">
                <a:latin typeface="Cambria" panose="02040503050406030204" pitchFamily="18" charset="0"/>
              </a:rPr>
              <a:t>–</a:t>
            </a:r>
            <a:r>
              <a:rPr lang="en-US" sz="2400" dirty="0" err="1" smtClean="0">
                <a:latin typeface="Cambria" panose="02040503050406030204" pitchFamily="18" charset="0"/>
              </a:rPr>
              <a:t>Raimongal</a:t>
            </a:r>
            <a:r>
              <a:rPr lang="en-US" sz="2400" dirty="0" smtClean="0">
                <a:latin typeface="Cambria" panose="02040503050406030204" pitchFamily="18" charset="0"/>
              </a:rPr>
              <a:t>–</a:t>
            </a:r>
            <a:r>
              <a:rPr lang="en-US" sz="2400" dirty="0" err="1" smtClean="0">
                <a:latin typeface="Cambria" panose="02040503050406030204" pitchFamily="18" charset="0"/>
              </a:rPr>
              <a:t>Mongla</a:t>
            </a:r>
            <a:r>
              <a:rPr lang="en-US" sz="2400" dirty="0" smtClean="0">
                <a:latin typeface="Cambria" panose="02040503050406030204" pitchFamily="18" charset="0"/>
              </a:rPr>
              <a:t>–</a:t>
            </a:r>
            <a:r>
              <a:rPr lang="en-US" sz="2400" dirty="0" err="1" smtClean="0">
                <a:latin typeface="Cambria" panose="02040503050406030204" pitchFamily="18" charset="0"/>
              </a:rPr>
              <a:t>Kaukhali</a:t>
            </a:r>
            <a:r>
              <a:rPr lang="en-US" sz="2400" dirty="0" smtClean="0">
                <a:latin typeface="Cambria" panose="02040503050406030204" pitchFamily="18" charset="0"/>
              </a:rPr>
              <a:t>–Barisal–</a:t>
            </a:r>
            <a:r>
              <a:rPr lang="en-US" sz="2400" dirty="0" err="1" smtClean="0">
                <a:latin typeface="Cambria" panose="02040503050406030204" pitchFamily="18" charset="0"/>
              </a:rPr>
              <a:t>Hizla</a:t>
            </a:r>
            <a:r>
              <a:rPr lang="en-US" sz="2400" dirty="0" smtClean="0">
                <a:latin typeface="Cambria" panose="02040503050406030204" pitchFamily="18" charset="0"/>
              </a:rPr>
              <a:t>–Chandpur– </a:t>
            </a:r>
            <a:r>
              <a:rPr lang="en-US" sz="2400" dirty="0" err="1" smtClean="0">
                <a:latin typeface="Cambria" panose="02040503050406030204" pitchFamily="18" charset="0"/>
              </a:rPr>
              <a:t>arayanganj</a:t>
            </a:r>
            <a:r>
              <a:rPr lang="en-US" sz="2400" dirty="0" smtClean="0">
                <a:latin typeface="Cambria" panose="02040503050406030204" pitchFamily="18" charset="0"/>
              </a:rPr>
              <a:t>–</a:t>
            </a:r>
            <a:r>
              <a:rPr lang="en-US" sz="2400" dirty="0" err="1" smtClean="0">
                <a:latin typeface="Cambria" panose="02040503050406030204" pitchFamily="18" charset="0"/>
              </a:rPr>
              <a:t>Bhairab</a:t>
            </a:r>
            <a:r>
              <a:rPr lang="en-US" sz="2400" dirty="0" smtClean="0">
                <a:latin typeface="Cambria" panose="02040503050406030204" pitchFamily="18" charset="0"/>
              </a:rPr>
              <a:t> Bazar–</a:t>
            </a:r>
            <a:r>
              <a:rPr lang="en-US" sz="2400" dirty="0" err="1" smtClean="0">
                <a:latin typeface="Cambria" panose="02040503050406030204" pitchFamily="18" charset="0"/>
              </a:rPr>
              <a:t>Ajmiriganj</a:t>
            </a:r>
            <a:r>
              <a:rPr lang="en-US" sz="2400" dirty="0" smtClean="0">
                <a:latin typeface="Cambria" panose="02040503050406030204" pitchFamily="18" charset="0"/>
              </a:rPr>
              <a:t>–</a:t>
            </a:r>
            <a:r>
              <a:rPr lang="en-US" sz="2400" dirty="0" err="1" smtClean="0">
                <a:latin typeface="Cambria" panose="02040503050406030204" pitchFamily="18" charset="0"/>
              </a:rPr>
              <a:t>Markuli</a:t>
            </a:r>
            <a:r>
              <a:rPr lang="en-US" sz="2400" dirty="0" smtClean="0">
                <a:latin typeface="Cambria" panose="02040503050406030204" pitchFamily="18" charset="0"/>
              </a:rPr>
              <a:t>–</a:t>
            </a:r>
            <a:r>
              <a:rPr lang="en-US" sz="2400" dirty="0" err="1" smtClean="0">
                <a:latin typeface="Cambria" panose="02040503050406030204" pitchFamily="18" charset="0"/>
              </a:rPr>
              <a:t>Sherpur</a:t>
            </a:r>
            <a:r>
              <a:rPr lang="en-US" sz="2400" dirty="0" smtClean="0">
                <a:latin typeface="Cambria" panose="02040503050406030204" pitchFamily="18" charset="0"/>
              </a:rPr>
              <a:t>–</a:t>
            </a:r>
            <a:r>
              <a:rPr lang="en-US" sz="2400" dirty="0" err="1" smtClean="0">
                <a:latin typeface="Cambria" panose="02040503050406030204" pitchFamily="18" charset="0"/>
              </a:rPr>
              <a:t>Fenchuganj</a:t>
            </a:r>
            <a:r>
              <a:rPr lang="en-US" sz="2400" dirty="0">
                <a:latin typeface="Cambria" panose="02040503050406030204" pitchFamily="18" charset="0"/>
              </a:rPr>
              <a:t>– </a:t>
            </a:r>
            <a:r>
              <a:rPr lang="en-US" sz="2400" dirty="0" err="1" smtClean="0">
                <a:latin typeface="Cambria" panose="02040503050406030204" pitchFamily="18" charset="0"/>
              </a:rPr>
              <a:t>Zakiganj</a:t>
            </a:r>
            <a:r>
              <a:rPr lang="en-US" sz="2400" dirty="0" smtClean="0">
                <a:latin typeface="Cambria" panose="02040503050406030204" pitchFamily="18" charset="0"/>
              </a:rPr>
              <a:t>–</a:t>
            </a:r>
            <a:r>
              <a:rPr lang="en-US" sz="2400" dirty="0" err="1" smtClean="0">
                <a:latin typeface="Cambria" panose="02040503050406030204" pitchFamily="18" charset="0"/>
              </a:rPr>
              <a:t>Karimganj</a:t>
            </a:r>
            <a:endParaRPr lang="en-US" sz="2400" dirty="0" smtClean="0">
              <a:latin typeface="Cambria" panose="02040503050406030204" pitchFamily="18" charset="0"/>
            </a:endParaRPr>
          </a:p>
          <a:p>
            <a:pPr marL="0" indent="0" algn="just">
              <a:buNone/>
            </a:pPr>
            <a:endParaRPr lang="en-US" sz="2400" dirty="0">
              <a:latin typeface="Cambria" panose="02040503050406030204" pitchFamily="18" charset="0"/>
            </a:endParaRPr>
          </a:p>
          <a:p>
            <a:pPr algn="just"/>
            <a:r>
              <a:rPr lang="en-US" sz="2400" dirty="0" err="1" smtClean="0">
                <a:latin typeface="Cambria" panose="02040503050406030204" pitchFamily="18" charset="0"/>
              </a:rPr>
              <a:t>Rajshahi</a:t>
            </a:r>
            <a:r>
              <a:rPr lang="en-US" sz="2400" dirty="0" smtClean="0">
                <a:latin typeface="Cambria" panose="02040503050406030204" pitchFamily="18" charset="0"/>
              </a:rPr>
              <a:t>–</a:t>
            </a:r>
            <a:r>
              <a:rPr lang="en-US" sz="2400" dirty="0" err="1" smtClean="0">
                <a:latin typeface="Cambria" panose="02040503050406030204" pitchFamily="18" charset="0"/>
              </a:rPr>
              <a:t>Godagari</a:t>
            </a:r>
            <a:r>
              <a:rPr lang="en-US" sz="2400" dirty="0" smtClean="0">
                <a:latin typeface="Cambria" panose="02040503050406030204" pitchFamily="18" charset="0"/>
              </a:rPr>
              <a:t>–</a:t>
            </a:r>
            <a:r>
              <a:rPr lang="en-US" sz="2400" dirty="0" err="1" smtClean="0">
                <a:latin typeface="Cambria" panose="02040503050406030204" pitchFamily="18" charset="0"/>
              </a:rPr>
              <a:t>Dhulian</a:t>
            </a:r>
            <a:endParaRPr lang="en-US" sz="2400" dirty="0" smtClean="0">
              <a:latin typeface="Cambria" panose="02040503050406030204" pitchFamily="18" charset="0"/>
            </a:endParaRPr>
          </a:p>
          <a:p>
            <a:pPr marL="0" indent="0" algn="just">
              <a:buNone/>
            </a:pPr>
            <a:endParaRPr lang="en-US" sz="2400" dirty="0" smtClean="0">
              <a:latin typeface="Cambria" panose="02040503050406030204" pitchFamily="18" charset="0"/>
            </a:endParaRPr>
          </a:p>
          <a:p>
            <a:pPr algn="just"/>
            <a:r>
              <a:rPr lang="en-US" sz="2400" dirty="0" err="1" smtClean="0">
                <a:latin typeface="Cambria" panose="02040503050406030204" pitchFamily="18" charset="0"/>
              </a:rPr>
              <a:t>Karimganj</a:t>
            </a:r>
            <a:r>
              <a:rPr lang="en-US" sz="2400" dirty="0" smtClean="0">
                <a:latin typeface="Cambria" panose="02040503050406030204" pitchFamily="18" charset="0"/>
              </a:rPr>
              <a:t>–</a:t>
            </a:r>
            <a:r>
              <a:rPr lang="en-US" sz="2400" dirty="0" err="1" smtClean="0">
                <a:latin typeface="Cambria" panose="02040503050406030204" pitchFamily="18" charset="0"/>
              </a:rPr>
              <a:t>Zakiganj</a:t>
            </a:r>
            <a:r>
              <a:rPr lang="en-US" sz="2400" dirty="0" smtClean="0">
                <a:latin typeface="Cambria" panose="02040503050406030204" pitchFamily="18" charset="0"/>
              </a:rPr>
              <a:t>–</a:t>
            </a:r>
            <a:r>
              <a:rPr lang="en-US" sz="2400" dirty="0" err="1" smtClean="0">
                <a:latin typeface="Cambria" panose="02040503050406030204" pitchFamily="18" charset="0"/>
              </a:rPr>
              <a:t>Fenchuganj</a:t>
            </a:r>
            <a:r>
              <a:rPr lang="en-US" sz="2400" dirty="0" smtClean="0">
                <a:latin typeface="Cambria" panose="02040503050406030204" pitchFamily="18" charset="0"/>
              </a:rPr>
              <a:t>–</a:t>
            </a:r>
            <a:r>
              <a:rPr lang="en-US" sz="2400" dirty="0" err="1" smtClean="0">
                <a:latin typeface="Cambria" panose="02040503050406030204" pitchFamily="18" charset="0"/>
              </a:rPr>
              <a:t>Sherpur</a:t>
            </a:r>
            <a:r>
              <a:rPr lang="en-US" sz="2400" dirty="0" smtClean="0">
                <a:latin typeface="Cambria" panose="02040503050406030204" pitchFamily="18" charset="0"/>
              </a:rPr>
              <a:t>–</a:t>
            </a:r>
            <a:r>
              <a:rPr lang="en-US" sz="2400" dirty="0" err="1" smtClean="0">
                <a:latin typeface="Cambria" panose="02040503050406030204" pitchFamily="18" charset="0"/>
              </a:rPr>
              <a:t>Markuli</a:t>
            </a:r>
            <a:r>
              <a:rPr lang="en-US" sz="2400" dirty="0" smtClean="0">
                <a:latin typeface="Cambria" panose="02040503050406030204" pitchFamily="18" charset="0"/>
              </a:rPr>
              <a:t>–</a:t>
            </a:r>
            <a:r>
              <a:rPr lang="en-US" sz="2400" dirty="0" err="1" smtClean="0">
                <a:latin typeface="Cambria" panose="02040503050406030204" pitchFamily="18" charset="0"/>
              </a:rPr>
              <a:t>Ajmiriganj</a:t>
            </a:r>
            <a:r>
              <a:rPr lang="en-US" sz="2400" dirty="0" smtClean="0">
                <a:latin typeface="Cambria" panose="02040503050406030204" pitchFamily="18" charset="0"/>
              </a:rPr>
              <a:t>–</a:t>
            </a:r>
            <a:r>
              <a:rPr lang="en-US" sz="2400" dirty="0" err="1" smtClean="0">
                <a:latin typeface="Cambria" panose="02040503050406030204" pitchFamily="18" charset="0"/>
              </a:rPr>
              <a:t>Bhairab</a:t>
            </a:r>
            <a:r>
              <a:rPr lang="en-US" sz="2400" dirty="0" smtClean="0">
                <a:latin typeface="Cambria" panose="02040503050406030204" pitchFamily="18" charset="0"/>
              </a:rPr>
              <a:t> Bazar–</a:t>
            </a:r>
            <a:r>
              <a:rPr lang="en-US" sz="2400" dirty="0" err="1" smtClean="0">
                <a:latin typeface="Cambria" panose="02040503050406030204" pitchFamily="18" charset="0"/>
              </a:rPr>
              <a:t>Narayanganj</a:t>
            </a:r>
            <a:r>
              <a:rPr lang="en-US" sz="2400" dirty="0" smtClean="0">
                <a:latin typeface="Cambria" panose="02040503050406030204" pitchFamily="18" charset="0"/>
              </a:rPr>
              <a:t>–Chandpur–</a:t>
            </a:r>
            <a:r>
              <a:rPr lang="en-US" sz="2400" dirty="0" err="1" smtClean="0">
                <a:latin typeface="Cambria" panose="02040503050406030204" pitchFamily="18" charset="0"/>
              </a:rPr>
              <a:t>Aricha</a:t>
            </a:r>
            <a:r>
              <a:rPr lang="en-US" sz="2400" dirty="0" smtClean="0">
                <a:latin typeface="Cambria" panose="02040503050406030204" pitchFamily="18" charset="0"/>
              </a:rPr>
              <a:t>– </a:t>
            </a:r>
            <a:r>
              <a:rPr lang="en-US" sz="2400" dirty="0" err="1" smtClean="0">
                <a:latin typeface="Cambria" panose="02040503050406030204" pitchFamily="18" charset="0"/>
              </a:rPr>
              <a:t>Sirajganj</a:t>
            </a:r>
            <a:r>
              <a:rPr lang="en-US" sz="2400" dirty="0" smtClean="0">
                <a:latin typeface="Cambria" panose="02040503050406030204" pitchFamily="18" charset="0"/>
              </a:rPr>
              <a:t>–</a:t>
            </a:r>
            <a:r>
              <a:rPr lang="en-US" sz="2400" dirty="0" err="1" smtClean="0">
                <a:latin typeface="Cambria" panose="02040503050406030204" pitchFamily="18" charset="0"/>
              </a:rPr>
              <a:t>Bahadurabad</a:t>
            </a:r>
            <a:r>
              <a:rPr lang="en-US" sz="2400" dirty="0" smtClean="0">
                <a:latin typeface="Cambria" panose="02040503050406030204" pitchFamily="18" charset="0"/>
              </a:rPr>
              <a:t>–</a:t>
            </a:r>
            <a:r>
              <a:rPr lang="en-US" sz="2400" dirty="0" err="1" smtClean="0">
                <a:latin typeface="Cambria" panose="02040503050406030204" pitchFamily="18" charset="0"/>
              </a:rPr>
              <a:t>Chilmari</a:t>
            </a:r>
            <a:r>
              <a:rPr lang="en-US" sz="2400" dirty="0" smtClean="0">
                <a:latin typeface="Cambria" panose="02040503050406030204" pitchFamily="18" charset="0"/>
              </a:rPr>
              <a:t>–</a:t>
            </a:r>
            <a:r>
              <a:rPr lang="en-US" sz="2400" dirty="0" err="1" smtClean="0">
                <a:latin typeface="Cambria" panose="02040503050406030204" pitchFamily="18" charset="0"/>
              </a:rPr>
              <a:t>Dhubri</a:t>
            </a:r>
            <a:r>
              <a:rPr lang="en-US" sz="2400" dirty="0">
                <a:latin typeface="Cambria" panose="02040503050406030204" pitchFamily="18" charset="0"/>
              </a:rPr>
              <a:t>– Pandu.</a:t>
            </a:r>
          </a:p>
        </p:txBody>
      </p:sp>
    </p:spTree>
    <p:extLst>
      <p:ext uri="{BB962C8B-B14F-4D97-AF65-F5344CB8AC3E}">
        <p14:creationId xmlns:p14="http://schemas.microsoft.com/office/powerpoint/2010/main" val="37544864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Non Tariff Barriers in Agriculture Trade </a:t>
            </a:r>
            <a:endParaRPr lang="en-US" dirty="0"/>
          </a:p>
        </p:txBody>
      </p:sp>
      <p:sp>
        <p:nvSpPr>
          <p:cNvPr id="3" name="Content Placeholder 2"/>
          <p:cNvSpPr>
            <a:spLocks noGrp="1"/>
          </p:cNvSpPr>
          <p:nvPr>
            <p:ph idx="1"/>
          </p:nvPr>
        </p:nvSpPr>
        <p:spPr>
          <a:xfrm>
            <a:off x="838200" y="1516532"/>
            <a:ext cx="10515600" cy="1007727"/>
          </a:xfrm>
        </p:spPr>
        <p:txBody>
          <a:bodyPr/>
          <a:lstStyle/>
          <a:p>
            <a:pPr marL="0" indent="0" algn="ctr">
              <a:buNone/>
            </a:pPr>
            <a:r>
              <a:rPr lang="en-US" b="1" i="1" dirty="0"/>
              <a:t>NTBs are </a:t>
            </a:r>
            <a:r>
              <a:rPr lang="en-US" b="1" i="1" dirty="0" smtClean="0"/>
              <a:t>more harmful </a:t>
            </a:r>
            <a:r>
              <a:rPr lang="en-US" b="1" i="1" dirty="0"/>
              <a:t>in case </a:t>
            </a:r>
            <a:r>
              <a:rPr lang="en-US" b="1" i="1" dirty="0" smtClean="0"/>
              <a:t>of trade </a:t>
            </a:r>
            <a:r>
              <a:rPr lang="en-US" b="1" i="1" dirty="0"/>
              <a:t>in </a:t>
            </a:r>
            <a:r>
              <a:rPr lang="en-US" b="1" i="1" dirty="0" smtClean="0"/>
              <a:t>agricultural products </a:t>
            </a:r>
            <a:r>
              <a:rPr lang="en-US" b="1" i="1" dirty="0"/>
              <a:t>because </a:t>
            </a:r>
            <a:r>
              <a:rPr lang="en-US" b="1" i="1" dirty="0" smtClean="0"/>
              <a:t>of their perishable nature</a:t>
            </a:r>
            <a:endParaRPr lang="en-US" dirty="0"/>
          </a:p>
        </p:txBody>
      </p:sp>
      <p:pic>
        <p:nvPicPr>
          <p:cNvPr id="4" name="Picture 3"/>
          <p:cNvPicPr>
            <a:picLocks noChangeAspect="1"/>
          </p:cNvPicPr>
          <p:nvPr/>
        </p:nvPicPr>
        <p:blipFill>
          <a:blip r:embed="rId2"/>
          <a:stretch>
            <a:fillRect/>
          </a:stretch>
        </p:blipFill>
        <p:spPr>
          <a:xfrm>
            <a:off x="838200" y="2376457"/>
            <a:ext cx="10405056" cy="3921312"/>
          </a:xfrm>
          <a:prstGeom prst="rect">
            <a:avLst/>
          </a:prstGeom>
        </p:spPr>
      </p:pic>
    </p:spTree>
    <p:extLst>
      <p:ext uri="{BB962C8B-B14F-4D97-AF65-F5344CB8AC3E}">
        <p14:creationId xmlns:p14="http://schemas.microsoft.com/office/powerpoint/2010/main" val="516481370"/>
      </p:ext>
    </p:extLst>
  </p:cSld>
  <p:clrMapOvr>
    <a:masterClrMapping/>
  </p:clrMapOvr>
  <p:timing>
    <p:tnLst>
      <p:par>
        <p:cTn id="1" dur="indefinite" restart="never" nodeType="tmRoot"/>
      </p:par>
    </p:tnLst>
  </p:timing>
</p:sld>
</file>

<file path=ppt/theme/theme1.xml><?xml version="1.0" encoding="utf-8"?>
<a:theme xmlns:a="http://schemas.openxmlformats.org/drawingml/2006/main" name="Conflict process and Negoti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Conflict process and Negotiation</Template>
  <TotalTime>579</TotalTime>
  <Words>953</Words>
  <Application>Microsoft Office PowerPoint</Application>
  <PresentationFormat>Widescreen</PresentationFormat>
  <Paragraphs>82</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Cambria</vt:lpstr>
      <vt:lpstr>Conflict process and Negotiation</vt:lpstr>
      <vt:lpstr>Effect of Non-Tariff Measures in Trade between Bangladesh and India: A Way Forward</vt:lpstr>
      <vt:lpstr>Bilateral Trade Remedies: Recent Talks </vt:lpstr>
      <vt:lpstr>Bilateral Trade Remedies </vt:lpstr>
      <vt:lpstr>Agriculture Trade Among India and Bangladesh</vt:lpstr>
      <vt:lpstr>A Bird’s Eye View </vt:lpstr>
      <vt:lpstr>Trade Stats </vt:lpstr>
      <vt:lpstr>Trade Routes </vt:lpstr>
      <vt:lpstr>Waterways </vt:lpstr>
      <vt:lpstr>The Non Tariff Barriers in Agriculture Trade </vt:lpstr>
      <vt:lpstr>Regulatory Barriers </vt:lpstr>
      <vt:lpstr>Technical Barriers </vt:lpstr>
      <vt:lpstr>Procedural Barriers</vt:lpstr>
      <vt:lpstr>Infrastructural Barriers</vt:lpstr>
      <vt:lpstr>Syndicates </vt:lpstr>
      <vt:lpstr>Decoding The Polity of Indo – Bangladesh Relations </vt:lpstr>
      <vt:lpstr>Decoding The Polity of Indo – Bangladesh Relations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Conflict Process and Negotiation</dc:title>
  <dc:creator>Devina</dc:creator>
  <cp:lastModifiedBy>User</cp:lastModifiedBy>
  <cp:revision>80</cp:revision>
  <dcterms:created xsi:type="dcterms:W3CDTF">2020-12-16T08:45:51Z</dcterms:created>
  <dcterms:modified xsi:type="dcterms:W3CDTF">2021-07-13T04:26:15Z</dcterms:modified>
</cp:coreProperties>
</file>