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6" y="-365"/>
      </p:cViewPr>
      <p:guideLst>
        <p:guide orient="horz" pos="2881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646" y="2059940"/>
            <a:ext cx="16470630" cy="2746587"/>
          </a:xfrm>
        </p:spPr>
        <p:txBody>
          <a:bodyPr vert="horz" lIns="81715" tIns="0" rIns="81715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86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5105" y="5003717"/>
            <a:ext cx="12810490" cy="26321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817154" indent="0" algn="ctr">
              <a:buNone/>
            </a:lvl2pPr>
            <a:lvl3pPr marL="1634307" indent="0" algn="ctr">
              <a:buNone/>
            </a:lvl3pPr>
            <a:lvl4pPr marL="2451461" indent="0" algn="ctr">
              <a:buNone/>
            </a:lvl4pPr>
            <a:lvl5pPr marL="3268614" indent="0" algn="ctr">
              <a:buNone/>
            </a:lvl5pPr>
            <a:lvl6pPr marL="4085768" indent="0" algn="ctr">
              <a:buNone/>
            </a:lvl6pPr>
            <a:lvl7pPr marL="4902921" indent="0" algn="ctr">
              <a:buNone/>
            </a:lvl7pPr>
            <a:lvl8pPr marL="5720075" indent="0" algn="ctr">
              <a:buNone/>
            </a:lvl8pPr>
            <a:lvl9pPr marL="653722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8007" y="412466"/>
            <a:ext cx="4117658" cy="878812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035" y="412466"/>
            <a:ext cx="12047961" cy="878812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622" y="915529"/>
            <a:ext cx="14183043" cy="2746587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2622" y="3766323"/>
            <a:ext cx="14183043" cy="2267364"/>
          </a:xfrm>
        </p:spPr>
        <p:txBody>
          <a:bodyPr anchor="t"/>
          <a:lstStyle>
            <a:lvl1pPr marL="130745" indent="0" algn="l">
              <a:buNone/>
              <a:defRPr sz="36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60607" y="9636896"/>
            <a:ext cx="1525058" cy="54836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035" y="2403264"/>
            <a:ext cx="8082809" cy="6797326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856" y="2403264"/>
            <a:ext cx="8082809" cy="6797326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5" y="410080"/>
            <a:ext cx="16470630" cy="171661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5" y="2305512"/>
            <a:ext cx="8085987" cy="112772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6502" y="2305512"/>
            <a:ext cx="8089164" cy="112772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5035" y="3547675"/>
            <a:ext cx="8085987" cy="565291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6502" y="3547675"/>
            <a:ext cx="8089164" cy="565291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410081"/>
            <a:ext cx="6020804" cy="174522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9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5036" y="2288823"/>
            <a:ext cx="6020804" cy="6911767"/>
          </a:xfrm>
        </p:spPr>
        <p:txBody>
          <a:bodyPr/>
          <a:lstStyle>
            <a:lvl1pPr marL="0" indent="0"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5065" y="410081"/>
            <a:ext cx="10230600" cy="8790509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9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0140" y="915529"/>
            <a:ext cx="10980420" cy="784399"/>
          </a:xfrm>
        </p:spPr>
        <p:txBody>
          <a:bodyPr lIns="81715" rIns="81715" bIns="0" anchor="b">
            <a:sp3d prstMaterial="softEdge"/>
          </a:bodyPr>
          <a:lstStyle>
            <a:lvl1pPr algn="ctr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0140" y="2751355"/>
            <a:ext cx="10980420" cy="5950938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57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0140" y="1752341"/>
            <a:ext cx="10980420" cy="796510"/>
          </a:xfrm>
        </p:spPr>
        <p:txBody>
          <a:bodyPr lIns="81715" tIns="81715" rIns="81715" anchor="t"/>
          <a:lstStyle>
            <a:lvl1pPr marL="0" indent="0" algn="ctr"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5035" y="412465"/>
            <a:ext cx="16470630" cy="1716617"/>
          </a:xfrm>
          <a:prstGeom prst="rect">
            <a:avLst/>
          </a:prstGeom>
        </p:spPr>
        <p:txBody>
          <a:bodyPr vert="horz" lIns="163431" tIns="81715" rIns="163431" bIns="81715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5035" y="2403263"/>
            <a:ext cx="16470630" cy="7072461"/>
          </a:xfrm>
          <a:prstGeom prst="rect">
            <a:avLst/>
          </a:prstGeom>
        </p:spPr>
        <p:txBody>
          <a:bodyPr vert="horz" lIns="163431" tIns="81715" rIns="163431" bIns="81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5035" y="9636896"/>
            <a:ext cx="4270163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l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2739" y="9636896"/>
            <a:ext cx="5795222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ct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60607" y="9636896"/>
            <a:ext cx="1525058" cy="548364"/>
          </a:xfrm>
          <a:prstGeom prst="rect">
            <a:avLst/>
          </a:prstGeom>
        </p:spPr>
        <p:txBody>
          <a:bodyPr vert="horz" lIns="0" tIns="81715" rIns="0" bIns="81715" anchor="b"/>
          <a:lstStyle>
            <a:lvl1pPr algn="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latinLnBrk="0" hangingPunct="1">
        <a:spcBef>
          <a:spcPct val="0"/>
        </a:spcBef>
        <a:buNone/>
        <a:defRPr kumimoji="0" sz="73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80584" indent="-735438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552592" indent="-5066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026541" indent="-408577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418775" indent="-326861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761979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54213" indent="-326861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513760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873308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55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7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4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51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8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5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02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20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72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4050"/>
            <a:ext cx="11604032" cy="7085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1">
              <a:spcBef>
                <a:spcPts val="125"/>
              </a:spcBef>
              <a:tabLst>
                <a:tab pos="3620750" algn="l"/>
                <a:tab pos="5019646" algn="l"/>
                <a:tab pos="8873440" algn="l"/>
              </a:tabLst>
            </a:pPr>
            <a:r>
              <a:rPr lang="en-IN" sz="4500" dirty="0" smtClean="0"/>
              <a:t>Presented by </a:t>
            </a:r>
            <a:r>
              <a:rPr lang="en-IN" sz="4500" dirty="0" err="1" smtClean="0"/>
              <a:t>Nafeesa</a:t>
            </a:r>
            <a:r>
              <a:rPr lang="en-IN" sz="4500" dirty="0" smtClean="0"/>
              <a:t> </a:t>
            </a:r>
            <a:r>
              <a:rPr lang="en-IN" sz="4500" dirty="0" err="1" smtClean="0"/>
              <a:t>Sanad</a:t>
            </a:r>
            <a:r>
              <a:rPr lang="en-IN" sz="4500" dirty="0" smtClean="0"/>
              <a:t> S from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431969" y="1424279"/>
            <a:ext cx="16950689" cy="684674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1" marR="6629362" indent="1271">
              <a:lnSpc>
                <a:spcPts val="5780"/>
              </a:lnSpc>
              <a:spcBef>
                <a:spcPts val="350"/>
              </a:spcBef>
            </a:pPr>
            <a:r>
              <a:rPr sz="7300" baseline="1718" dirty="0" err="1" smtClean="0">
                <a:latin typeface="Verdana"/>
                <a:cs typeface="Verdana"/>
              </a:rPr>
              <a:t>Aalim</a:t>
            </a:r>
            <a:r>
              <a:rPr sz="7300" spc="-89" baseline="1718" dirty="0" smtClean="0">
                <a:latin typeface="Verdana"/>
                <a:cs typeface="Verdana"/>
              </a:rPr>
              <a:t> </a:t>
            </a:r>
            <a:r>
              <a:rPr sz="7300" baseline="1145" dirty="0">
                <a:latin typeface="Verdana"/>
                <a:cs typeface="Verdana"/>
              </a:rPr>
              <a:t>Muhammed</a:t>
            </a:r>
            <a:r>
              <a:rPr sz="7300" spc="-89" baseline="1145" dirty="0">
                <a:latin typeface="Verdana"/>
                <a:cs typeface="Verdana"/>
              </a:rPr>
              <a:t> </a:t>
            </a:r>
            <a:r>
              <a:rPr sz="4800" spc="-50" dirty="0">
                <a:latin typeface="Verdana"/>
                <a:cs typeface="Verdana"/>
              </a:rPr>
              <a:t>Salegh</a:t>
            </a:r>
            <a:r>
              <a:rPr sz="4800" spc="-55" dirty="0">
                <a:latin typeface="Verdana"/>
                <a:cs typeface="Verdana"/>
              </a:rPr>
              <a:t> </a:t>
            </a:r>
            <a:r>
              <a:rPr sz="4800" spc="-11" dirty="0">
                <a:latin typeface="Verdana"/>
                <a:cs typeface="Verdana"/>
              </a:rPr>
              <a:t>College </a:t>
            </a:r>
            <a:r>
              <a:rPr sz="7300" spc="104" baseline="1145" dirty="0">
                <a:latin typeface="Verdana"/>
                <a:cs typeface="Verdana"/>
              </a:rPr>
              <a:t>of</a:t>
            </a:r>
            <a:r>
              <a:rPr sz="7300" spc="-556" baseline="1145" dirty="0">
                <a:latin typeface="Verdana"/>
                <a:cs typeface="Verdana"/>
              </a:rPr>
              <a:t> </a:t>
            </a:r>
            <a:r>
              <a:rPr sz="4800" spc="-45" dirty="0">
                <a:latin typeface="Verdana"/>
                <a:cs typeface="Verdana"/>
              </a:rPr>
              <a:t>Engineering.</a:t>
            </a:r>
            <a:endParaRPr sz="4800" dirty="0">
              <a:latin typeface="Verdana"/>
              <a:cs typeface="Verdana"/>
            </a:endParaRPr>
          </a:p>
          <a:p>
            <a:pPr marL="2849864" marR="5080" algn="just">
              <a:spcBef>
                <a:spcPts val="3984"/>
              </a:spcBef>
            </a:pPr>
            <a:r>
              <a:rPr sz="5200" spc="70" dirty="0">
                <a:latin typeface="Cambria"/>
                <a:cs typeface="Cambria"/>
              </a:rPr>
              <a:t>This</a:t>
            </a:r>
            <a:r>
              <a:rPr sz="5200" spc="1271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presentation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explores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100" dirty="0">
                <a:latin typeface="Cambria"/>
                <a:cs typeface="Cambria"/>
              </a:rPr>
              <a:t>concept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175" dirty="0">
                <a:latin typeface="Cambria"/>
                <a:cs typeface="Cambria"/>
              </a:rPr>
              <a:t>of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spc="45" dirty="0">
                <a:latin typeface="Cambria"/>
                <a:cs typeface="Cambria"/>
              </a:rPr>
              <a:t>the </a:t>
            </a:r>
            <a:r>
              <a:rPr sz="5200" spc="150" dirty="0">
                <a:latin typeface="Cambria"/>
                <a:cs typeface="Cambria"/>
              </a:rPr>
              <a:t>Smishing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purpose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is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to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be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able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to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spc="136" dirty="0">
                <a:latin typeface="Cambria"/>
                <a:cs typeface="Cambria"/>
              </a:rPr>
              <a:t>track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350" dirty="0">
                <a:latin typeface="Cambria"/>
                <a:cs typeface="Cambria"/>
              </a:rPr>
              <a:t>SMS </a:t>
            </a:r>
            <a:r>
              <a:rPr sz="5200" spc="120" dirty="0">
                <a:latin typeface="Cambria"/>
                <a:cs typeface="Cambria"/>
              </a:rPr>
              <a:t>Phishing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dirty="0">
                <a:latin typeface="Cambria"/>
                <a:cs typeface="Cambria"/>
              </a:rPr>
              <a:t>message</a:t>
            </a:r>
            <a:r>
              <a:rPr sz="5200" spc="509" dirty="0">
                <a:latin typeface="Cambria"/>
                <a:cs typeface="Cambria"/>
              </a:rPr>
              <a:t>  </a:t>
            </a:r>
            <a:r>
              <a:rPr sz="5200" spc="125" dirty="0">
                <a:latin typeface="Cambria"/>
                <a:cs typeface="Cambria"/>
              </a:rPr>
              <a:t>with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spc="120" dirty="0">
                <a:latin typeface="Cambria"/>
                <a:cs typeface="Cambria"/>
              </a:rPr>
              <a:t>Phishing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spc="39" dirty="0">
                <a:latin typeface="Cambria"/>
                <a:cs typeface="Cambria"/>
              </a:rPr>
              <a:t>Frenzy </a:t>
            </a:r>
            <a:r>
              <a:rPr sz="5200" dirty="0">
                <a:latin typeface="Cambria"/>
                <a:cs typeface="Cambria"/>
              </a:rPr>
              <a:t>project.</a:t>
            </a:r>
            <a:r>
              <a:rPr sz="5200" spc="590" dirty="0">
                <a:latin typeface="Cambria"/>
                <a:cs typeface="Cambria"/>
              </a:rPr>
              <a:t> </a:t>
            </a:r>
            <a:r>
              <a:rPr sz="5200" spc="195" dirty="0">
                <a:latin typeface="Cambria"/>
                <a:cs typeface="Cambria"/>
              </a:rPr>
              <a:t>When</a:t>
            </a:r>
            <a:r>
              <a:rPr sz="5200" spc="595" dirty="0">
                <a:latin typeface="Cambria"/>
                <a:cs typeface="Cambria"/>
              </a:rPr>
              <a:t> </a:t>
            </a:r>
            <a:r>
              <a:rPr sz="5200" spc="125" dirty="0">
                <a:latin typeface="Cambria"/>
                <a:cs typeface="Cambria"/>
              </a:rPr>
              <a:t>a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61" dirty="0">
                <a:latin typeface="Cambria"/>
                <a:cs typeface="Cambria"/>
              </a:rPr>
              <a:t>victim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81" dirty="0">
                <a:latin typeface="Cambria"/>
                <a:cs typeface="Cambria"/>
              </a:rPr>
              <a:t>click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39" dirty="0">
                <a:latin typeface="Cambria"/>
                <a:cs typeface="Cambria"/>
              </a:rPr>
              <a:t>on</a:t>
            </a:r>
            <a:r>
              <a:rPr sz="5200" spc="595" dirty="0">
                <a:latin typeface="Cambria"/>
                <a:cs typeface="Cambria"/>
              </a:rPr>
              <a:t>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70" dirty="0">
                <a:latin typeface="Cambria"/>
                <a:cs typeface="Cambria"/>
              </a:rPr>
              <a:t>link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75" dirty="0">
                <a:latin typeface="Cambria"/>
                <a:cs typeface="Cambria"/>
              </a:rPr>
              <a:t>in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45" dirty="0">
                <a:latin typeface="Cambria"/>
                <a:cs typeface="Cambria"/>
              </a:rPr>
              <a:t>the </a:t>
            </a:r>
            <a:r>
              <a:rPr sz="5200" spc="315" dirty="0">
                <a:latin typeface="Cambria"/>
                <a:cs typeface="Cambria"/>
              </a:rPr>
              <a:t>SMS,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dirty="0">
                <a:latin typeface="Cambria"/>
                <a:cs typeface="Cambria"/>
              </a:rPr>
              <a:t>it</a:t>
            </a:r>
            <a:r>
              <a:rPr sz="5200" spc="370" dirty="0">
                <a:latin typeface="Cambria"/>
                <a:cs typeface="Cambria"/>
              </a:rPr>
              <a:t>  </a:t>
            </a:r>
            <a:r>
              <a:rPr sz="5200" spc="100" dirty="0">
                <a:latin typeface="Cambria"/>
                <a:cs typeface="Cambria"/>
              </a:rPr>
              <a:t>will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dirty="0">
                <a:latin typeface="Cambria"/>
                <a:cs typeface="Cambria"/>
              </a:rPr>
              <a:t>be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spc="70" dirty="0">
                <a:latin typeface="Cambria"/>
                <a:cs typeface="Cambria"/>
              </a:rPr>
              <a:t>tracked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spc="175" dirty="0">
                <a:latin typeface="Cambria"/>
                <a:cs typeface="Cambria"/>
              </a:rPr>
              <a:t>in</a:t>
            </a:r>
            <a:r>
              <a:rPr sz="5200" spc="370" dirty="0">
                <a:latin typeface="Cambria"/>
                <a:cs typeface="Cambria"/>
              </a:rPr>
              <a:t>  </a:t>
            </a:r>
            <a:r>
              <a:rPr sz="5200" spc="120" dirty="0">
                <a:latin typeface="Cambria"/>
                <a:cs typeface="Cambria"/>
              </a:rPr>
              <a:t>Phishing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spc="-11" dirty="0">
                <a:latin typeface="Cambria"/>
                <a:cs typeface="Cambria"/>
              </a:rPr>
              <a:t>Frenzy. </a:t>
            </a:r>
            <a:r>
              <a:rPr sz="5200" spc="150" dirty="0">
                <a:latin typeface="Cambria"/>
                <a:cs typeface="Cambria"/>
              </a:rPr>
              <a:t>Smishing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100" dirty="0">
                <a:latin typeface="Cambria"/>
                <a:cs typeface="Cambria"/>
              </a:rPr>
              <a:t>will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send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375" dirty="0">
                <a:latin typeface="Cambria"/>
                <a:cs typeface="Cambria"/>
              </a:rPr>
              <a:t>SMS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to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list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175" dirty="0">
                <a:latin typeface="Cambria"/>
                <a:cs typeface="Cambria"/>
              </a:rPr>
              <a:t>of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-11" dirty="0">
                <a:latin typeface="Cambria"/>
                <a:cs typeface="Cambria"/>
              </a:rPr>
              <a:t>target.</a:t>
            </a:r>
            <a:endParaRPr sz="52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8350" y="0"/>
            <a:ext cx="17316261" cy="9669995"/>
            <a:chOff x="401345" y="196850"/>
            <a:chExt cx="17316260" cy="9669995"/>
          </a:xfrm>
        </p:grpSpPr>
        <p:sp>
          <p:nvSpPr>
            <p:cNvPr id="5" name="object 5"/>
            <p:cNvSpPr/>
            <p:nvPr/>
          </p:nvSpPr>
          <p:spPr>
            <a:xfrm>
              <a:off x="401345" y="3473450"/>
              <a:ext cx="900405" cy="6393395"/>
            </a:xfrm>
            <a:custGeom>
              <a:avLst/>
              <a:gdLst/>
              <a:ahLst/>
              <a:cxnLst/>
              <a:rect l="l" t="t" r="r" b="b"/>
              <a:pathLst>
                <a:path w="1293495" h="5354955">
                  <a:moveTo>
                    <a:pt x="1293164" y="4716577"/>
                  </a:moveTo>
                  <a:lnTo>
                    <a:pt x="1287703" y="4674489"/>
                  </a:lnTo>
                  <a:lnTo>
                    <a:pt x="1272197" y="4635030"/>
                  </a:lnTo>
                  <a:lnTo>
                    <a:pt x="1247559" y="4600499"/>
                  </a:lnTo>
                  <a:lnTo>
                    <a:pt x="797344" y="4155529"/>
                  </a:lnTo>
                  <a:lnTo>
                    <a:pt x="779068" y="1197178"/>
                  </a:lnTo>
                  <a:lnTo>
                    <a:pt x="1217930" y="752868"/>
                  </a:lnTo>
                  <a:lnTo>
                    <a:pt x="1243825" y="719251"/>
                  </a:lnTo>
                  <a:lnTo>
                    <a:pt x="1260767" y="680364"/>
                  </a:lnTo>
                  <a:lnTo>
                    <a:pt x="1267752" y="638543"/>
                  </a:lnTo>
                  <a:lnTo>
                    <a:pt x="1267917" y="630034"/>
                  </a:lnTo>
                  <a:lnTo>
                    <a:pt x="1267650" y="621512"/>
                  </a:lnTo>
                  <a:lnTo>
                    <a:pt x="1260144" y="579767"/>
                  </a:lnTo>
                  <a:lnTo>
                    <a:pt x="1242720" y="541108"/>
                  </a:lnTo>
                  <a:lnTo>
                    <a:pt x="1216406" y="507822"/>
                  </a:lnTo>
                  <a:lnTo>
                    <a:pt x="752868" y="49974"/>
                  </a:lnTo>
                  <a:lnTo>
                    <a:pt x="719264" y="24079"/>
                  </a:lnTo>
                  <a:lnTo>
                    <a:pt x="680377" y="7137"/>
                  </a:lnTo>
                  <a:lnTo>
                    <a:pt x="638556" y="139"/>
                  </a:lnTo>
                  <a:lnTo>
                    <a:pt x="630047" y="0"/>
                  </a:lnTo>
                  <a:lnTo>
                    <a:pt x="621525" y="254"/>
                  </a:lnTo>
                  <a:lnTo>
                    <a:pt x="579793" y="7759"/>
                  </a:lnTo>
                  <a:lnTo>
                    <a:pt x="541121" y="25184"/>
                  </a:lnTo>
                  <a:lnTo>
                    <a:pt x="507834" y="51485"/>
                  </a:lnTo>
                  <a:lnTo>
                    <a:pt x="49999" y="515035"/>
                  </a:lnTo>
                  <a:lnTo>
                    <a:pt x="24091" y="548640"/>
                  </a:lnTo>
                  <a:lnTo>
                    <a:pt x="7150" y="587514"/>
                  </a:lnTo>
                  <a:lnTo>
                    <a:pt x="165" y="629348"/>
                  </a:lnTo>
                  <a:lnTo>
                    <a:pt x="0" y="637857"/>
                  </a:lnTo>
                  <a:lnTo>
                    <a:pt x="266" y="646379"/>
                  </a:lnTo>
                  <a:lnTo>
                    <a:pt x="7772" y="688111"/>
                  </a:lnTo>
                  <a:lnTo>
                    <a:pt x="25196" y="726770"/>
                  </a:lnTo>
                  <a:lnTo>
                    <a:pt x="51511" y="760056"/>
                  </a:lnTo>
                  <a:lnTo>
                    <a:pt x="495808" y="1198905"/>
                  </a:lnTo>
                  <a:lnTo>
                    <a:pt x="514070" y="4157281"/>
                  </a:lnTo>
                  <a:lnTo>
                    <a:pt x="75247" y="4601578"/>
                  </a:lnTo>
                  <a:lnTo>
                    <a:pt x="49352" y="4635182"/>
                  </a:lnTo>
                  <a:lnTo>
                    <a:pt x="32397" y="4674057"/>
                  </a:lnTo>
                  <a:lnTo>
                    <a:pt x="25412" y="4715891"/>
                  </a:lnTo>
                  <a:lnTo>
                    <a:pt x="25260" y="4724400"/>
                  </a:lnTo>
                  <a:lnTo>
                    <a:pt x="25514" y="4732921"/>
                  </a:lnTo>
                  <a:lnTo>
                    <a:pt x="33020" y="4774654"/>
                  </a:lnTo>
                  <a:lnTo>
                    <a:pt x="50444" y="4813325"/>
                  </a:lnTo>
                  <a:lnTo>
                    <a:pt x="76758" y="4846612"/>
                  </a:lnTo>
                  <a:lnTo>
                    <a:pt x="540296" y="5304447"/>
                  </a:lnTo>
                  <a:lnTo>
                    <a:pt x="573900" y="5330342"/>
                  </a:lnTo>
                  <a:lnTo>
                    <a:pt x="612775" y="5347297"/>
                  </a:lnTo>
                  <a:lnTo>
                    <a:pt x="654608" y="5354282"/>
                  </a:lnTo>
                  <a:lnTo>
                    <a:pt x="663117" y="5354434"/>
                  </a:lnTo>
                  <a:lnTo>
                    <a:pt x="671626" y="5354180"/>
                  </a:lnTo>
                  <a:lnTo>
                    <a:pt x="713371" y="5346674"/>
                  </a:lnTo>
                  <a:lnTo>
                    <a:pt x="752030" y="5329250"/>
                  </a:lnTo>
                  <a:lnTo>
                    <a:pt x="785329" y="5302936"/>
                  </a:lnTo>
                  <a:lnTo>
                    <a:pt x="1243164" y="4839398"/>
                  </a:lnTo>
                  <a:lnTo>
                    <a:pt x="1269060" y="4805794"/>
                  </a:lnTo>
                  <a:lnTo>
                    <a:pt x="1286014" y="4766919"/>
                  </a:lnTo>
                  <a:lnTo>
                    <a:pt x="1293012" y="4725086"/>
                  </a:lnTo>
                  <a:lnTo>
                    <a:pt x="1293164" y="4716577"/>
                  </a:lnTo>
                  <a:close/>
                </a:path>
              </a:pathLst>
            </a:custGeom>
            <a:solidFill>
              <a:srgbClr val="84C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7150" y="196850"/>
              <a:ext cx="7500455" cy="762000"/>
            </a:xfrm>
            <a:custGeom>
              <a:avLst/>
              <a:gdLst/>
              <a:ahLst/>
              <a:cxnLst/>
              <a:rect l="l" t="t" r="r" b="b"/>
              <a:pathLst>
                <a:path w="5985509" h="1285239">
                  <a:moveTo>
                    <a:pt x="5985040" y="631685"/>
                  </a:moveTo>
                  <a:lnTo>
                    <a:pt x="5979693" y="589597"/>
                  </a:lnTo>
                  <a:lnTo>
                    <a:pt x="5964263" y="550075"/>
                  </a:lnTo>
                  <a:lnTo>
                    <a:pt x="5939764" y="515493"/>
                  </a:lnTo>
                  <a:lnTo>
                    <a:pt x="5471452" y="50304"/>
                  </a:lnTo>
                  <a:lnTo>
                    <a:pt x="5437937" y="24333"/>
                  </a:lnTo>
                  <a:lnTo>
                    <a:pt x="5399125" y="7289"/>
                  </a:lnTo>
                  <a:lnTo>
                    <a:pt x="5357317" y="190"/>
                  </a:lnTo>
                  <a:lnTo>
                    <a:pt x="5348770" y="0"/>
                  </a:lnTo>
                  <a:lnTo>
                    <a:pt x="5340286" y="241"/>
                  </a:lnTo>
                  <a:lnTo>
                    <a:pt x="5298503" y="7645"/>
                  </a:lnTo>
                  <a:lnTo>
                    <a:pt x="5259794" y="24968"/>
                  </a:lnTo>
                  <a:lnTo>
                    <a:pt x="5226469" y="51193"/>
                  </a:lnTo>
                  <a:lnTo>
                    <a:pt x="4786515" y="494385"/>
                  </a:lnTo>
                  <a:lnTo>
                    <a:pt x="1197521" y="507301"/>
                  </a:lnTo>
                  <a:lnTo>
                    <a:pt x="754380" y="67284"/>
                  </a:lnTo>
                  <a:lnTo>
                    <a:pt x="720839" y="41313"/>
                  </a:lnTo>
                  <a:lnTo>
                    <a:pt x="682002" y="24269"/>
                  </a:lnTo>
                  <a:lnTo>
                    <a:pt x="640181" y="17170"/>
                  </a:lnTo>
                  <a:lnTo>
                    <a:pt x="631672" y="16979"/>
                  </a:lnTo>
                  <a:lnTo>
                    <a:pt x="623163" y="17233"/>
                  </a:lnTo>
                  <a:lnTo>
                    <a:pt x="581406" y="24625"/>
                  </a:lnTo>
                  <a:lnTo>
                    <a:pt x="542696" y="41960"/>
                  </a:lnTo>
                  <a:lnTo>
                    <a:pt x="509346" y="68173"/>
                  </a:lnTo>
                  <a:lnTo>
                    <a:pt x="50304" y="530529"/>
                  </a:lnTo>
                  <a:lnTo>
                    <a:pt x="24320" y="564070"/>
                  </a:lnTo>
                  <a:lnTo>
                    <a:pt x="7277" y="602907"/>
                  </a:lnTo>
                  <a:lnTo>
                    <a:pt x="177" y="644715"/>
                  </a:lnTo>
                  <a:lnTo>
                    <a:pt x="0" y="653224"/>
                  </a:lnTo>
                  <a:lnTo>
                    <a:pt x="241" y="661746"/>
                  </a:lnTo>
                  <a:lnTo>
                    <a:pt x="7645" y="703503"/>
                  </a:lnTo>
                  <a:lnTo>
                    <a:pt x="24955" y="742213"/>
                  </a:lnTo>
                  <a:lnTo>
                    <a:pt x="51193" y="775563"/>
                  </a:lnTo>
                  <a:lnTo>
                    <a:pt x="513537" y="1234592"/>
                  </a:lnTo>
                  <a:lnTo>
                    <a:pt x="547077" y="1260589"/>
                  </a:lnTo>
                  <a:lnTo>
                    <a:pt x="585914" y="1277632"/>
                  </a:lnTo>
                  <a:lnTo>
                    <a:pt x="627722" y="1284732"/>
                  </a:lnTo>
                  <a:lnTo>
                    <a:pt x="636244" y="1284909"/>
                  </a:lnTo>
                  <a:lnTo>
                    <a:pt x="644753" y="1284668"/>
                  </a:lnTo>
                  <a:lnTo>
                    <a:pt x="686511" y="1277277"/>
                  </a:lnTo>
                  <a:lnTo>
                    <a:pt x="725220" y="1259954"/>
                  </a:lnTo>
                  <a:lnTo>
                    <a:pt x="758583" y="1233716"/>
                  </a:lnTo>
                  <a:lnTo>
                    <a:pt x="1198524" y="790562"/>
                  </a:lnTo>
                  <a:lnTo>
                    <a:pt x="4787443" y="777646"/>
                  </a:lnTo>
                  <a:lnTo>
                    <a:pt x="5230660" y="1217612"/>
                  </a:lnTo>
                  <a:lnTo>
                    <a:pt x="5264188" y="1243596"/>
                  </a:lnTo>
                  <a:lnTo>
                    <a:pt x="5303063" y="1260652"/>
                  </a:lnTo>
                  <a:lnTo>
                    <a:pt x="5344858" y="1267752"/>
                  </a:lnTo>
                  <a:lnTo>
                    <a:pt x="5353342" y="1267929"/>
                  </a:lnTo>
                  <a:lnTo>
                    <a:pt x="5361864" y="1267688"/>
                  </a:lnTo>
                  <a:lnTo>
                    <a:pt x="5403608" y="1260297"/>
                  </a:lnTo>
                  <a:lnTo>
                    <a:pt x="5442331" y="1242961"/>
                  </a:lnTo>
                  <a:lnTo>
                    <a:pt x="5475643" y="1216736"/>
                  </a:lnTo>
                  <a:lnTo>
                    <a:pt x="5934735" y="754380"/>
                  </a:lnTo>
                  <a:lnTo>
                    <a:pt x="5960707" y="720852"/>
                  </a:lnTo>
                  <a:lnTo>
                    <a:pt x="5977775" y="682002"/>
                  </a:lnTo>
                  <a:lnTo>
                    <a:pt x="5984837" y="640194"/>
                  </a:lnTo>
                  <a:lnTo>
                    <a:pt x="5985040" y="631685"/>
                  </a:lnTo>
                  <a:close/>
                </a:path>
              </a:pathLst>
            </a:custGeom>
            <a:solidFill>
              <a:srgbClr val="DA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611283" y="9039597"/>
            <a:ext cx="2054860" cy="1257299"/>
            <a:chOff x="11611282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9"/>
                  </a:lnTo>
                  <a:lnTo>
                    <a:pt x="1194583" y="319678"/>
                  </a:lnTo>
                  <a:lnTo>
                    <a:pt x="1157880" y="263516"/>
                  </a:lnTo>
                  <a:lnTo>
                    <a:pt x="1116097" y="211679"/>
                  </a:lnTo>
                  <a:lnTo>
                    <a:pt x="1068613" y="164158"/>
                  </a:lnTo>
                  <a:lnTo>
                    <a:pt x="1016771" y="122401"/>
                  </a:lnTo>
                  <a:lnTo>
                    <a:pt x="959889" y="85680"/>
                  </a:lnTo>
                  <a:lnTo>
                    <a:pt x="900847" y="55438"/>
                  </a:lnTo>
                  <a:lnTo>
                    <a:pt x="838211" y="31680"/>
                  </a:lnTo>
                  <a:lnTo>
                    <a:pt x="773416" y="13681"/>
                  </a:lnTo>
                  <a:lnTo>
                    <a:pt x="707173" y="3601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22"/>
                  </a:lnTo>
                  <a:lnTo>
                    <a:pt x="474625" y="21600"/>
                  </a:lnTo>
                  <a:lnTo>
                    <a:pt x="410541" y="42480"/>
                  </a:lnTo>
                  <a:lnTo>
                    <a:pt x="349340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9"/>
                  </a:lnTo>
                  <a:lnTo>
                    <a:pt x="1194570" y="319678"/>
                  </a:lnTo>
                  <a:lnTo>
                    <a:pt x="1157867" y="263516"/>
                  </a:lnTo>
                  <a:lnTo>
                    <a:pt x="1116085" y="211679"/>
                  </a:lnTo>
                  <a:lnTo>
                    <a:pt x="1068587" y="164158"/>
                  </a:lnTo>
                  <a:lnTo>
                    <a:pt x="1016771" y="122401"/>
                  </a:lnTo>
                  <a:lnTo>
                    <a:pt x="959876" y="85680"/>
                  </a:lnTo>
                  <a:lnTo>
                    <a:pt x="900821" y="55438"/>
                  </a:lnTo>
                  <a:lnTo>
                    <a:pt x="838211" y="31680"/>
                  </a:lnTo>
                  <a:lnTo>
                    <a:pt x="773441" y="13681"/>
                  </a:lnTo>
                  <a:lnTo>
                    <a:pt x="707148" y="3601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22"/>
                  </a:lnTo>
                  <a:lnTo>
                    <a:pt x="474612" y="21600"/>
                  </a:lnTo>
                  <a:lnTo>
                    <a:pt x="410605" y="42480"/>
                  </a:lnTo>
                  <a:lnTo>
                    <a:pt x="349391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481" y="1104747"/>
            <a:ext cx="15116173" cy="3695700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387350" y="33972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9912350" y="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987550" y="6216650"/>
            <a:ext cx="614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Reporting Incidents </a:t>
            </a:r>
            <a:endParaRPr lang="en-US" sz="4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51547" y="5226050"/>
            <a:ext cx="101491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Estimating clear </a:t>
            </a:r>
            <a:r>
              <a:rPr lang="en-IN" sz="4000" b="1" dirty="0" smtClean="0"/>
              <a:t>reporting procedures </a:t>
            </a:r>
            <a:r>
              <a:rPr lang="en-IN" sz="4000" dirty="0" smtClean="0"/>
              <a:t>for suspected phishing attempts.</a:t>
            </a:r>
          </a:p>
          <a:p>
            <a:r>
              <a:rPr lang="en-IN" sz="4000" dirty="0" smtClean="0"/>
              <a:t>Encourage a </a:t>
            </a:r>
            <a:r>
              <a:rPr lang="en-IN" sz="4000" b="1" dirty="0" smtClean="0"/>
              <a:t>culture of transparency </a:t>
            </a:r>
            <a:r>
              <a:rPr lang="en-IN" sz="4000" dirty="0" smtClean="0"/>
              <a:t>and provide support for </a:t>
            </a:r>
          </a:p>
          <a:p>
            <a:r>
              <a:rPr lang="en-IN" sz="4000" dirty="0" smtClean="0"/>
              <a:t>Individuals who may have fallen victim to phishing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95958" y="8671679"/>
            <a:ext cx="2035811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2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550" y="1720850"/>
            <a:ext cx="6387707" cy="79523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9950" y="1339850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Staying Vigilant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92350" y="294005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</a:t>
            </a:r>
            <a:r>
              <a:rPr lang="en-IN" sz="4000" dirty="0" smtClean="0"/>
              <a:t>hishing and </a:t>
            </a:r>
            <a:r>
              <a:rPr lang="en-IN" sz="4000" dirty="0" err="1"/>
              <a:t>S</a:t>
            </a:r>
            <a:r>
              <a:rPr lang="en-IN" sz="4000" dirty="0" err="1" smtClean="0"/>
              <a:t>mishing</a:t>
            </a:r>
            <a:r>
              <a:rPr lang="en-IN" sz="4000" dirty="0" smtClean="0"/>
              <a:t> are constantly evolving.</a:t>
            </a:r>
          </a:p>
          <a:p>
            <a:r>
              <a:rPr lang="en-IN" sz="4000" dirty="0" smtClean="0"/>
              <a:t>It is essential to remain </a:t>
            </a:r>
            <a:r>
              <a:rPr lang="en-IN" sz="4000" b="1" dirty="0" smtClean="0"/>
              <a:t>proactive</a:t>
            </a:r>
            <a:r>
              <a:rPr lang="en-IN" sz="4000" dirty="0" smtClean="0"/>
              <a:t> and </a:t>
            </a:r>
            <a:r>
              <a:rPr lang="en-IN" sz="4000" b="1" dirty="0" smtClean="0"/>
              <a:t>adaptive</a:t>
            </a:r>
            <a:r>
              <a:rPr lang="en-IN" sz="4000" dirty="0" smtClean="0"/>
              <a:t> in combating these threats.</a:t>
            </a:r>
          </a:p>
          <a:p>
            <a:r>
              <a:rPr lang="en-IN" sz="4000" dirty="0" smtClean="0"/>
              <a:t>Continuous education and awareness are key.</a:t>
            </a:r>
            <a:endParaRPr lang="en-US" sz="4000" dirty="0"/>
          </a:p>
        </p:txBody>
      </p:sp>
      <p:sp>
        <p:nvSpPr>
          <p:cNvPr id="15" name="object 5"/>
          <p:cNvSpPr/>
          <p:nvPr/>
        </p:nvSpPr>
        <p:spPr>
          <a:xfrm>
            <a:off x="387350" y="33972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9759950" y="1968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279700" y="8504638"/>
            <a:ext cx="2055494" cy="1791971"/>
            <a:chOff x="13279699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63750" y="2711450"/>
            <a:ext cx="367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Conclusion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18" name="object 5"/>
          <p:cNvSpPr/>
          <p:nvPr/>
        </p:nvSpPr>
        <p:spPr>
          <a:xfrm>
            <a:off x="615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9759950" y="5778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987550" y="4311650"/>
            <a:ext cx="1600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In </a:t>
            </a:r>
            <a:r>
              <a:rPr lang="en-IN" sz="4800" dirty="0" err="1" smtClean="0"/>
              <a:t>conclusion,understanding</a:t>
            </a:r>
            <a:r>
              <a:rPr lang="en-IN" sz="4800" dirty="0" smtClean="0"/>
              <a:t> and addressing the threat </a:t>
            </a:r>
          </a:p>
          <a:p>
            <a:r>
              <a:rPr lang="en-IN" sz="4800" dirty="0" smtClean="0"/>
              <a:t>Of phishing through </a:t>
            </a:r>
            <a:r>
              <a:rPr lang="en-IN" sz="4800" dirty="0" err="1" smtClean="0"/>
              <a:t>smishing</a:t>
            </a:r>
            <a:r>
              <a:rPr lang="en-IN" sz="4800" dirty="0" smtClean="0"/>
              <a:t> is crucial for safeguarding </a:t>
            </a:r>
          </a:p>
          <a:p>
            <a:r>
              <a:rPr lang="en-IN" sz="4800" dirty="0" smtClean="0"/>
              <a:t>Personal and organizational security. Stay  </a:t>
            </a:r>
            <a:r>
              <a:rPr lang="en-IN" sz="4800" dirty="0" err="1" smtClean="0"/>
              <a:t>informed,stay</a:t>
            </a:r>
            <a:r>
              <a:rPr lang="en-IN" sz="4800" dirty="0" smtClean="0"/>
              <a:t> </a:t>
            </a:r>
            <a:r>
              <a:rPr lang="en-IN" sz="4800" dirty="0" err="1" smtClean="0"/>
              <a:t>vilgiant</a:t>
            </a:r>
            <a:r>
              <a:rPr lang="en-IN" sz="4800" dirty="0" smtClean="0"/>
              <a:t>, and protect your digital identity</a:t>
            </a:r>
            <a:r>
              <a:rPr lang="en-US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4069441" y="8298722"/>
            <a:ext cx="2035811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9607550" y="6540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/>
          <p:nvPr/>
        </p:nvSpPr>
        <p:spPr>
          <a:xfrm>
            <a:off x="615950" y="33972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5264150" y="4159250"/>
            <a:ext cx="9015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/>
              <a:t>THANK YOU 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3950" y="1873250"/>
            <a:ext cx="5769318" cy="79523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44750" y="2863850"/>
            <a:ext cx="78341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Unveiling the Threat:</a:t>
            </a:r>
          </a:p>
          <a:p>
            <a:endParaRPr lang="en-IN" sz="6000" dirty="0"/>
          </a:p>
          <a:p>
            <a:r>
              <a:rPr lang="en-IN" sz="6000" dirty="0" smtClean="0"/>
              <a:t>Exploring Phishing</a:t>
            </a:r>
          </a:p>
          <a:p>
            <a:r>
              <a:rPr lang="en-IN" sz="6000" dirty="0" smtClean="0"/>
              <a:t>Through </a:t>
            </a:r>
            <a:r>
              <a:rPr lang="en-IN" sz="6000" dirty="0" err="1" smtClean="0"/>
              <a:t>Smishing</a:t>
            </a:r>
            <a:endParaRPr lang="en-US" sz="6000" dirty="0"/>
          </a:p>
        </p:txBody>
      </p:sp>
      <p:sp>
        <p:nvSpPr>
          <p:cNvPr id="17" name="object 5"/>
          <p:cNvSpPr/>
          <p:nvPr/>
        </p:nvSpPr>
        <p:spPr>
          <a:xfrm>
            <a:off x="401344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10217150" y="1968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5350" y="1568450"/>
            <a:ext cx="6387706" cy="7952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4150" y="2101850"/>
            <a:ext cx="4847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smtClean="0"/>
              <a:t>Introduction:</a:t>
            </a:r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7950" y="4006850"/>
            <a:ext cx="9448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 smtClean="0"/>
              <a:t>This presentation explores the </a:t>
            </a:r>
            <a:r>
              <a:rPr lang="en-IN" sz="4000" b="1" dirty="0" smtClean="0"/>
              <a:t>threat</a:t>
            </a:r>
            <a:r>
              <a:rPr lang="en-IN" sz="4000" dirty="0" smtClean="0"/>
              <a:t> of phishing through </a:t>
            </a:r>
            <a:r>
              <a:rPr lang="en-IN" sz="4000" dirty="0" err="1" smtClean="0"/>
              <a:t>Smishing</a:t>
            </a:r>
            <a:r>
              <a:rPr lang="en-IN" sz="4000" dirty="0" smtClean="0"/>
              <a:t> .We will delve into the tactics ,</a:t>
            </a:r>
            <a:r>
              <a:rPr lang="en-IN" sz="4000" dirty="0" err="1" smtClean="0"/>
              <a:t>impacts,and</a:t>
            </a:r>
            <a:r>
              <a:rPr lang="en-IN" sz="4000" dirty="0" smtClean="0"/>
              <a:t> prevention strategies of this </a:t>
            </a:r>
            <a:r>
              <a:rPr lang="en-IN" sz="4000" dirty="0" err="1" smtClean="0"/>
              <a:t>cybercrime.stay</a:t>
            </a:r>
            <a:r>
              <a:rPr lang="en-IN" sz="4000" dirty="0" smtClean="0"/>
              <a:t> informed and protect your identity.</a:t>
            </a:r>
          </a:p>
        </p:txBody>
      </p:sp>
      <p:sp>
        <p:nvSpPr>
          <p:cNvPr id="16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9759950" y="2730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01750" y="2101850"/>
            <a:ext cx="7308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Understanding Phishing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3150" y="2330450"/>
            <a:ext cx="108542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 smtClean="0"/>
          </a:p>
          <a:p>
            <a:endParaRPr lang="en-IN" sz="4000" dirty="0"/>
          </a:p>
          <a:p>
            <a:r>
              <a:rPr lang="en-IN" sz="4000" dirty="0" smtClean="0"/>
              <a:t>Phishing is a fraudulent attempt to obtain </a:t>
            </a:r>
          </a:p>
          <a:p>
            <a:r>
              <a:rPr lang="en-IN" sz="4000" dirty="0" smtClean="0"/>
              <a:t>Sensitive information by disguising as a Trustworthy entity in electronic </a:t>
            </a:r>
          </a:p>
          <a:p>
            <a:r>
              <a:rPr lang="en-IN" sz="4000" dirty="0" smtClean="0"/>
              <a:t>communication. Emails, text </a:t>
            </a:r>
            <a:r>
              <a:rPr lang="en-IN" sz="4000" dirty="0" err="1" smtClean="0"/>
              <a:t>messages,and</a:t>
            </a:r>
            <a:r>
              <a:rPr lang="en-IN" sz="4000" dirty="0" smtClean="0"/>
              <a:t> phone calls are common mediums for </a:t>
            </a:r>
          </a:p>
          <a:p>
            <a:r>
              <a:rPr lang="en-IN" sz="4000" dirty="0" smtClean="0"/>
              <a:t>phishing attempts. </a:t>
            </a:r>
          </a:p>
          <a:p>
            <a:endParaRPr lang="en-US" sz="4000" dirty="0"/>
          </a:p>
        </p:txBody>
      </p:sp>
      <p:pic>
        <p:nvPicPr>
          <p:cNvPr id="17" name="Picture 16" descr="types-of-phishing-atta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6350" y="3625850"/>
            <a:ext cx="6532880" cy="4083050"/>
          </a:xfrm>
          <a:prstGeom prst="rect">
            <a:avLst/>
          </a:prstGeom>
        </p:spPr>
      </p:pic>
      <p:sp>
        <p:nvSpPr>
          <p:cNvPr id="19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9759950" y="2730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87550" y="2178050"/>
            <a:ext cx="7404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Exploring </a:t>
            </a:r>
            <a:r>
              <a:rPr lang="en-IN" sz="6000" b="1" dirty="0" err="1" smtClean="0"/>
              <a:t>Smishing</a:t>
            </a:r>
            <a:endParaRPr 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11350" y="4006850"/>
            <a:ext cx="148425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err="1" smtClean="0"/>
              <a:t>Smishing</a:t>
            </a:r>
            <a:r>
              <a:rPr lang="en-IN" sz="4400" dirty="0" smtClean="0"/>
              <a:t> is a form of phishing that uses </a:t>
            </a:r>
            <a:r>
              <a:rPr lang="en-IN" sz="4400" b="1" dirty="0" smtClean="0"/>
              <a:t>text messages </a:t>
            </a:r>
            <a:r>
              <a:rPr lang="en-IN" sz="4400" dirty="0" smtClean="0"/>
              <a:t>to</a:t>
            </a:r>
          </a:p>
          <a:p>
            <a:r>
              <a:rPr lang="en-IN" sz="4400" dirty="0" smtClean="0"/>
              <a:t>Deceive individuals into revealing personal information.</a:t>
            </a:r>
          </a:p>
          <a:p>
            <a:r>
              <a:rPr lang="en-IN" sz="4400" dirty="0" smtClean="0"/>
              <a:t>Attackers often use urgency or fear to manipulate victims</a:t>
            </a:r>
          </a:p>
          <a:p>
            <a:r>
              <a:rPr lang="en-IN" sz="4400" dirty="0" smtClean="0"/>
              <a:t>Into responding.</a:t>
            </a:r>
            <a:endParaRPr lang="en-US" sz="4400" dirty="0"/>
          </a:p>
        </p:txBody>
      </p:sp>
      <p:sp>
        <p:nvSpPr>
          <p:cNvPr id="15" name="object 5"/>
          <p:cNvSpPr/>
          <p:nvPr/>
        </p:nvSpPr>
        <p:spPr>
          <a:xfrm>
            <a:off x="4635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99885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7072610" y="4692650"/>
            <a:ext cx="1228090" cy="2005330"/>
            <a:chOff x="17069770" y="-9359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89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1" y="9572400"/>
            <a:ext cx="2283461" cy="715011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6" y="635019"/>
                </a:lnTo>
                <a:lnTo>
                  <a:pt x="76824" y="578142"/>
                </a:lnTo>
                <a:lnTo>
                  <a:pt x="114276" y="523422"/>
                </a:lnTo>
                <a:lnTo>
                  <a:pt x="154586" y="470866"/>
                </a:lnTo>
                <a:lnTo>
                  <a:pt x="197791" y="420469"/>
                </a:lnTo>
                <a:lnTo>
                  <a:pt x="243867" y="372228"/>
                </a:lnTo>
                <a:lnTo>
                  <a:pt x="292101" y="326151"/>
                </a:lnTo>
                <a:lnTo>
                  <a:pt x="342508" y="282952"/>
                </a:lnTo>
                <a:lnTo>
                  <a:pt x="395060" y="242633"/>
                </a:lnTo>
                <a:lnTo>
                  <a:pt x="449772" y="205193"/>
                </a:lnTo>
                <a:lnTo>
                  <a:pt x="506655" y="169917"/>
                </a:lnTo>
                <a:lnTo>
                  <a:pt x="564973" y="138235"/>
                </a:lnTo>
                <a:lnTo>
                  <a:pt x="625451" y="110157"/>
                </a:lnTo>
                <a:lnTo>
                  <a:pt x="686652" y="84236"/>
                </a:lnTo>
                <a:lnTo>
                  <a:pt x="749289" y="61917"/>
                </a:lnTo>
                <a:lnTo>
                  <a:pt x="812649" y="43199"/>
                </a:lnTo>
                <a:lnTo>
                  <a:pt x="877444" y="28078"/>
                </a:lnTo>
                <a:lnTo>
                  <a:pt x="942964" y="15839"/>
                </a:lnTo>
                <a:lnTo>
                  <a:pt x="1009207" y="7198"/>
                </a:lnTo>
                <a:lnTo>
                  <a:pt x="1075437" y="1437"/>
                </a:lnTo>
                <a:lnTo>
                  <a:pt x="1141680" y="0"/>
                </a:lnTo>
                <a:lnTo>
                  <a:pt x="1207924" y="1437"/>
                </a:lnTo>
                <a:lnTo>
                  <a:pt x="1274154" y="7198"/>
                </a:lnTo>
                <a:lnTo>
                  <a:pt x="1340385" y="15839"/>
                </a:lnTo>
                <a:lnTo>
                  <a:pt x="1405904" y="28078"/>
                </a:lnTo>
                <a:lnTo>
                  <a:pt x="1470712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0" y="110157"/>
                </a:lnTo>
                <a:lnTo>
                  <a:pt x="1718375" y="138235"/>
                </a:lnTo>
                <a:lnTo>
                  <a:pt x="1776706" y="169917"/>
                </a:lnTo>
                <a:lnTo>
                  <a:pt x="1833576" y="205193"/>
                </a:lnTo>
                <a:lnTo>
                  <a:pt x="1888301" y="242633"/>
                </a:lnTo>
                <a:lnTo>
                  <a:pt x="1940853" y="282952"/>
                </a:lnTo>
                <a:lnTo>
                  <a:pt x="1991247" y="326151"/>
                </a:lnTo>
                <a:lnTo>
                  <a:pt x="2039494" y="372228"/>
                </a:lnTo>
                <a:lnTo>
                  <a:pt x="2085570" y="420469"/>
                </a:lnTo>
                <a:lnTo>
                  <a:pt x="2128762" y="470866"/>
                </a:lnTo>
                <a:lnTo>
                  <a:pt x="2169085" y="523422"/>
                </a:lnTo>
                <a:lnTo>
                  <a:pt x="2206525" y="578142"/>
                </a:lnTo>
                <a:lnTo>
                  <a:pt x="2241805" y="635019"/>
                </a:lnTo>
                <a:lnTo>
                  <a:pt x="2273479" y="693340"/>
                </a:lnTo>
                <a:lnTo>
                  <a:pt x="2283349" y="714597"/>
                </a:lnTo>
              </a:path>
              <a:path w="2283459" h="715009">
                <a:moveTo>
                  <a:pt x="823938" y="714597"/>
                </a:moveTo>
                <a:lnTo>
                  <a:pt x="881051" y="685417"/>
                </a:lnTo>
                <a:lnTo>
                  <a:pt x="943687" y="661659"/>
                </a:lnTo>
                <a:lnTo>
                  <a:pt x="1008483" y="643661"/>
                </a:lnTo>
                <a:lnTo>
                  <a:pt x="1074726" y="633580"/>
                </a:lnTo>
                <a:lnTo>
                  <a:pt x="1141680" y="629979"/>
                </a:lnTo>
                <a:lnTo>
                  <a:pt x="1175513" y="630703"/>
                </a:lnTo>
                <a:lnTo>
                  <a:pt x="1241756" y="637901"/>
                </a:lnTo>
                <a:lnTo>
                  <a:pt x="1307276" y="651578"/>
                </a:lnTo>
                <a:lnTo>
                  <a:pt x="1371347" y="672459"/>
                </a:lnTo>
                <a:lnTo>
                  <a:pt x="1432548" y="699819"/>
                </a:lnTo>
                <a:lnTo>
                  <a:pt x="1460085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550" y="6445250"/>
            <a:ext cx="13334999" cy="33813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58950" y="2101850"/>
            <a:ext cx="4160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Tactics Used </a:t>
            </a:r>
            <a:endParaRPr lang="en-US" sz="6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54750" y="1873250"/>
            <a:ext cx="1112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Phishers</a:t>
            </a:r>
            <a:r>
              <a:rPr lang="en-IN" sz="4400" dirty="0" smtClean="0"/>
              <a:t> and </a:t>
            </a:r>
            <a:r>
              <a:rPr lang="en-IN" sz="4400" dirty="0" err="1"/>
              <a:t>S</a:t>
            </a:r>
            <a:r>
              <a:rPr lang="en-IN" sz="4400" dirty="0" err="1" smtClean="0"/>
              <a:t>mishers</a:t>
            </a:r>
            <a:r>
              <a:rPr lang="en-IN" sz="4400" dirty="0" smtClean="0"/>
              <a:t> use spoofed websites, fake login forms, </a:t>
            </a:r>
          </a:p>
          <a:p>
            <a:r>
              <a:rPr lang="en-IN" sz="4400" dirty="0" smtClean="0"/>
              <a:t>Malicious links to trick victims. They also employ Social engineering</a:t>
            </a:r>
          </a:p>
          <a:p>
            <a:r>
              <a:rPr lang="en-IN" sz="4400" dirty="0" smtClean="0"/>
              <a:t>To exploit human psychology and gain trust.</a:t>
            </a:r>
            <a:endParaRPr lang="en-US" sz="4400" dirty="0"/>
          </a:p>
        </p:txBody>
      </p:sp>
      <p:sp>
        <p:nvSpPr>
          <p:cNvPr id="22" name="object 5"/>
          <p:cNvSpPr/>
          <p:nvPr/>
        </p:nvSpPr>
        <p:spPr>
          <a:xfrm>
            <a:off x="4635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99885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7091661" y="7359650"/>
            <a:ext cx="1209039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7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31"/>
                </a:lnTo>
                <a:lnTo>
                  <a:pt x="635" y="589631"/>
                </a:lnTo>
                <a:lnTo>
                  <a:pt x="1397" y="556523"/>
                </a:lnTo>
                <a:lnTo>
                  <a:pt x="4318" y="522679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59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1"/>
                </a:lnTo>
                <a:lnTo>
                  <a:pt x="392170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4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6"/>
                </a:lnTo>
                <a:lnTo>
                  <a:pt x="8636" y="1446375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26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1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8"/>
                </a:lnTo>
                <a:lnTo>
                  <a:pt x="442735" y="737227"/>
                </a:lnTo>
                <a:lnTo>
                  <a:pt x="506872" y="719955"/>
                </a:lnTo>
                <a:lnTo>
                  <a:pt x="573041" y="709148"/>
                </a:lnTo>
                <a:lnTo>
                  <a:pt x="639972" y="705554"/>
                </a:lnTo>
                <a:lnTo>
                  <a:pt x="1208840" y="705554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063750" y="133985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Impacts of Phishing 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63750" y="3321050"/>
            <a:ext cx="1575463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Phishing and </a:t>
            </a:r>
            <a:r>
              <a:rPr lang="en-IN" sz="4400" dirty="0" err="1" smtClean="0"/>
              <a:t>Smishing</a:t>
            </a:r>
            <a:r>
              <a:rPr lang="en-IN" sz="4400" dirty="0" smtClean="0"/>
              <a:t> can lead to financial loss, identity theft,</a:t>
            </a:r>
          </a:p>
          <a:p>
            <a:r>
              <a:rPr lang="en-IN" sz="4400" dirty="0" smtClean="0"/>
              <a:t>Data breaches, and reputation damage for individuals and </a:t>
            </a:r>
          </a:p>
          <a:p>
            <a:r>
              <a:rPr lang="en-IN" sz="4400" dirty="0" smtClean="0"/>
              <a:t>Organizations. The consequences can be serve and </a:t>
            </a:r>
          </a:p>
          <a:p>
            <a:r>
              <a:rPr lang="en-IN" sz="4400" dirty="0" smtClean="0"/>
              <a:t>Long-lasting. </a:t>
            </a:r>
            <a:endParaRPr lang="en-US" sz="4400" dirty="0"/>
          </a:p>
        </p:txBody>
      </p:sp>
      <p:sp>
        <p:nvSpPr>
          <p:cNvPr id="15" name="object 5"/>
          <p:cNvSpPr/>
          <p:nvPr/>
        </p:nvSpPr>
        <p:spPr>
          <a:xfrm>
            <a:off x="4635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99885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611283" y="9039597"/>
            <a:ext cx="2054860" cy="1257299"/>
            <a:chOff x="11611282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150" y="1339850"/>
            <a:ext cx="15116173" cy="3543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9350" y="621665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/>
              <a:t>Prevention Measures</a:t>
            </a:r>
            <a:endParaRPr lang="en-US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6350" y="5835650"/>
            <a:ext cx="1036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Implement multi-factor authentication, educate users about Phishing indicators, regularly update Security software, and encourage vigilance in recognizing suspicious communications. </a:t>
            </a:r>
          </a:p>
          <a:p>
            <a:endParaRPr lang="en-US" sz="4000" dirty="0"/>
          </a:p>
        </p:txBody>
      </p:sp>
      <p:sp>
        <p:nvSpPr>
          <p:cNvPr id="22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102171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7091661" y="6826250"/>
            <a:ext cx="1209039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102171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987550" y="1263650"/>
            <a:ext cx="584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Educating Users </a:t>
            </a:r>
            <a:endParaRPr lang="en-US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7750" y="2711450"/>
            <a:ext cx="11887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Training and awareness programs are crucial in </a:t>
            </a:r>
            <a:r>
              <a:rPr lang="en-IN" sz="5400" b="1" dirty="0" smtClean="0"/>
              <a:t>empowering individuals </a:t>
            </a:r>
            <a:r>
              <a:rPr lang="en-IN" sz="5400" dirty="0" smtClean="0"/>
              <a:t>to identify and report  Phishing attempts. </a:t>
            </a:r>
            <a:r>
              <a:rPr lang="en-IN" sz="5400" dirty="0"/>
              <a:t>R</a:t>
            </a:r>
            <a:r>
              <a:rPr lang="en-IN" sz="5400" dirty="0" smtClean="0"/>
              <a:t>egularly remind users to </a:t>
            </a:r>
            <a:r>
              <a:rPr lang="en-IN" sz="5400" b="1" dirty="0" smtClean="0"/>
              <a:t>verify sources </a:t>
            </a:r>
            <a:r>
              <a:rPr lang="en-IN" sz="5400" dirty="0" smtClean="0"/>
              <a:t>before sharing sensitive information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381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Presented by Nafeesa Sanad S from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Soundarya D from</dc:title>
  <dc:creator>Admin</dc:creator>
  <cp:lastModifiedBy>Admin</cp:lastModifiedBy>
  <cp:revision>4</cp:revision>
  <dcterms:created xsi:type="dcterms:W3CDTF">2024-04-04T12:13:45Z</dcterms:created>
  <dcterms:modified xsi:type="dcterms:W3CDTF">2024-04-04T14:37:36Z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  <property fmtid="{D5CDD505-2E9C-101B-9397-08002B2CF9AE}" pid="5" name="Producer">
    <vt:lpwstr>GPL Ghostscript 10.02.0</vt:lpwstr>
  </property>
</Properties>
</file>