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78" r:id="rId11"/>
    <p:sldId id="262" r:id="rId12"/>
    <p:sldId id="279" r:id="rId13"/>
    <p:sldId id="285" r:id="rId14"/>
    <p:sldId id="286" r:id="rId15"/>
    <p:sldId id="263" r:id="rId16"/>
    <p:sldId id="264" r:id="rId17"/>
    <p:sldId id="265" r:id="rId18"/>
    <p:sldId id="267" r:id="rId19"/>
    <p:sldId id="281" r:id="rId20"/>
    <p:sldId id="282" r:id="rId21"/>
    <p:sldId id="283" r:id="rId22"/>
    <p:sldId id="269" r:id="rId23"/>
    <p:sldId id="284" r:id="rId24"/>
    <p:sldId id="280" r:id="rId25"/>
    <p:sldId id="271" r:id="rId26"/>
    <p:sldId id="272" r:id="rId27"/>
    <p:sldId id="273" r:id="rId28"/>
    <p:sldId id="287" r:id="rId29"/>
    <p:sldId id="298" r:id="rId30"/>
    <p:sldId id="288" r:id="rId31"/>
    <p:sldId id="290" r:id="rId32"/>
    <p:sldId id="27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>
      <p:cViewPr varScale="1">
        <p:scale>
          <a:sx n="70" d="100"/>
          <a:sy n="70" d="100"/>
        </p:scale>
        <p:origin x="13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6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BUS GUARD AI : ACCIDENT DETECTION AND TRACKING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NAFEESA K T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MES24MCA-2037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20/08/2025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63A5B-4039-47B5-6550-12BD11BE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65130-5F20-CC62-9218-32C30B22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47576B-E2F2-7AC3-99F1-BEC4758E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76E31A-D81F-B6F9-79C4-161D5C97E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43000"/>
            <a:ext cx="83058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Mobile App for Parents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Enables parents to view live tracking, receive alerts, and access incident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Dashboard for Admins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Offers centralized monitoring, incident management, and report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Communication Bridge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Seamlessly connects transport services, schools, and parents for better coordination.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Storage &amp; Analytics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Maintains records of routes, incidents, and performance metrics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255234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171921-2F5A-9724-6889-64490CCFB4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534400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/>
              <a:t>MODULES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dirty="0"/>
              <a:t>Admin</a:t>
            </a:r>
          </a:p>
          <a:p>
            <a:endParaRPr lang="en-US" sz="1800" dirty="0"/>
          </a:p>
          <a:p>
            <a:r>
              <a:rPr lang="en-US" sz="1800" dirty="0"/>
              <a:t>Parent</a:t>
            </a:r>
          </a:p>
          <a:p>
            <a:endParaRPr lang="en-US" sz="1800" dirty="0"/>
          </a:p>
          <a:p>
            <a:r>
              <a:rPr lang="en-US" sz="1800" dirty="0"/>
              <a:t>Bus Staff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2B8C-5985-D2D4-37C0-76C4DD34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8A72-936D-E2C9-426A-14F26048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SMART BUS MONITORING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Manage Bus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Manage Bus staff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View parent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Route manage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Stop manage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Allocate child to bus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View Notification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View 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View Accident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18198-9F32-5232-CDD5-4462CC8E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7D100-5763-0692-53D7-82163783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2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846A-9005-2D12-D40A-D4A595A7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3F21-595E-7912-C14F-9757D6E1B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2. PARENT</a:t>
            </a:r>
          </a:p>
          <a:p>
            <a:pPr marL="0" indent="0">
              <a:buNone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Registration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Child manage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View notification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View 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Track bus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View accident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186B9-5B70-5513-6989-0D88663B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4C45-5D8F-539E-867E-A1E3CE25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1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F35D-25DD-EBC9-0E6E-D6E870B8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C18A3-FC35-4805-757F-87B2842B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3. Bus Staff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Login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View allocated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Update 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Update status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Update notification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Accident detection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A465A-C90A-2FC0-555B-03402DA5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15F91-D66C-5796-2A5C-D6B117BC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79BCC52-B2CB-75EB-8423-78C3586A2B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33899"/>
            <a:ext cx="826008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Operating System: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 specified, adaptable to various 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 End: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HTML,Bootstrap,CSS,JavaScript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Dart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 End: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for backend APIs.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Firebase or MySQL for data management.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Framework: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TensorFlow and OpenCV for AI components.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 specified, compatible with common IDEs (e.g., VS Code).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APIs: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Google Maps API for GPS integration, Twilio for SMS alerts.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178245343"/>
              </p:ext>
            </p:extLst>
          </p:nvPr>
        </p:nvGraphicFramePr>
        <p:xfrm>
          <a:off x="457201" y="1546123"/>
          <a:ext cx="8229599" cy="42422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Backlog tem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Status And Completion Date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Bookman Old Style" panose="02050604050505020204" pitchFamily="18" charset="0"/>
                        </a:rPr>
                        <a:t>Original Estimation in Hours </a:t>
                      </a:r>
                      <a:endParaRPr sz="12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1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2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3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4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5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6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7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8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9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Day 10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Bookman Old Style" panose="02050604050505020204" pitchFamily="18" charset="0"/>
                        </a:rPr>
                        <a:t>SPRINT1</a:t>
                      </a:r>
                      <a:endParaRPr sz="13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ookman Old Style" panose="02050604050505020204" pitchFamily="18" charset="0"/>
                        </a:rPr>
                        <a:t>Mobile App UI (Parent)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latin typeface="Bookman Old Style" panose="02050604050505020204" pitchFamily="18" charset="0"/>
                        </a:rPr>
                        <a:t>18/07/2025</a:t>
                      </a:r>
                      <a:endParaRPr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ookman Old Style" panose="02050604050505020204" pitchFamily="18" charset="0"/>
                        </a:rPr>
                        <a:t>Basic Notifications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latin typeface="Bookman Old Style" panose="02050604050505020204" pitchFamily="18" charset="0"/>
                        </a:rPr>
                        <a:t>22/07/2025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Bookman Old Style" panose="02050604050505020204" pitchFamily="18" charset="0"/>
                        </a:rPr>
                        <a:t>SPRINT 2</a:t>
                      </a:r>
                      <a:endParaRPr sz="13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Data collection 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latin typeface="Bookman Old Style" panose="02050604050505020204" pitchFamily="18" charset="0"/>
                        </a:rPr>
                        <a:t>15/08/2025</a:t>
                      </a:r>
                      <a:endParaRPr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ookman Old Style" panose="02050604050505020204" pitchFamily="18" charset="0"/>
                        </a:rPr>
                        <a:t>Database Setup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latin typeface="Bookman Old Style" panose="02050604050505020204" pitchFamily="18" charset="0"/>
                        </a:rPr>
                        <a:t>20/08/2025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1880008535"/>
              </p:ext>
            </p:extLst>
          </p:nvPr>
        </p:nvGraphicFramePr>
        <p:xfrm>
          <a:off x="457199" y="1241610"/>
          <a:ext cx="8229603" cy="48150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Backlog tem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Status And Completion Date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Original Estimation in Hours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1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2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3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4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5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6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7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8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9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Day 10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Bookman Old Style" panose="02050604050505020204" pitchFamily="18" charset="0"/>
                        </a:rPr>
                        <a:t>SPRINT3</a:t>
                      </a:r>
                      <a:endParaRPr sz="13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ookman Old Style" panose="02050604050505020204" pitchFamily="18" charset="0"/>
                        </a:rPr>
                        <a:t>AI Accident Detection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latin typeface="Bookman Old Style" panose="02050604050505020204" pitchFamily="18" charset="0"/>
                        </a:rPr>
                        <a:t>10/09/2025</a:t>
                      </a:r>
                      <a:endParaRPr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ookman Old Style" panose="02050604050505020204" pitchFamily="18" charset="0"/>
                        </a:rPr>
                        <a:t>Emergency Alerts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latin typeface="Bookman Old Style" panose="02050604050505020204" pitchFamily="18" charset="0"/>
                        </a:rPr>
                        <a:t>15/09/2025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7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  <a:endParaRPr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>
                          <a:latin typeface="Bookman Old Style" panose="02050604050505020204" pitchFamily="18" charset="0"/>
                        </a:rPr>
                        <a:t>SPRINT 4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ookman Old Style" panose="02050604050505020204" pitchFamily="18" charset="0"/>
                        </a:rPr>
                        <a:t>GPS Integration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latin typeface="Bookman Old Style" panose="02050604050505020204" pitchFamily="18" charset="0"/>
                        </a:rPr>
                        <a:t>30/09/2025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 lang="en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 lang="en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 lang="en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 lang="en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 lang="en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 lang="en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1</a:t>
                      </a:r>
                      <a:endParaRPr lang="en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 lang="en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0</a:t>
                      </a:r>
                      <a:endParaRPr lang="en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ookman Old Style" panose="02050604050505020204" pitchFamily="18" charset="0"/>
                        </a:rPr>
                        <a:t>SMS / Push Alerts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latin typeface="Bookman Old Style" panose="02050604050505020204" pitchFamily="18" charset="0"/>
                        </a:rPr>
                        <a:t>05/10/2025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Bookman Old Style" panose="02050604050505020204" pitchFamily="18" charset="0"/>
                        </a:rPr>
                        <a:t>TOTAL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0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man Old Style" panose="02050604050505020204" pitchFamily="18" charset="0"/>
                        </a:rPr>
                        <a:t>56</a:t>
                      </a:r>
                      <a:endParaRPr lang="en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Bookman Old Style" panose="02050604050505020204" pitchFamily="18" charset="0"/>
                        </a:rPr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92CCC6F-9348-9CF8-9620-E36C4F113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992528"/>
              </p:ext>
            </p:extLst>
          </p:nvPr>
        </p:nvGraphicFramePr>
        <p:xfrm>
          <a:off x="457200" y="1177925"/>
          <a:ext cx="8208000" cy="4748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600">
                  <a:extLst>
                    <a:ext uri="{9D8B030D-6E8A-4147-A177-3AD203B41FA5}">
                      <a16:colId xmlns:a16="http://schemas.microsoft.com/office/drawing/2014/main" val="3506482785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417239732"/>
                    </a:ext>
                  </a:extLst>
                </a:gridCol>
                <a:gridCol w="1641600">
                  <a:extLst>
                    <a:ext uri="{9D8B030D-6E8A-4147-A177-3AD203B41FA5}">
                      <a16:colId xmlns:a16="http://schemas.microsoft.com/office/drawing/2014/main" val="3984474965"/>
                    </a:ext>
                  </a:extLst>
                </a:gridCol>
                <a:gridCol w="1628400">
                  <a:extLst>
                    <a:ext uri="{9D8B030D-6E8A-4147-A177-3AD203B41FA5}">
                      <a16:colId xmlns:a16="http://schemas.microsoft.com/office/drawing/2014/main" val="2342029816"/>
                    </a:ext>
                  </a:extLst>
                </a:gridCol>
                <a:gridCol w="1654800">
                  <a:extLst>
                    <a:ext uri="{9D8B030D-6E8A-4147-A177-3AD203B41FA5}">
                      <a16:colId xmlns:a16="http://schemas.microsoft.com/office/drawing/2014/main" val="1615354025"/>
                    </a:ext>
                  </a:extLst>
                </a:gridCol>
              </a:tblGrid>
              <a:tr h="94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ID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NAME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PRIORITY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Bookman Old Style" panose="02050604050505020204" pitchFamily="18" charset="0"/>
                        </a:rPr>
                        <a:t>   </a:t>
                      </a: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&lt;high/medium/low&gt;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Bookman Old Style" panose="02050604050505020204" pitchFamily="18" charset="0"/>
                        </a:rPr>
                        <a:t>(Hours)</a:t>
                      </a:r>
                      <a:endParaRPr sz="13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&lt;Planned/In progress/Completed&gt;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402315"/>
                  </a:ext>
                </a:extLst>
              </a:tr>
              <a:tr h="943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ookman Old Style" panose="02050604050505020204" pitchFamily="18" charset="0"/>
                        </a:rPr>
                        <a:t>1</a:t>
                      </a:r>
                      <a:endParaRPr lang="en-IN" sz="2400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User Registration &amp; Login</a:t>
                      </a:r>
                      <a:endParaRPr lang="en-IN" dirty="0">
                        <a:highlight>
                          <a:srgbClr val="FFFF00"/>
                        </a:highlight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High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8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In Progress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61734"/>
                  </a:ext>
                </a:extLst>
              </a:tr>
              <a:tr h="94320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2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Real-time GPS Tracking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High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20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In Progress</a:t>
                      </a:r>
                    </a:p>
                    <a:p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345077"/>
                  </a:ext>
                </a:extLst>
              </a:tr>
              <a:tr h="94320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3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AI Accident Detection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High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In Progress</a:t>
                      </a:r>
                    </a:p>
                    <a:p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03430"/>
                  </a:ext>
                </a:extLst>
              </a:tr>
              <a:tr h="94320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4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Emergency Alert System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High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15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In Progress</a:t>
                      </a:r>
                    </a:p>
                    <a:p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60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A5A7-A91E-7722-EA85-BF982DBB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4C30C-DC92-582D-F6E4-5817E3E6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9753D-FDBD-1646-6FF2-9E2BD7C1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448D07A-2926-2918-427C-EDF6ABE01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190054"/>
              </p:ext>
            </p:extLst>
          </p:nvPr>
        </p:nvGraphicFramePr>
        <p:xfrm>
          <a:off x="457200" y="1177925"/>
          <a:ext cx="8229600" cy="4776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57312174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0357326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6081977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1954855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97539653"/>
                    </a:ext>
                  </a:extLst>
                </a:gridCol>
              </a:tblGrid>
              <a:tr h="950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ID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NAME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PRIORITY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Bookman Old Style" panose="02050604050505020204" pitchFamily="18" charset="0"/>
                        </a:rPr>
                        <a:t>   </a:t>
                      </a: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&lt;high/medium/low&gt;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Bookman Old Style" panose="02050604050505020204" pitchFamily="18" charset="0"/>
                        </a:rPr>
                        <a:t>(Hours)</a:t>
                      </a:r>
                      <a:endParaRPr sz="13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&lt;Planned/In progress/Completed&gt;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576723"/>
                  </a:ext>
                </a:extLst>
              </a:tr>
              <a:tr h="9504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Bookman Old Style" panose="02050604050505020204" pitchFamily="18" charset="0"/>
                        </a:rPr>
                        <a:t>5</a:t>
                      </a:r>
                      <a:endParaRPr lang="en-IN" sz="2400" b="0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Delay &amp; ETA Module</a:t>
                      </a:r>
                      <a:endParaRPr lang="en-IN" dirty="0">
                        <a:highlight>
                          <a:srgbClr val="FFFF00"/>
                        </a:highlight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Medium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12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In Progress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995671"/>
                  </a:ext>
                </a:extLst>
              </a:tr>
              <a:tr h="95040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6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Parent Mobile App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High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20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In Progress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176030"/>
                  </a:ext>
                </a:extLst>
              </a:tr>
              <a:tr h="95040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7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Admin Web Dashboard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High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18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In Progress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766923"/>
                  </a:ext>
                </a:extLst>
              </a:tr>
              <a:tr h="95040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8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Communication Bridge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Medium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15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In Progress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179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62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Ms. </a:t>
            </a:r>
            <a:r>
              <a:rPr lang="en-US" sz="2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FEBIN AZIZ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841D8-F918-216E-2DDF-752CBF0F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AA6595-E1C5-005F-1CB5-7297D2BB9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990663"/>
              </p:ext>
            </p:extLst>
          </p:nvPr>
        </p:nvGraphicFramePr>
        <p:xfrm>
          <a:off x="457200" y="1177924"/>
          <a:ext cx="8229600" cy="4765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4792724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6864562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4922231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80788140"/>
                    </a:ext>
                  </a:extLst>
                </a:gridCol>
              </a:tblGrid>
              <a:tr h="98910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     </a:t>
                      </a:r>
                      <a:r>
                        <a:rPr lang="en" b="1" dirty="0">
                          <a:latin typeface="Bookman Old Style" panose="02050604050505020204" pitchFamily="18" charset="0"/>
                        </a:rPr>
                        <a:t>User Story ID</a:t>
                      </a:r>
                      <a:endParaRPr lang="en-AE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As a type of User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I want to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Bookman Old Style" panose="02050604050505020204" pitchFamily="18" charset="0"/>
                        </a:rPr>
                        <a:t>&lt;Perform some task&gt;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So that </a:t>
                      </a:r>
                      <a:r>
                        <a:rPr lang="en-US" b="1" dirty="0" err="1">
                          <a:latin typeface="Bookman Old Style" panose="02050604050505020204" pitchFamily="18" charset="0"/>
                        </a:rPr>
                        <a:t>i</a:t>
                      </a:r>
                      <a:r>
                        <a:rPr lang="en-US" b="1" dirty="0">
                          <a:latin typeface="Bookman Old Style" panose="02050604050505020204" pitchFamily="18" charset="0"/>
                        </a:rPr>
                        <a:t> can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&lt;Achieve Some Goal&gt;</a:t>
                      </a:r>
                      <a:endParaRPr lang="en-US" sz="1100" b="1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501657"/>
                  </a:ext>
                </a:extLst>
              </a:tr>
              <a:tr h="944143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1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Parent / Admin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Register and Login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Securely access the system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897973"/>
                  </a:ext>
                </a:extLst>
              </a:tr>
              <a:tr h="944143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2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Parent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Track bus in real-time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Know the bus location anytime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801365"/>
                  </a:ext>
                </a:extLst>
              </a:tr>
              <a:tr h="944143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3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System (AI)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Detect accidents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Trigger alerts immediately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408179"/>
                  </a:ext>
                </a:extLst>
              </a:tr>
              <a:tr h="944143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4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Parent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Receive emergency alerts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Ensure child’s safety during accidents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0003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08918-111D-5618-D160-3B63AF70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47A57-18EF-AA45-A8D9-94F099DE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9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E252-0EEE-7378-E08F-063A5371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6FBC5C-F534-D5DC-DCE3-E13591952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341021"/>
              </p:ext>
            </p:extLst>
          </p:nvPr>
        </p:nvGraphicFramePr>
        <p:xfrm>
          <a:off x="457200" y="1177925"/>
          <a:ext cx="8229600" cy="4848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5086686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52175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49589820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26411613"/>
                    </a:ext>
                  </a:extLst>
                </a:gridCol>
              </a:tblGrid>
              <a:tr h="7294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     </a:t>
                      </a:r>
                      <a:r>
                        <a:rPr lang="en" b="1" dirty="0">
                          <a:latin typeface="Bookman Old Style" panose="02050604050505020204" pitchFamily="18" charset="0"/>
                        </a:rPr>
                        <a:t>User Story ID</a:t>
                      </a:r>
                      <a:endParaRPr lang="en-AE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As a type of User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I want to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Bookman Old Style" panose="02050604050505020204" pitchFamily="18" charset="0"/>
                        </a:rPr>
                        <a:t>&lt;Perform some task&gt;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So that </a:t>
                      </a:r>
                      <a:r>
                        <a:rPr lang="en-US" b="1" dirty="0" err="1">
                          <a:latin typeface="Bookman Old Style" panose="02050604050505020204" pitchFamily="18" charset="0"/>
                        </a:rPr>
                        <a:t>i</a:t>
                      </a:r>
                      <a:r>
                        <a:rPr lang="en-US" b="1" dirty="0">
                          <a:latin typeface="Bookman Old Style" panose="02050604050505020204" pitchFamily="18" charset="0"/>
                        </a:rPr>
                        <a:t> can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&lt;Achieve Some Goal&gt;</a:t>
                      </a:r>
                      <a:endParaRPr lang="en-US" sz="1100" b="1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687608"/>
                  </a:ext>
                </a:extLst>
              </a:tr>
              <a:tr h="769059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Parent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Get ETA and delay notifications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Manage schedule effectively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142146"/>
                  </a:ext>
                </a:extLst>
              </a:tr>
              <a:tr h="889646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6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Parent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Use mobile app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Receive live tracking and updates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985061"/>
                  </a:ext>
                </a:extLst>
              </a:tr>
              <a:tr h="689793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7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Admin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Bookman Old Style" panose="02050604050505020204" pitchFamily="18" charset="0"/>
                        </a:rPr>
                        <a:t>Use web dashboard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Monitor buses and incidents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007716"/>
                  </a:ext>
                </a:extLst>
              </a:tr>
              <a:tr h="1230494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8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Admin &amp; Parent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okman Old Style" panose="02050604050505020204" pitchFamily="18" charset="0"/>
                        </a:rPr>
                        <a:t>Use communication bridge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Coordinate effectively between school, transport, and parents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9980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BBECA-FB97-91E7-7D0C-6697D5E1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5B26-9221-5DE5-1EEB-3934E3D2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914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8D7057-E99D-6D8B-4D0E-9C76463E7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565188"/>
              </p:ext>
            </p:extLst>
          </p:nvPr>
        </p:nvGraphicFramePr>
        <p:xfrm>
          <a:off x="457200" y="1397000"/>
          <a:ext cx="8194800" cy="44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7812050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5049886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0679658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0585344"/>
                    </a:ext>
                  </a:extLst>
                </a:gridCol>
                <a:gridCol w="961600">
                  <a:extLst>
                    <a:ext uri="{9D8B030D-6E8A-4147-A177-3AD203B41FA5}">
                      <a16:colId xmlns:a16="http://schemas.microsoft.com/office/drawing/2014/main" val="1330421004"/>
                    </a:ext>
                  </a:extLst>
                </a:gridCol>
                <a:gridCol w="1365800">
                  <a:extLst>
                    <a:ext uri="{9D8B030D-6E8A-4147-A177-3AD203B41FA5}">
                      <a16:colId xmlns:a16="http://schemas.microsoft.com/office/drawing/2014/main" val="200789314"/>
                    </a:ext>
                  </a:extLst>
                </a:gridCol>
              </a:tblGrid>
              <a:tr h="892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User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latin typeface="Bookman Old Style" panose="02050604050505020204" pitchFamily="18" charset="0"/>
                        </a:rPr>
                        <a:t>StoryID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Task Name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Start Date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End Date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 Days </a:t>
                      </a:r>
                      <a:endParaRPr lang="en-AE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Status</a:t>
                      </a:r>
                      <a:endParaRPr lang="en-AE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410472"/>
                  </a:ext>
                </a:extLst>
              </a:tr>
              <a:tr h="89280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1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SPRINT 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20/09/2025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28/09/2025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7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In Progress</a:t>
                      </a:r>
                      <a:endParaRPr lang="en-AE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378363"/>
                  </a:ext>
                </a:extLst>
              </a:tr>
              <a:tr h="89280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2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04/10/2025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10/10/2025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7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In Progress</a:t>
                      </a:r>
                      <a:endParaRPr lang="en-AE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76901"/>
                  </a:ext>
                </a:extLst>
              </a:tr>
              <a:tr h="89280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3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11/10/2025</a:t>
                      </a:r>
                      <a:endParaRPr lang="en-IN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17/10/2025</a:t>
                      </a:r>
                      <a:endParaRPr lang="en-IN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In Progress</a:t>
                      </a:r>
                      <a:endParaRPr lang="en-AE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738914"/>
                  </a:ext>
                </a:extLst>
              </a:tr>
              <a:tr h="89280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4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18/10/2025</a:t>
                      </a:r>
                      <a:endParaRPr lang="en-IN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25/10/2025</a:t>
                      </a:r>
                      <a:endParaRPr lang="en-IN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In Progress</a:t>
                      </a:r>
                      <a:endParaRPr lang="en-AE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60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233-8407-1941-609F-E06686D0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D60F4C0-5A65-3DC4-B7C7-7F7A9B7D6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235923"/>
              </p:ext>
            </p:extLst>
          </p:nvPr>
        </p:nvGraphicFramePr>
        <p:xfrm>
          <a:off x="457200" y="1177924"/>
          <a:ext cx="8501380" cy="484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9059619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04872464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556399952"/>
                    </a:ext>
                  </a:extLst>
                </a:gridCol>
                <a:gridCol w="1633220">
                  <a:extLst>
                    <a:ext uri="{9D8B030D-6E8A-4147-A177-3AD203B41FA5}">
                      <a16:colId xmlns:a16="http://schemas.microsoft.com/office/drawing/2014/main" val="2192177994"/>
                    </a:ext>
                  </a:extLst>
                </a:gridCol>
                <a:gridCol w="1109980">
                  <a:extLst>
                    <a:ext uri="{9D8B030D-6E8A-4147-A177-3AD203B41FA5}">
                      <a16:colId xmlns:a16="http://schemas.microsoft.com/office/drawing/2014/main" val="115332369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86233189"/>
                    </a:ext>
                  </a:extLst>
                </a:gridCol>
              </a:tblGrid>
              <a:tr h="968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User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err="1">
                          <a:latin typeface="Bookman Old Style" panose="02050604050505020204" pitchFamily="18" charset="0"/>
                        </a:rPr>
                        <a:t>StoryID</a:t>
                      </a:r>
                      <a:endParaRPr lang="en-US" b="1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Task Name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Start Date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Bookman Old Style" panose="02050604050505020204" pitchFamily="18" charset="0"/>
                        </a:rPr>
                        <a:t>End Date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 Days </a:t>
                      </a:r>
                      <a:endParaRPr lang="en-AE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Status</a:t>
                      </a:r>
                      <a:endParaRPr lang="en-AE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1393247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01/11/2025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07/11/2025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 Progress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631853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6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08/11/2025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14/11/2025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 Progress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46929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7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15/11/2025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21/11/2025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 Progress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970394"/>
                  </a:ext>
                </a:extLst>
              </a:tr>
              <a:tr h="968375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8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22/11/2025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28/11/2025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In Progress</a:t>
                      </a:r>
                      <a:endParaRPr kumimoji="0" lang="en-AE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53959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32469-1914-92FF-A0AA-42384787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608E8-B02F-978A-39A4-F8374332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90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5BBA-4CB0-769A-CA49-83B17E5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E849-84F2-5F21-7EE6-E2412241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9F2FC-1EAC-CBF0-3E90-5DD62B3D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DAC63-9BC4-E8E0-B252-97F1F3DE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09EC79-250F-741F-1E54-EB1933E56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2" y="1828800"/>
            <a:ext cx="6200775" cy="403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76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2CA548-599B-8C0A-09A2-8C0CE7276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981200"/>
            <a:ext cx="576402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766368"/>
          </a:xfrm>
        </p:spPr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986E0-BA33-2730-5C7F-D13E548B5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98" y="1676400"/>
            <a:ext cx="741056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6B5B54-5B67-62CD-DFE4-157DB69E19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0535"/>
            <a:ext cx="8229600" cy="4943018"/>
          </a:xfr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DAC2-C174-B89B-C84B-E33E5C88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837707-A387-9E25-C25B-DDA507AAD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957" y="1177925"/>
            <a:ext cx="5124043" cy="44669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11783-2336-BE3A-B3A4-96549C29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A43DB-C5A2-7C00-E69F-AB6DC9AC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26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F4B2-2526-FA77-6A9D-CDEBF016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39398-8F9D-CF4E-AE51-EAC4CB93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1569E-8BCE-6166-B18E-BEEBD66F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3764C6-1BCA-12D8-E851-FEC9ABE98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0891"/>
            <a:ext cx="8229600" cy="4322306"/>
          </a:xfrm>
        </p:spPr>
      </p:pic>
    </p:spTree>
    <p:extLst>
      <p:ext uri="{BB962C8B-B14F-4D97-AF65-F5344CB8AC3E}">
        <p14:creationId xmlns:p14="http://schemas.microsoft.com/office/powerpoint/2010/main" val="266652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7357-82F0-4227-1A76-1AB5B59C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FUCTIONALITIES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70B9A3-D34A-7BFF-33B8-A1A8F50FC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5" y="1295400"/>
            <a:ext cx="7517070" cy="43982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5B9DA-4E94-29C3-0D97-95E00FCA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6AD06-DBCF-4733-397F-FE5A7CD7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3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CD64-8E3B-C38A-0454-96D76CC3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51CDBE-92A9-6DF3-EE88-A7A6BDFEE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00" y="1505633"/>
            <a:ext cx="7772799" cy="42928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67B50-E14F-5C5E-7AF6-140DFA21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8167B-6B72-E0A2-49E8-2675C1B5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40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 fontScale="90000"/>
          </a:bodyPr>
          <a:lstStyle/>
          <a:p>
            <a:r>
              <a:rPr lang="en-IN" dirty="0"/>
              <a:t>BUS GUARD AI : ACCIDENT DETECTION AND TRACKING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1AFE1-9782-4267-AB5C-B01B8F3B8A35}"/>
              </a:ext>
            </a:extLst>
          </p:cNvPr>
          <p:cNvSpPr txBox="1"/>
          <p:nvPr/>
        </p:nvSpPr>
        <p:spPr>
          <a:xfrm>
            <a:off x="423672" y="1418126"/>
            <a:ext cx="829132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Innovative system for safe school transport.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Combines GPS tracking + AI accident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Detects collisions using sensors/cameras.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Sends instant alerts to parents &amp; school admins.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Offers real-time tracking, delay updates, ETA.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Provides parent mobile app &amp; admin web dashboard.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Built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HTML,Bootstrap,CSS,JavaScript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and Dart </a:t>
            </a:r>
            <a:r>
              <a:rPr lang="en-IN" dirty="0">
                <a:latin typeface="Bookman Old Style" panose="02050604050505020204" pitchFamily="18" charset="0"/>
              </a:rPr>
              <a:t>, Python, TensorFlow, OpenCV, Firebase/MySQL, Google Maps API, Twilio.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Bookman Old Style" panose="02050604050505020204" pitchFamily="18" charset="0"/>
              </a:rPr>
              <a:t>Improves emergency response, trust, and communication.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B909B92-B97C-6572-A172-20752AABE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100" y="1235516"/>
            <a:ext cx="8305800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Enhance student safety with AI accident detection and GPS tracking.</a:t>
            </a:r>
          </a:p>
          <a:p>
            <a:endParaRPr lang="en-US" sz="1800" dirty="0"/>
          </a:p>
          <a:p>
            <a:r>
              <a:rPr lang="en-US" sz="1800" dirty="0"/>
              <a:t>Provide real-time alerts and updates to parents and school authorities.</a:t>
            </a:r>
          </a:p>
          <a:p>
            <a:endParaRPr lang="en-US" sz="1800" dirty="0"/>
          </a:p>
          <a:p>
            <a:r>
              <a:rPr lang="en-US" sz="1800" dirty="0"/>
              <a:t>Improve transparency with live bus route monitoring and delay notifications.</a:t>
            </a:r>
          </a:p>
          <a:p>
            <a:endParaRPr lang="en-US" sz="1800" dirty="0"/>
          </a:p>
          <a:p>
            <a:r>
              <a:rPr lang="en-US" sz="1800" dirty="0"/>
              <a:t>Enable quicker emergency response by detecting collisions.</a:t>
            </a:r>
          </a:p>
          <a:p>
            <a:endParaRPr lang="en-US" sz="1800" dirty="0"/>
          </a:p>
          <a:p>
            <a:r>
              <a:rPr lang="en-US" sz="1800" dirty="0"/>
              <a:t>Bridge communication gaps between schools, parents, and transport services.</a:t>
            </a:r>
          </a:p>
          <a:p>
            <a:endParaRPr lang="en-US" sz="1800" dirty="0"/>
          </a:p>
          <a:p>
            <a:r>
              <a:rPr lang="en-US" sz="1800" dirty="0"/>
              <a:t>Ensure reliability and scalability with modern technologies.</a:t>
            </a:r>
          </a:p>
          <a:p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7BAABB-8563-9052-C2DC-CBA36913E2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840486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Relies only on real-time GPS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Cannot detect emergencies like accidents.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AI-based anomaly detection (e.g., collisions).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Lacks instant alerts for parents and administrators.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to basic route and delay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Weak communication between schools, parents, and transport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integrated mobile app or web dashboard.</a:t>
            </a:r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8C0BA2D-BECB-7683-6FBF-A9FFAE081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95400"/>
            <a:ext cx="8458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Combines AI algorithms with GPS for tracking and accident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Detects collisions using sensors/cameras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Sends instant alerts to parents and administrators during emergencies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live bus route monitoring with delay notifications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Bridges communication gaps between schools, parents, and transport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Improves safety, trust, and emergency response in student transport</a:t>
            </a:r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5FB7E06-3AE8-3120-4982-6484AF7F8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43000"/>
            <a:ext cx="83058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Addresses limitations of traditional bus trackers that lack emergency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Improves safety by providing real-time accident detection and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Enhances communication with instant updates for parents and school authorities.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Meets the growing demand for reliable student transportation safety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Bridges the gap between transport services, schools, and parents.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Responds to the need for operational transparency and trust.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better schedule management with delay and ETA notifications.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790E82-F2A2-DC07-563B-1D0188CB4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47800"/>
            <a:ext cx="7620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GPS Tracking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Tracks bus location continuously and provides live updates.</a:t>
            </a: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Accident Detection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Identifies accidents using sensors/cameras and triggers alerts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Instant Alerts &amp; Notifications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Sends emergency and delay notifications to parents and school admins.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Estimated Time of Arrival (ETA) Updates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Provides accurate arrival predictions for parents and admins.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1444</Words>
  <Application>Microsoft Office PowerPoint</Application>
  <PresentationFormat>On-screen Show (4:3)</PresentationFormat>
  <Paragraphs>571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Bookman Old Style</vt:lpstr>
      <vt:lpstr>Calibri</vt:lpstr>
      <vt:lpstr>Times New Roman</vt:lpstr>
      <vt:lpstr>Office Theme</vt:lpstr>
      <vt:lpstr>BUS GUARD AI : ACCIDENT DETECTION AND TRACKING SYSTEM</vt:lpstr>
      <vt:lpstr>PRODUCT OWNER  Ms. FEBIN AZIZ  ASSISTANT PROFESSOR DEPARTMENT OF COMPUTER APPLICATIONS MES COLLEGE OF ENGINEERING, KUTTIPPURAM</vt:lpstr>
      <vt:lpstr>TABLE OF CONTENTS</vt:lpstr>
      <vt:lpstr>BUS GUARD AI : ACCIDENT DETECTION AND TRACKING SYSTEM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LOGIN</vt:lpstr>
      <vt:lpstr>INTERFACE</vt:lpstr>
      <vt:lpstr>FUCTIONALITIES</vt:lpstr>
      <vt:lpstr>FUNCTIONALITIES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Nafeesa Basheer</cp:lastModifiedBy>
  <cp:revision>61</cp:revision>
  <dcterms:created xsi:type="dcterms:W3CDTF">2024-09-27T10:56:22Z</dcterms:created>
  <dcterms:modified xsi:type="dcterms:W3CDTF">2025-09-22T14:51:43Z</dcterms:modified>
</cp:coreProperties>
</file>