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48393" y="32199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364" y="2725711"/>
            <a:ext cx="8039162" cy="2308324"/>
          </a:xfrm>
          <a:prstGeom prst="rect">
            <a:avLst/>
          </a:prstGeom>
          <a:noFill/>
        </p:spPr>
        <p:txBody>
          <a:bodyPr wrap="square" rtlCol="0">
            <a:spAutoFit/>
          </a:bodyPr>
          <a:lstStyle/>
          <a:p>
            <a:r>
              <a:rPr lang="en-US" sz="2400" b="1"/>
              <a:t>STUDENT NAME:</a:t>
            </a:r>
            <a:r>
              <a:rPr lang="en-IN" sz="2400" b="1"/>
              <a:t> NAFEESHA FATHIMA. U</a:t>
            </a:r>
            <a:endParaRPr lang="en-US" sz="2400" b="1" dirty="0"/>
          </a:p>
          <a:p>
            <a:r>
              <a:rPr lang="en-US" sz="2400" b="1" dirty="0"/>
              <a:t>REGISTER NO:</a:t>
            </a:r>
            <a:r>
              <a:rPr lang="en-IN" sz="2400" b="1" dirty="0"/>
              <a:t> 312217005 (6DEAD472E586D828BB14662DEDF39775) </a:t>
            </a:r>
            <a:endParaRPr lang="en-US" sz="2400" b="1" dirty="0"/>
          </a:p>
          <a:p>
            <a:r>
              <a:rPr lang="en-US" sz="2400" b="1" dirty="0"/>
              <a:t>DEPARTMENT:</a:t>
            </a:r>
            <a:r>
              <a:rPr lang="en-IN" sz="2400" b="1" dirty="0"/>
              <a:t> B. COM(GENERAL) </a:t>
            </a:r>
          </a:p>
          <a:p>
            <a:r>
              <a:rPr lang="en-IN" sz="2400" b="1" dirty="0"/>
              <a:t>COLLEGE: SHRI KRISHNASWAMY COLLEGE FOR WOMEN</a:t>
            </a:r>
            <a:endParaRPr lang="en-US" sz="2400" b="1" dirty="0"/>
          </a:p>
          <a:p>
            <a:r>
              <a:rPr lang="en-US" sz="2400" b="1" dirty="0"/>
              <a:t>           </a:t>
            </a:r>
            <a:endParaRPr lang="en-IN" sz="2400" b="1" dirty="0"/>
          </a:p>
        </p:txBody>
      </p:sp>
      <p:sp>
        <p:nvSpPr>
          <p:cNvPr id="8" name="TextBox 7">
            <a:extLst>
              <a:ext uri="{FF2B5EF4-FFF2-40B4-BE49-F238E27FC236}">
                <a16:creationId xmlns:a16="http://schemas.microsoft.com/office/drawing/2014/main" id="{1F1503E4-82A2-AFAF-88AB-D141ABBFEA1D}"/>
              </a:ext>
            </a:extLst>
          </p:cNvPr>
          <p:cNvSpPr txBox="1"/>
          <p:nvPr/>
        </p:nvSpPr>
        <p:spPr>
          <a:xfrm>
            <a:off x="3752850" y="4056089"/>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776883" y="64643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51A3AA3F-3EB6-D4EF-6F90-D6F58C8D0418}"/>
              </a:ext>
            </a:extLst>
          </p:cNvPr>
          <p:cNvSpPr txBox="1"/>
          <p:nvPr/>
        </p:nvSpPr>
        <p:spPr>
          <a:xfrm>
            <a:off x="1028793" y="1354574"/>
            <a:ext cx="10134413" cy="4801314"/>
          </a:xfrm>
          <a:prstGeom prst="rect">
            <a:avLst/>
          </a:prstGeom>
          <a:noFill/>
        </p:spPr>
        <p:txBody>
          <a:bodyPr wrap="square">
            <a:spAutoFit/>
          </a:bodyPr>
          <a:lstStyle/>
          <a:p>
            <a:r>
              <a:rPr lang="en-US" b="1"/>
              <a:t>*Model Components:*1. *Data Input*:    - Employee data (ID, job title, department, location, etc.)    - Salary and compensation data (base salary, bonus, benefits, etc.)    - Market compensation data (industry averages, benchmarks, etc.)2. *Data Cleaning and Transformation*:    - Data validation and error handling    - Data normalization and standardization    - Data aggregation and grouping3. *Descriptive Analytics*:    - Summary statistics (mean, median, range, etc.)    - Data visualization (histograms, scatter plots, etc.)    - Correlation analysis</a:t>
            </a:r>
            <a:r>
              <a:rPr lang="en-IN" b="1"/>
              <a:t>.</a:t>
            </a:r>
          </a:p>
          <a:p>
            <a:endParaRPr lang="en-IN" b="1"/>
          </a:p>
          <a:p>
            <a:r>
              <a:rPr lang="en-US" b="1"/>
              <a:t>*Modeling Techniques:*1. *Linear Regression*: Predicting salary based on continuous variables like experience and performance ratings.2. *Decision Trees*: Identifying factors that influence salary decisions.3. *Clustering*: Grouping employees with similar salary and compensation profiles.</a:t>
            </a:r>
            <a:endParaRPr lang="en-IN" b="1"/>
          </a:p>
          <a:p>
            <a:endParaRPr lang="en-IN" b="1"/>
          </a:p>
          <a:p>
            <a:r>
              <a:rPr lang="en-US" b="1"/>
              <a:t>*Excel Tools and Functions:*1. *PivotTables*: Aggregating and analyzing large datasets.2. *Power Query*: Data cleaning, transformation, and loading.3. *Power Pivot*: Advanced data modeling and analysis.4. *VLOOKUP*: Merging data from multiple tables.5. *INDEX-MATCH*: Advanced data lookup and analysis.</a:t>
            </a:r>
            <a:endParaRPr lang="en-IN" b="1"/>
          </a:p>
          <a:p>
            <a:r>
              <a:rPr lang="en-US" b="1"/>
              <a:t>By applying these modeling components, techniques, and Excel tools, you can create a robust salary and compensation analysis model that provides actionable insights for informed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4" name="Picture 4">
            <a:extLst>
              <a:ext uri="{FF2B5EF4-FFF2-40B4-BE49-F238E27FC236}">
                <a16:creationId xmlns:a16="http://schemas.microsoft.com/office/drawing/2014/main" id="{A2364005-EA5E-D7E3-02B1-8392B129B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965" y="1776045"/>
            <a:ext cx="6078584" cy="4059019"/>
          </a:xfrm>
          <a:prstGeom prst="rect">
            <a:avLst/>
          </a:prstGeom>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34906A-BEFA-8C29-86F0-5640896551BF}"/>
              </a:ext>
            </a:extLst>
          </p:cNvPr>
          <p:cNvSpPr txBox="1"/>
          <p:nvPr/>
        </p:nvSpPr>
        <p:spPr>
          <a:xfrm>
            <a:off x="1024714" y="1456228"/>
            <a:ext cx="10142570" cy="5078313"/>
          </a:xfrm>
          <a:prstGeom prst="rect">
            <a:avLst/>
          </a:prstGeom>
          <a:noFill/>
        </p:spPr>
        <p:txBody>
          <a:bodyPr wrap="square">
            <a:spAutoFit/>
          </a:bodyPr>
          <a:lstStyle/>
          <a:p>
            <a:pPr marL="342900" indent="-342900">
              <a:buFont typeface="Arial" panose="020B0604020202020204" pitchFamily="34" charset="0"/>
              <a:buChar char="•"/>
            </a:pPr>
            <a:r>
              <a:rPr lang="en-US" b="1"/>
              <a:t>Conclusion:_The salary and compensation analysis through Excel data modeling has provided valuable insights into our company's compensation structure, enabling us to:1. Identify and address salary disparities and market positioning.2. Optimize our compensation structure to align with industry standards and company goals.3. Develop performance-based pay programs to drive employee performance.</a:t>
            </a:r>
            <a:endParaRPr lang="en-IN" b="1"/>
          </a:p>
          <a:p>
            <a:pPr marL="342900" indent="-342900">
              <a:buFont typeface="Arial" panose="020B0604020202020204" pitchFamily="34" charset="0"/>
              <a:buChar char="•"/>
            </a:pPr>
            <a:endParaRPr lang="en-IN" b="1"/>
          </a:p>
          <a:p>
            <a:pPr marL="342900" indent="-342900">
              <a:buFont typeface="Arial" panose="020B0604020202020204" pitchFamily="34" charset="0"/>
              <a:buChar char="•"/>
            </a:pPr>
            <a:r>
              <a:rPr lang="en-US" b="1"/>
              <a:t>Key Takeaways:_1. Data-driven decisions: Our analysis has enabled us to make informed decisions about salary and compensation.2. Competitive advantage: Our optimized compensation structure will help us attract and retain top talent.3. Cost savings: We've identified areas for cost optimization, reducing unnecessary expenses.</a:t>
            </a:r>
            <a:endParaRPr lang="en-IN" b="1"/>
          </a:p>
          <a:p>
            <a:pPr marL="342900" indent="-342900">
              <a:buFont typeface="Arial" panose="020B0604020202020204" pitchFamily="34" charset="0"/>
              <a:buChar char="•"/>
            </a:pPr>
            <a:endParaRPr lang="en-IN" b="1"/>
          </a:p>
          <a:p>
            <a:pPr marL="342900" indent="-342900">
              <a:buFont typeface="Arial" panose="020B0604020202020204" pitchFamily="34" charset="0"/>
              <a:buChar char="•"/>
            </a:pPr>
            <a:r>
              <a:rPr lang="en-US" b="1"/>
              <a:t>Recommendations for Future Analysis:_1. Regularly update and refresh data to ensure accuracy and relevance.2. Expand analysis to include additional factors, such as employee tenure and education level.3. Develop predictive models to forecast future salary needs and market trends</a:t>
            </a:r>
            <a:r>
              <a:rPr lang="en-IN" b="1"/>
              <a:t>. </a:t>
            </a:r>
          </a:p>
          <a:p>
            <a:pPr marL="342900" indent="-342900">
              <a:buFont typeface="Arial" panose="020B0604020202020204" pitchFamily="34" charset="0"/>
              <a:buChar char="•"/>
            </a:pPr>
            <a:endParaRPr lang="en-IN" b="1"/>
          </a:p>
          <a:p>
            <a:pPr marL="342900" indent="-342900">
              <a:buFont typeface="Arial" panose="020B0604020202020204" pitchFamily="34" charset="0"/>
              <a:buChar char="•"/>
            </a:pPr>
            <a:r>
              <a:rPr lang="en-US" b="1"/>
              <a:t>By leveraging Excel data modeling for salary and compensation analysis, we've gained a deeper understanding of our compensation structure and made data-driven decisions to drive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8236" y="0"/>
            <a:ext cx="12640235"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216361" y="9425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21547" y="2706587"/>
            <a:ext cx="6577471" cy="954107"/>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Salary and Compensation analysis through Excel data modeling.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96180" y="117188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94526" y="349399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0F40B6B-6A57-3DDE-6ED7-C8D546CCDFD7}"/>
              </a:ext>
            </a:extLst>
          </p:cNvPr>
          <p:cNvSpPr txBox="1"/>
          <p:nvPr/>
        </p:nvSpPr>
        <p:spPr>
          <a:xfrm>
            <a:off x="1714338" y="1389162"/>
            <a:ext cx="4934273" cy="5078313"/>
          </a:xfrm>
          <a:prstGeom prst="rect">
            <a:avLst/>
          </a:prstGeom>
          <a:noFill/>
        </p:spPr>
        <p:txBody>
          <a:bodyPr wrap="square" anchor="b">
            <a:spAutoFit/>
          </a:bodyPr>
          <a:lstStyle/>
          <a:p>
            <a:r>
              <a:rPr lang="en-US" b="1"/>
              <a:t>*Problem Statement:*"As a compensation analyst, I need to develop a comprehensive data model in Excel to analyze and visualize salary and compensation data for our organization.</a:t>
            </a:r>
            <a:endParaRPr lang="en-IN" b="1"/>
          </a:p>
          <a:p>
            <a:r>
              <a:rPr lang="en-US" b="1"/>
              <a:t> The model should enable me to:</a:t>
            </a:r>
            <a:endParaRPr lang="en-IN" b="1"/>
          </a:p>
          <a:p>
            <a:pPr marL="342900" indent="-342900">
              <a:buAutoNum type="arabicPeriod"/>
            </a:pPr>
            <a:r>
              <a:rPr lang="en-US" b="1"/>
              <a:t>Import and clean large datasets from various sources (e.g., HR systems, payroll records)</a:t>
            </a:r>
            <a:r>
              <a:rPr lang="en-IN" b="1"/>
              <a:t>. </a:t>
            </a:r>
          </a:p>
          <a:p>
            <a:r>
              <a:rPr lang="en-US" b="1"/>
              <a:t>2. Perform descriptive statistics and data visualization to understand salary distributions, trends, and outliers</a:t>
            </a:r>
            <a:r>
              <a:rPr lang="en-IN" b="1"/>
              <a:t>. </a:t>
            </a:r>
          </a:p>
          <a:p>
            <a:r>
              <a:rPr lang="en-US" b="1"/>
              <a:t>3. Conduct comparative analyses of salaries across</a:t>
            </a:r>
            <a:r>
              <a:rPr lang="en-IN" b="1"/>
              <a:t>. </a:t>
            </a:r>
            <a:r>
              <a:rPr lang="en-US" b="1"/>
              <a:t> departments, job titles, locations, and </a:t>
            </a:r>
            <a:r>
              <a:rPr lang="en-IN" b="1"/>
              <a:t>demographics. </a:t>
            </a:r>
          </a:p>
          <a:p>
            <a:r>
              <a:rPr lang="en-US" b="1"/>
              <a:t>4. Identify potential disparities and inequities in </a:t>
            </a:r>
            <a:r>
              <a:rPr lang="en-IN" b="1"/>
              <a:t>compensation. </a:t>
            </a:r>
          </a:p>
          <a:p>
            <a:r>
              <a:rPr lang="en-US" b="1"/>
              <a:t>5. Develop predictive models to forecast future salary needs and budget requirements</a:t>
            </a:r>
            <a:r>
              <a:rPr lang="en-IN" b="1"/>
              <a:t>.</a:t>
            </a:r>
          </a:p>
          <a:p>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E7169A6-35DB-35D7-8D24-9CD40D53967F}"/>
              </a:ext>
            </a:extLst>
          </p:cNvPr>
          <p:cNvSpPr txBox="1"/>
          <p:nvPr/>
        </p:nvSpPr>
        <p:spPr>
          <a:xfrm>
            <a:off x="226359" y="1502688"/>
            <a:ext cx="9127191" cy="4801314"/>
          </a:xfrm>
          <a:prstGeom prst="rect">
            <a:avLst/>
          </a:prstGeom>
          <a:noFill/>
        </p:spPr>
        <p:txBody>
          <a:bodyPr wrap="square">
            <a:spAutoFit/>
          </a:bodyPr>
          <a:lstStyle/>
          <a:p>
            <a:r>
              <a:rPr lang="en-US" b="1"/>
              <a:t>*Project Title:* Salary and Compensation Analysis through Excel Data </a:t>
            </a:r>
            <a:r>
              <a:rPr lang="en-IN" b="1"/>
              <a:t>Modeling. </a:t>
            </a:r>
          </a:p>
          <a:p>
            <a:r>
              <a:rPr lang="en-US" b="1"/>
              <a:t>*Project Objective:*- Develop a comprehensive Excel data model to analyze and visualize salary and compensation data- Provide actionable insights for informed compensation decisions, ensuring equity, competitiveness, and alignment with business </a:t>
            </a:r>
            <a:r>
              <a:rPr lang="en-IN" b="1"/>
              <a:t>objectives. </a:t>
            </a:r>
          </a:p>
          <a:p>
            <a:r>
              <a:rPr lang="en-US" b="1"/>
              <a:t>*Scope:*- Import and clean large datasets from various sources (e.g., HR systems, payroll records)- Develop a data model that integrates multiple data sources and performs:    - Descriptive statistics and data visualization</a:t>
            </a:r>
            <a:r>
              <a:rPr lang="en-IN" b="1"/>
              <a:t>. </a:t>
            </a:r>
          </a:p>
          <a:p>
            <a:r>
              <a:rPr lang="en-US" b="1"/>
              <a:t> *Key Components:*1. Data Import and Cleaning2. Data Modeling and Integration3. Descriptive Statistics and Data Visualization4. Comparative Analyses5. Predictive Modeling6. Interactive </a:t>
            </a:r>
            <a:r>
              <a:rPr lang="en-IN" b="1"/>
              <a:t>Dashboards. </a:t>
            </a:r>
          </a:p>
          <a:p>
            <a:r>
              <a:rPr lang="en-US" b="1"/>
              <a:t>*Deliverables:*1. Excel data model with integrated datasets2. Descriptive statistics and data visualization reports3. Comparative analysis reports4. Predictive modeling forecasts5. Interactive dashboards for </a:t>
            </a:r>
            <a:r>
              <a:rPr lang="en-IN" b="1"/>
              <a:t>stakeholders. </a:t>
            </a:r>
          </a:p>
          <a:p>
            <a:r>
              <a:rPr lang="en-US" b="1"/>
              <a:t>*Timeline:*- Week 1-2: Data import and cleaning- Week 3-4: Data modeling and integration- Week 5-6: Descriptive statistics and data visualization- Week 7-8: Comparative </a:t>
            </a:r>
            <a:r>
              <a:rPr lang="en-IN" b="1"/>
              <a:t>analyses. </a:t>
            </a:r>
          </a:p>
          <a:p>
            <a:r>
              <a:rPr lang="en-IN" b="1"/>
              <a:t>*</a:t>
            </a:r>
            <a:r>
              <a:rPr lang="en-US" b="1"/>
              <a:t>Resources:*- Excel software- HR systems and payroll records access- Compensation analyst </a:t>
            </a:r>
            <a:r>
              <a:rPr lang="en-IN" b="1"/>
              <a:t>expertise. </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0B41064-C994-B43D-6B6A-A4E622B50657}"/>
              </a:ext>
            </a:extLst>
          </p:cNvPr>
          <p:cNvSpPr txBox="1"/>
          <p:nvPr/>
        </p:nvSpPr>
        <p:spPr>
          <a:xfrm>
            <a:off x="862250" y="1739145"/>
            <a:ext cx="9061387" cy="4247317"/>
          </a:xfrm>
          <a:prstGeom prst="rect">
            <a:avLst/>
          </a:prstGeom>
          <a:noFill/>
        </p:spPr>
        <p:txBody>
          <a:bodyPr wrap="square" anchor="ctr">
            <a:spAutoFit/>
          </a:bodyPr>
          <a:lstStyle/>
          <a:p>
            <a:r>
              <a:rPr lang="en-US" b="1"/>
              <a:t>The end users of salary and compensation analysis through Excel data modeling are:</a:t>
            </a:r>
            <a:endParaRPr lang="en-IN" b="1"/>
          </a:p>
          <a:p>
            <a:pPr marL="342900" indent="-342900">
              <a:buAutoNum type="arabicPeriod"/>
            </a:pPr>
            <a:r>
              <a:rPr lang="en-US" b="1"/>
              <a:t>*HR Professionals*: HR managers, compensation analysts, and benefits administrators use the analysis to inform compensation decisions, ensure equity, and align with business objectives.</a:t>
            </a:r>
            <a:endParaRPr lang="en-IN" b="1"/>
          </a:p>
          <a:p>
            <a:r>
              <a:rPr lang="en-US" b="1"/>
              <a:t>2. *Business Leaders*: CEOs, CFOs, and department heads use the insights to make strategic decisions about talent management, budgeting, and resource allocation.</a:t>
            </a:r>
            <a:endParaRPr lang="en-IN" b="1"/>
          </a:p>
          <a:p>
            <a:r>
              <a:rPr lang="en-US" b="1"/>
              <a:t>3. *Finance Teams*: Financial analysts and accountants use the data to forecast salary expenses, manage budgets, and ensure compliance with financial regulations.</a:t>
            </a:r>
            <a:endParaRPr lang="en-IN" b="1"/>
          </a:p>
          <a:p>
            <a:r>
              <a:rPr lang="en-US" b="1"/>
              <a:t>4. *Recruiters and Talent Acquisition Teams*: Recruiters use the analysis to determine competitive salaries, develop job offers, and attract top talent.</a:t>
            </a:r>
            <a:endParaRPr lang="en-IN" b="1"/>
          </a:p>
          <a:p>
            <a:r>
              <a:rPr lang="en-US" b="1"/>
              <a:t>5. *Line Managers*: Department managers use the insights to manage team salaries, identify disparities, and make informed decisions about promotions and raises.</a:t>
            </a:r>
            <a:endParaRPr lang="en-IN" b="1"/>
          </a:p>
          <a:p>
            <a:r>
              <a:rPr lang="en-US" b="1"/>
              <a:t>6. *Compliance Officers*: Compliance officers use the analysis to ensure adherence to labor laws, regulations, and company policies related to compensation.</a:t>
            </a:r>
            <a:endParaRPr lang="en-IN" b="1"/>
          </a:p>
          <a:p>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6"/>
            <a:ext cx="1294902" cy="2047252"/>
          </a:xfrm>
          <a:prstGeom prst="rect">
            <a:avLst/>
          </a:prstGeom>
        </p:spPr>
      </p:pic>
      <p:sp>
        <p:nvSpPr>
          <p:cNvPr id="4" name="object 4"/>
          <p:cNvSpPr/>
          <p:nvPr/>
        </p:nvSpPr>
        <p:spPr>
          <a:xfrm flipV="1">
            <a:off x="1058333" y="6076949"/>
            <a:ext cx="55592" cy="457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67988" y="6467474"/>
            <a:ext cx="151129" cy="19177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20420" y="845434"/>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4849745-49DB-DB88-0805-4407F69BF98B}"/>
              </a:ext>
            </a:extLst>
          </p:cNvPr>
          <p:cNvSpPr txBox="1"/>
          <p:nvPr/>
        </p:nvSpPr>
        <p:spPr>
          <a:xfrm>
            <a:off x="1408962" y="1260741"/>
            <a:ext cx="9842792" cy="4524315"/>
          </a:xfrm>
          <a:prstGeom prst="rect">
            <a:avLst/>
          </a:prstGeom>
          <a:noFill/>
        </p:spPr>
        <p:txBody>
          <a:bodyPr wrap="square">
            <a:spAutoFit/>
          </a:bodyPr>
          <a:lstStyle/>
          <a:p>
            <a:endParaRPr lang="en-IN" b="1"/>
          </a:p>
          <a:p>
            <a:r>
              <a:rPr lang="en-US" b="1"/>
              <a:t>*Solution:*"Compensation Insights" - A comprehensive Excel data modeling solution for salary and compensation analysis.</a:t>
            </a:r>
            <a:endParaRPr lang="en-IN" b="1"/>
          </a:p>
          <a:p>
            <a:r>
              <a:rPr lang="en-US" b="1"/>
              <a:t>*Value Proposition:*"Unlock actionable insights to optimize your compensation strategy, ensure equity, and drive business success with Compensation Insights.“</a:t>
            </a:r>
            <a:endParaRPr lang="en-IN" b="1"/>
          </a:p>
          <a:p>
            <a:r>
              <a:rPr lang="en-US" b="1"/>
              <a:t>*Key Benefits:*1. *Data-Driven Decisions*: Make informed compensation decisions with accurate and up-to-date data.2. *Identify Disparities*: Detect potential disparities and inequities in compensation.3. *Competitive Advantage*: Develop a competitive compensation strategy to attract and retain top talent.</a:t>
            </a:r>
            <a:endParaRPr lang="en-IN" b="1"/>
          </a:p>
          <a:p>
            <a:r>
              <a:rPr lang="en-US" b="1"/>
              <a:t>*Unique Selling Points (USPs):*1. *Comprehensive Data Model*: Integrates multiple data sources and performs advanced analytics.2. *User-Friendly Dashboards*: Interactive and customizable visualizations for non-technical stakeholders.3. *Actionable Recommendations*: Provides concrete suggestions for improvement.</a:t>
            </a:r>
            <a:endParaRPr lang="en-IN" b="1"/>
          </a:p>
          <a:p>
            <a:r>
              <a:rPr lang="en-US" b="1"/>
              <a:t>*Target Audience:*HR professionals, compensation analysts, business leaders, finance teams, recruiters, and line managers seeking to optimize their compensation strategy and drive business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79057" y="195602"/>
            <a:ext cx="10681335" cy="758190"/>
          </a:xfrm>
        </p:spPr>
        <p:txBody>
          <a:bodyPr/>
          <a:lstStyle/>
          <a:p>
            <a:r>
              <a:rPr lang="en-IN" dirty="0"/>
              <a:t>Dataset Description</a:t>
            </a:r>
          </a:p>
        </p:txBody>
      </p:sp>
      <p:sp>
        <p:nvSpPr>
          <p:cNvPr id="8" name="TextBox 7">
            <a:extLst>
              <a:ext uri="{FF2B5EF4-FFF2-40B4-BE49-F238E27FC236}">
                <a16:creationId xmlns:a16="http://schemas.microsoft.com/office/drawing/2014/main" id="{B6F712AF-592B-AE60-531C-69B72FC1EA09}"/>
              </a:ext>
            </a:extLst>
          </p:cNvPr>
          <p:cNvSpPr txBox="1"/>
          <p:nvPr/>
        </p:nvSpPr>
        <p:spPr>
          <a:xfrm>
            <a:off x="1228093" y="1030087"/>
            <a:ext cx="9013658" cy="5632311"/>
          </a:xfrm>
          <a:prstGeom prst="rect">
            <a:avLst/>
          </a:prstGeom>
          <a:noFill/>
        </p:spPr>
        <p:txBody>
          <a:bodyPr wrap="square">
            <a:spAutoFit/>
          </a:bodyPr>
          <a:lstStyle/>
          <a:p>
            <a:r>
              <a:rPr lang="en-US" b="1"/>
              <a:t>*Dataset Name:* Compensation Analysis Dataset*Description:* A comprehensive dataset containing salary and compensation data for employees, used to analyze and model compensation trends, identify disparities, and inform business decisions.</a:t>
            </a:r>
            <a:endParaRPr lang="en-IN" b="1"/>
          </a:p>
          <a:p>
            <a:endParaRPr lang="en-IN" b="1"/>
          </a:p>
          <a:p>
            <a:r>
              <a:rPr lang="en-US" b="1"/>
              <a:t>*Data Fields:*1. *Employee ID* (Unique identifier)2. *Job Title* (Categorical)3. *Department* (Categorical)4. *Location* (Categorical)5. *Salary Grade* (Categorical)</a:t>
            </a:r>
            <a:r>
              <a:rPr lang="en-IN" b="1"/>
              <a:t>. </a:t>
            </a:r>
          </a:p>
          <a:p>
            <a:endParaRPr lang="en-IN" b="1"/>
          </a:p>
          <a:p>
            <a:r>
              <a:rPr lang="en-US" b="1"/>
              <a:t>*Data Sources:*1. HR System2. Payroll Records3. Employee Surveys4. Market Compensation Data</a:t>
            </a:r>
            <a:endParaRPr lang="en-IN" b="1"/>
          </a:p>
          <a:p>
            <a:endParaRPr lang="en-IN" b="1"/>
          </a:p>
          <a:p>
            <a:r>
              <a:rPr lang="en-US" b="1"/>
              <a:t>*Data Types:*1. Numerical (Salary, Bonus, Benefits, etc.)2. Categorical (Job Title, Department, Location, etc.)3. Date (Date of Hire, Date of Promotion, etc.)</a:t>
            </a:r>
            <a:endParaRPr lang="en-IN" b="1"/>
          </a:p>
          <a:p>
            <a:endParaRPr lang="en-IN" b="1"/>
          </a:p>
          <a:p>
            <a:r>
              <a:rPr lang="en-US" b="1"/>
              <a:t>*Data Volume:* Approximately 10,000 employee </a:t>
            </a:r>
            <a:r>
              <a:rPr lang="en-IN" b="1"/>
              <a:t>records. </a:t>
            </a:r>
          </a:p>
          <a:p>
            <a:endParaRPr lang="en-IN" b="1"/>
          </a:p>
          <a:p>
            <a:r>
              <a:rPr lang="en-US" b="1"/>
              <a:t>*Data Quality:*1. Data accuracy: 95%2. Data completeness: 90%3. </a:t>
            </a:r>
            <a:endParaRPr lang="en-IN" b="1"/>
          </a:p>
          <a:p>
            <a:endParaRPr lang="en-IN" b="1"/>
          </a:p>
          <a:p>
            <a:r>
              <a:rPr lang="en-US" b="1"/>
              <a:t>Data consistency: 92%*Data Updates:* Quarterly updates to reflect changes in employee data, promotions, and new hires.</a:t>
            </a:r>
            <a:endParaRPr lang="en-IN" b="1"/>
          </a:p>
          <a:p>
            <a:endParaRPr lang="en-US" b="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66246" y="343663"/>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86182" y="971241"/>
            <a:ext cx="11022728" cy="5693866"/>
          </a:xfrm>
          <a:prstGeom prst="rect">
            <a:avLst/>
          </a:prstGeom>
          <a:noFill/>
        </p:spPr>
        <p:txBody>
          <a:bodyPr wrap="square" rtlCol="0">
            <a:spAutoFit/>
          </a:bodyPr>
          <a:lstStyle/>
          <a:p>
            <a:pPr marL="514350" indent="-514350">
              <a:buAutoNum type="arabicPeriod"/>
            </a:pPr>
            <a:r>
              <a:rPr lang="en-US" sz="2800" b="1" dirty="0">
                <a:solidFill>
                  <a:srgbClr val="0D0D0D"/>
                </a:solidFill>
                <a:effectLst/>
                <a:latin typeface="Times New Roman" panose="02020603050405020304" pitchFamily="18" charset="0"/>
                <a:cs typeface="Times New Roman" panose="02020603050405020304" pitchFamily="18" charset="0"/>
              </a:rPr>
              <a:t>*Interactive Dashboards*: User-friendly, customizable dashboards that enable stakeholders to explore and slice data in real-time.</a:t>
            </a:r>
            <a:endParaRPr lang="en-IN" sz="2800" b="1" dirty="0">
              <a:solidFill>
                <a:srgbClr val="0D0D0D"/>
              </a:solidFill>
              <a:effectLst/>
              <a:latin typeface="Times New Roman" panose="02020603050405020304" pitchFamily="18" charset="0"/>
              <a:cs typeface="Times New Roman" panose="02020603050405020304" pitchFamily="18" charset="0"/>
            </a:endParaRPr>
          </a:p>
          <a:p>
            <a:r>
              <a:rPr lang="en-US" sz="2800" b="1" dirty="0">
                <a:solidFill>
                  <a:srgbClr val="0D0D0D"/>
                </a:solidFill>
                <a:effectLst/>
                <a:latin typeface="Times New Roman" panose="02020603050405020304" pitchFamily="18" charset="0"/>
                <a:cs typeface="Times New Roman" panose="02020603050405020304" pitchFamily="18" charset="0"/>
              </a:rPr>
              <a:t>2. *Predictive Analytics*: Advanced predictive models that forecast future salary needs, identify potential disparities, and recommend adjustments.</a:t>
            </a:r>
            <a:endParaRPr lang="en-IN" sz="2800" b="1" dirty="0">
              <a:solidFill>
                <a:srgbClr val="0D0D0D"/>
              </a:solidFill>
              <a:effectLst/>
              <a:latin typeface="Times New Roman" panose="02020603050405020304" pitchFamily="18" charset="0"/>
              <a:cs typeface="Times New Roman" panose="02020603050405020304" pitchFamily="18" charset="0"/>
            </a:endParaRPr>
          </a:p>
          <a:p>
            <a:r>
              <a:rPr lang="en-US" sz="2800" b="1" dirty="0">
                <a:solidFill>
                  <a:srgbClr val="0D0D0D"/>
                </a:solidFill>
                <a:effectLst/>
                <a:latin typeface="Times New Roman" panose="02020603050405020304" pitchFamily="18" charset="0"/>
                <a:cs typeface="Times New Roman" panose="02020603050405020304" pitchFamily="18" charset="0"/>
              </a:rPr>
              <a:t>3. *Automated Data Updates*: Seamless integration with HR systems and payroll records, ensuring data accuracy and reducing manual effort.</a:t>
            </a:r>
            <a:endParaRPr lang="en-IN" sz="2800" b="1" dirty="0">
              <a:solidFill>
                <a:srgbClr val="0D0D0D"/>
              </a:solidFill>
              <a:effectLst/>
              <a:latin typeface="Times New Roman" panose="02020603050405020304" pitchFamily="18" charset="0"/>
              <a:cs typeface="Times New Roman" panose="02020603050405020304" pitchFamily="18" charset="0"/>
            </a:endParaRPr>
          </a:p>
          <a:p>
            <a:r>
              <a:rPr lang="en-US" sz="2800" b="1" dirty="0">
                <a:solidFill>
                  <a:srgbClr val="0D0D0D"/>
                </a:solidFill>
                <a:effectLst/>
                <a:latin typeface="Times New Roman" panose="02020603050405020304" pitchFamily="18" charset="0"/>
                <a:cs typeface="Times New Roman" panose="02020603050405020304" pitchFamily="18" charset="0"/>
              </a:rPr>
              <a:t>4. *Market Benchmarking*: Integration with market compensation data, enabling companies to stay competitive and adjust salaries accordingly.</a:t>
            </a:r>
            <a:endParaRPr lang="en-IN" sz="2800" b="1" dirty="0">
              <a:solidFill>
                <a:srgbClr val="0D0D0D"/>
              </a:solidFill>
              <a:effectLst/>
              <a:latin typeface="Times New Roman" panose="02020603050405020304" pitchFamily="18" charset="0"/>
              <a:cs typeface="Times New Roman" panose="02020603050405020304" pitchFamily="18" charset="0"/>
            </a:endParaRPr>
          </a:p>
          <a:p>
            <a:r>
              <a:rPr lang="en-US" sz="2800" b="1" dirty="0">
                <a:solidFill>
                  <a:srgbClr val="0D0D0D"/>
                </a:solidFill>
                <a:effectLst/>
                <a:latin typeface="Times New Roman" panose="02020603050405020304" pitchFamily="18" charset="0"/>
                <a:cs typeface="Times New Roman" panose="02020603050405020304" pitchFamily="18" charset="0"/>
              </a:rPr>
              <a:t>5. *Customizable Reporting*: Tailored reports for various stakeholders, including HR, finance, and business leaders.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22</cp:revision>
  <dcterms:created xsi:type="dcterms:W3CDTF">2024-03-29T15:07:22Z</dcterms:created>
  <dcterms:modified xsi:type="dcterms:W3CDTF">2024-10-04T16:15:42Z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