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1237" y="2810255"/>
            <a:ext cx="502857" cy="50596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5142" y="2819400"/>
            <a:ext cx="1776761" cy="17526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9332" y="1286255"/>
            <a:ext cx="1395810" cy="139598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6571" y="310895"/>
            <a:ext cx="496761" cy="53035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01" y="375367"/>
            <a:ext cx="460375" cy="384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9938" y="183388"/>
            <a:ext cx="5747384" cy="64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0635" y="1186717"/>
            <a:ext cx="5085080" cy="2804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resentations.ai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esentations.ai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31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12" Type="http://schemas.openxmlformats.org/officeDocument/2006/relationships/image" Target="../media/image3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jpg"/><Relationship Id="rId5" Type="http://schemas.openxmlformats.org/officeDocument/2006/relationships/image" Target="../media/image23.png"/><Relationship Id="rId10" Type="http://schemas.openxmlformats.org/officeDocument/2006/relationships/image" Target="../media/image28.jpg"/><Relationship Id="rId4" Type="http://schemas.openxmlformats.org/officeDocument/2006/relationships/image" Target="../media/image22.jpg"/><Relationship Id="rId9" Type="http://schemas.openxmlformats.org/officeDocument/2006/relationships/image" Target="../media/image27.jpg"/><Relationship Id="rId14" Type="http://schemas.openxmlformats.org/officeDocument/2006/relationships/hyperlink" Target="https://presentations.a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esentations.ai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resentations.ai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esentations.ai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esentations.ai/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2907" y="2410460"/>
            <a:ext cx="3612515" cy="1823576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5875" marR="259079" indent="-3810">
              <a:lnSpc>
                <a:spcPts val="3650"/>
              </a:lnSpc>
              <a:spcBef>
                <a:spcPts val="780"/>
              </a:spcBef>
            </a:pPr>
            <a:r>
              <a:rPr lang="en-US" sz="3600" spc="-25" dirty="0">
                <a:latin typeface="Calibri"/>
                <a:cs typeface="Calibri"/>
              </a:rPr>
              <a:t> </a:t>
            </a:r>
            <a:r>
              <a:rPr lang="en-US" sz="3600" spc="-145" dirty="0">
                <a:latin typeface="Calibri"/>
                <a:cs typeface="Calibri"/>
              </a:rPr>
              <a:t>Water</a:t>
            </a:r>
            <a:r>
              <a:rPr lang="en-US" sz="3600" spc="-45" dirty="0">
                <a:latin typeface="Calibri"/>
                <a:cs typeface="Calibri"/>
              </a:rPr>
              <a:t> Bodies </a:t>
            </a:r>
            <a:r>
              <a:rPr lang="en-US" sz="3600" spc="-30" dirty="0">
                <a:latin typeface="Calibri"/>
                <a:cs typeface="Calibri"/>
              </a:rPr>
              <a:t>Detection in Satellite Images </a:t>
            </a:r>
            <a:endParaRPr lang="en-US" sz="36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170"/>
              </a:spcBef>
            </a:pPr>
            <a:r>
              <a:rPr sz="950" dirty="0">
                <a:solidFill>
                  <a:srgbClr val="282828"/>
                </a:solidFill>
                <a:latin typeface="Calibri"/>
                <a:cs typeface="Calibri"/>
              </a:rPr>
              <a:t>Exploring</a:t>
            </a:r>
            <a:r>
              <a:rPr sz="950" spc="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50" dirty="0">
                <a:solidFill>
                  <a:srgbClr val="282828"/>
                </a:solidFill>
                <a:latin typeface="Calibri"/>
                <a:cs typeface="Calibri"/>
              </a:rPr>
              <a:t>methodologies</a:t>
            </a:r>
            <a:r>
              <a:rPr sz="950" spc="10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50" dirty="0">
                <a:solidFill>
                  <a:srgbClr val="282828"/>
                </a:solidFill>
                <a:latin typeface="Calibri"/>
                <a:cs typeface="Calibri"/>
              </a:rPr>
              <a:t>for</a:t>
            </a:r>
            <a:r>
              <a:rPr sz="950" spc="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50" dirty="0">
                <a:solidFill>
                  <a:srgbClr val="262626"/>
                </a:solidFill>
                <a:latin typeface="Calibri"/>
                <a:cs typeface="Calibri"/>
              </a:rPr>
              <a:t>detecting</a:t>
            </a:r>
            <a:r>
              <a:rPr sz="950" spc="5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50" dirty="0">
                <a:solidFill>
                  <a:srgbClr val="262626"/>
                </a:solidFill>
                <a:latin typeface="Calibri"/>
                <a:cs typeface="Calibri"/>
              </a:rPr>
              <a:t>water</a:t>
            </a:r>
            <a:r>
              <a:rPr sz="95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50" dirty="0">
                <a:solidFill>
                  <a:srgbClr val="262626"/>
                </a:solidFill>
                <a:latin typeface="Calibri"/>
                <a:cs typeface="Calibri"/>
              </a:rPr>
              <a:t>bodies</a:t>
            </a:r>
            <a:r>
              <a:rPr sz="950" spc="4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50" dirty="0">
                <a:solidFill>
                  <a:srgbClr val="2A2A2A"/>
                </a:solidFill>
                <a:latin typeface="Calibri"/>
                <a:cs typeface="Calibri"/>
              </a:rPr>
              <a:t>in</a:t>
            </a:r>
            <a:r>
              <a:rPr sz="950" spc="-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50" dirty="0">
                <a:solidFill>
                  <a:srgbClr val="262626"/>
                </a:solidFill>
                <a:latin typeface="Calibri"/>
                <a:cs typeface="Calibri"/>
              </a:rPr>
              <a:t>satellite</a:t>
            </a:r>
            <a:r>
              <a:rPr sz="950" spc="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282828"/>
                </a:solidFill>
                <a:latin typeface="Calibri"/>
                <a:cs typeface="Calibri"/>
              </a:rPr>
              <a:t>imagery</a:t>
            </a:r>
            <a:endParaRPr sz="950" dirty="0">
              <a:latin typeface="Calibri"/>
              <a:cs typeface="Calibri"/>
            </a:endParaRPr>
          </a:p>
        </p:txBody>
      </p:sp>
      <p:pic>
        <p:nvPicPr>
          <p:cNvPr id="2050" name="Picture 2" descr="Algorithms for Water Body Extraction from Remote Sensing Data | SpringerLink">
            <a:extLst>
              <a:ext uri="{FF2B5EF4-FFF2-40B4-BE49-F238E27FC236}">
                <a16:creationId xmlns:a16="http://schemas.microsoft.com/office/drawing/2014/main" id="{BE9138F1-E48C-BDDF-D2F7-2455290E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422" y="1"/>
            <a:ext cx="4182578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5999" y="1078991"/>
            <a:ext cx="3297524" cy="3118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33" y="289559"/>
            <a:ext cx="170666" cy="1737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9938" y="183388"/>
            <a:ext cx="5747384" cy="428963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pc="-10" dirty="0"/>
              <a:t>Challenges</a:t>
            </a:r>
            <a:r>
              <a:rPr spc="5" dirty="0"/>
              <a:t> </a:t>
            </a:r>
            <a:r>
              <a:rPr spc="-30" dirty="0"/>
              <a:t>in</a:t>
            </a:r>
            <a:r>
              <a:rPr spc="-80" dirty="0"/>
              <a:t> </a:t>
            </a:r>
            <a:r>
              <a:rPr spc="-45" dirty="0"/>
              <a:t>Water</a:t>
            </a:r>
            <a:r>
              <a:rPr spc="-35" dirty="0"/>
              <a:t> </a:t>
            </a:r>
            <a:r>
              <a:rPr spc="-25" dirty="0"/>
              <a:t>Bodies</a:t>
            </a:r>
            <a:r>
              <a:rPr spc="-65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9714" y="1570736"/>
            <a:ext cx="2070100" cy="8245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R="11430" algn="r">
              <a:lnSpc>
                <a:spcPct val="100000"/>
              </a:lnSpc>
              <a:spcBef>
                <a:spcPts val="530"/>
              </a:spcBef>
            </a:pPr>
            <a:r>
              <a:rPr lang="en-IN" sz="900" b="1" dirty="0"/>
              <a:t>Variability in Appearance</a:t>
            </a:r>
            <a:r>
              <a:rPr lang="en-IN" sz="900" dirty="0"/>
              <a:t>:</a:t>
            </a:r>
          </a:p>
          <a:p>
            <a:pPr marR="11430" algn="r">
              <a:lnSpc>
                <a:spcPct val="100000"/>
              </a:lnSpc>
              <a:spcBef>
                <a:spcPts val="530"/>
              </a:spcBef>
            </a:pPr>
            <a:r>
              <a:rPr lang="en-IN" sz="900" dirty="0"/>
              <a:t>Water bodies can look</a:t>
            </a:r>
            <a:r>
              <a:rPr lang="en-US" sz="900" dirty="0"/>
              <a:t>different due to lighting conditions, turbidity, and reflections </a:t>
            </a:r>
            <a:r>
              <a:rPr lang="en-US" sz="900" dirty="0" err="1"/>
              <a:t>fromthe</a:t>
            </a:r>
            <a:r>
              <a:rPr lang="en-US" sz="900" dirty="0"/>
              <a:t> sun or surrounding objects.</a:t>
            </a: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177" y="2939288"/>
            <a:ext cx="1841500" cy="6860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lang="en-IN" sz="900" b="1" dirty="0"/>
              <a:t>Distinguishing Features</a:t>
            </a:r>
            <a:r>
              <a:rPr lang="en-IN" sz="900" dirty="0"/>
              <a:t>:</a:t>
            </a: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lang="en-US" sz="900" dirty="0"/>
              <a:t>Differentiating water from similar dark features like shadows, asphalt, or dense vegetation is</a:t>
            </a:r>
            <a:r>
              <a:rPr lang="en-IN" sz="900" dirty="0"/>
              <a:t> difficult.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3714" y="2244344"/>
            <a:ext cx="1781175" cy="64402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1270">
              <a:lnSpc>
                <a:spcPct val="104400"/>
              </a:lnSpc>
              <a:spcBef>
                <a:spcPts val="430"/>
              </a:spcBef>
            </a:pPr>
            <a:r>
              <a:rPr lang="en-IN" sz="900" b="1" dirty="0"/>
              <a:t>Cloud Cover and Haze</a:t>
            </a:r>
            <a:r>
              <a:rPr lang="en-IN" sz="900" dirty="0"/>
              <a:t>:</a:t>
            </a:r>
            <a:r>
              <a:rPr lang="en-US" sz="900" dirty="0"/>
              <a:t>Satellite images often have clouds or haze that obscure water bodies, making detection </a:t>
            </a:r>
            <a:r>
              <a:rPr lang="en-IN" sz="900" dirty="0"/>
              <a:t>unreliable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42416"/>
            <a:ext cx="7960380" cy="35295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33" y="289559"/>
            <a:ext cx="170666" cy="1737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pc="-40" dirty="0"/>
              <a:t>Methodology</a:t>
            </a:r>
            <a:r>
              <a:rPr spc="60" dirty="0"/>
              <a:t> </a:t>
            </a:r>
            <a:r>
              <a:rPr dirty="0"/>
              <a:t>for</a:t>
            </a:r>
            <a:r>
              <a:rPr spc="-100" dirty="0"/>
              <a:t> </a:t>
            </a:r>
            <a:r>
              <a:rPr spc="-45" dirty="0"/>
              <a:t>Water</a:t>
            </a:r>
            <a:r>
              <a:rPr spc="-55" dirty="0"/>
              <a:t> </a:t>
            </a:r>
            <a:r>
              <a:rPr dirty="0"/>
              <a:t>Body</a:t>
            </a:r>
            <a:r>
              <a:rPr spc="-55" dirty="0"/>
              <a:t> </a:t>
            </a:r>
            <a:r>
              <a:rPr spc="-10" dirty="0"/>
              <a:t>Detection</a:t>
            </a:r>
          </a:p>
          <a:p>
            <a:pPr marL="5715" algn="ctr">
              <a:lnSpc>
                <a:spcPct val="100000"/>
              </a:lnSpc>
              <a:spcBef>
                <a:spcPts val="425"/>
              </a:spcBef>
            </a:pPr>
            <a:r>
              <a:rPr sz="1000" dirty="0">
                <a:solidFill>
                  <a:srgbClr val="2A2A2A"/>
                </a:solidFill>
              </a:rPr>
              <a:t>A</a:t>
            </a:r>
            <a:r>
              <a:rPr sz="1000" spc="-35" dirty="0">
                <a:solidFill>
                  <a:srgbClr val="2A2A2A"/>
                </a:solidFill>
              </a:rPr>
              <a:t> </a:t>
            </a:r>
            <a:r>
              <a:rPr sz="1000" spc="-25" dirty="0">
                <a:solidFill>
                  <a:srgbClr val="282828"/>
                </a:solidFill>
              </a:rPr>
              <a:t>step-by-</a:t>
            </a:r>
            <a:r>
              <a:rPr sz="1000" dirty="0">
                <a:solidFill>
                  <a:srgbClr val="282828"/>
                </a:solidFill>
              </a:rPr>
              <a:t>step</a:t>
            </a:r>
            <a:r>
              <a:rPr sz="1000" spc="35" dirty="0">
                <a:solidFill>
                  <a:srgbClr val="282828"/>
                </a:solidFill>
              </a:rPr>
              <a:t> </a:t>
            </a:r>
            <a:r>
              <a:rPr sz="1000" spc="-10" dirty="0">
                <a:solidFill>
                  <a:srgbClr val="282828"/>
                </a:solidFill>
              </a:rPr>
              <a:t>approach</a:t>
            </a:r>
            <a:r>
              <a:rPr sz="1000" spc="-5" dirty="0">
                <a:solidFill>
                  <a:srgbClr val="282828"/>
                </a:solidFill>
              </a:rPr>
              <a:t> </a:t>
            </a:r>
            <a:r>
              <a:rPr sz="1000" dirty="0">
                <a:solidFill>
                  <a:srgbClr val="2B2B2B"/>
                </a:solidFill>
              </a:rPr>
              <a:t>to</a:t>
            </a:r>
            <a:r>
              <a:rPr sz="1000" spc="-10" dirty="0">
                <a:solidFill>
                  <a:srgbClr val="2B2B2B"/>
                </a:solidFill>
              </a:rPr>
              <a:t> </a:t>
            </a:r>
            <a:r>
              <a:rPr sz="1000" spc="-30" dirty="0">
                <a:solidFill>
                  <a:srgbClr val="282828"/>
                </a:solidFill>
              </a:rPr>
              <a:t>identifying</a:t>
            </a:r>
            <a:r>
              <a:rPr sz="1000" spc="60" dirty="0">
                <a:solidFill>
                  <a:srgbClr val="282828"/>
                </a:solidFill>
              </a:rPr>
              <a:t> </a:t>
            </a:r>
            <a:r>
              <a:rPr sz="1000" spc="-25" dirty="0">
                <a:solidFill>
                  <a:srgbClr val="282828"/>
                </a:solidFill>
              </a:rPr>
              <a:t>water</a:t>
            </a:r>
            <a:r>
              <a:rPr sz="1000" spc="5" dirty="0">
                <a:solidFill>
                  <a:srgbClr val="282828"/>
                </a:solidFill>
              </a:rPr>
              <a:t> </a:t>
            </a:r>
            <a:r>
              <a:rPr sz="1000" spc="-10" dirty="0">
                <a:solidFill>
                  <a:srgbClr val="282828"/>
                </a:solidFill>
              </a:rPr>
              <a:t>bodies</a:t>
            </a:r>
            <a:r>
              <a:rPr sz="1000" dirty="0">
                <a:solidFill>
                  <a:srgbClr val="282828"/>
                </a:solidFill>
              </a:rPr>
              <a:t> </a:t>
            </a:r>
            <a:r>
              <a:rPr sz="1000" spc="-20" dirty="0">
                <a:solidFill>
                  <a:srgbClr val="262626"/>
                </a:solidFill>
              </a:rPr>
              <a:t>in</a:t>
            </a:r>
            <a:r>
              <a:rPr sz="1000" spc="-25" dirty="0">
                <a:solidFill>
                  <a:srgbClr val="262626"/>
                </a:solidFill>
              </a:rPr>
              <a:t> </a:t>
            </a:r>
            <a:r>
              <a:rPr sz="1000" spc="-20" dirty="0">
                <a:solidFill>
                  <a:srgbClr val="262626"/>
                </a:solidFill>
              </a:rPr>
              <a:t>satellite</a:t>
            </a:r>
            <a:r>
              <a:rPr sz="1000" dirty="0">
                <a:solidFill>
                  <a:srgbClr val="262626"/>
                </a:solidFill>
              </a:rPr>
              <a:t> </a:t>
            </a:r>
            <a:r>
              <a:rPr sz="1000" spc="-10" dirty="0">
                <a:solidFill>
                  <a:srgbClr val="2A2A2A"/>
                </a:solidFill>
              </a:rPr>
              <a:t>imagery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190" y="819911"/>
            <a:ext cx="3504761" cy="30327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7987" y="1069749"/>
            <a:ext cx="1888489" cy="681597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495"/>
              </a:spcBef>
            </a:pPr>
            <a:r>
              <a:rPr lang="en-IN" sz="900" b="1" dirty="0"/>
              <a:t>Spatial Data Collection</a:t>
            </a:r>
            <a:r>
              <a:rPr lang="en-IN" sz="900" dirty="0"/>
              <a:t>:</a:t>
            </a:r>
          </a:p>
          <a:p>
            <a:pPr marR="7620" algn="r">
              <a:lnSpc>
                <a:spcPct val="100000"/>
              </a:lnSpc>
              <a:spcBef>
                <a:spcPts val="495"/>
              </a:spcBef>
            </a:pPr>
            <a:r>
              <a:rPr lang="en-US" sz="900" dirty="0"/>
              <a:t>Collect pre-flood and post-flood high-resolution satellite images (e.g., Sentinel-1, Landsat).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72343" y="4237591"/>
            <a:ext cx="553720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 err="1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reseutotions</a:t>
            </a:r>
            <a:endParaRPr sz="6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462" y="2887472"/>
            <a:ext cx="1648460" cy="1194558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lang="en-IN" sz="900" b="1" dirty="0"/>
              <a:t>Spatial Image Preprocessing</a:t>
            </a:r>
            <a:r>
              <a:rPr lang="en-IN" sz="900" dirty="0"/>
              <a:t>:</a:t>
            </a:r>
          </a:p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lang="en-IN" sz="900" b="1" dirty="0"/>
              <a:t>Noise Removal</a:t>
            </a:r>
            <a:r>
              <a:rPr lang="en-IN" sz="900" dirty="0"/>
              <a:t>: Minimize atmospheric interference (e.g., clouds, haze).</a:t>
            </a:r>
          </a:p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lang="en-IN" sz="900" b="1" dirty="0"/>
              <a:t>Spatial Alignment</a:t>
            </a:r>
            <a:r>
              <a:rPr lang="en-IN" sz="900" dirty="0"/>
              <a:t>:</a:t>
            </a:r>
            <a:r>
              <a:rPr lang="en-US" sz="900" dirty="0"/>
              <a:t>Align images to ensure geographical consistency.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5130" y="1727200"/>
            <a:ext cx="2324100" cy="1039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marR="241300" algn="ctr">
              <a:lnSpc>
                <a:spcPct val="100000"/>
              </a:lnSpc>
              <a:spcBef>
                <a:spcPts val="100"/>
              </a:spcBef>
            </a:pPr>
            <a:r>
              <a:rPr sz="1900" spc="-135" dirty="0">
                <a:latin typeface="Arial MT"/>
                <a:cs typeface="Arial MT"/>
              </a:rPr>
              <a:t>Case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-85" dirty="0">
                <a:latin typeface="Arial MT"/>
                <a:cs typeface="Arial MT"/>
              </a:rPr>
              <a:t>Study: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spc="-40" dirty="0">
                <a:latin typeface="Arial MT"/>
                <a:cs typeface="Arial MT"/>
              </a:rPr>
              <a:t>Flood </a:t>
            </a:r>
            <a:r>
              <a:rPr sz="1900" spc="-10" dirty="0">
                <a:latin typeface="Arial MT"/>
                <a:cs typeface="Arial MT"/>
              </a:rPr>
              <a:t>Detection</a:t>
            </a:r>
            <a:endParaRPr sz="1900">
              <a:latin typeface="Arial MT"/>
              <a:cs typeface="Arial MT"/>
            </a:endParaRPr>
          </a:p>
          <a:p>
            <a:pPr marL="12065" marR="5080" algn="ctr">
              <a:lnSpc>
                <a:spcPct val="117800"/>
              </a:lnSpc>
              <a:spcBef>
                <a:spcPts val="880"/>
              </a:spcBef>
            </a:pPr>
            <a:r>
              <a:rPr sz="900" dirty="0">
                <a:solidFill>
                  <a:srgbClr val="282828"/>
                </a:solidFill>
                <a:latin typeface="Calibri"/>
                <a:cs typeface="Calibri"/>
              </a:rPr>
              <a:t>Leveraging</a:t>
            </a:r>
            <a:r>
              <a:rPr sz="900" spc="204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60" dirty="0">
                <a:solidFill>
                  <a:srgbClr val="262626"/>
                </a:solidFill>
                <a:latin typeface="Calibri"/>
                <a:cs typeface="Calibri"/>
              </a:rPr>
              <a:t>CNNs</a:t>
            </a:r>
            <a:r>
              <a:rPr sz="900" spc="1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82828"/>
                </a:solidFill>
                <a:latin typeface="Calibri"/>
                <a:cs typeface="Calibri"/>
              </a:rPr>
              <a:t>for</a:t>
            </a:r>
            <a:r>
              <a:rPr sz="900" spc="9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62626"/>
                </a:solidFill>
                <a:latin typeface="Calibri"/>
                <a:cs typeface="Calibri"/>
              </a:rPr>
              <a:t>Real-time</a:t>
            </a:r>
            <a:r>
              <a:rPr sz="900" spc="19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62626"/>
                </a:solidFill>
                <a:latin typeface="Calibri"/>
                <a:cs typeface="Calibri"/>
              </a:rPr>
              <a:t>Satellite</a:t>
            </a:r>
            <a:r>
              <a:rPr sz="900" spc="14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Image</a:t>
            </a:r>
            <a:r>
              <a:rPr sz="900" spc="5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Analysis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2368" y="1921255"/>
            <a:ext cx="1716405" cy="7021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lang="en-IN" sz="900" b="1" dirty="0"/>
              <a:t>Water Body Detection</a:t>
            </a:r>
            <a:r>
              <a:rPr lang="en-IN" sz="900" dirty="0"/>
              <a:t>:</a:t>
            </a: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lang="en-US" sz="900" dirty="0"/>
              <a:t>Use </a:t>
            </a:r>
            <a:r>
              <a:rPr lang="en-US" sz="900" b="1" dirty="0" err="1"/>
              <a:t>Cnn</a:t>
            </a:r>
            <a:r>
              <a:rPr lang="en-US" sz="900" dirty="0"/>
              <a:t> to identify water regions based on spectral and spatial features.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33" y="289559"/>
            <a:ext cx="170666" cy="1737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8694" y="297434"/>
            <a:ext cx="4283710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dirty="0"/>
              <a:t>Future</a:t>
            </a:r>
            <a:r>
              <a:rPr sz="1950" spc="-85" dirty="0"/>
              <a:t> </a:t>
            </a:r>
            <a:r>
              <a:rPr sz="1950" spc="-10" dirty="0"/>
              <a:t>Directions</a:t>
            </a:r>
            <a:r>
              <a:rPr sz="1950" spc="40" dirty="0"/>
              <a:t> </a:t>
            </a:r>
            <a:r>
              <a:rPr sz="1950" dirty="0"/>
              <a:t>in</a:t>
            </a:r>
            <a:r>
              <a:rPr sz="1950" spc="-110" dirty="0"/>
              <a:t> </a:t>
            </a:r>
            <a:r>
              <a:rPr sz="1950" spc="-10" dirty="0"/>
              <a:t>Water </a:t>
            </a:r>
            <a:r>
              <a:rPr sz="1950" dirty="0"/>
              <a:t>Body</a:t>
            </a:r>
            <a:r>
              <a:rPr sz="1950" spc="-40" dirty="0"/>
              <a:t> </a:t>
            </a:r>
            <a:r>
              <a:rPr sz="1950" spc="-10" dirty="0"/>
              <a:t>Detection</a:t>
            </a:r>
            <a:endParaRPr sz="1950"/>
          </a:p>
        </p:txBody>
      </p:sp>
      <p:sp>
        <p:nvSpPr>
          <p:cNvPr id="12" name="object 12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2343" y="4237591"/>
            <a:ext cx="553720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 err="1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pretotions</a:t>
            </a:r>
            <a:endParaRPr sz="6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623" y="1820671"/>
            <a:ext cx="2120900" cy="6959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530"/>
              </a:spcBef>
            </a:pPr>
            <a:r>
              <a:rPr sz="900" dirty="0">
                <a:latin typeface="Calibri"/>
                <a:cs typeface="Calibri"/>
              </a:rPr>
              <a:t>Integration</a:t>
            </a:r>
            <a:r>
              <a:rPr sz="900" spc="114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of</a:t>
            </a:r>
            <a:r>
              <a:rPr sz="900" spc="10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Machine</a:t>
            </a:r>
            <a:r>
              <a:rPr sz="900" spc="19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Learning</a:t>
            </a:r>
            <a:endParaRPr sz="900">
              <a:latin typeface="Calibri"/>
              <a:cs typeface="Calibri"/>
            </a:endParaRPr>
          </a:p>
          <a:p>
            <a:pPr marL="12700" marR="5080" algn="ctr">
              <a:lnSpc>
                <a:spcPct val="104400"/>
              </a:lnSpc>
              <a:spcBef>
                <a:spcPts val="385"/>
              </a:spcBef>
            </a:pPr>
            <a:r>
              <a:rPr sz="900" spc="-40" dirty="0">
                <a:solidFill>
                  <a:srgbClr val="262626"/>
                </a:solidFill>
                <a:latin typeface="Calibri"/>
                <a:cs typeface="Calibri"/>
              </a:rPr>
              <a:t>Applying</a:t>
            </a:r>
            <a:r>
              <a:rPr sz="90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282828"/>
                </a:solidFill>
                <a:latin typeface="Calibri"/>
                <a:cs typeface="Calibri"/>
              </a:rPr>
              <a:t>machine</a:t>
            </a:r>
            <a:r>
              <a:rPr sz="900" spc="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62626"/>
                </a:solidFill>
                <a:latin typeface="Calibri"/>
                <a:cs typeface="Calibri"/>
              </a:rPr>
              <a:t>learning</a:t>
            </a:r>
            <a:r>
              <a:rPr sz="900" spc="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62626"/>
                </a:solidFill>
                <a:latin typeface="Calibri"/>
                <a:cs typeface="Calibri"/>
              </a:rPr>
              <a:t>techniques</a:t>
            </a:r>
            <a:r>
              <a:rPr sz="900" spc="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2A2A2A"/>
                </a:solidFill>
                <a:latin typeface="Calibri"/>
                <a:cs typeface="Calibri"/>
              </a:rPr>
              <a:t>to</a:t>
            </a:r>
            <a:r>
              <a:rPr sz="90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analyze</a:t>
            </a:r>
            <a:r>
              <a:rPr sz="900" spc="5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82828"/>
                </a:solidFill>
                <a:latin typeface="Calibri"/>
                <a:cs typeface="Calibri"/>
              </a:rPr>
              <a:t>satellite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282828"/>
                </a:solidFill>
                <a:latin typeface="Calibri"/>
                <a:cs typeface="Calibri"/>
              </a:rPr>
              <a:t>images</a:t>
            </a:r>
            <a:r>
              <a:rPr sz="900" spc="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282828"/>
                </a:solidFill>
                <a:latin typeface="Calibri"/>
                <a:cs typeface="Calibri"/>
              </a:rPr>
              <a:t>for</a:t>
            </a:r>
            <a:r>
              <a:rPr sz="90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82828"/>
                </a:solidFill>
                <a:latin typeface="Calibri"/>
                <a:cs typeface="Calibri"/>
              </a:rPr>
              <a:t>improved</a:t>
            </a:r>
            <a:r>
              <a:rPr sz="900" spc="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62626"/>
                </a:solidFill>
                <a:latin typeface="Calibri"/>
                <a:cs typeface="Calibri"/>
              </a:rPr>
              <a:t>detection</a:t>
            </a:r>
            <a:r>
              <a:rPr sz="900" spc="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A2A2A"/>
                </a:solidFill>
                <a:latin typeface="Calibri"/>
                <a:cs typeface="Calibri"/>
              </a:rPr>
              <a:t>of</a:t>
            </a:r>
            <a:r>
              <a:rPr sz="9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A2A2A"/>
                </a:solidFill>
                <a:latin typeface="Calibri"/>
                <a:cs typeface="Calibri"/>
              </a:rPr>
              <a:t>water</a:t>
            </a:r>
            <a:r>
              <a:rPr sz="900" spc="50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bodies.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7701" y="662432"/>
            <a:ext cx="3019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282828"/>
                </a:solidFill>
                <a:latin typeface="Calibri"/>
                <a:cs typeface="Calibri"/>
              </a:rPr>
              <a:t>Integrating</a:t>
            </a:r>
            <a:r>
              <a:rPr sz="900" spc="9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262626"/>
                </a:solidFill>
                <a:latin typeface="Calibri"/>
                <a:cs typeface="Calibri"/>
              </a:rPr>
              <a:t>advanced</a:t>
            </a:r>
            <a:r>
              <a:rPr sz="900" spc="5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262626"/>
                </a:solidFill>
                <a:latin typeface="Calibri"/>
                <a:cs typeface="Calibri"/>
              </a:rPr>
              <a:t>technologies</a:t>
            </a:r>
            <a:r>
              <a:rPr sz="900" spc="1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2A2A2A"/>
                </a:solidFill>
                <a:latin typeface="Calibri"/>
                <a:cs typeface="Calibri"/>
              </a:rPr>
              <a:t>for</a:t>
            </a:r>
            <a:r>
              <a:rPr sz="900" spc="3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282828"/>
                </a:solidFill>
                <a:latin typeface="Calibri"/>
                <a:cs typeface="Calibri"/>
              </a:rPr>
              <a:t>enhanced</a:t>
            </a:r>
            <a:r>
              <a:rPr sz="900" spc="1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monitoring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506" y="2789936"/>
            <a:ext cx="1957705" cy="7054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580"/>
              </a:spcBef>
            </a:pPr>
            <a:r>
              <a:rPr sz="900" b="1" dirty="0">
                <a:latin typeface="Calibri"/>
                <a:cs typeface="Calibri"/>
              </a:rPr>
              <a:t>Ongoing</a:t>
            </a:r>
            <a:r>
              <a:rPr sz="900" b="1" spc="170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Research</a:t>
            </a:r>
            <a:r>
              <a:rPr sz="900" b="1" spc="155" dirty="0">
                <a:latin typeface="Calibri"/>
                <a:cs typeface="Calibri"/>
              </a:rPr>
              <a:t> </a:t>
            </a:r>
            <a:r>
              <a:rPr sz="900" b="1" spc="-10" dirty="0">
                <a:latin typeface="Calibri"/>
                <a:cs typeface="Calibri"/>
              </a:rPr>
              <a:t>Initiatives</a:t>
            </a:r>
            <a:endParaRPr sz="900">
              <a:latin typeface="Calibri"/>
              <a:cs typeface="Calibri"/>
            </a:endParaRPr>
          </a:p>
          <a:p>
            <a:pPr marL="12065" marR="5080" algn="ctr">
              <a:lnSpc>
                <a:spcPct val="103299"/>
              </a:lnSpc>
              <a:spcBef>
                <a:spcPts val="445"/>
              </a:spcBef>
            </a:pPr>
            <a:r>
              <a:rPr sz="900" spc="-45" dirty="0">
                <a:solidFill>
                  <a:srgbClr val="262626"/>
                </a:solidFill>
                <a:latin typeface="Calibri"/>
                <a:cs typeface="Calibri"/>
              </a:rPr>
              <a:t>Continuous</a:t>
            </a:r>
            <a:r>
              <a:rPr sz="900" spc="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282828"/>
                </a:solidFill>
                <a:latin typeface="Calibri"/>
                <a:cs typeface="Calibri"/>
              </a:rPr>
              <a:t>research</a:t>
            </a:r>
            <a:r>
              <a:rPr sz="90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82828"/>
                </a:solidFill>
                <a:latin typeface="Calibri"/>
                <a:cs typeface="Calibri"/>
              </a:rPr>
              <a:t>efforts</a:t>
            </a:r>
            <a:r>
              <a:rPr sz="900" spc="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62626"/>
                </a:solidFill>
                <a:latin typeface="Calibri"/>
                <a:cs typeface="Calibri"/>
              </a:rPr>
              <a:t>aimed</a:t>
            </a:r>
            <a:r>
              <a:rPr sz="900" spc="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282828"/>
                </a:solidFill>
                <a:latin typeface="Calibri"/>
                <a:cs typeface="Calibri"/>
              </a:rPr>
              <a:t>at</a:t>
            </a:r>
            <a:r>
              <a:rPr sz="900" spc="-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262626"/>
                </a:solidFill>
                <a:latin typeface="Calibri"/>
                <a:cs typeface="Calibri"/>
              </a:rPr>
              <a:t>refining</a:t>
            </a:r>
            <a:r>
              <a:rPr sz="900" spc="5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62626"/>
                </a:solidFill>
                <a:latin typeface="Calibri"/>
                <a:cs typeface="Calibri"/>
              </a:rPr>
              <a:t>detection</a:t>
            </a:r>
            <a:r>
              <a:rPr sz="900" spc="-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282828"/>
                </a:solidFill>
                <a:latin typeface="Calibri"/>
                <a:cs typeface="Calibri"/>
              </a:rPr>
              <a:t>methods</a:t>
            </a:r>
            <a:r>
              <a:rPr sz="900" spc="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62626"/>
                </a:solidFill>
                <a:latin typeface="Calibri"/>
                <a:cs typeface="Calibri"/>
              </a:rPr>
              <a:t>to</a:t>
            </a:r>
            <a:r>
              <a:rPr sz="900" spc="-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282828"/>
                </a:solidFill>
                <a:latin typeface="Calibri"/>
                <a:cs typeface="Calibri"/>
              </a:rPr>
              <a:t>increase</a:t>
            </a:r>
            <a:r>
              <a:rPr sz="900" spc="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accuracy</a:t>
            </a:r>
            <a:r>
              <a:rPr sz="900" spc="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sz="90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62626"/>
                </a:solidFill>
                <a:latin typeface="Calibri"/>
                <a:cs typeface="Calibri"/>
              </a:rPr>
              <a:t>operational</a:t>
            </a:r>
            <a:r>
              <a:rPr sz="90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efficiency.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2381" y="1820671"/>
            <a:ext cx="2204085" cy="6959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900" b="1" dirty="0">
                <a:latin typeface="Calibri"/>
                <a:cs typeface="Calibri"/>
              </a:rPr>
              <a:t>Advancements</a:t>
            </a:r>
            <a:r>
              <a:rPr sz="900" b="1" spc="200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in</a:t>
            </a:r>
            <a:r>
              <a:rPr sz="900" b="1" spc="60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Satellite</a:t>
            </a:r>
            <a:r>
              <a:rPr sz="900" b="1" spc="125" dirty="0">
                <a:latin typeface="Calibri"/>
                <a:cs typeface="Calibri"/>
              </a:rPr>
              <a:t> </a:t>
            </a:r>
            <a:r>
              <a:rPr sz="900" b="1" spc="-10" dirty="0">
                <a:latin typeface="Calibri"/>
                <a:cs typeface="Calibri"/>
              </a:rPr>
              <a:t>Technology</a:t>
            </a:r>
            <a:endParaRPr sz="900">
              <a:latin typeface="Calibri"/>
              <a:cs typeface="Calibri"/>
            </a:endParaRPr>
          </a:p>
          <a:p>
            <a:pPr marL="12065" marR="5080" indent="-3810" algn="ctr">
              <a:lnSpc>
                <a:spcPct val="104400"/>
              </a:lnSpc>
              <a:spcBef>
                <a:spcPts val="385"/>
              </a:spcBef>
            </a:pPr>
            <a:r>
              <a:rPr sz="900" spc="-45" dirty="0">
                <a:solidFill>
                  <a:srgbClr val="2A2A2A"/>
                </a:solidFill>
                <a:latin typeface="Calibri"/>
                <a:cs typeface="Calibri"/>
              </a:rPr>
              <a:t>Utilizing</a:t>
            </a:r>
            <a:r>
              <a:rPr sz="900" spc="4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60" dirty="0">
                <a:solidFill>
                  <a:srgbClr val="262626"/>
                </a:solidFill>
                <a:latin typeface="Calibri"/>
                <a:cs typeface="Calibri"/>
              </a:rPr>
              <a:t>the</a:t>
            </a:r>
            <a:r>
              <a:rPr sz="900" spc="-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282828"/>
                </a:solidFill>
                <a:latin typeface="Calibri"/>
                <a:cs typeface="Calibri"/>
              </a:rPr>
              <a:t>latest</a:t>
            </a:r>
            <a:r>
              <a:rPr sz="900" spc="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82828"/>
                </a:solidFill>
                <a:latin typeface="Calibri"/>
                <a:cs typeface="Calibri"/>
              </a:rPr>
              <a:t>satellite</a:t>
            </a:r>
            <a:r>
              <a:rPr sz="90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82828"/>
                </a:solidFill>
                <a:latin typeface="Calibri"/>
                <a:cs typeface="Calibri"/>
              </a:rPr>
              <a:t>technologies</a:t>
            </a:r>
            <a:r>
              <a:rPr sz="900" spc="4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262626"/>
                </a:solidFill>
                <a:latin typeface="Calibri"/>
                <a:cs typeface="Calibri"/>
              </a:rPr>
              <a:t>to</a:t>
            </a:r>
            <a:r>
              <a:rPr sz="9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capture</a:t>
            </a:r>
            <a:r>
              <a:rPr sz="900" spc="5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262626"/>
                </a:solidFill>
                <a:latin typeface="Calibri"/>
                <a:cs typeface="Calibri"/>
              </a:rPr>
              <a:t>high-resolution</a:t>
            </a:r>
            <a:r>
              <a:rPr sz="900" spc="-3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A2A2A"/>
                </a:solidFill>
                <a:latin typeface="Calibri"/>
                <a:cs typeface="Calibri"/>
              </a:rPr>
              <a:t>images</a:t>
            </a:r>
            <a:r>
              <a:rPr sz="900" spc="4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sz="90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282828"/>
                </a:solidFill>
                <a:latin typeface="Calibri"/>
                <a:cs typeface="Calibri"/>
              </a:rPr>
              <a:t>data</a:t>
            </a:r>
            <a:r>
              <a:rPr sz="900" spc="-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62626"/>
                </a:solidFill>
                <a:latin typeface="Calibri"/>
                <a:cs typeface="Calibri"/>
              </a:rPr>
              <a:t>for</a:t>
            </a:r>
            <a:r>
              <a:rPr sz="900" spc="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282828"/>
                </a:solidFill>
                <a:latin typeface="Calibri"/>
                <a:cs typeface="Calibri"/>
              </a:rPr>
              <a:t>effective</a:t>
            </a:r>
            <a:r>
              <a:rPr sz="900" spc="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A2A2A"/>
                </a:solidFill>
                <a:latin typeface="Calibri"/>
                <a:cs typeface="Calibri"/>
              </a:rPr>
              <a:t>water</a:t>
            </a:r>
            <a:r>
              <a:rPr sz="900" spc="50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262626"/>
                </a:solidFill>
                <a:latin typeface="Calibri"/>
                <a:cs typeface="Calibri"/>
              </a:rPr>
              <a:t>body 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monitoring.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0082" y="2789936"/>
            <a:ext cx="2101215" cy="7054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900" spc="10" dirty="0">
                <a:latin typeface="Calibri"/>
                <a:cs typeface="Calibri"/>
              </a:rPr>
              <a:t>Enhanced</a:t>
            </a:r>
            <a:r>
              <a:rPr sz="900" spc="12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Monitoring</a:t>
            </a:r>
            <a:r>
              <a:rPr sz="900" spc="16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Capabilities</a:t>
            </a:r>
            <a:endParaRPr sz="900">
              <a:latin typeface="Calibri"/>
              <a:cs typeface="Calibri"/>
            </a:endParaRPr>
          </a:p>
          <a:p>
            <a:pPr marL="12065" marR="5080" algn="ctr">
              <a:lnSpc>
                <a:spcPct val="103299"/>
              </a:lnSpc>
              <a:spcBef>
                <a:spcPts val="445"/>
              </a:spcBef>
            </a:pPr>
            <a:r>
              <a:rPr sz="900" spc="-50" dirty="0">
                <a:solidFill>
                  <a:srgbClr val="262626"/>
                </a:solidFill>
                <a:latin typeface="Calibri"/>
                <a:cs typeface="Calibri"/>
              </a:rPr>
              <a:t>Improving</a:t>
            </a:r>
            <a:r>
              <a:rPr sz="900" spc="3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82828"/>
                </a:solidFill>
                <a:latin typeface="Calibri"/>
                <a:cs typeface="Calibri"/>
              </a:rPr>
              <a:t>the</a:t>
            </a:r>
            <a:r>
              <a:rPr sz="900" spc="-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62626"/>
                </a:solidFill>
                <a:latin typeface="Calibri"/>
                <a:cs typeface="Calibri"/>
              </a:rPr>
              <a:t>ability</a:t>
            </a:r>
            <a:r>
              <a:rPr sz="900" spc="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62626"/>
                </a:solidFill>
                <a:latin typeface="Calibri"/>
                <a:cs typeface="Calibri"/>
              </a:rPr>
              <a:t>to</a:t>
            </a:r>
            <a:r>
              <a:rPr sz="900" spc="-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60" dirty="0">
                <a:solidFill>
                  <a:srgbClr val="262626"/>
                </a:solidFill>
                <a:latin typeface="Calibri"/>
                <a:cs typeface="Calibri"/>
              </a:rPr>
              <a:t>monitor</a:t>
            </a:r>
            <a:r>
              <a:rPr sz="900" spc="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82828"/>
                </a:solidFill>
                <a:latin typeface="Calibri"/>
                <a:cs typeface="Calibri"/>
              </a:rPr>
              <a:t>water</a:t>
            </a:r>
            <a:r>
              <a:rPr sz="900" spc="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resources</a:t>
            </a:r>
            <a:r>
              <a:rPr sz="90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262626"/>
                </a:solidFill>
                <a:latin typeface="Calibri"/>
                <a:cs typeface="Calibri"/>
              </a:rPr>
              <a:t>effectively</a:t>
            </a:r>
            <a:r>
              <a:rPr sz="900" spc="1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65" dirty="0">
                <a:solidFill>
                  <a:srgbClr val="262626"/>
                </a:solidFill>
                <a:latin typeface="Calibri"/>
                <a:cs typeface="Calibri"/>
              </a:rPr>
              <a:t>through</a:t>
            </a:r>
            <a:r>
              <a:rPr sz="900" spc="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sz="90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282828"/>
                </a:solidFill>
                <a:latin typeface="Calibri"/>
                <a:cs typeface="Calibri"/>
              </a:rPr>
              <a:t>integration</a:t>
            </a:r>
            <a:r>
              <a:rPr sz="900" spc="6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2A2A2A"/>
                </a:solidFill>
                <a:latin typeface="Calibri"/>
                <a:cs typeface="Calibri"/>
              </a:rPr>
              <a:t>of</a:t>
            </a:r>
            <a:r>
              <a:rPr sz="9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advanced</a:t>
            </a:r>
            <a:r>
              <a:rPr sz="90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technologies.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7320" y="1804697"/>
            <a:ext cx="2320290" cy="7124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000" spc="-35" dirty="0">
                <a:latin typeface="Calibri"/>
                <a:cs typeface="Calibri"/>
              </a:rPr>
              <a:t>Real-</a:t>
            </a:r>
            <a:r>
              <a:rPr sz="1000" spc="-20" dirty="0">
                <a:latin typeface="Calibri"/>
                <a:cs typeface="Calibri"/>
              </a:rPr>
              <a:t>time</a:t>
            </a:r>
            <a:r>
              <a:rPr sz="1000" spc="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Data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Processing</a:t>
            </a:r>
            <a:endParaRPr sz="1000">
              <a:latin typeface="Calibri"/>
              <a:cs typeface="Calibri"/>
            </a:endParaRPr>
          </a:p>
          <a:p>
            <a:pPr marL="12700" marR="5080" algn="ctr">
              <a:lnSpc>
                <a:spcPct val="104400"/>
              </a:lnSpc>
              <a:spcBef>
                <a:spcPts val="365"/>
              </a:spcBef>
            </a:pPr>
            <a:r>
              <a:rPr sz="900" spc="-55" dirty="0">
                <a:solidFill>
                  <a:srgbClr val="282828"/>
                </a:solidFill>
                <a:latin typeface="Calibri"/>
                <a:cs typeface="Calibri"/>
              </a:rPr>
              <a:t>Implementing</a:t>
            </a:r>
            <a:r>
              <a:rPr sz="900" spc="4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282828"/>
                </a:solidFill>
                <a:latin typeface="Calibri"/>
                <a:cs typeface="Calibri"/>
              </a:rPr>
              <a:t>real-</a:t>
            </a:r>
            <a:r>
              <a:rPr sz="900" spc="-40" dirty="0">
                <a:solidFill>
                  <a:srgbClr val="282828"/>
                </a:solidFill>
                <a:latin typeface="Calibri"/>
                <a:cs typeface="Calibri"/>
              </a:rPr>
              <a:t>time</a:t>
            </a:r>
            <a:r>
              <a:rPr sz="900" spc="9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62626"/>
                </a:solidFill>
                <a:latin typeface="Calibri"/>
                <a:cs typeface="Calibri"/>
              </a:rPr>
              <a:t>processing</a:t>
            </a:r>
            <a:r>
              <a:rPr sz="900" spc="6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60" dirty="0">
                <a:solidFill>
                  <a:srgbClr val="2A2A2A"/>
                </a:solidFill>
                <a:latin typeface="Calibri"/>
                <a:cs typeface="Calibri"/>
              </a:rPr>
              <a:t>of</a:t>
            </a:r>
            <a:r>
              <a:rPr sz="900" spc="-2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82828"/>
                </a:solidFill>
                <a:latin typeface="Calibri"/>
                <a:cs typeface="Calibri"/>
              </a:rPr>
              <a:t>satellite</a:t>
            </a:r>
            <a:r>
              <a:rPr sz="900" spc="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282828"/>
                </a:solidFill>
                <a:latin typeface="Calibri"/>
                <a:cs typeface="Calibri"/>
              </a:rPr>
              <a:t>data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262626"/>
                </a:solidFill>
                <a:latin typeface="Calibri"/>
                <a:cs typeface="Calibri"/>
              </a:rPr>
              <a:t>to</a:t>
            </a:r>
            <a:r>
              <a:rPr sz="900" spc="5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82828"/>
                </a:solidFill>
                <a:latin typeface="Calibri"/>
                <a:cs typeface="Calibri"/>
              </a:rPr>
              <a:t>enhance</a:t>
            </a:r>
            <a:r>
              <a:rPr sz="9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82828"/>
                </a:solidFill>
                <a:latin typeface="Calibri"/>
                <a:cs typeface="Calibri"/>
              </a:rPr>
              <a:t>responsiveness</a:t>
            </a:r>
            <a:r>
              <a:rPr sz="9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A2A2A"/>
                </a:solidFill>
                <a:latin typeface="Calibri"/>
                <a:cs typeface="Calibri"/>
              </a:rPr>
              <a:t>and</a:t>
            </a:r>
            <a:r>
              <a:rPr sz="900" spc="-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accuracy</a:t>
            </a:r>
            <a:r>
              <a:rPr sz="900" spc="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70" dirty="0">
                <a:solidFill>
                  <a:srgbClr val="2A2A2A"/>
                </a:solidFill>
                <a:latin typeface="Calibri"/>
                <a:cs typeface="Calibri"/>
              </a:rPr>
              <a:t>in</a:t>
            </a:r>
            <a:r>
              <a:rPr sz="900" spc="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water</a:t>
            </a:r>
            <a:r>
              <a:rPr sz="90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282828"/>
                </a:solidFill>
                <a:latin typeface="Calibri"/>
                <a:cs typeface="Calibri"/>
              </a:rPr>
              <a:t>resource</a:t>
            </a:r>
            <a:r>
              <a:rPr sz="90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management.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691047" y="2932176"/>
            <a:ext cx="2703830" cy="1225550"/>
            <a:chOff x="2691047" y="2932176"/>
            <a:chExt cx="2703830" cy="12255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1047" y="3078480"/>
              <a:ext cx="1822476" cy="10789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6571" y="3493008"/>
              <a:ext cx="877714" cy="6644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4189" y="3307080"/>
              <a:ext cx="201142" cy="228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5523" y="2932176"/>
              <a:ext cx="70095" cy="670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91428" y="3023616"/>
              <a:ext cx="149333" cy="149352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766476" y="2383535"/>
            <a:ext cx="893444" cy="500380"/>
            <a:chOff x="4766476" y="2383535"/>
            <a:chExt cx="893444" cy="50038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61524" y="2383535"/>
              <a:ext cx="697904" cy="4998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56570" y="2526791"/>
              <a:ext cx="207238" cy="10058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65713" y="2645663"/>
              <a:ext cx="213333" cy="1036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66476" y="2572511"/>
              <a:ext cx="188952" cy="10972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508190" y="1606296"/>
            <a:ext cx="927100" cy="497205"/>
            <a:chOff x="2508190" y="1606296"/>
            <a:chExt cx="927100" cy="497205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08190" y="1606296"/>
              <a:ext cx="700952" cy="49682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48951" y="1755648"/>
              <a:ext cx="685714" cy="195072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pc="-20" dirty="0"/>
              <a:t>Conclusion:</a:t>
            </a:r>
            <a:r>
              <a:rPr spc="40" dirty="0"/>
              <a:t> </a:t>
            </a:r>
            <a:r>
              <a:rPr spc="-10" dirty="0"/>
              <a:t>The</a:t>
            </a:r>
            <a:r>
              <a:rPr spc="-70" dirty="0"/>
              <a:t> </a:t>
            </a:r>
            <a:r>
              <a:rPr spc="-35" dirty="0"/>
              <a:t>Power</a:t>
            </a:r>
            <a:r>
              <a:rPr spc="-5" dirty="0"/>
              <a:t> </a:t>
            </a:r>
            <a:r>
              <a:rPr spc="-10" dirty="0"/>
              <a:t>of</a:t>
            </a:r>
            <a:r>
              <a:rPr spc="-75" dirty="0"/>
              <a:t> </a:t>
            </a:r>
            <a:r>
              <a:rPr dirty="0"/>
              <a:t>CNNs</a:t>
            </a:r>
            <a:r>
              <a:rPr spc="-45" dirty="0"/>
              <a:t> </a:t>
            </a:r>
            <a:r>
              <a:rPr spc="-20" dirty="0"/>
              <a:t>in</a:t>
            </a:r>
            <a:r>
              <a:rPr spc="-100" dirty="0"/>
              <a:t> </a:t>
            </a:r>
            <a:r>
              <a:rPr spc="-45" dirty="0"/>
              <a:t>Water</a:t>
            </a:r>
            <a:r>
              <a:rPr spc="-15" dirty="0"/>
              <a:t> </a:t>
            </a:r>
            <a:r>
              <a:rPr dirty="0"/>
              <a:t>Body</a:t>
            </a:r>
            <a:r>
              <a:rPr spc="-45" dirty="0"/>
              <a:t> </a:t>
            </a:r>
            <a:r>
              <a:rPr spc="-10" dirty="0"/>
              <a:t>Detection</a:t>
            </a:r>
          </a:p>
          <a:p>
            <a:pPr marL="1270" algn="ctr">
              <a:lnSpc>
                <a:spcPct val="100000"/>
              </a:lnSpc>
              <a:spcBef>
                <a:spcPts val="425"/>
              </a:spcBef>
            </a:pPr>
            <a:r>
              <a:rPr sz="1000" spc="-25" dirty="0">
                <a:solidFill>
                  <a:srgbClr val="282828"/>
                </a:solidFill>
              </a:rPr>
              <a:t>Revolutionizing</a:t>
            </a:r>
            <a:r>
              <a:rPr sz="1000" spc="-35" dirty="0">
                <a:solidFill>
                  <a:srgbClr val="282828"/>
                </a:solidFill>
              </a:rPr>
              <a:t> </a:t>
            </a:r>
            <a:r>
              <a:rPr sz="1000" spc="-25" dirty="0">
                <a:solidFill>
                  <a:srgbClr val="282828"/>
                </a:solidFill>
              </a:rPr>
              <a:t>water</a:t>
            </a:r>
            <a:r>
              <a:rPr sz="1000" spc="-15" dirty="0">
                <a:solidFill>
                  <a:srgbClr val="282828"/>
                </a:solidFill>
              </a:rPr>
              <a:t> </a:t>
            </a:r>
            <a:r>
              <a:rPr sz="1000" dirty="0">
                <a:solidFill>
                  <a:srgbClr val="2A2A2A"/>
                </a:solidFill>
              </a:rPr>
              <a:t>body</a:t>
            </a:r>
            <a:r>
              <a:rPr sz="1000" spc="15" dirty="0">
                <a:solidFill>
                  <a:srgbClr val="2A2A2A"/>
                </a:solidFill>
              </a:rPr>
              <a:t> </a:t>
            </a:r>
            <a:r>
              <a:rPr sz="1000" spc="-35" dirty="0">
                <a:solidFill>
                  <a:srgbClr val="282828"/>
                </a:solidFill>
              </a:rPr>
              <a:t>monitoring</a:t>
            </a:r>
            <a:r>
              <a:rPr sz="1000" spc="70" dirty="0">
                <a:solidFill>
                  <a:srgbClr val="282828"/>
                </a:solidFill>
              </a:rPr>
              <a:t> </a:t>
            </a:r>
            <a:r>
              <a:rPr sz="1000" spc="-50" dirty="0">
                <a:solidFill>
                  <a:srgbClr val="2A2A2A"/>
                </a:solidFill>
              </a:rPr>
              <a:t>with</a:t>
            </a:r>
            <a:r>
              <a:rPr sz="1000" spc="-5" dirty="0">
                <a:solidFill>
                  <a:srgbClr val="2A2A2A"/>
                </a:solidFill>
              </a:rPr>
              <a:t> </a:t>
            </a:r>
            <a:r>
              <a:rPr sz="1000" dirty="0">
                <a:solidFill>
                  <a:srgbClr val="2A2A2A"/>
                </a:solidFill>
              </a:rPr>
              <a:t>advanced</a:t>
            </a:r>
            <a:r>
              <a:rPr sz="1000" spc="50" dirty="0">
                <a:solidFill>
                  <a:srgbClr val="2A2A2A"/>
                </a:solidFill>
              </a:rPr>
              <a:t> </a:t>
            </a:r>
            <a:r>
              <a:rPr sz="1000" spc="-10" dirty="0">
                <a:solidFill>
                  <a:srgbClr val="2A2A2A"/>
                </a:solidFill>
              </a:rPr>
              <a:t>technology</a:t>
            </a: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14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14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14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>
                <a:solidFill>
                  <a:srgbClr val="FFFFFF"/>
                </a:solidFill>
                <a:latin typeface="Courier New"/>
                <a:cs typeface="Courier New"/>
                <a:hlinkClick r:id="rId14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0188" y="1500123"/>
            <a:ext cx="2044064" cy="68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Calibri"/>
                <a:cs typeface="Calibri"/>
              </a:rPr>
              <a:t>Enhanced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25" dirty="0">
                <a:latin typeface="Calibri"/>
                <a:cs typeface="Calibri"/>
              </a:rPr>
              <a:t>Detection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Capabilities</a:t>
            </a:r>
            <a:endParaRPr sz="1000">
              <a:latin typeface="Calibri"/>
              <a:cs typeface="Calibri"/>
            </a:endParaRPr>
          </a:p>
          <a:p>
            <a:pPr marL="116205" marR="5080" indent="-104139" algn="r">
              <a:lnSpc>
                <a:spcPct val="112900"/>
              </a:lnSpc>
              <a:spcBef>
                <a:spcPts val="545"/>
              </a:spcBef>
            </a:pP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CNNs</a:t>
            </a:r>
            <a:r>
              <a:rPr sz="850" spc="-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A2A2A"/>
                </a:solidFill>
                <a:latin typeface="Calibri"/>
                <a:cs typeface="Calibri"/>
              </a:rPr>
              <a:t>improve</a:t>
            </a:r>
            <a:r>
              <a:rPr sz="850" spc="-2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the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A2A2A"/>
                </a:solidFill>
                <a:latin typeface="Calibri"/>
                <a:cs typeface="Calibri"/>
              </a:rPr>
              <a:t>accuracy</a:t>
            </a:r>
            <a:r>
              <a:rPr sz="850" spc="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of</a:t>
            </a:r>
            <a:r>
              <a:rPr sz="850" spc="-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A2A2A"/>
                </a:solidFill>
                <a:latin typeface="Calibri"/>
                <a:cs typeface="Calibri"/>
              </a:rPr>
              <a:t>detecting</a:t>
            </a:r>
            <a:r>
              <a:rPr sz="85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62626"/>
                </a:solidFill>
                <a:latin typeface="Calibri"/>
                <a:cs typeface="Calibri"/>
              </a:rPr>
              <a:t>water</a:t>
            </a:r>
            <a:r>
              <a:rPr sz="850" spc="5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bodies </a:t>
            </a:r>
            <a:r>
              <a:rPr sz="850" spc="-30" dirty="0">
                <a:solidFill>
                  <a:srgbClr val="282828"/>
                </a:solidFill>
                <a:latin typeface="Calibri"/>
                <a:cs typeface="Calibri"/>
              </a:rPr>
              <a:t>in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62626"/>
                </a:solidFill>
                <a:latin typeface="Calibri"/>
                <a:cs typeface="Calibri"/>
              </a:rPr>
              <a:t>satellite</a:t>
            </a:r>
            <a:r>
              <a:rPr sz="850" spc="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images,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A2A2A"/>
                </a:solidFill>
                <a:latin typeface="Calibri"/>
                <a:cs typeface="Calibri"/>
              </a:rPr>
              <a:t>allowing</a:t>
            </a:r>
            <a:r>
              <a:rPr sz="85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for</a:t>
            </a:r>
            <a:r>
              <a:rPr sz="850" spc="-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better</a:t>
            </a:r>
            <a:endParaRPr sz="850">
              <a:latin typeface="Calibri"/>
              <a:cs typeface="Calibri"/>
            </a:endParaRPr>
          </a:p>
          <a:p>
            <a:pPr marR="16510" algn="r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resource</a:t>
            </a:r>
            <a:r>
              <a:rPr sz="850" spc="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management.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2939" y="3006089"/>
            <a:ext cx="1859914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latin typeface="Calibri"/>
                <a:cs typeface="Calibri"/>
              </a:rPr>
              <a:t>Technological</a:t>
            </a:r>
            <a:r>
              <a:rPr sz="950" spc="85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Advancements</a:t>
            </a:r>
            <a:endParaRPr sz="950">
              <a:latin typeface="Calibri"/>
              <a:cs typeface="Calibri"/>
            </a:endParaRPr>
          </a:p>
          <a:p>
            <a:pPr marL="224790" marR="53975" indent="-212725">
              <a:lnSpc>
                <a:spcPct val="108200"/>
              </a:lnSpc>
              <a:spcBef>
                <a:spcPts val="605"/>
              </a:spcBef>
            </a:pP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Ongoing</a:t>
            </a:r>
            <a:r>
              <a:rPr sz="850" spc="4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advancements</a:t>
            </a:r>
            <a:r>
              <a:rPr sz="850" spc="7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2A2A2A"/>
                </a:solidFill>
                <a:latin typeface="Calibri"/>
                <a:cs typeface="Calibri"/>
              </a:rPr>
              <a:t>in</a:t>
            </a:r>
            <a:r>
              <a:rPr sz="850" spc="-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A2A2A"/>
                </a:solidFill>
                <a:latin typeface="Calibri"/>
                <a:cs typeface="Calibri"/>
              </a:rPr>
              <a:t>CNN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technolo</a:t>
            </a:r>
            <a:r>
              <a:rPr sz="85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A2A2A"/>
                </a:solidFill>
                <a:latin typeface="Calibri"/>
                <a:cs typeface="Calibri"/>
              </a:rPr>
              <a:t>will</a:t>
            </a:r>
            <a:r>
              <a:rPr sz="850" spc="-3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A2A2A"/>
                </a:solidFill>
                <a:latin typeface="Calibri"/>
                <a:cs typeface="Calibri"/>
              </a:rPr>
              <a:t>further</a:t>
            </a:r>
            <a:r>
              <a:rPr sz="850" spc="3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enhance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sz="850" spc="2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precision</a:t>
            </a:r>
            <a:r>
              <a:rPr sz="850" spc="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A2A2A"/>
                </a:solidFill>
                <a:latin typeface="Calibri"/>
                <a:cs typeface="Calibri"/>
              </a:rPr>
              <a:t>an</a:t>
            </a:r>
            <a:endParaRPr sz="850">
              <a:latin typeface="Calibri"/>
              <a:cs typeface="Calibri"/>
            </a:endParaRPr>
          </a:p>
          <a:p>
            <a:pPr marR="53975" algn="r">
              <a:lnSpc>
                <a:spcPct val="100000"/>
              </a:lnSpc>
              <a:spcBef>
                <a:spcPts val="130"/>
              </a:spcBef>
            </a:pP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range</a:t>
            </a: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of</a:t>
            </a:r>
            <a:r>
              <a:rPr sz="850" spc="-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water</a:t>
            </a:r>
            <a:r>
              <a:rPr sz="850" spc="-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body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A2A2A"/>
                </a:solidFill>
                <a:latin typeface="Calibri"/>
                <a:cs typeface="Calibri"/>
              </a:rPr>
              <a:t>detectio</a:t>
            </a:r>
            <a:endParaRPr sz="850">
              <a:latin typeface="Calibri"/>
              <a:cs typeface="Calibri"/>
            </a:endParaRPr>
          </a:p>
          <a:p>
            <a:pPr marR="73660" algn="r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application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54036" y="2286507"/>
            <a:ext cx="2110740" cy="68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Calibri"/>
                <a:cs typeface="Calibri"/>
              </a:rPr>
              <a:t>Sustainable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Resource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Management</a:t>
            </a:r>
            <a:endParaRPr sz="1000">
              <a:latin typeface="Calibri"/>
              <a:cs typeface="Calibri"/>
            </a:endParaRPr>
          </a:p>
          <a:p>
            <a:pPr marL="12700" marR="5080" indent="1905" algn="just">
              <a:lnSpc>
                <a:spcPct val="118700"/>
              </a:lnSpc>
              <a:spcBef>
                <a:spcPts val="545"/>
              </a:spcBef>
            </a:pPr>
            <a:r>
              <a:rPr sz="800" dirty="0">
                <a:solidFill>
                  <a:srgbClr val="282828"/>
                </a:solidFill>
                <a:latin typeface="Calibri"/>
                <a:cs typeface="Calibri"/>
              </a:rPr>
              <a:t>By</a:t>
            </a:r>
            <a:r>
              <a:rPr sz="80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2A2A2A"/>
                </a:solidFill>
                <a:latin typeface="Calibri"/>
                <a:cs typeface="Calibri"/>
              </a:rPr>
              <a:t>effectively</a:t>
            </a:r>
            <a:r>
              <a:rPr sz="800" spc="4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282828"/>
                </a:solidFill>
                <a:latin typeface="Calibri"/>
                <a:cs typeface="Calibri"/>
              </a:rPr>
              <a:t>monitoring</a:t>
            </a:r>
            <a:r>
              <a:rPr sz="800" spc="7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2A2A2A"/>
                </a:solidFill>
                <a:latin typeface="Calibri"/>
                <a:cs typeface="Calibri"/>
              </a:rPr>
              <a:t>water</a:t>
            </a:r>
            <a:r>
              <a:rPr sz="800" spc="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2A2A2A"/>
                </a:solidFill>
                <a:latin typeface="Calibri"/>
                <a:cs typeface="Calibri"/>
              </a:rPr>
              <a:t>resources,</a:t>
            </a:r>
            <a:r>
              <a:rPr sz="800" spc="4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2A2A2A"/>
                </a:solidFill>
                <a:latin typeface="Calibri"/>
                <a:cs typeface="Calibri"/>
              </a:rPr>
              <a:t>CNNs</a:t>
            </a:r>
            <a:r>
              <a:rPr sz="800" spc="50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262626"/>
                </a:solidFill>
                <a:latin typeface="Calibri"/>
                <a:cs typeface="Calibri"/>
              </a:rPr>
              <a:t>contribute</a:t>
            </a:r>
            <a:r>
              <a:rPr sz="800" spc="7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262626"/>
                </a:solidFill>
                <a:latin typeface="Calibri"/>
                <a:cs typeface="Calibri"/>
              </a:rPr>
              <a:t>to</a:t>
            </a:r>
            <a:r>
              <a:rPr sz="800" spc="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2A2A2A"/>
                </a:solidFill>
                <a:latin typeface="Calibri"/>
                <a:cs typeface="Calibri"/>
              </a:rPr>
              <a:t>sustainable</a:t>
            </a:r>
            <a:r>
              <a:rPr sz="800" spc="4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2A2A2A"/>
                </a:solidFill>
                <a:latin typeface="Calibri"/>
                <a:cs typeface="Calibri"/>
              </a:rPr>
              <a:t>management</a:t>
            </a:r>
            <a:r>
              <a:rPr sz="800" spc="8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282828"/>
                </a:solidFill>
                <a:latin typeface="Calibri"/>
                <a:cs typeface="Calibri"/>
              </a:rPr>
              <a:t>practices</a:t>
            </a:r>
            <a:r>
              <a:rPr sz="80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282828"/>
                </a:solidFill>
                <a:latin typeface="Calibri"/>
                <a:cs typeface="Calibri"/>
              </a:rPr>
              <a:t>for</a:t>
            </a:r>
            <a:r>
              <a:rPr sz="800" spc="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282828"/>
                </a:solidFill>
                <a:latin typeface="Calibri"/>
                <a:cs typeface="Calibri"/>
              </a:rPr>
              <a:t>future</a:t>
            </a:r>
            <a:r>
              <a:rPr sz="800" spc="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262626"/>
                </a:solidFill>
                <a:latin typeface="Calibri"/>
                <a:cs typeface="Calibri"/>
              </a:rPr>
              <a:t>generations.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33" y="289559"/>
            <a:ext cx="170666" cy="17373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96380" y="297434"/>
            <a:ext cx="448754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10" dirty="0"/>
              <a:t>Acknowledgements</a:t>
            </a:r>
            <a:r>
              <a:rPr sz="1950" spc="-30" dirty="0"/>
              <a:t> </a:t>
            </a:r>
            <a:r>
              <a:rPr sz="1950" dirty="0"/>
              <a:t>and</a:t>
            </a:r>
            <a:r>
              <a:rPr sz="1950" spc="5" dirty="0"/>
              <a:t> </a:t>
            </a:r>
            <a:r>
              <a:rPr sz="1950" spc="-35" dirty="0"/>
              <a:t>Team</a:t>
            </a:r>
            <a:r>
              <a:rPr sz="1950" spc="-5" dirty="0"/>
              <a:t> </a:t>
            </a:r>
            <a:r>
              <a:rPr sz="1950" spc="-10" dirty="0"/>
              <a:t>Contributions</a:t>
            </a:r>
            <a:endParaRPr sz="1950"/>
          </a:p>
        </p:txBody>
      </p:sp>
      <p:sp>
        <p:nvSpPr>
          <p:cNvPr id="13" name="object 13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1238" y="2613059"/>
            <a:ext cx="1290283" cy="47410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5875" marR="5080" indent="-3810">
              <a:lnSpc>
                <a:spcPct val="104000"/>
              </a:lnSpc>
              <a:spcBef>
                <a:spcPts val="25"/>
              </a:spcBef>
            </a:pPr>
            <a:r>
              <a:rPr sz="1500" spc="-10" dirty="0">
                <a:latin typeface="Calibri"/>
                <a:cs typeface="Calibri"/>
              </a:rPr>
              <a:t>Harsha Vardhan</a:t>
            </a:r>
            <a:r>
              <a:rPr lang="en-IN" sz="1500" spc="-10" dirty="0">
                <a:latin typeface="Calibri"/>
                <a:cs typeface="Calibri"/>
              </a:rPr>
              <a:t> AP21110010980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8101" y="651168"/>
            <a:ext cx="24993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82828"/>
                </a:solidFill>
                <a:latin typeface="Calibri"/>
                <a:cs typeface="Calibri"/>
              </a:rPr>
              <a:t>TEAM -9</a:t>
            </a:r>
            <a:endParaRPr sz="1400" b="1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8101" y="2566578"/>
            <a:ext cx="1688845" cy="7141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indent="3175">
              <a:lnSpc>
                <a:spcPct val="104000"/>
              </a:lnSpc>
              <a:spcBef>
                <a:spcPts val="25"/>
              </a:spcBef>
            </a:pPr>
            <a:r>
              <a:rPr lang="en-US" sz="1500" spc="-10" dirty="0">
                <a:latin typeface="Calibri"/>
                <a:cs typeface="Calibri"/>
              </a:rPr>
              <a:t>Mohamed </a:t>
            </a:r>
            <a:r>
              <a:rPr sz="1500" spc="-10" dirty="0">
                <a:latin typeface="Calibri"/>
                <a:cs typeface="Calibri"/>
              </a:rPr>
              <a:t>Ameer Roshan</a:t>
            </a:r>
            <a:endParaRPr lang="en-US" sz="1500" spc="-10" dirty="0">
              <a:latin typeface="Calibri"/>
              <a:cs typeface="Calibri"/>
            </a:endParaRPr>
          </a:p>
          <a:p>
            <a:pPr marL="12700" marR="5080" indent="3175">
              <a:lnSpc>
                <a:spcPct val="104000"/>
              </a:lnSpc>
              <a:spcBef>
                <a:spcPts val="25"/>
              </a:spcBef>
            </a:pPr>
            <a:r>
              <a:rPr lang="en-US" sz="1500" spc="-10" dirty="0">
                <a:latin typeface="Calibri"/>
                <a:cs typeface="Calibri"/>
              </a:rPr>
              <a:t>AP21110011021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3150" y="2566578"/>
            <a:ext cx="148984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500" spc="-85" dirty="0">
                <a:latin typeface="Arial MT"/>
                <a:cs typeface="Arial MT"/>
              </a:rPr>
              <a:t>N</a:t>
            </a:r>
            <a:r>
              <a:rPr sz="1500" spc="-85" dirty="0" err="1">
                <a:latin typeface="Arial MT"/>
                <a:cs typeface="Arial MT"/>
              </a:rPr>
              <a:t>afeez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75" dirty="0">
                <a:latin typeface="Arial MT"/>
                <a:cs typeface="Arial MT"/>
              </a:rPr>
              <a:t>Shaik</a:t>
            </a:r>
            <a:r>
              <a:rPr lang="en-US" sz="1500" spc="-75" dirty="0">
                <a:latin typeface="Arial MT"/>
                <a:cs typeface="Arial MT"/>
              </a:rPr>
              <a:t> AP21110011014</a:t>
            </a:r>
            <a:endParaRPr sz="1500" dirty="0">
              <a:latin typeface="Arial MT"/>
              <a:cs typeface="Arial MT"/>
            </a:endParaRPr>
          </a:p>
        </p:txBody>
      </p:sp>
      <p:pic>
        <p:nvPicPr>
          <p:cNvPr id="1026" name="Picture 2" descr="Profile Icon Vector Art, Icons, and Graphics for Free Download">
            <a:extLst>
              <a:ext uri="{FF2B5EF4-FFF2-40B4-BE49-F238E27FC236}">
                <a16:creationId xmlns:a16="http://schemas.microsoft.com/office/drawing/2014/main" id="{37EB1E0B-C433-D267-7768-E3F3B10AF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37" y="1207044"/>
            <a:ext cx="1290283" cy="129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file Icon Vector Art, Icons, and Graphics for Free Download">
            <a:extLst>
              <a:ext uri="{FF2B5EF4-FFF2-40B4-BE49-F238E27FC236}">
                <a16:creationId xmlns:a16="http://schemas.microsoft.com/office/drawing/2014/main" id="{6F0BBCF3-3477-E9EB-A030-A52DB17DB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1252599"/>
            <a:ext cx="1290282" cy="124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ile Icon Vector Art, Icons, and Graphics for Free Download">
            <a:extLst>
              <a:ext uri="{FF2B5EF4-FFF2-40B4-BE49-F238E27FC236}">
                <a16:creationId xmlns:a16="http://schemas.microsoft.com/office/drawing/2014/main" id="{3991D8FF-6791-6352-1567-6B9BB727D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08" y="1207045"/>
            <a:ext cx="1489849" cy="11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3523" y="1463039"/>
            <a:ext cx="4845714" cy="11155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571" y="2944367"/>
            <a:ext cx="271238" cy="2712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571" y="2944367"/>
            <a:ext cx="265142" cy="2712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333" y="289559"/>
            <a:ext cx="170666" cy="1737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31428" y="2944367"/>
            <a:ext cx="271238" cy="2712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25701" y="3298952"/>
            <a:ext cx="115379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900" spc="10" dirty="0">
                <a:latin typeface="Calibri"/>
                <a:cs typeface="Calibri"/>
              </a:rPr>
              <a:t>Identification</a:t>
            </a:r>
            <a:r>
              <a:rPr sz="900" spc="5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of</a:t>
            </a:r>
            <a:r>
              <a:rPr sz="900" spc="6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Water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Bodies</a:t>
            </a:r>
            <a:endParaRPr sz="900">
              <a:latin typeface="Calibri"/>
              <a:cs typeface="Calibri"/>
            </a:endParaRPr>
          </a:p>
          <a:p>
            <a:pPr marL="60960" marR="48260" algn="ctr">
              <a:lnSpc>
                <a:spcPct val="104400"/>
              </a:lnSpc>
              <a:spcBef>
                <a:spcPts val="480"/>
              </a:spcBef>
            </a:pPr>
            <a:r>
              <a:rPr sz="900" spc="-55" dirty="0">
                <a:solidFill>
                  <a:srgbClr val="2A2A2A"/>
                </a:solidFill>
                <a:latin typeface="Calibri"/>
                <a:cs typeface="Calibri"/>
              </a:rPr>
              <a:t>Using</a:t>
            </a:r>
            <a:r>
              <a:rPr sz="9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A2A2A"/>
                </a:solidFill>
                <a:latin typeface="Calibri"/>
                <a:cs typeface="Calibri"/>
              </a:rPr>
              <a:t>satellite</a:t>
            </a:r>
            <a:r>
              <a:rPr sz="9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A2A2A"/>
                </a:solidFill>
                <a:latin typeface="Calibri"/>
                <a:cs typeface="Calibri"/>
              </a:rPr>
              <a:t>images</a:t>
            </a:r>
            <a:r>
              <a:rPr sz="900" spc="1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2A2A2A"/>
                </a:solidFill>
                <a:latin typeface="Calibri"/>
                <a:cs typeface="Calibri"/>
              </a:rPr>
              <a:t>to</a:t>
            </a:r>
            <a:r>
              <a:rPr sz="900" spc="50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282828"/>
                </a:solidFill>
                <a:latin typeface="Calibri"/>
                <a:cs typeface="Calibri"/>
              </a:rPr>
              <a:t>locate</a:t>
            </a:r>
            <a:r>
              <a:rPr sz="90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2A2A2A"/>
                </a:solidFill>
                <a:latin typeface="Calibri"/>
                <a:cs typeface="Calibri"/>
              </a:rPr>
              <a:t>lakes,</a:t>
            </a:r>
            <a:r>
              <a:rPr sz="900" spc="-1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82828"/>
                </a:solidFill>
                <a:latin typeface="Calibri"/>
                <a:cs typeface="Calibri"/>
              </a:rPr>
              <a:t>rivers,</a:t>
            </a:r>
            <a:r>
              <a:rPr sz="9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2A2A2A"/>
                </a:solidFill>
                <a:latin typeface="Calibri"/>
                <a:cs typeface="Calibri"/>
              </a:rPr>
              <a:t>and</a:t>
            </a:r>
            <a:r>
              <a:rPr sz="900" spc="50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wetlands.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74923" y="291084"/>
            <a:ext cx="3968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Introduction</a:t>
            </a:r>
            <a:r>
              <a:rPr spc="10" dirty="0"/>
              <a:t> </a:t>
            </a:r>
            <a:r>
              <a:rPr spc="-10" dirty="0"/>
              <a:t>to</a:t>
            </a:r>
            <a:r>
              <a:rPr spc="-105" dirty="0"/>
              <a:t> </a:t>
            </a:r>
            <a:r>
              <a:rPr spc="-45" dirty="0"/>
              <a:t>Water </a:t>
            </a:r>
            <a:r>
              <a:rPr spc="-25" dirty="0"/>
              <a:t>Bodies</a:t>
            </a:r>
            <a:r>
              <a:rPr spc="-75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33622" y="729488"/>
            <a:ext cx="34696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62626"/>
                </a:solidFill>
                <a:latin typeface="Calibri"/>
                <a:cs typeface="Calibri"/>
              </a:rPr>
              <a:t>Understanding</a:t>
            </a:r>
            <a:r>
              <a:rPr sz="900" spc="28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82828"/>
                </a:solidFill>
                <a:latin typeface="Calibri"/>
                <a:cs typeface="Calibri"/>
              </a:rPr>
              <a:t>the</a:t>
            </a:r>
            <a:r>
              <a:rPr sz="900" spc="17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62626"/>
                </a:solidFill>
                <a:latin typeface="Calibri"/>
                <a:cs typeface="Calibri"/>
              </a:rPr>
              <a:t>significance</a:t>
            </a:r>
            <a:r>
              <a:rPr sz="900" spc="24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82828"/>
                </a:solidFill>
                <a:latin typeface="Calibri"/>
                <a:cs typeface="Calibri"/>
              </a:rPr>
              <a:t>of</a:t>
            </a:r>
            <a:r>
              <a:rPr sz="900" spc="16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82828"/>
                </a:solidFill>
                <a:latin typeface="Calibri"/>
                <a:cs typeface="Calibri"/>
              </a:rPr>
              <a:t>satellite-based</a:t>
            </a:r>
            <a:r>
              <a:rPr sz="900" spc="17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82828"/>
                </a:solidFill>
                <a:latin typeface="Calibri"/>
                <a:cs typeface="Calibri"/>
              </a:rPr>
              <a:t>water</a:t>
            </a:r>
            <a:r>
              <a:rPr sz="900" spc="2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identification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5511" y="3298952"/>
            <a:ext cx="130365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 marR="200025" algn="ctr">
              <a:lnSpc>
                <a:spcPct val="120000"/>
              </a:lnSpc>
              <a:spcBef>
                <a:spcPts val="100"/>
              </a:spcBef>
            </a:pPr>
            <a:r>
              <a:rPr sz="900" spc="10" dirty="0">
                <a:latin typeface="Calibri"/>
                <a:cs typeface="Calibri"/>
              </a:rPr>
              <a:t>Analysis</a:t>
            </a:r>
            <a:r>
              <a:rPr sz="900" spc="105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of</a:t>
            </a:r>
            <a:r>
              <a:rPr sz="900" spc="110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Water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Features</a:t>
            </a:r>
            <a:endParaRPr sz="900">
              <a:latin typeface="Calibri"/>
              <a:cs typeface="Calibri"/>
            </a:endParaRPr>
          </a:p>
          <a:p>
            <a:pPr marL="12065" marR="5080" algn="ctr">
              <a:lnSpc>
                <a:spcPct val="104400"/>
              </a:lnSpc>
              <a:spcBef>
                <a:spcPts val="480"/>
              </a:spcBef>
            </a:pPr>
            <a:r>
              <a:rPr sz="900" spc="-40" dirty="0">
                <a:solidFill>
                  <a:srgbClr val="262626"/>
                </a:solidFill>
                <a:latin typeface="Calibri"/>
                <a:cs typeface="Calibri"/>
              </a:rPr>
              <a:t>Evaluating</a:t>
            </a:r>
            <a:r>
              <a:rPr sz="900" spc="6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60" dirty="0">
                <a:solidFill>
                  <a:srgbClr val="282828"/>
                </a:solidFill>
                <a:latin typeface="Calibri"/>
                <a:cs typeface="Calibri"/>
              </a:rPr>
              <a:t>the</a:t>
            </a:r>
            <a:r>
              <a:rPr sz="900" spc="-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characteristics</a:t>
            </a:r>
            <a:r>
              <a:rPr sz="90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A2A2A"/>
                </a:solidFill>
                <a:latin typeface="Calibri"/>
                <a:cs typeface="Calibri"/>
              </a:rPr>
              <a:t>and</a:t>
            </a:r>
            <a:r>
              <a:rPr sz="900" spc="-1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82828"/>
                </a:solidFill>
                <a:latin typeface="Calibri"/>
                <a:cs typeface="Calibri"/>
              </a:rPr>
              <a:t>conditions</a:t>
            </a:r>
            <a:r>
              <a:rPr sz="900" spc="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65" dirty="0">
                <a:solidFill>
                  <a:srgbClr val="282828"/>
                </a:solidFill>
                <a:latin typeface="Calibri"/>
                <a:cs typeface="Calibri"/>
              </a:rPr>
              <a:t>of</a:t>
            </a:r>
            <a:r>
              <a:rPr sz="9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identified</a:t>
            </a:r>
            <a:r>
              <a:rPr sz="900" spc="5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282828"/>
                </a:solidFill>
                <a:latin typeface="Calibri"/>
                <a:cs typeface="Calibri"/>
              </a:rPr>
              <a:t>water</a:t>
            </a:r>
            <a:r>
              <a:rPr sz="900" spc="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bodies.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6095" y="3298952"/>
            <a:ext cx="121856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 marR="233045" algn="ctr">
              <a:lnSpc>
                <a:spcPct val="12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Environmental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Monitoring</a:t>
            </a:r>
            <a:endParaRPr sz="900">
              <a:latin typeface="Calibri"/>
              <a:cs typeface="Calibri"/>
            </a:endParaRPr>
          </a:p>
          <a:p>
            <a:pPr marL="12065" marR="5080" indent="2540" algn="ctr">
              <a:lnSpc>
                <a:spcPct val="104400"/>
              </a:lnSpc>
              <a:spcBef>
                <a:spcPts val="480"/>
              </a:spcBef>
            </a:pPr>
            <a:r>
              <a:rPr sz="900" spc="-35" dirty="0">
                <a:solidFill>
                  <a:srgbClr val="282828"/>
                </a:solidFill>
                <a:latin typeface="Calibri"/>
                <a:cs typeface="Calibri"/>
              </a:rPr>
              <a:t>Tracking</a:t>
            </a:r>
            <a:r>
              <a:rPr sz="90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82828"/>
                </a:solidFill>
                <a:latin typeface="Calibri"/>
                <a:cs typeface="Calibri"/>
              </a:rPr>
              <a:t>changes</a:t>
            </a:r>
            <a:r>
              <a:rPr sz="900" spc="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2B2B2B"/>
                </a:solidFill>
                <a:latin typeface="Calibri"/>
                <a:cs typeface="Calibri"/>
              </a:rPr>
              <a:t>in</a:t>
            </a:r>
            <a:r>
              <a:rPr sz="900" spc="-5" dirty="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water</a:t>
            </a:r>
            <a:r>
              <a:rPr sz="900" spc="5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82828"/>
                </a:solidFill>
                <a:latin typeface="Calibri"/>
                <a:cs typeface="Calibri"/>
              </a:rPr>
              <a:t>bodies</a:t>
            </a:r>
            <a:r>
              <a:rPr sz="90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A2A2A"/>
                </a:solidFill>
                <a:latin typeface="Calibri"/>
                <a:cs typeface="Calibri"/>
              </a:rPr>
              <a:t>for</a:t>
            </a:r>
            <a:r>
              <a:rPr sz="900" spc="-1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282828"/>
                </a:solidFill>
                <a:latin typeface="Calibri"/>
                <a:cs typeface="Calibri"/>
              </a:rPr>
              <a:t>ecological</a:t>
            </a:r>
            <a:r>
              <a:rPr sz="9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82828"/>
                </a:solidFill>
                <a:latin typeface="Calibri"/>
                <a:cs typeface="Calibri"/>
              </a:rPr>
              <a:t>health</a:t>
            </a:r>
            <a:r>
              <a:rPr sz="90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assessments.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47291" y="2973369"/>
            <a:ext cx="586399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latin typeface="Courier New"/>
                <a:cs typeface="Courier New"/>
              </a:rPr>
              <a:t>4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5415" y="3255114"/>
            <a:ext cx="1199515" cy="7219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900" dirty="0">
                <a:latin typeface="Calibri"/>
                <a:cs typeface="Calibri"/>
              </a:rPr>
              <a:t>Resource</a:t>
            </a:r>
            <a:r>
              <a:rPr sz="900" spc="34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Management</a:t>
            </a:r>
            <a:endParaRPr sz="900">
              <a:latin typeface="Calibri"/>
              <a:cs typeface="Calibri"/>
            </a:endParaRPr>
          </a:p>
          <a:p>
            <a:pPr marL="12700" marR="5080" algn="ctr">
              <a:lnSpc>
                <a:spcPct val="109300"/>
              </a:lnSpc>
              <a:spcBef>
                <a:spcPts val="434"/>
              </a:spcBef>
            </a:pP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Optimizing</a:t>
            </a:r>
            <a:r>
              <a:rPr sz="850" spc="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water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resources</a:t>
            </a:r>
            <a:r>
              <a:rPr sz="85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B2B2B"/>
                </a:solidFill>
                <a:latin typeface="Calibri"/>
                <a:cs typeface="Calibri"/>
              </a:rPr>
              <a:t>for</a:t>
            </a:r>
            <a:r>
              <a:rPr sz="850" spc="-25" dirty="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sustainable</a:t>
            </a:r>
            <a:r>
              <a:rPr sz="850" spc="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B2B2B"/>
                </a:solidFill>
                <a:latin typeface="Calibri"/>
                <a:cs typeface="Calibri"/>
              </a:rPr>
              <a:t>use</a:t>
            </a:r>
            <a:r>
              <a:rPr sz="850" spc="-15" dirty="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sz="85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conservation.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8316" y="2968752"/>
            <a:ext cx="908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25426" y="3265423"/>
            <a:ext cx="1204595" cy="8578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900" spc="10" dirty="0">
                <a:latin typeface="Calibri"/>
                <a:cs typeface="Calibri"/>
              </a:rPr>
              <a:t>Disaster</a:t>
            </a:r>
            <a:r>
              <a:rPr sz="900" spc="204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Mitigation</a:t>
            </a:r>
            <a:endParaRPr sz="900">
              <a:latin typeface="Calibri"/>
              <a:cs typeface="Calibri"/>
            </a:endParaRPr>
          </a:p>
          <a:p>
            <a:pPr marL="12065" marR="5080" indent="-635" algn="ctr">
              <a:lnSpc>
                <a:spcPct val="105900"/>
              </a:lnSpc>
              <a:spcBef>
                <a:spcPts val="415"/>
              </a:spcBef>
            </a:pPr>
            <a:r>
              <a:rPr sz="900" spc="-45" dirty="0">
                <a:solidFill>
                  <a:srgbClr val="282828"/>
                </a:solidFill>
                <a:latin typeface="Calibri"/>
                <a:cs typeface="Calibri"/>
              </a:rPr>
              <a:t>Using</a:t>
            </a:r>
            <a:r>
              <a:rPr sz="900" spc="-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82828"/>
                </a:solidFill>
                <a:latin typeface="Calibri"/>
                <a:cs typeface="Calibri"/>
              </a:rPr>
              <a:t>detection</a:t>
            </a:r>
            <a:r>
              <a:rPr sz="900" spc="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A2A2A"/>
                </a:solidFill>
                <a:latin typeface="Calibri"/>
                <a:cs typeface="Calibri"/>
              </a:rPr>
              <a:t>to</a:t>
            </a:r>
            <a:r>
              <a:rPr sz="900" spc="-3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A2A2A"/>
                </a:solidFill>
                <a:latin typeface="Calibri"/>
                <a:cs typeface="Calibri"/>
              </a:rPr>
              <a:t>prepare</a:t>
            </a:r>
            <a:r>
              <a:rPr sz="900" spc="50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A2A2A"/>
                </a:solidFill>
                <a:latin typeface="Calibri"/>
                <a:cs typeface="Calibri"/>
              </a:rPr>
              <a:t>for</a:t>
            </a:r>
            <a:r>
              <a:rPr sz="900" spc="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B2B2B"/>
                </a:solidFill>
                <a:latin typeface="Calibri"/>
                <a:cs typeface="Calibri"/>
              </a:rPr>
              <a:t>and</a:t>
            </a:r>
            <a:r>
              <a:rPr sz="900" spc="-20" dirty="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A2A2A"/>
                </a:solidFill>
                <a:latin typeface="Calibri"/>
                <a:cs typeface="Calibri"/>
              </a:rPr>
              <a:t>respond</a:t>
            </a:r>
            <a:r>
              <a:rPr sz="900" spc="5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65" dirty="0">
                <a:solidFill>
                  <a:srgbClr val="2D2D2D"/>
                </a:solidFill>
                <a:latin typeface="Calibri"/>
                <a:cs typeface="Calibri"/>
              </a:rPr>
              <a:t>to</a:t>
            </a:r>
            <a:r>
              <a:rPr sz="90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82828"/>
                </a:solidFill>
                <a:latin typeface="Calibri"/>
                <a:cs typeface="Calibri"/>
              </a:rPr>
              <a:t>flooding</a:t>
            </a:r>
            <a:r>
              <a:rPr sz="90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B2B2B"/>
                </a:solidFill>
                <a:latin typeface="Calibri"/>
                <a:cs typeface="Calibri"/>
              </a:rPr>
              <a:t>and</a:t>
            </a:r>
            <a:r>
              <a:rPr sz="900" dirty="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282828"/>
                </a:solidFill>
                <a:latin typeface="Calibri"/>
                <a:cs typeface="Calibri"/>
              </a:rPr>
              <a:t>other</a:t>
            </a:r>
            <a:r>
              <a:rPr sz="900" spc="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A2A2A"/>
                </a:solidFill>
                <a:latin typeface="Calibri"/>
                <a:cs typeface="Calibri"/>
              </a:rPr>
              <a:t>water-</a:t>
            </a:r>
            <a:r>
              <a:rPr sz="900" spc="-10" dirty="0">
                <a:solidFill>
                  <a:srgbClr val="2A2A2A"/>
                </a:solidFill>
                <a:latin typeface="Calibri"/>
                <a:cs typeface="Calibri"/>
              </a:rPr>
              <a:t>related</a:t>
            </a:r>
            <a:r>
              <a:rPr sz="900" spc="50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disasters.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33" y="289559"/>
            <a:ext cx="170666" cy="1737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9303" y="291084"/>
            <a:ext cx="3891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Importance</a:t>
            </a:r>
            <a:r>
              <a:rPr spc="-20" dirty="0"/>
              <a:t> </a:t>
            </a:r>
            <a:r>
              <a:rPr spc="-10" dirty="0"/>
              <a:t>of</a:t>
            </a:r>
            <a:r>
              <a:rPr spc="-105" dirty="0"/>
              <a:t> </a:t>
            </a:r>
            <a:r>
              <a:rPr spc="-35" dirty="0"/>
              <a:t>Detecting</a:t>
            </a:r>
            <a:r>
              <a:rPr spc="-15" dirty="0"/>
              <a:t> </a:t>
            </a:r>
            <a:r>
              <a:rPr spc="-40" dirty="0"/>
              <a:t>Water</a:t>
            </a:r>
            <a:r>
              <a:rPr spc="-75" dirty="0"/>
              <a:t> </a:t>
            </a:r>
            <a:r>
              <a:rPr spc="-10" dirty="0"/>
              <a:t>Bodies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5416" y="662432"/>
            <a:ext cx="382142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262626"/>
                </a:solidFill>
                <a:latin typeface="Calibri"/>
                <a:cs typeface="Calibri"/>
              </a:rPr>
              <a:t>Effective</a:t>
            </a:r>
            <a:r>
              <a:rPr sz="900" spc="9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A2A2A"/>
                </a:solidFill>
                <a:latin typeface="Calibri"/>
                <a:cs typeface="Calibri"/>
              </a:rPr>
              <a:t>management</a:t>
            </a:r>
            <a:r>
              <a:rPr sz="900" spc="17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A2A2A"/>
                </a:solidFill>
                <a:latin typeface="Calibri"/>
                <a:cs typeface="Calibri"/>
              </a:rPr>
              <a:t>of</a:t>
            </a:r>
            <a:r>
              <a:rPr sz="900" spc="7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82828"/>
                </a:solidFill>
                <a:latin typeface="Calibri"/>
                <a:cs typeface="Calibri"/>
              </a:rPr>
              <a:t>water</a:t>
            </a:r>
            <a:r>
              <a:rPr sz="900" spc="8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82828"/>
                </a:solidFill>
                <a:latin typeface="Calibri"/>
                <a:cs typeface="Calibri"/>
              </a:rPr>
              <a:t>resources</a:t>
            </a:r>
            <a:r>
              <a:rPr sz="900" spc="1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A2A2A"/>
                </a:solidFill>
                <a:latin typeface="Calibri"/>
                <a:cs typeface="Calibri"/>
              </a:rPr>
              <a:t>through</a:t>
            </a:r>
            <a:r>
              <a:rPr sz="900" spc="10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82828"/>
                </a:solidFill>
                <a:latin typeface="Calibri"/>
                <a:cs typeface="Calibri"/>
              </a:rPr>
              <a:t>detection</a:t>
            </a:r>
            <a:r>
              <a:rPr sz="900" spc="15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10" dirty="0">
                <a:solidFill>
                  <a:srgbClr val="2A2A2A"/>
                </a:solidFill>
                <a:latin typeface="Calibri"/>
                <a:cs typeface="Calibri"/>
              </a:rPr>
              <a:t>and</a:t>
            </a:r>
            <a:r>
              <a:rPr sz="900" spc="4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monitoring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939" y="1966976"/>
            <a:ext cx="3418204" cy="5499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900" spc="10" dirty="0">
                <a:latin typeface="Calibri"/>
                <a:cs typeface="Calibri"/>
              </a:rPr>
              <a:t>Resource</a:t>
            </a:r>
            <a:r>
              <a:rPr sz="900" spc="21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Management</a:t>
            </a:r>
            <a:endParaRPr sz="900">
              <a:latin typeface="Calibri"/>
              <a:cs typeface="Calibri"/>
            </a:endParaRPr>
          </a:p>
          <a:p>
            <a:pPr marL="12065" marR="5080" algn="ctr">
              <a:lnSpc>
                <a:spcPct val="106700"/>
              </a:lnSpc>
              <a:spcBef>
                <a:spcPts val="335"/>
              </a:spcBef>
            </a:pPr>
            <a:r>
              <a:rPr sz="900" spc="-45" dirty="0">
                <a:solidFill>
                  <a:srgbClr val="282828"/>
                </a:solidFill>
                <a:latin typeface="Calibri"/>
                <a:cs typeface="Calibri"/>
              </a:rPr>
              <a:t>Effective</a:t>
            </a:r>
            <a:r>
              <a:rPr sz="900" spc="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2A2A2A"/>
                </a:solidFill>
                <a:latin typeface="Calibri"/>
                <a:cs typeface="Calibri"/>
              </a:rPr>
              <a:t>management</a:t>
            </a:r>
            <a:r>
              <a:rPr sz="900" spc="4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A2A2A"/>
                </a:solidFill>
                <a:latin typeface="Calibri"/>
                <a:cs typeface="Calibri"/>
              </a:rPr>
              <a:t>of </a:t>
            </a:r>
            <a:r>
              <a:rPr sz="900" spc="-30" dirty="0">
                <a:solidFill>
                  <a:srgbClr val="282828"/>
                </a:solidFill>
                <a:latin typeface="Calibri"/>
                <a:cs typeface="Calibri"/>
              </a:rPr>
              <a:t>water</a:t>
            </a:r>
            <a:r>
              <a:rPr sz="900" spc="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262626"/>
                </a:solidFill>
                <a:latin typeface="Calibri"/>
                <a:cs typeface="Calibri"/>
              </a:rPr>
              <a:t>resources</a:t>
            </a:r>
            <a:r>
              <a:rPr sz="900" spc="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82828"/>
                </a:solidFill>
                <a:latin typeface="Calibri"/>
                <a:cs typeface="Calibri"/>
              </a:rPr>
              <a:t>requires</a:t>
            </a:r>
            <a:r>
              <a:rPr sz="900" spc="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282828"/>
                </a:solidFill>
                <a:latin typeface="Calibri"/>
                <a:cs typeface="Calibri"/>
              </a:rPr>
              <a:t>accurate</a:t>
            </a:r>
            <a:r>
              <a:rPr sz="900" spc="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82828"/>
                </a:solidFill>
                <a:latin typeface="Calibri"/>
                <a:cs typeface="Calibri"/>
              </a:rPr>
              <a:t>detection</a:t>
            </a:r>
            <a:r>
              <a:rPr sz="9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B2B2B"/>
                </a:solidFill>
                <a:latin typeface="Calibri"/>
                <a:cs typeface="Calibri"/>
              </a:rPr>
              <a:t>of</a:t>
            </a:r>
            <a:r>
              <a:rPr sz="900" dirty="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water</a:t>
            </a:r>
            <a:r>
              <a:rPr sz="90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82828"/>
                </a:solidFill>
                <a:latin typeface="Calibri"/>
                <a:cs typeface="Calibri"/>
              </a:rPr>
              <a:t>bodies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r>
              <a:rPr sz="900" spc="-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82828"/>
                </a:solidFill>
                <a:latin typeface="Calibri"/>
                <a:cs typeface="Calibri"/>
              </a:rPr>
              <a:t>ensure</a:t>
            </a:r>
            <a:r>
              <a:rPr sz="900" spc="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82828"/>
                </a:solidFill>
                <a:latin typeface="Calibri"/>
                <a:cs typeface="Calibri"/>
              </a:rPr>
              <a:t>sustainable</a:t>
            </a:r>
            <a:r>
              <a:rPr sz="900" spc="5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usage.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187" y="3148793"/>
            <a:ext cx="3455670" cy="56007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900" dirty="0">
                <a:latin typeface="Calibri"/>
                <a:cs typeface="Calibri"/>
              </a:rPr>
              <a:t>Urban</a:t>
            </a:r>
            <a:r>
              <a:rPr sz="900" spc="1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Planning</a:t>
            </a:r>
            <a:r>
              <a:rPr sz="900" spc="23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Support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Detecting</a:t>
            </a:r>
            <a:r>
              <a:rPr sz="850" spc="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water</a:t>
            </a:r>
            <a:r>
              <a:rPr sz="850" spc="-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A2A2A"/>
                </a:solidFill>
                <a:latin typeface="Calibri"/>
                <a:cs typeface="Calibri"/>
              </a:rPr>
              <a:t>bodies</a:t>
            </a:r>
            <a:r>
              <a:rPr sz="850" spc="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aids </a:t>
            </a:r>
            <a:r>
              <a:rPr sz="850" spc="-10" dirty="0">
                <a:solidFill>
                  <a:srgbClr val="242424"/>
                </a:solidFill>
                <a:latin typeface="Calibri"/>
                <a:cs typeface="Calibri"/>
              </a:rPr>
              <a:t>urban</a:t>
            </a:r>
            <a:r>
              <a:rPr sz="850" spc="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planners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50" dirty="0">
                <a:solidFill>
                  <a:srgbClr val="282828"/>
                </a:solidFill>
                <a:latin typeface="Calibri"/>
                <a:cs typeface="Calibri"/>
              </a:rPr>
              <a:t>in</a:t>
            </a:r>
            <a:r>
              <a:rPr sz="850" spc="-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making</a:t>
            </a:r>
            <a:r>
              <a:rPr sz="85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informed</a:t>
            </a:r>
            <a:r>
              <a:rPr sz="85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42424"/>
                </a:solidFill>
                <a:latin typeface="Calibri"/>
                <a:cs typeface="Calibri"/>
              </a:rPr>
              <a:t>decisions</a:t>
            </a:r>
            <a:r>
              <a:rPr sz="850" spc="1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A2A2A"/>
                </a:solidFill>
                <a:latin typeface="Calibri"/>
                <a:cs typeface="Calibri"/>
              </a:rPr>
              <a:t>about</a:t>
            </a:r>
            <a:endParaRPr sz="850">
              <a:latin typeface="Calibri"/>
              <a:cs typeface="Calibri"/>
            </a:endParaRPr>
          </a:p>
          <a:p>
            <a:pPr marR="1905" algn="ctr">
              <a:lnSpc>
                <a:spcPct val="100000"/>
              </a:lnSpc>
              <a:spcBef>
                <a:spcPts val="35"/>
              </a:spcBef>
            </a:pPr>
            <a:r>
              <a:rPr sz="900" spc="-45" dirty="0">
                <a:solidFill>
                  <a:srgbClr val="2A2A2A"/>
                </a:solidFill>
                <a:latin typeface="Calibri"/>
                <a:cs typeface="Calibri"/>
              </a:rPr>
              <a:t>land</a:t>
            </a:r>
            <a:r>
              <a:rPr sz="9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2A2A2A"/>
                </a:solidFill>
                <a:latin typeface="Calibri"/>
                <a:cs typeface="Calibri"/>
              </a:rPr>
              <a:t>use</a:t>
            </a:r>
            <a:r>
              <a:rPr sz="900" spc="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sz="900" spc="-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82828"/>
                </a:solidFill>
                <a:latin typeface="Calibri"/>
                <a:cs typeface="Calibri"/>
              </a:rPr>
              <a:t>infrastructure</a:t>
            </a:r>
            <a:r>
              <a:rPr sz="900" spc="-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development.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2459" y="1966976"/>
            <a:ext cx="3476625" cy="5499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505"/>
              </a:spcBef>
            </a:pPr>
            <a:r>
              <a:rPr sz="900" spc="10" dirty="0">
                <a:latin typeface="Calibri"/>
                <a:cs typeface="Calibri"/>
              </a:rPr>
              <a:t>Environmental</a:t>
            </a:r>
            <a:r>
              <a:rPr sz="900" spc="19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Monitoring</a:t>
            </a:r>
            <a:endParaRPr sz="900">
              <a:latin typeface="Calibri"/>
              <a:cs typeface="Calibri"/>
            </a:endParaRPr>
          </a:p>
          <a:p>
            <a:pPr marL="12065" marR="5080" algn="ctr">
              <a:lnSpc>
                <a:spcPct val="106700"/>
              </a:lnSpc>
              <a:spcBef>
                <a:spcPts val="335"/>
              </a:spcBef>
            </a:pPr>
            <a:r>
              <a:rPr sz="900" spc="-40" dirty="0">
                <a:solidFill>
                  <a:srgbClr val="282828"/>
                </a:solidFill>
                <a:latin typeface="Calibri"/>
                <a:cs typeface="Calibri"/>
              </a:rPr>
              <a:t>Continuous</a:t>
            </a:r>
            <a:r>
              <a:rPr sz="900" spc="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282828"/>
                </a:solidFill>
                <a:latin typeface="Calibri"/>
                <a:cs typeface="Calibri"/>
              </a:rPr>
              <a:t>monitoring</a:t>
            </a:r>
            <a:r>
              <a:rPr sz="900" spc="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82828"/>
                </a:solidFill>
                <a:latin typeface="Calibri"/>
                <a:cs typeface="Calibri"/>
              </a:rPr>
              <a:t>of</a:t>
            </a:r>
            <a:r>
              <a:rPr sz="9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2A2A2A"/>
                </a:solidFill>
                <a:latin typeface="Calibri"/>
                <a:cs typeface="Calibri"/>
              </a:rPr>
              <a:t>water</a:t>
            </a:r>
            <a:r>
              <a:rPr sz="90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A2A2A"/>
                </a:solidFill>
                <a:latin typeface="Calibri"/>
                <a:cs typeface="Calibri"/>
              </a:rPr>
              <a:t>bodies</a:t>
            </a:r>
            <a:r>
              <a:rPr sz="900" spc="2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2B2B2B"/>
                </a:solidFill>
                <a:latin typeface="Calibri"/>
                <a:cs typeface="Calibri"/>
              </a:rPr>
              <a:t>helps</a:t>
            </a:r>
            <a:r>
              <a:rPr sz="900" spc="-15" dirty="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A2A2A"/>
                </a:solidFill>
                <a:latin typeface="Calibri"/>
                <a:cs typeface="Calibri"/>
              </a:rPr>
              <a:t>assess </a:t>
            </a:r>
            <a:r>
              <a:rPr sz="900" spc="-50" dirty="0">
                <a:solidFill>
                  <a:srgbClr val="282828"/>
                </a:solidFill>
                <a:latin typeface="Calibri"/>
                <a:cs typeface="Calibri"/>
              </a:rPr>
              <a:t>environmental</a:t>
            </a:r>
            <a:r>
              <a:rPr sz="900" spc="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2A2A2A"/>
                </a:solidFill>
                <a:latin typeface="Calibri"/>
                <a:cs typeface="Calibri"/>
              </a:rPr>
              <a:t>impacts</a:t>
            </a:r>
            <a:r>
              <a:rPr sz="9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2A2A2A"/>
                </a:solidFill>
                <a:latin typeface="Calibri"/>
                <a:cs typeface="Calibri"/>
              </a:rPr>
              <a:t>and</a:t>
            </a:r>
            <a:r>
              <a:rPr sz="900" spc="50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62626"/>
                </a:solidFill>
                <a:latin typeface="Calibri"/>
                <a:cs typeface="Calibri"/>
              </a:rPr>
              <a:t>changes</a:t>
            </a:r>
            <a:r>
              <a:rPr sz="900" spc="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60" dirty="0">
                <a:solidFill>
                  <a:srgbClr val="2A2A2A"/>
                </a:solidFill>
                <a:latin typeface="Calibri"/>
                <a:cs typeface="Calibri"/>
              </a:rPr>
              <a:t>due</a:t>
            </a:r>
            <a:r>
              <a:rPr sz="900" spc="1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A2A2A"/>
                </a:solidFill>
                <a:latin typeface="Calibri"/>
                <a:cs typeface="Calibri"/>
              </a:rPr>
              <a:t>to</a:t>
            </a:r>
            <a:r>
              <a:rPr sz="900" spc="-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82828"/>
                </a:solidFill>
                <a:latin typeface="Calibri"/>
                <a:cs typeface="Calibri"/>
              </a:rPr>
              <a:t>climate</a:t>
            </a:r>
            <a:r>
              <a:rPr sz="900" spc="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variations.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96710" y="3140261"/>
            <a:ext cx="3365500" cy="568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950" dirty="0">
                <a:latin typeface="Calibri"/>
                <a:cs typeface="Calibri"/>
              </a:rPr>
              <a:t>Disaster</a:t>
            </a:r>
            <a:r>
              <a:rPr sz="950" spc="13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Mitigation</a:t>
            </a:r>
            <a:endParaRPr sz="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Detection</a:t>
            </a:r>
            <a:r>
              <a:rPr sz="850" spc="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62626"/>
                </a:solidFill>
                <a:latin typeface="Calibri"/>
                <a:cs typeface="Calibri"/>
              </a:rPr>
              <a:t>technologies</a:t>
            </a:r>
            <a:r>
              <a:rPr sz="850" spc="3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A2A2A"/>
                </a:solidFill>
                <a:latin typeface="Calibri"/>
                <a:cs typeface="Calibri"/>
              </a:rPr>
              <a:t>can</a:t>
            </a:r>
            <a:r>
              <a:rPr sz="850" spc="-4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62626"/>
                </a:solidFill>
                <a:latin typeface="Calibri"/>
                <a:cs typeface="Calibri"/>
              </a:rPr>
              <a:t>identify</a:t>
            </a:r>
            <a:r>
              <a:rPr sz="850" spc="5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62626"/>
                </a:solidFill>
                <a:latin typeface="Calibri"/>
                <a:cs typeface="Calibri"/>
              </a:rPr>
              <a:t>droughts</a:t>
            </a:r>
            <a:r>
              <a:rPr sz="850" spc="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A2A2A"/>
                </a:solidFill>
                <a:latin typeface="Calibri"/>
                <a:cs typeface="Calibri"/>
              </a:rPr>
              <a:t>and</a:t>
            </a:r>
            <a:r>
              <a:rPr sz="850" spc="-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floods</a:t>
            </a:r>
            <a:r>
              <a:rPr sz="85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early,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62626"/>
                </a:solidFill>
                <a:latin typeface="Calibri"/>
                <a:cs typeface="Calibri"/>
              </a:rPr>
              <a:t>enabling</a:t>
            </a:r>
            <a:r>
              <a:rPr sz="850" spc="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timely</a:t>
            </a:r>
            <a:endParaRPr sz="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900" spc="-30" dirty="0">
                <a:solidFill>
                  <a:srgbClr val="262626"/>
                </a:solidFill>
                <a:latin typeface="Calibri"/>
                <a:cs typeface="Calibri"/>
              </a:rPr>
              <a:t>responses</a:t>
            </a:r>
            <a:r>
              <a:rPr sz="90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2A2A2A"/>
                </a:solidFill>
                <a:latin typeface="Calibri"/>
                <a:cs typeface="Calibri"/>
              </a:rPr>
              <a:t>to</a:t>
            </a:r>
            <a:r>
              <a:rPr sz="900" spc="-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2A2A2A"/>
                </a:solidFill>
                <a:latin typeface="Calibri"/>
                <a:cs typeface="Calibri"/>
              </a:rPr>
              <a:t>mitigate</a:t>
            </a:r>
            <a:r>
              <a:rPr sz="900" spc="6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disasters.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28" y="1658111"/>
            <a:ext cx="7247238" cy="19263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33" y="289559"/>
            <a:ext cx="170666" cy="1737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pc="-20" dirty="0"/>
              <a:t>Overview</a:t>
            </a:r>
            <a:r>
              <a:rPr spc="-40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25" dirty="0"/>
              <a:t>Satellite</a:t>
            </a:r>
            <a:r>
              <a:rPr spc="-55" dirty="0"/>
              <a:t> </a:t>
            </a:r>
            <a:r>
              <a:rPr spc="-10" dirty="0"/>
              <a:t>Imagery</a:t>
            </a: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1000" spc="-25" dirty="0">
                <a:solidFill>
                  <a:srgbClr val="262626"/>
                </a:solidFill>
              </a:rPr>
              <a:t>Understanding</a:t>
            </a:r>
            <a:r>
              <a:rPr sz="1000" spc="45" dirty="0">
                <a:solidFill>
                  <a:srgbClr val="262626"/>
                </a:solidFill>
              </a:rPr>
              <a:t> </a:t>
            </a:r>
            <a:r>
              <a:rPr sz="1000" spc="-30" dirty="0">
                <a:solidFill>
                  <a:srgbClr val="282828"/>
                </a:solidFill>
              </a:rPr>
              <a:t>Water</a:t>
            </a:r>
            <a:r>
              <a:rPr sz="1000" spc="-25" dirty="0">
                <a:solidFill>
                  <a:srgbClr val="282828"/>
                </a:solidFill>
              </a:rPr>
              <a:t> </a:t>
            </a:r>
            <a:r>
              <a:rPr sz="1000" spc="-10" dirty="0">
                <a:solidFill>
                  <a:srgbClr val="282828"/>
                </a:solidFill>
              </a:rPr>
              <a:t>Bodies</a:t>
            </a:r>
            <a:r>
              <a:rPr sz="1000" spc="5" dirty="0">
                <a:solidFill>
                  <a:srgbClr val="282828"/>
                </a:solidFill>
              </a:rPr>
              <a:t> </a:t>
            </a:r>
            <a:r>
              <a:rPr sz="1000" spc="-25" dirty="0">
                <a:solidFill>
                  <a:srgbClr val="282828"/>
                </a:solidFill>
              </a:rPr>
              <a:t>Detection</a:t>
            </a:r>
            <a:r>
              <a:rPr sz="1000" spc="25" dirty="0">
                <a:solidFill>
                  <a:srgbClr val="282828"/>
                </a:solidFill>
              </a:rPr>
              <a:t> </a:t>
            </a:r>
            <a:r>
              <a:rPr sz="1000" spc="-30" dirty="0">
                <a:solidFill>
                  <a:srgbClr val="2A2A2A"/>
                </a:solidFill>
              </a:rPr>
              <a:t>through</a:t>
            </a:r>
            <a:r>
              <a:rPr sz="1000" spc="-5" dirty="0">
                <a:solidFill>
                  <a:srgbClr val="2A2A2A"/>
                </a:solidFill>
              </a:rPr>
              <a:t> </a:t>
            </a:r>
            <a:r>
              <a:rPr sz="1000" spc="-20" dirty="0">
                <a:solidFill>
                  <a:srgbClr val="282828"/>
                </a:solidFill>
              </a:rPr>
              <a:t>Satellite</a:t>
            </a:r>
            <a:r>
              <a:rPr sz="1000" spc="20" dirty="0">
                <a:solidFill>
                  <a:srgbClr val="282828"/>
                </a:solidFill>
              </a:rPr>
              <a:t> </a:t>
            </a:r>
            <a:r>
              <a:rPr sz="1000" spc="-10" dirty="0">
                <a:solidFill>
                  <a:srgbClr val="282828"/>
                </a:solidFill>
              </a:rPr>
              <a:t>Technology</a:t>
            </a: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1713" y="1310639"/>
            <a:ext cx="2407619" cy="23652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33" y="289559"/>
            <a:ext cx="170666" cy="1737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pc="-25" dirty="0"/>
              <a:t>Applications</a:t>
            </a:r>
            <a:r>
              <a:rPr spc="9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spc="-45" dirty="0"/>
              <a:t>Water</a:t>
            </a:r>
            <a:r>
              <a:rPr spc="-50" dirty="0"/>
              <a:t> </a:t>
            </a:r>
            <a:r>
              <a:rPr dirty="0"/>
              <a:t>Body</a:t>
            </a:r>
            <a:r>
              <a:rPr spc="-80" dirty="0"/>
              <a:t> </a:t>
            </a:r>
            <a:r>
              <a:rPr spc="-10" dirty="0"/>
              <a:t>Detection</a:t>
            </a: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1000" spc="-30" dirty="0">
                <a:solidFill>
                  <a:srgbClr val="262626"/>
                </a:solidFill>
              </a:rPr>
              <a:t>Utilizing</a:t>
            </a:r>
            <a:r>
              <a:rPr sz="1000" spc="-25" dirty="0">
                <a:solidFill>
                  <a:srgbClr val="262626"/>
                </a:solidFill>
              </a:rPr>
              <a:t> </a:t>
            </a:r>
            <a:r>
              <a:rPr sz="1000" spc="-20" dirty="0">
                <a:solidFill>
                  <a:srgbClr val="282828"/>
                </a:solidFill>
              </a:rPr>
              <a:t>satellite</a:t>
            </a:r>
            <a:r>
              <a:rPr sz="1000" spc="35" dirty="0">
                <a:solidFill>
                  <a:srgbClr val="282828"/>
                </a:solidFill>
              </a:rPr>
              <a:t> </a:t>
            </a:r>
            <a:r>
              <a:rPr sz="1000" spc="-20" dirty="0">
                <a:solidFill>
                  <a:srgbClr val="282828"/>
                </a:solidFill>
              </a:rPr>
              <a:t>imagery</a:t>
            </a:r>
            <a:r>
              <a:rPr sz="1000" spc="5" dirty="0">
                <a:solidFill>
                  <a:srgbClr val="282828"/>
                </a:solidFill>
              </a:rPr>
              <a:t> </a:t>
            </a:r>
            <a:r>
              <a:rPr sz="1000" dirty="0">
                <a:solidFill>
                  <a:srgbClr val="2A2A2A"/>
                </a:solidFill>
              </a:rPr>
              <a:t>for</a:t>
            </a:r>
            <a:r>
              <a:rPr sz="1000" spc="-5" dirty="0">
                <a:solidFill>
                  <a:srgbClr val="2A2A2A"/>
                </a:solidFill>
              </a:rPr>
              <a:t> </a:t>
            </a:r>
            <a:r>
              <a:rPr sz="1000" spc="-30" dirty="0">
                <a:solidFill>
                  <a:srgbClr val="262626"/>
                </a:solidFill>
              </a:rPr>
              <a:t>effective</a:t>
            </a:r>
            <a:r>
              <a:rPr sz="1000" spc="5" dirty="0">
                <a:solidFill>
                  <a:srgbClr val="262626"/>
                </a:solidFill>
              </a:rPr>
              <a:t> </a:t>
            </a:r>
            <a:r>
              <a:rPr sz="1000" spc="-20" dirty="0">
                <a:solidFill>
                  <a:srgbClr val="282828"/>
                </a:solidFill>
              </a:rPr>
              <a:t>water</a:t>
            </a:r>
            <a:r>
              <a:rPr sz="1000" spc="-15" dirty="0">
                <a:solidFill>
                  <a:srgbClr val="282828"/>
                </a:solidFill>
              </a:rPr>
              <a:t> </a:t>
            </a:r>
            <a:r>
              <a:rPr sz="1000" spc="-10" dirty="0">
                <a:solidFill>
                  <a:srgbClr val="282828"/>
                </a:solidFill>
              </a:rPr>
              <a:t>management</a:t>
            </a: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649349" y="4237591"/>
            <a:ext cx="44386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^</a:t>
            </a:r>
            <a:r>
              <a:rPr sz="650" spc="-85" dirty="0" err="1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œna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1°nç</a:t>
            </a:r>
            <a:endParaRPr sz="65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>
                <a:solidFill>
                  <a:srgbClr val="FFFFFF"/>
                </a:solidFill>
                <a:latin typeface="Courier New"/>
                <a:cs typeface="Courier New"/>
              </a:rPr>
              <a:t>preseutotions</a:t>
            </a:r>
            <a:endParaRPr sz="6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128" y="1173509"/>
            <a:ext cx="2013585" cy="56896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R="13335" algn="r">
              <a:lnSpc>
                <a:spcPct val="100000"/>
              </a:lnSpc>
              <a:spcBef>
                <a:spcPts val="635"/>
              </a:spcBef>
            </a:pPr>
            <a:r>
              <a:rPr sz="900" spc="10" dirty="0">
                <a:latin typeface="Calibri"/>
                <a:cs typeface="Calibri"/>
              </a:rPr>
              <a:t>Environmental</a:t>
            </a:r>
            <a:r>
              <a:rPr sz="900" spc="21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Monitoring</a:t>
            </a:r>
            <a:endParaRPr sz="9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505"/>
              </a:spcBef>
            </a:pPr>
            <a:r>
              <a:rPr sz="850" dirty="0">
                <a:solidFill>
                  <a:srgbClr val="2A2A2A"/>
                </a:solidFill>
                <a:latin typeface="Calibri"/>
                <a:cs typeface="Calibri"/>
              </a:rPr>
              <a:t>Track</a:t>
            </a:r>
            <a:r>
              <a:rPr sz="850" spc="-3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62626"/>
                </a:solidFill>
                <a:latin typeface="Calibri"/>
                <a:cs typeface="Calibri"/>
              </a:rPr>
              <a:t>changes</a:t>
            </a:r>
            <a:r>
              <a:rPr sz="85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282828"/>
                </a:solidFill>
                <a:latin typeface="Calibri"/>
                <a:cs typeface="Calibri"/>
              </a:rPr>
              <a:t>in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62626"/>
                </a:solidFill>
                <a:latin typeface="Calibri"/>
                <a:cs typeface="Calibri"/>
              </a:rPr>
              <a:t>water</a:t>
            </a:r>
            <a:r>
              <a:rPr sz="850" spc="-10" dirty="0">
                <a:solidFill>
                  <a:srgbClr val="262626"/>
                </a:solidFill>
                <a:latin typeface="Calibri"/>
                <a:cs typeface="Calibri"/>
              </a:rPr>
              <a:t> resources</a:t>
            </a:r>
            <a:r>
              <a:rPr sz="85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62626"/>
                </a:solidFill>
                <a:latin typeface="Calibri"/>
                <a:cs typeface="Calibri"/>
              </a:rPr>
              <a:t>over</a:t>
            </a:r>
            <a:r>
              <a:rPr sz="850" spc="-3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282828"/>
                </a:solidFill>
                <a:latin typeface="Calibri"/>
                <a:cs typeface="Calibri"/>
              </a:rPr>
              <a:t>time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endParaRPr sz="8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900" spc="-45" dirty="0">
                <a:solidFill>
                  <a:srgbClr val="282828"/>
                </a:solidFill>
                <a:latin typeface="Calibri"/>
                <a:cs typeface="Calibri"/>
              </a:rPr>
              <a:t>ensure</a:t>
            </a:r>
            <a:r>
              <a:rPr sz="90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82828"/>
                </a:solidFill>
                <a:latin typeface="Calibri"/>
                <a:cs typeface="Calibri"/>
              </a:rPr>
              <a:t>sustainable</a:t>
            </a:r>
            <a:r>
              <a:rPr sz="900" spc="4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262626"/>
                </a:solidFill>
                <a:latin typeface="Calibri"/>
                <a:cs typeface="Calibri"/>
              </a:rPr>
              <a:t>use.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901" y="2084861"/>
            <a:ext cx="1949450" cy="56515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635"/>
              </a:spcBef>
            </a:pPr>
            <a:r>
              <a:rPr sz="900" dirty="0">
                <a:latin typeface="Calibri"/>
                <a:cs typeface="Calibri"/>
              </a:rPr>
              <a:t>Biodiversity</a:t>
            </a:r>
            <a:r>
              <a:rPr sz="900" spc="27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Conservation</a:t>
            </a: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05"/>
              </a:spcBef>
            </a:pPr>
            <a:r>
              <a:rPr sz="850" spc="-20" dirty="0">
                <a:solidFill>
                  <a:srgbClr val="242424"/>
                </a:solidFill>
                <a:latin typeface="Calibri"/>
                <a:cs typeface="Calibri"/>
              </a:rPr>
              <a:t>Protect</a:t>
            </a:r>
            <a:r>
              <a:rPr sz="850" spc="2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42424"/>
                </a:solidFill>
                <a:latin typeface="Calibri"/>
                <a:cs typeface="Calibri"/>
              </a:rPr>
              <a:t>aquatic</a:t>
            </a:r>
            <a:r>
              <a:rPr sz="850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habitats</a:t>
            </a:r>
            <a:r>
              <a:rPr sz="85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62626"/>
                </a:solidFill>
                <a:latin typeface="Calibri"/>
                <a:cs typeface="Calibri"/>
              </a:rPr>
              <a:t>monitor</a:t>
            </a:r>
            <a:r>
              <a:rPr sz="850" spc="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species</a:t>
            </a:r>
            <a:endParaRPr sz="8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5"/>
              </a:spcBef>
            </a:pPr>
            <a:r>
              <a:rPr sz="850" spc="-30" dirty="0">
                <a:solidFill>
                  <a:srgbClr val="282828"/>
                </a:solidFill>
                <a:latin typeface="Calibri"/>
                <a:cs typeface="Calibri"/>
              </a:rPr>
              <a:t>migration</a:t>
            </a:r>
            <a:r>
              <a:rPr sz="850" spc="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62626"/>
                </a:solidFill>
                <a:latin typeface="Calibri"/>
                <a:cs typeface="Calibri"/>
              </a:rPr>
              <a:t>patterns</a:t>
            </a:r>
            <a:r>
              <a:rPr sz="850" spc="3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62626"/>
                </a:solidFill>
                <a:latin typeface="Calibri"/>
                <a:cs typeface="Calibri"/>
              </a:rPr>
              <a:t>effectively.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9" y="2999441"/>
            <a:ext cx="2076450" cy="56324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610"/>
              </a:spcBef>
            </a:pPr>
            <a:r>
              <a:rPr sz="900" dirty="0">
                <a:latin typeface="Calibri"/>
                <a:cs typeface="Calibri"/>
              </a:rPr>
              <a:t>Disaster</a:t>
            </a:r>
            <a:r>
              <a:rPr sz="900" spc="26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Mitigation</a:t>
            </a:r>
            <a:endParaRPr sz="900">
              <a:latin typeface="Calibri"/>
              <a:cs typeface="Calibri"/>
            </a:endParaRPr>
          </a:p>
          <a:p>
            <a:pPr marR="7620" algn="r">
              <a:lnSpc>
                <a:spcPct val="100000"/>
              </a:lnSpc>
              <a:spcBef>
                <a:spcPts val="480"/>
              </a:spcBef>
            </a:pP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Detect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62626"/>
                </a:solidFill>
                <a:latin typeface="Calibri"/>
                <a:cs typeface="Calibri"/>
              </a:rPr>
              <a:t>droughts</a:t>
            </a:r>
            <a:r>
              <a:rPr sz="85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62626"/>
                </a:solidFill>
                <a:latin typeface="Calibri"/>
                <a:cs typeface="Calibri"/>
              </a:rPr>
              <a:t>and</a:t>
            </a:r>
            <a:r>
              <a:rPr sz="850" spc="-3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assess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62626"/>
                </a:solidFill>
                <a:latin typeface="Calibri"/>
                <a:cs typeface="Calibri"/>
              </a:rPr>
              <a:t>impacts</a:t>
            </a:r>
            <a:r>
              <a:rPr sz="850" spc="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B2B2B"/>
                </a:solidFill>
                <a:latin typeface="Calibri"/>
                <a:cs typeface="Calibri"/>
              </a:rPr>
              <a:t>of</a:t>
            </a:r>
            <a:r>
              <a:rPr sz="850" spc="-25" dirty="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extreme</a:t>
            </a:r>
            <a:endParaRPr sz="8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900" spc="-45" dirty="0">
                <a:solidFill>
                  <a:srgbClr val="282828"/>
                </a:solidFill>
                <a:latin typeface="Calibri"/>
                <a:cs typeface="Calibri"/>
              </a:rPr>
              <a:t>weather</a:t>
            </a:r>
            <a:r>
              <a:rPr sz="900" spc="4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82828"/>
                </a:solidFill>
                <a:latin typeface="Calibri"/>
                <a:cs typeface="Calibri"/>
              </a:rPr>
              <a:t>events</a:t>
            </a:r>
            <a:r>
              <a:rPr sz="900" spc="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282828"/>
                </a:solidFill>
                <a:latin typeface="Calibri"/>
                <a:cs typeface="Calibri"/>
              </a:rPr>
              <a:t>on</a:t>
            </a:r>
            <a:r>
              <a:rPr sz="900" spc="-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2A2A2A"/>
                </a:solidFill>
                <a:latin typeface="Calibri"/>
                <a:cs typeface="Calibri"/>
              </a:rPr>
              <a:t>water</a:t>
            </a:r>
            <a:r>
              <a:rPr sz="900" spc="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bodies.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9130" y="1627661"/>
            <a:ext cx="1771014" cy="56769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indent="-635">
              <a:lnSpc>
                <a:spcPct val="100000"/>
              </a:lnSpc>
              <a:spcBef>
                <a:spcPts val="635"/>
              </a:spcBef>
            </a:pPr>
            <a:r>
              <a:rPr sz="900" spc="10" dirty="0">
                <a:latin typeface="Calibri"/>
                <a:cs typeface="Calibri"/>
              </a:rPr>
              <a:t>Flood</a:t>
            </a:r>
            <a:r>
              <a:rPr sz="900" spc="95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Detection</a:t>
            </a:r>
            <a:r>
              <a:rPr sz="900" spc="165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and</a:t>
            </a:r>
            <a:r>
              <a:rPr sz="900" spc="8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Management</a:t>
            </a:r>
            <a:endParaRPr sz="900">
              <a:latin typeface="Calibri"/>
              <a:cs typeface="Calibri"/>
            </a:endParaRPr>
          </a:p>
          <a:p>
            <a:pPr marL="13970" marR="5080" indent="-1270">
              <a:lnSpc>
                <a:spcPct val="110600"/>
              </a:lnSpc>
              <a:spcBef>
                <a:spcPts val="395"/>
              </a:spcBef>
            </a:pPr>
            <a:r>
              <a:rPr sz="850" spc="-20" dirty="0">
                <a:solidFill>
                  <a:srgbClr val="262626"/>
                </a:solidFill>
                <a:latin typeface="Calibri"/>
                <a:cs typeface="Calibri"/>
              </a:rPr>
              <a:t>Provide</a:t>
            </a:r>
            <a:r>
              <a:rPr sz="85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282828"/>
                </a:solidFill>
                <a:latin typeface="Calibri"/>
                <a:cs typeface="Calibri"/>
              </a:rPr>
              <a:t>real-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time</a:t>
            </a:r>
            <a:r>
              <a:rPr sz="850" spc="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data</a:t>
            </a:r>
            <a:r>
              <a:rPr sz="850" spc="-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for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282828"/>
                </a:solidFill>
                <a:latin typeface="Calibri"/>
                <a:cs typeface="Calibri"/>
              </a:rPr>
              <a:t>effective</a:t>
            </a:r>
            <a:r>
              <a:rPr sz="850" spc="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62626"/>
                </a:solidFill>
                <a:latin typeface="Calibri"/>
                <a:cs typeface="Calibri"/>
              </a:rPr>
              <a:t>flood</a:t>
            </a:r>
            <a:r>
              <a:rPr sz="850" spc="5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282828"/>
                </a:solidFill>
                <a:latin typeface="Calibri"/>
                <a:cs typeface="Calibri"/>
              </a:rPr>
              <a:t>management</a:t>
            </a:r>
            <a:r>
              <a:rPr sz="850" spc="5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A2A2A"/>
                </a:solidFill>
                <a:latin typeface="Calibri"/>
                <a:cs typeface="Calibri"/>
              </a:rPr>
              <a:t>and</a:t>
            </a:r>
            <a:r>
              <a:rPr sz="850" spc="-2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response</a:t>
            </a:r>
            <a:r>
              <a:rPr sz="85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62626"/>
                </a:solidFill>
                <a:latin typeface="Calibri"/>
                <a:cs typeface="Calibri"/>
              </a:rPr>
              <a:t>strategies.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11307" y="2542241"/>
            <a:ext cx="1875789" cy="56578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610"/>
              </a:spcBef>
            </a:pPr>
            <a:r>
              <a:rPr sz="900" spc="10" dirty="0">
                <a:latin typeface="Calibri"/>
                <a:cs typeface="Calibri"/>
              </a:rPr>
              <a:t>Water</a:t>
            </a:r>
            <a:r>
              <a:rPr sz="900" spc="135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Resource</a:t>
            </a:r>
            <a:r>
              <a:rPr sz="900" spc="17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Management</a:t>
            </a:r>
            <a:endParaRPr sz="90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480"/>
              </a:spcBef>
            </a:pPr>
            <a:r>
              <a:rPr sz="850" dirty="0">
                <a:solidFill>
                  <a:srgbClr val="242424"/>
                </a:solidFill>
                <a:latin typeface="Calibri"/>
                <a:cs typeface="Calibri"/>
              </a:rPr>
              <a:t>Assess</a:t>
            </a:r>
            <a:r>
              <a:rPr sz="850" spc="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availability</a:t>
            </a:r>
            <a:r>
              <a:rPr sz="850" spc="4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B2B2B"/>
                </a:solidFill>
                <a:latin typeface="Calibri"/>
                <a:cs typeface="Calibri"/>
              </a:rPr>
              <a:t>of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water</a:t>
            </a:r>
            <a:r>
              <a:rPr sz="850" spc="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A2A2A"/>
                </a:solidFill>
                <a:latin typeface="Calibri"/>
                <a:cs typeface="Calibri"/>
              </a:rPr>
              <a:t>for</a:t>
            </a:r>
            <a:r>
              <a:rPr sz="850" spc="-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62626"/>
                </a:solidFill>
                <a:latin typeface="Calibri"/>
                <a:cs typeface="Calibri"/>
              </a:rPr>
              <a:t>agricultural,</a:t>
            </a: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900" spc="-40" dirty="0">
                <a:solidFill>
                  <a:srgbClr val="262626"/>
                </a:solidFill>
                <a:latin typeface="Calibri"/>
                <a:cs typeface="Calibri"/>
              </a:rPr>
              <a:t>industrial,</a:t>
            </a:r>
            <a:r>
              <a:rPr sz="90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62626"/>
                </a:solidFill>
                <a:latin typeface="Calibri"/>
                <a:cs typeface="Calibri"/>
              </a:rPr>
              <a:t>and</a:t>
            </a:r>
            <a:r>
              <a:rPr sz="9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62626"/>
                </a:solidFill>
                <a:latin typeface="Calibri"/>
                <a:cs typeface="Calibri"/>
              </a:rPr>
              <a:t>domestic</a:t>
            </a:r>
            <a:r>
              <a:rPr sz="900" spc="5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uses.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9240" y="3453593"/>
            <a:ext cx="1993264" cy="56451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900" spc="10" dirty="0">
                <a:latin typeface="Calibri"/>
                <a:cs typeface="Calibri"/>
              </a:rPr>
              <a:t>Urban</a:t>
            </a:r>
            <a:r>
              <a:rPr sz="900" spc="14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Planning</a:t>
            </a:r>
            <a:endParaRPr sz="900">
              <a:latin typeface="Calibri"/>
              <a:cs typeface="Calibri"/>
            </a:endParaRPr>
          </a:p>
          <a:p>
            <a:pPr marL="17145" marR="5080" indent="-4445">
              <a:lnSpc>
                <a:spcPct val="112900"/>
              </a:lnSpc>
              <a:spcBef>
                <a:spcPts val="350"/>
              </a:spcBef>
            </a:pP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Identify</a:t>
            </a:r>
            <a:r>
              <a:rPr sz="850" spc="4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water</a:t>
            </a:r>
            <a:r>
              <a:rPr sz="850" spc="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bodies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for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informed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62626"/>
                </a:solidFill>
                <a:latin typeface="Calibri"/>
                <a:cs typeface="Calibri"/>
              </a:rPr>
              <a:t>zoning</a:t>
            </a:r>
            <a:r>
              <a:rPr sz="85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sz="85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62626"/>
                </a:solidFill>
                <a:latin typeface="Calibri"/>
                <a:cs typeface="Calibri"/>
              </a:rPr>
              <a:t>construction</a:t>
            </a:r>
            <a:r>
              <a:rPr sz="850" spc="8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62626"/>
                </a:solidFill>
                <a:latin typeface="Calibri"/>
                <a:cs typeface="Calibri"/>
              </a:rPr>
              <a:t>planning.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33" y="289559"/>
            <a:ext cx="170666" cy="17373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80635" y="1186717"/>
            <a:ext cx="5085080" cy="3209853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en-US" sz="1400" b="1" dirty="0"/>
              <a:t>Definition</a:t>
            </a:r>
            <a:r>
              <a:rPr lang="en-US" sz="1400" dirty="0"/>
              <a:t>: Spatial filtering operates on pixel neighborhoods to modify an image's appearance.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endParaRPr lang="en-US" sz="140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en-US" sz="1400" b="1" dirty="0"/>
              <a:t>Purpose</a:t>
            </a:r>
            <a:r>
              <a:rPr lang="en-US" sz="1400" dirty="0"/>
              <a:t>: It enhances image features or suppresses noise for better quality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endParaRPr lang="en-US" sz="140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en-US" sz="1400" b="1" dirty="0"/>
              <a:t>Types</a:t>
            </a:r>
            <a:r>
              <a:rPr lang="en-US" sz="1400" dirty="0"/>
              <a:t>: Linear (e.g., smoothing, sharpening) and Non-linear (e.g., median filter).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en-US" sz="1400" b="1" dirty="0"/>
              <a:t>Applications</a:t>
            </a:r>
            <a:r>
              <a:rPr lang="en-US" sz="1400" dirty="0"/>
              <a:t>: Used in noise reduction, edge detection, and image enhancement.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en-US" sz="1400" b="1" dirty="0"/>
              <a:t>Kernel</a:t>
            </a:r>
            <a:r>
              <a:rPr lang="en-US" sz="1400" dirty="0"/>
              <a:t>: A small matrix used to apply transformations through convolution.</a:t>
            </a:r>
            <a:endParaRPr sz="1400" dirty="0"/>
          </a:p>
        </p:txBody>
      </p:sp>
      <p:sp>
        <p:nvSpPr>
          <p:cNvPr id="11" name="object 11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72343" y="4237591"/>
            <a:ext cx="553720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 err="1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prseutotions</a:t>
            </a:r>
            <a:endParaRPr sz="65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57544" y="289559"/>
            <a:ext cx="5747384" cy="428963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944"/>
              </a:spcBef>
            </a:pPr>
            <a:r>
              <a:rPr dirty="0"/>
              <a:t>Spatial</a:t>
            </a:r>
            <a:r>
              <a:rPr spc="-80" dirty="0"/>
              <a:t> </a:t>
            </a:r>
            <a:r>
              <a:rPr spc="-10" dirty="0"/>
              <a:t>Filters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523" y="1249680"/>
            <a:ext cx="7472761" cy="31516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13333" y="1078991"/>
            <a:ext cx="1307428" cy="1158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sz="1900" spc="-30" dirty="0">
                <a:latin typeface="Arial MT"/>
                <a:cs typeface="Arial MT"/>
              </a:rPr>
              <a:t>Introduction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to</a:t>
            </a:r>
            <a:r>
              <a:rPr sz="1900" spc="-135" dirty="0">
                <a:latin typeface="Arial MT"/>
                <a:cs typeface="Arial MT"/>
              </a:rPr>
              <a:t> </a:t>
            </a:r>
            <a:r>
              <a:rPr sz="1900" spc="-50" dirty="0">
                <a:latin typeface="Arial MT"/>
                <a:cs typeface="Arial MT"/>
              </a:rPr>
              <a:t>Convolutional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5" dirty="0">
                <a:latin typeface="Arial MT"/>
                <a:cs typeface="Arial MT"/>
              </a:rPr>
              <a:t>Neural</a:t>
            </a:r>
            <a:r>
              <a:rPr sz="1900" spc="-105" dirty="0">
                <a:latin typeface="Arial MT"/>
                <a:cs typeface="Arial MT"/>
              </a:rPr>
              <a:t> </a:t>
            </a:r>
            <a:r>
              <a:rPr sz="1900" spc="-45" dirty="0">
                <a:latin typeface="Arial MT"/>
                <a:cs typeface="Arial MT"/>
              </a:rPr>
              <a:t>Networks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75" dirty="0">
                <a:latin typeface="Arial MT"/>
                <a:cs typeface="Arial MT"/>
              </a:rPr>
              <a:t>(CNNs)</a:t>
            </a:r>
            <a:endParaRPr sz="1900">
              <a:latin typeface="Arial MT"/>
              <a:cs typeface="Arial MT"/>
            </a:endParaRPr>
          </a:p>
          <a:p>
            <a:pPr marL="3175" algn="ctr">
              <a:lnSpc>
                <a:spcPct val="100000"/>
              </a:lnSpc>
              <a:spcBef>
                <a:spcPts val="445"/>
              </a:spcBef>
            </a:pPr>
            <a:r>
              <a:rPr sz="1000" spc="-20" dirty="0">
                <a:solidFill>
                  <a:srgbClr val="282828"/>
                </a:solidFill>
              </a:rPr>
              <a:t>Effective</a:t>
            </a:r>
            <a:r>
              <a:rPr sz="1000" spc="-25" dirty="0">
                <a:solidFill>
                  <a:srgbClr val="282828"/>
                </a:solidFill>
              </a:rPr>
              <a:t> Techniques</a:t>
            </a:r>
            <a:r>
              <a:rPr sz="1000" spc="30" dirty="0">
                <a:solidFill>
                  <a:srgbClr val="282828"/>
                </a:solidFill>
              </a:rPr>
              <a:t> </a:t>
            </a:r>
            <a:r>
              <a:rPr sz="1000" spc="-10" dirty="0">
                <a:solidFill>
                  <a:srgbClr val="2A2A2A"/>
                </a:solidFill>
              </a:rPr>
              <a:t>for</a:t>
            </a:r>
            <a:r>
              <a:rPr sz="1000" spc="-25" dirty="0">
                <a:solidFill>
                  <a:srgbClr val="2A2A2A"/>
                </a:solidFill>
              </a:rPr>
              <a:t> Detecting</a:t>
            </a:r>
            <a:r>
              <a:rPr sz="1000" spc="15" dirty="0">
                <a:solidFill>
                  <a:srgbClr val="2A2A2A"/>
                </a:solidFill>
              </a:rPr>
              <a:t> </a:t>
            </a:r>
            <a:r>
              <a:rPr sz="1000" spc="-25" dirty="0">
                <a:solidFill>
                  <a:srgbClr val="282828"/>
                </a:solidFill>
              </a:rPr>
              <a:t>Water</a:t>
            </a:r>
            <a:r>
              <a:rPr sz="1000" spc="20" dirty="0">
                <a:solidFill>
                  <a:srgbClr val="282828"/>
                </a:solidFill>
              </a:rPr>
              <a:t> </a:t>
            </a:r>
            <a:r>
              <a:rPr sz="1000" spc="-10" dirty="0">
                <a:solidFill>
                  <a:srgbClr val="2A2A2A"/>
                </a:solidFill>
              </a:rPr>
              <a:t>Bodies</a:t>
            </a:r>
            <a:r>
              <a:rPr sz="1000" spc="20" dirty="0">
                <a:solidFill>
                  <a:srgbClr val="2A2A2A"/>
                </a:solidFill>
              </a:rPr>
              <a:t> </a:t>
            </a:r>
            <a:r>
              <a:rPr sz="1000" spc="-45" dirty="0">
                <a:solidFill>
                  <a:srgbClr val="2A2A2A"/>
                </a:solidFill>
              </a:rPr>
              <a:t>in</a:t>
            </a:r>
            <a:r>
              <a:rPr sz="1000" spc="-20" dirty="0">
                <a:solidFill>
                  <a:srgbClr val="2A2A2A"/>
                </a:solidFill>
              </a:rPr>
              <a:t> </a:t>
            </a:r>
            <a:r>
              <a:rPr sz="1000" spc="-20" dirty="0">
                <a:solidFill>
                  <a:srgbClr val="262626"/>
                </a:solidFill>
              </a:rPr>
              <a:t>Satellite</a:t>
            </a:r>
            <a:r>
              <a:rPr sz="1000" spc="15" dirty="0">
                <a:solidFill>
                  <a:srgbClr val="262626"/>
                </a:solidFill>
              </a:rPr>
              <a:t> </a:t>
            </a:r>
            <a:r>
              <a:rPr sz="1000" spc="-10" dirty="0">
                <a:solidFill>
                  <a:srgbClr val="2A2A2A"/>
                </a:solidFill>
              </a:rPr>
              <a:t>Imagery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6570" y="1054608"/>
            <a:ext cx="1663999" cy="30662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33" y="289559"/>
            <a:ext cx="170666" cy="1737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337945">
              <a:lnSpc>
                <a:spcPct val="100000"/>
              </a:lnSpc>
              <a:spcBef>
                <a:spcPts val="944"/>
              </a:spcBef>
            </a:pPr>
            <a:r>
              <a:rPr spc="-55" dirty="0"/>
              <a:t>Image</a:t>
            </a:r>
            <a:r>
              <a:rPr spc="-45" dirty="0"/>
              <a:t> </a:t>
            </a:r>
            <a:r>
              <a:rPr spc="-25" dirty="0"/>
              <a:t>Preprocessing</a:t>
            </a:r>
            <a:r>
              <a:rPr spc="45" dirty="0"/>
              <a:t> </a:t>
            </a:r>
            <a:r>
              <a:rPr dirty="0"/>
              <a:t>for</a:t>
            </a:r>
            <a:r>
              <a:rPr spc="-85" dirty="0"/>
              <a:t> </a:t>
            </a:r>
            <a:r>
              <a:rPr spc="-20" dirty="0"/>
              <a:t>CNNs</a:t>
            </a:r>
          </a:p>
          <a:p>
            <a:pPr marL="1336675">
              <a:lnSpc>
                <a:spcPct val="100000"/>
              </a:lnSpc>
              <a:spcBef>
                <a:spcPts val="425"/>
              </a:spcBef>
            </a:pPr>
            <a:r>
              <a:rPr sz="1000" spc="-20" dirty="0">
                <a:solidFill>
                  <a:srgbClr val="282828"/>
                </a:solidFill>
              </a:rPr>
              <a:t>Enhancing</a:t>
            </a:r>
            <a:r>
              <a:rPr sz="1000" spc="25" dirty="0">
                <a:solidFill>
                  <a:srgbClr val="282828"/>
                </a:solidFill>
              </a:rPr>
              <a:t> </a:t>
            </a:r>
            <a:r>
              <a:rPr sz="1000" spc="-20" dirty="0">
                <a:solidFill>
                  <a:srgbClr val="282828"/>
                </a:solidFill>
              </a:rPr>
              <a:t>satellite</a:t>
            </a:r>
            <a:r>
              <a:rPr sz="1000" spc="10" dirty="0">
                <a:solidFill>
                  <a:srgbClr val="282828"/>
                </a:solidFill>
              </a:rPr>
              <a:t> </a:t>
            </a:r>
            <a:r>
              <a:rPr sz="1000" spc="-20" dirty="0">
                <a:solidFill>
                  <a:srgbClr val="282828"/>
                </a:solidFill>
              </a:rPr>
              <a:t>images</a:t>
            </a:r>
            <a:r>
              <a:rPr sz="1000" spc="5" dirty="0">
                <a:solidFill>
                  <a:srgbClr val="282828"/>
                </a:solidFill>
              </a:rPr>
              <a:t> </a:t>
            </a:r>
            <a:r>
              <a:rPr sz="1000" dirty="0">
                <a:solidFill>
                  <a:srgbClr val="2A2A2A"/>
                </a:solidFill>
              </a:rPr>
              <a:t>for</a:t>
            </a:r>
            <a:r>
              <a:rPr sz="1000" spc="-10" dirty="0">
                <a:solidFill>
                  <a:srgbClr val="2A2A2A"/>
                </a:solidFill>
              </a:rPr>
              <a:t> </a:t>
            </a:r>
            <a:r>
              <a:rPr sz="1000" spc="-10" dirty="0">
                <a:solidFill>
                  <a:srgbClr val="282828"/>
                </a:solidFill>
              </a:rPr>
              <a:t>accurate</a:t>
            </a:r>
            <a:r>
              <a:rPr sz="1000" spc="-20" dirty="0">
                <a:solidFill>
                  <a:srgbClr val="282828"/>
                </a:solidFill>
              </a:rPr>
              <a:t> </a:t>
            </a:r>
            <a:r>
              <a:rPr sz="1000" spc="-20" dirty="0">
                <a:solidFill>
                  <a:srgbClr val="262626"/>
                </a:solidFill>
              </a:rPr>
              <a:t>water </a:t>
            </a:r>
            <a:r>
              <a:rPr sz="1000" dirty="0">
                <a:solidFill>
                  <a:srgbClr val="262626"/>
                </a:solidFill>
              </a:rPr>
              <a:t>body</a:t>
            </a:r>
            <a:r>
              <a:rPr sz="1000" spc="5" dirty="0">
                <a:solidFill>
                  <a:srgbClr val="262626"/>
                </a:solidFill>
              </a:rPr>
              <a:t> </a:t>
            </a:r>
            <a:r>
              <a:rPr sz="1000" spc="-10" dirty="0">
                <a:solidFill>
                  <a:srgbClr val="282828"/>
                </a:solidFill>
              </a:rPr>
              <a:t>detection</a:t>
            </a: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39" y="1173509"/>
            <a:ext cx="2362200" cy="56769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635"/>
              </a:spcBef>
            </a:pPr>
            <a:r>
              <a:rPr sz="900" spc="10" dirty="0">
                <a:latin typeface="Calibri"/>
                <a:cs typeface="Calibri"/>
              </a:rPr>
              <a:t>Enhancing</a:t>
            </a:r>
            <a:r>
              <a:rPr sz="900" spc="17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Features</a:t>
            </a:r>
            <a:endParaRPr sz="900">
              <a:latin typeface="Calibri"/>
              <a:cs typeface="Calibri"/>
            </a:endParaRPr>
          </a:p>
          <a:p>
            <a:pPr marR="10160" algn="r">
              <a:lnSpc>
                <a:spcPct val="100000"/>
              </a:lnSpc>
              <a:spcBef>
                <a:spcPts val="505"/>
              </a:spcBef>
            </a:pP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Improves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the</a:t>
            </a:r>
            <a:r>
              <a:rPr sz="850" spc="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62626"/>
                </a:solidFill>
                <a:latin typeface="Calibri"/>
                <a:cs typeface="Calibri"/>
              </a:rPr>
              <a:t>visibility</a:t>
            </a:r>
            <a:r>
              <a:rPr sz="850" spc="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A2A2A"/>
                </a:solidFill>
                <a:latin typeface="Calibri"/>
                <a:cs typeface="Calibri"/>
              </a:rPr>
              <a:t>of</a:t>
            </a:r>
            <a:r>
              <a:rPr sz="850" spc="-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important</a:t>
            </a:r>
            <a:r>
              <a:rPr sz="850" spc="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62626"/>
                </a:solidFill>
                <a:latin typeface="Calibri"/>
                <a:cs typeface="Calibri"/>
              </a:rPr>
              <a:t>features</a:t>
            </a:r>
            <a:r>
              <a:rPr sz="85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262626"/>
                </a:solidFill>
                <a:latin typeface="Calibri"/>
                <a:cs typeface="Calibri"/>
              </a:rPr>
              <a:t>in</a:t>
            </a:r>
            <a:r>
              <a:rPr sz="85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satellite</a:t>
            </a:r>
            <a:endParaRPr sz="8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10"/>
              </a:spcBef>
            </a:pPr>
            <a:r>
              <a:rPr sz="850" spc="-10" dirty="0">
                <a:solidFill>
                  <a:srgbClr val="262626"/>
                </a:solidFill>
                <a:latin typeface="Calibri"/>
                <a:cs typeface="Calibri"/>
              </a:rPr>
              <a:t>images.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081" y="2067589"/>
            <a:ext cx="2448560" cy="58356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R="19050" algn="r">
              <a:lnSpc>
                <a:spcPct val="100000"/>
              </a:lnSpc>
              <a:spcBef>
                <a:spcPts val="670"/>
              </a:spcBef>
            </a:pPr>
            <a:r>
              <a:rPr sz="1000" spc="-10" dirty="0">
                <a:latin typeface="Calibri"/>
                <a:cs typeface="Calibri"/>
              </a:rPr>
              <a:t>Ensuring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Consistency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84"/>
              </a:spcBef>
            </a:pPr>
            <a:r>
              <a:rPr sz="850" spc="-10" dirty="0">
                <a:solidFill>
                  <a:srgbClr val="262626"/>
                </a:solidFill>
                <a:latin typeface="Calibri"/>
                <a:cs typeface="Calibri"/>
              </a:rPr>
              <a:t>Standardizes</a:t>
            </a:r>
            <a:r>
              <a:rPr sz="85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image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formats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62626"/>
                </a:solidFill>
                <a:latin typeface="Calibri"/>
                <a:cs typeface="Calibri"/>
              </a:rPr>
              <a:t>and</a:t>
            </a:r>
            <a:r>
              <a:rPr sz="85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62626"/>
                </a:solidFill>
                <a:latin typeface="Calibri"/>
                <a:cs typeface="Calibri"/>
              </a:rPr>
              <a:t>quality</a:t>
            </a:r>
            <a:r>
              <a:rPr sz="85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for </a:t>
            </a:r>
            <a:r>
              <a:rPr sz="850" spc="-20" dirty="0">
                <a:solidFill>
                  <a:srgbClr val="262626"/>
                </a:solidFill>
                <a:latin typeface="Calibri"/>
                <a:cs typeface="Calibri"/>
              </a:rPr>
              <a:t>reliable</a:t>
            </a:r>
            <a:r>
              <a:rPr sz="85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data</a:t>
            </a:r>
            <a:endParaRPr sz="850">
              <a:latin typeface="Calibri"/>
              <a:cs typeface="Calibri"/>
            </a:endParaRPr>
          </a:p>
          <a:p>
            <a:pPr marR="17145" algn="r">
              <a:lnSpc>
                <a:spcPct val="100000"/>
              </a:lnSpc>
              <a:spcBef>
                <a:spcPts val="35"/>
              </a:spcBef>
            </a:pP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comparison.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875" y="2999441"/>
            <a:ext cx="2449830" cy="56197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10"/>
              </a:spcBef>
            </a:pPr>
            <a:r>
              <a:rPr sz="900" dirty="0">
                <a:latin typeface="Calibri"/>
                <a:cs typeface="Calibri"/>
              </a:rPr>
              <a:t>Resizing</a:t>
            </a:r>
            <a:r>
              <a:rPr sz="900" spc="2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Images</a:t>
            </a:r>
            <a:endParaRPr sz="900">
              <a:latin typeface="Calibri"/>
              <a:cs typeface="Calibri"/>
            </a:endParaRPr>
          </a:p>
          <a:p>
            <a:pPr marR="12700" algn="r">
              <a:lnSpc>
                <a:spcPct val="100000"/>
              </a:lnSpc>
              <a:spcBef>
                <a:spcPts val="480"/>
              </a:spcBef>
            </a:pP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Adjusts</a:t>
            </a:r>
            <a:r>
              <a:rPr sz="850" spc="-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image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62626"/>
                </a:solidFill>
                <a:latin typeface="Calibri"/>
                <a:cs typeface="Calibri"/>
              </a:rPr>
              <a:t>dimensions</a:t>
            </a:r>
            <a:r>
              <a:rPr sz="850" spc="6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2A2A2A"/>
                </a:solidFill>
                <a:latin typeface="Calibri"/>
                <a:cs typeface="Calibri"/>
              </a:rPr>
              <a:t>to</a:t>
            </a:r>
            <a:r>
              <a:rPr sz="850" spc="-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A2A2A"/>
                </a:solidFill>
                <a:latin typeface="Calibri"/>
                <a:cs typeface="Calibri"/>
              </a:rPr>
              <a:t>fit </a:t>
            </a:r>
            <a:r>
              <a:rPr sz="850" spc="-10" dirty="0">
                <a:solidFill>
                  <a:srgbClr val="262626"/>
                </a:solidFill>
                <a:latin typeface="Calibri"/>
                <a:cs typeface="Calibri"/>
              </a:rPr>
              <a:t>processing</a:t>
            </a:r>
            <a:r>
              <a:rPr sz="850" spc="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requirements</a:t>
            </a:r>
            <a:endParaRPr sz="850">
              <a:latin typeface="Calibri"/>
              <a:cs typeface="Calibri"/>
            </a:endParaRPr>
          </a:p>
          <a:p>
            <a:pPr marR="10160" algn="r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solidFill>
                  <a:srgbClr val="2A2A2A"/>
                </a:solidFill>
                <a:latin typeface="Calibri"/>
                <a:cs typeface="Calibri"/>
              </a:rPr>
              <a:t>and</a:t>
            </a:r>
            <a:r>
              <a:rPr sz="850" spc="-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improve</a:t>
            </a:r>
            <a:r>
              <a:rPr sz="85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computational</a:t>
            </a:r>
            <a:r>
              <a:rPr sz="850" spc="-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A2A2A"/>
                </a:solidFill>
                <a:latin typeface="Calibri"/>
                <a:cs typeface="Calibri"/>
              </a:rPr>
              <a:t>efficiency.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9510" y="1627661"/>
            <a:ext cx="2459990" cy="56896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900" dirty="0">
                <a:latin typeface="Calibri"/>
                <a:cs typeface="Calibri"/>
              </a:rPr>
              <a:t>Removing</a:t>
            </a:r>
            <a:r>
              <a:rPr sz="900" spc="19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Noise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850" spc="-20" dirty="0">
                <a:solidFill>
                  <a:srgbClr val="262626"/>
                </a:solidFill>
                <a:latin typeface="Calibri"/>
                <a:cs typeface="Calibri"/>
              </a:rPr>
              <a:t>Eliminates</a:t>
            </a:r>
            <a:r>
              <a:rPr sz="85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62626"/>
                </a:solidFill>
                <a:latin typeface="Calibri"/>
                <a:cs typeface="Calibri"/>
              </a:rPr>
              <a:t>irrelevant</a:t>
            </a:r>
            <a:r>
              <a:rPr sz="850" spc="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data</a:t>
            </a: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clarify</a:t>
            </a:r>
            <a:r>
              <a:rPr sz="850" spc="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282828"/>
                </a:solidFill>
                <a:latin typeface="Calibri"/>
                <a:cs typeface="Calibri"/>
              </a:rPr>
              <a:t>the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 images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A2A2A"/>
                </a:solidFill>
                <a:latin typeface="Calibri"/>
                <a:cs typeface="Calibri"/>
              </a:rPr>
              <a:t>for</a:t>
            </a:r>
            <a:r>
              <a:rPr sz="850" spc="-1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better</a:t>
            </a:r>
            <a:endParaRPr sz="85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60"/>
              </a:spcBef>
            </a:pP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analysis.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0572" y="2542241"/>
            <a:ext cx="2488565" cy="56578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900" dirty="0">
                <a:latin typeface="Calibri"/>
                <a:cs typeface="Calibri"/>
              </a:rPr>
              <a:t>Converting</a:t>
            </a:r>
            <a:r>
              <a:rPr sz="900" spc="25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to</a:t>
            </a:r>
            <a:r>
              <a:rPr sz="900" spc="12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Grayscale</a:t>
            </a:r>
            <a:endParaRPr sz="9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480"/>
              </a:spcBef>
            </a:pPr>
            <a:r>
              <a:rPr sz="850" spc="-20" dirty="0">
                <a:solidFill>
                  <a:srgbClr val="262626"/>
                </a:solidFill>
                <a:latin typeface="Calibri"/>
                <a:cs typeface="Calibri"/>
              </a:rPr>
              <a:t>Simplifies</a:t>
            </a:r>
            <a:r>
              <a:rPr sz="85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62626"/>
                </a:solidFill>
                <a:latin typeface="Calibri"/>
                <a:cs typeface="Calibri"/>
              </a:rPr>
              <a:t>image</a:t>
            </a:r>
            <a:r>
              <a:rPr sz="85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data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62626"/>
                </a:solidFill>
                <a:latin typeface="Calibri"/>
                <a:cs typeface="Calibri"/>
              </a:rPr>
              <a:t>by</a:t>
            </a:r>
            <a:r>
              <a:rPr sz="850" spc="-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reducing</a:t>
            </a:r>
            <a:r>
              <a:rPr sz="850" spc="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color</a:t>
            </a:r>
            <a:r>
              <a:rPr sz="850" spc="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262626"/>
                </a:solidFill>
                <a:latin typeface="Calibri"/>
                <a:cs typeface="Calibri"/>
              </a:rPr>
              <a:t>information</a:t>
            </a:r>
            <a:r>
              <a:rPr sz="850" spc="7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A2A2A"/>
                </a:solidFill>
                <a:latin typeface="Calibri"/>
                <a:cs typeface="Calibri"/>
              </a:rPr>
              <a:t>while</a:t>
            </a: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900" spc="-55" dirty="0">
                <a:solidFill>
                  <a:srgbClr val="262626"/>
                </a:solidFill>
                <a:latin typeface="Calibri"/>
                <a:cs typeface="Calibri"/>
              </a:rPr>
              <a:t>maintaining</a:t>
            </a:r>
            <a:r>
              <a:rPr sz="900" spc="6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62626"/>
                </a:solidFill>
                <a:latin typeface="Calibri"/>
                <a:cs typeface="Calibri"/>
              </a:rPr>
              <a:t>essential</a:t>
            </a:r>
            <a:r>
              <a:rPr sz="900" spc="-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details.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50149" y="3453593"/>
            <a:ext cx="2620010" cy="56451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610"/>
              </a:spcBef>
            </a:pPr>
            <a:r>
              <a:rPr sz="900" dirty="0">
                <a:latin typeface="Calibri"/>
                <a:cs typeface="Calibri"/>
              </a:rPr>
              <a:t>Applying</a:t>
            </a:r>
            <a:r>
              <a:rPr sz="900" spc="204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Filters</a:t>
            </a:r>
            <a:endParaRPr sz="900">
              <a:latin typeface="Calibri"/>
              <a:cs typeface="Calibri"/>
            </a:endParaRPr>
          </a:p>
          <a:p>
            <a:pPr marL="16510" marR="5080" indent="-4445">
              <a:lnSpc>
                <a:spcPct val="112900"/>
              </a:lnSpc>
              <a:spcBef>
                <a:spcPts val="350"/>
              </a:spcBef>
            </a:pP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Uses</a:t>
            </a:r>
            <a:r>
              <a:rPr sz="850" spc="-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various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filters 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enhance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details</a:t>
            </a:r>
            <a:r>
              <a:rPr sz="850" spc="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sz="850" spc="-4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reduce</a:t>
            </a: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unwanted</a:t>
            </a:r>
            <a:r>
              <a:rPr sz="85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62626"/>
                </a:solidFill>
                <a:latin typeface="Calibri"/>
                <a:cs typeface="Calibri"/>
              </a:rPr>
              <a:t>artifacts</a:t>
            </a:r>
            <a:r>
              <a:rPr sz="850" spc="7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2A2A2A"/>
                </a:solidFill>
                <a:latin typeface="Calibri"/>
                <a:cs typeface="Calibri"/>
              </a:rPr>
              <a:t>in</a:t>
            </a:r>
            <a:r>
              <a:rPr sz="850" spc="-1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spc="-40" dirty="0">
                <a:solidFill>
                  <a:srgbClr val="282828"/>
                </a:solidFill>
                <a:latin typeface="Calibri"/>
                <a:cs typeface="Calibri"/>
              </a:rPr>
              <a:t>the</a:t>
            </a:r>
            <a:r>
              <a:rPr sz="850" spc="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images.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900</Words>
  <Application>Microsoft Office PowerPoint</Application>
  <PresentationFormat>Custom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MT</vt:lpstr>
      <vt:lpstr>Calibri</vt:lpstr>
      <vt:lpstr>Courier New</vt:lpstr>
      <vt:lpstr>Office Theme</vt:lpstr>
      <vt:lpstr>PowerPoint Presentation</vt:lpstr>
      <vt:lpstr>Acknowledgements and Team Contributions</vt:lpstr>
      <vt:lpstr>Introduction to Water Bodies Detection</vt:lpstr>
      <vt:lpstr>Importance of Detecting Water Bodies</vt:lpstr>
      <vt:lpstr>Overview of Satellite Imagery Understanding Water Bodies Detection through Satellite Technology</vt:lpstr>
      <vt:lpstr>Applications of Water Body Detection Utilizing satellite imagery for effective water management</vt:lpstr>
      <vt:lpstr>Spatial Filters</vt:lpstr>
      <vt:lpstr>Introduction to Convolutional Neural Networks (CNNs) Effective Techniques for Detecting Water Bodies in Satellite Imagery</vt:lpstr>
      <vt:lpstr>Image Preprocessing for CNNs Enhancing satellite images for accurate water body detection</vt:lpstr>
      <vt:lpstr>Challenges in Water Bodies Detection</vt:lpstr>
      <vt:lpstr>Methodology for Water Body Detection A step-by-step approach to identifying water bodies in satellite imagery</vt:lpstr>
      <vt:lpstr>PowerPoint Presentation</vt:lpstr>
      <vt:lpstr>Future Directions in Water Body Detection</vt:lpstr>
      <vt:lpstr>Conclusion: The Power of CNNs in Water Body Detection Revolutionizing water body monitoring with advanced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Ameer roshan</dc:creator>
  <cp:lastModifiedBy>Ameer Roshan</cp:lastModifiedBy>
  <cp:revision>2</cp:revision>
  <dcterms:created xsi:type="dcterms:W3CDTF">2024-11-22T11:31:24Z</dcterms:created>
  <dcterms:modified xsi:type="dcterms:W3CDTF">2024-11-24T06:28:36Z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2024-11-22T00:00:00Z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2024-11-22T00:00:00Z</vt:filetime>
  </property>
</Properties>
</file>