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0BFF-A88C-46A3-ADA8-7C00E4C0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Authlib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2282-5846-48C1-89D0-55D80A6B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911365"/>
            <a:ext cx="6400800" cy="879835"/>
          </a:xfrm>
        </p:spPr>
        <p:txBody>
          <a:bodyPr>
            <a:normAutofit/>
          </a:bodyPr>
          <a:lstStyle/>
          <a:p>
            <a:r>
              <a:rPr lang="en-US" sz="3600" dirty="0"/>
              <a:t>By Sayef Iqbal</a:t>
            </a:r>
          </a:p>
        </p:txBody>
      </p:sp>
    </p:spTree>
    <p:extLst>
      <p:ext uri="{BB962C8B-B14F-4D97-AF65-F5344CB8AC3E}">
        <p14:creationId xmlns:p14="http://schemas.microsoft.com/office/powerpoint/2010/main" val="10106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272-F6FB-4C5A-82E8-E9A26FC3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473" y="1291473"/>
            <a:ext cx="5650601" cy="867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Quick Get Started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207D2-E8EA-4F1B-98E7-F36169AA7E7B}"/>
              </a:ext>
            </a:extLst>
          </p:cNvPr>
          <p:cNvSpPr txBox="1"/>
          <p:nvPr/>
        </p:nvSpPr>
        <p:spPr>
          <a:xfrm>
            <a:off x="2460396" y="3308808"/>
            <a:ext cx="5863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	     Lets Code!</a:t>
            </a:r>
          </a:p>
        </p:txBody>
      </p:sp>
    </p:spTree>
    <p:extLst>
      <p:ext uri="{BB962C8B-B14F-4D97-AF65-F5344CB8AC3E}">
        <p14:creationId xmlns:p14="http://schemas.microsoft.com/office/powerpoint/2010/main" val="45269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272-F6FB-4C5A-82E8-E9A26FC3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625" y="2262746"/>
            <a:ext cx="8534400" cy="258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							Thank You</a:t>
            </a:r>
          </a:p>
          <a:p>
            <a:pPr marL="0" indent="0">
              <a:buNone/>
            </a:pPr>
            <a:r>
              <a:rPr lang="en-US" sz="5100" dirty="0"/>
              <a:t>								Q/A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1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272-F6FB-4C5A-82E8-E9A26FC3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93509"/>
            <a:ext cx="8534400" cy="2903456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The ultimate Python library in building OAuth and OpenID Connect servers.</a:t>
            </a:r>
          </a:p>
          <a:p>
            <a:r>
              <a:rPr lang="en-US" sz="4400" dirty="0" err="1"/>
              <a:t>Theproject</a:t>
            </a:r>
            <a:r>
              <a:rPr lang="en-US" sz="4400" dirty="0"/>
              <a:t> is inspired by</a:t>
            </a:r>
          </a:p>
          <a:p>
            <a:r>
              <a:rPr lang="en-US" sz="3400" dirty="0" err="1"/>
              <a:t>OAuthLib</a:t>
            </a:r>
            <a:endParaRPr lang="en-US" sz="3400" dirty="0"/>
          </a:p>
          <a:p>
            <a:r>
              <a:rPr lang="en-US" sz="3400" dirty="0"/>
              <a:t>Flask-</a:t>
            </a:r>
            <a:r>
              <a:rPr lang="en-US" sz="3400" dirty="0" err="1"/>
              <a:t>OAuthlib</a:t>
            </a:r>
            <a:endParaRPr lang="en-US" sz="3400" dirty="0"/>
          </a:p>
          <a:p>
            <a:r>
              <a:rPr lang="en-US" sz="3400" dirty="0"/>
              <a:t>requests-</a:t>
            </a:r>
            <a:r>
              <a:rPr lang="en-US" sz="3400" dirty="0" err="1"/>
              <a:t>oauthlib</a:t>
            </a:r>
            <a:endParaRPr lang="en-US" sz="3400" dirty="0"/>
          </a:p>
          <a:p>
            <a:r>
              <a:rPr lang="en-US" sz="3400" dirty="0" err="1"/>
              <a:t>pyjwt</a:t>
            </a:r>
            <a:endParaRPr lang="en-US" sz="34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A3504-5DD6-4156-A456-57427DC4F780}"/>
              </a:ext>
            </a:extLst>
          </p:cNvPr>
          <p:cNvSpPr txBox="1"/>
          <p:nvPr/>
        </p:nvSpPr>
        <p:spPr>
          <a:xfrm>
            <a:off x="684211" y="3835293"/>
            <a:ext cx="7979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OpenID Connect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Authentication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Framework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Loginpass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9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272-F6FB-4C5A-82E8-E9A26FC3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42" y="1941921"/>
            <a:ext cx="9393042" cy="298829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Ideal for OAuth 1, OAuth 2 client and session authentication process</a:t>
            </a:r>
          </a:p>
          <a:p>
            <a:r>
              <a:rPr lang="en-US" sz="2800" dirty="0"/>
              <a:t>It also supports OAuth server authentication. You can run your own authentication server for applications to authenticate against.</a:t>
            </a:r>
          </a:p>
          <a:p>
            <a:r>
              <a:rPr lang="en-US" sz="2800" dirty="0"/>
              <a:t>We will look at </a:t>
            </a:r>
            <a:r>
              <a:rPr lang="en-US" sz="2800" dirty="0" err="1"/>
              <a:t>Loginpass</a:t>
            </a:r>
            <a:r>
              <a:rPr lang="en-US" sz="2800" dirty="0"/>
              <a:t> and how simply it can be integrated with any flask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833A0-6468-4B01-B7DF-0C6539EDE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2" y="1808480"/>
            <a:ext cx="6063233" cy="48869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4FF32-07F0-4AC8-91CE-6A24216B17CA}"/>
              </a:ext>
            </a:extLst>
          </p:cNvPr>
          <p:cNvSpPr txBox="1"/>
          <p:nvPr/>
        </p:nvSpPr>
        <p:spPr>
          <a:xfrm>
            <a:off x="4456106" y="876693"/>
            <a:ext cx="373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OAuth 1 </a:t>
            </a:r>
            <a:r>
              <a:rPr lang="en-US" sz="3600" dirty="0" err="1"/>
              <a:t>FLow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659DF-3957-4571-BB45-B2C65747C7BF}"/>
              </a:ext>
            </a:extLst>
          </p:cNvPr>
          <p:cNvSpPr txBox="1"/>
          <p:nvPr/>
        </p:nvSpPr>
        <p:spPr>
          <a:xfrm>
            <a:off x="6325386" y="1808480"/>
            <a:ext cx="5656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Client</a:t>
            </a:r>
            <a:r>
              <a:rPr lang="en-US" dirty="0"/>
              <a:t> uses its </a:t>
            </a:r>
            <a:r>
              <a:rPr lang="en-US" b="1" dirty="0"/>
              <a:t>client credentials</a:t>
            </a:r>
            <a:r>
              <a:rPr lang="en-US" dirty="0"/>
              <a:t> to make a request to server, asking the server for a temporary credential.</a:t>
            </a:r>
          </a:p>
          <a:p>
            <a:pPr marL="342900" indent="-342900">
              <a:buAutoNum type="arabicPeriod"/>
            </a:pPr>
            <a:r>
              <a:rPr lang="en-US" b="1" dirty="0"/>
              <a:t>Server</a:t>
            </a:r>
            <a:r>
              <a:rPr lang="en-US" dirty="0"/>
              <a:t> responds with a </a:t>
            </a:r>
            <a:r>
              <a:rPr lang="en-US" b="1" dirty="0"/>
              <a:t>temporary credential</a:t>
            </a:r>
            <a:r>
              <a:rPr lang="en-US" dirty="0"/>
              <a:t> if it verified your client credential.</a:t>
            </a:r>
          </a:p>
          <a:p>
            <a:pPr marL="342900" indent="-342900">
              <a:buAutoNum type="arabicPeriod"/>
            </a:pPr>
            <a:r>
              <a:rPr lang="en-US" b="1" dirty="0"/>
              <a:t>Client</a:t>
            </a:r>
            <a:r>
              <a:rPr lang="en-US" dirty="0"/>
              <a:t> saves temporary credential for later use, then open a view for </a:t>
            </a:r>
            <a:r>
              <a:rPr lang="en-US" b="1" dirty="0"/>
              <a:t>resource owner</a:t>
            </a:r>
            <a:r>
              <a:rPr lang="en-US" dirty="0"/>
              <a:t> to grant the access.</a:t>
            </a:r>
          </a:p>
          <a:p>
            <a:pPr marL="342900" indent="-342900">
              <a:buAutoNum type="arabicPeriod"/>
            </a:pPr>
            <a:r>
              <a:rPr lang="en-US" dirty="0"/>
              <a:t>When access is granted, </a:t>
            </a:r>
            <a:r>
              <a:rPr lang="en-US" b="1" dirty="0"/>
              <a:t>Server</a:t>
            </a:r>
            <a:r>
              <a:rPr lang="en-US" dirty="0"/>
              <a:t> responds with a </a:t>
            </a:r>
            <a:r>
              <a:rPr lang="en-US" b="1" dirty="0"/>
              <a:t>verifier</a:t>
            </a:r>
            <a:r>
              <a:rPr lang="en-US" dirty="0"/>
              <a:t> to client.</a:t>
            </a:r>
          </a:p>
          <a:p>
            <a:pPr marL="342900" indent="-342900">
              <a:buAutoNum type="arabicPeriod"/>
            </a:pPr>
            <a:r>
              <a:rPr lang="en-US" b="1" dirty="0"/>
              <a:t>Client</a:t>
            </a:r>
            <a:r>
              <a:rPr lang="en-US" dirty="0"/>
              <a:t> uses this </a:t>
            </a:r>
            <a:r>
              <a:rPr lang="en-US" b="1" dirty="0"/>
              <a:t>verifier and temporary credential</a:t>
            </a:r>
            <a:r>
              <a:rPr lang="en-US" dirty="0"/>
              <a:t> to make a request to the server asking for </a:t>
            </a:r>
            <a:r>
              <a:rPr lang="en-US" b="1" dirty="0"/>
              <a:t>token credentials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b="1" dirty="0"/>
              <a:t>Server</a:t>
            </a:r>
            <a:r>
              <a:rPr lang="en-US" dirty="0"/>
              <a:t> responds with access token if it verified everything.</a:t>
            </a:r>
          </a:p>
        </p:txBody>
      </p:sp>
    </p:spTree>
    <p:extLst>
      <p:ext uri="{BB962C8B-B14F-4D97-AF65-F5344CB8AC3E}">
        <p14:creationId xmlns:p14="http://schemas.microsoft.com/office/powerpoint/2010/main" val="41818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4F349-FB65-4DB7-B64E-C6563955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66" y="1778000"/>
            <a:ext cx="5840734" cy="48263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A0A9B-21B0-4C2A-BC41-03475DA2D847}"/>
              </a:ext>
            </a:extLst>
          </p:cNvPr>
          <p:cNvSpPr txBox="1"/>
          <p:nvPr/>
        </p:nvSpPr>
        <p:spPr>
          <a:xfrm>
            <a:off x="6370320" y="1910080"/>
            <a:ext cx="5669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Your application (</a:t>
            </a:r>
            <a:r>
              <a:rPr lang="en-US" b="1" dirty="0"/>
              <a:t>client</a:t>
            </a:r>
            <a:r>
              <a:rPr lang="en-US" dirty="0"/>
              <a:t>) prompts the user to log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user clicks the </a:t>
            </a:r>
            <a:r>
              <a:rPr lang="en-US" i="1" dirty="0"/>
              <a:t>login</a:t>
            </a:r>
            <a:r>
              <a:rPr lang="en-US" dirty="0"/>
              <a:t> button, your application will redirect to GitHub’s authorize page (</a:t>
            </a:r>
            <a:r>
              <a:rPr lang="en-US" b="1" dirty="0"/>
              <a:t>Authorization Server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user (he/she is a GitHub user, which means he/she is a </a:t>
            </a:r>
            <a:r>
              <a:rPr lang="en-US" b="1" dirty="0"/>
              <a:t>Resource Owner</a:t>
            </a:r>
            <a:r>
              <a:rPr lang="en-US" dirty="0"/>
              <a:t>) clicks the </a:t>
            </a:r>
            <a:r>
              <a:rPr lang="en-US" i="1" dirty="0"/>
              <a:t>allow</a:t>
            </a:r>
            <a:r>
              <a:rPr lang="en-US" dirty="0"/>
              <a:t> button to tell GitHub that he/she granted the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 </a:t>
            </a:r>
            <a:r>
              <a:rPr lang="en-US" b="1" dirty="0"/>
              <a:t>Authorization Server</a:t>
            </a:r>
            <a:r>
              <a:rPr lang="en-US" dirty="0"/>
              <a:t> issues an </a:t>
            </a:r>
            <a:r>
              <a:rPr lang="en-US" b="1" dirty="0"/>
              <a:t>access token</a:t>
            </a:r>
            <a:r>
              <a:rPr lang="en-US" dirty="0"/>
              <a:t> to your application. (This step can contain several sub-steps)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application uses the </a:t>
            </a:r>
            <a:r>
              <a:rPr lang="en-US" b="1" dirty="0"/>
              <a:t>access token</a:t>
            </a:r>
            <a:r>
              <a:rPr lang="en-US" dirty="0"/>
              <a:t> to fetch source code from GitHub’s </a:t>
            </a:r>
            <a:r>
              <a:rPr lang="en-US" b="1" dirty="0"/>
              <a:t>Resource Server</a:t>
            </a:r>
            <a:r>
              <a:rPr lang="en-US" dirty="0"/>
              <a:t>, analyze the source code and return the result to your application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3B0AD-08A1-4A39-9F83-DF81D0917AB3}"/>
              </a:ext>
            </a:extLst>
          </p:cNvPr>
          <p:cNvSpPr txBox="1"/>
          <p:nvPr/>
        </p:nvSpPr>
        <p:spPr>
          <a:xfrm>
            <a:off x="3937262" y="754144"/>
            <a:ext cx="4317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OAuth 2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272-F6FB-4C5A-82E8-E9A26FC3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42" y="1168924"/>
            <a:ext cx="8534400" cy="867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Some OAuth Clients.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207D2-E8EA-4F1B-98E7-F36169AA7E7B}"/>
              </a:ext>
            </a:extLst>
          </p:cNvPr>
          <p:cNvSpPr txBox="1"/>
          <p:nvPr/>
        </p:nvSpPr>
        <p:spPr>
          <a:xfrm>
            <a:off x="448542" y="2158738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OAuth 1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OAuth 2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Flask OAuth Client - </a:t>
            </a:r>
            <a:r>
              <a:rPr lang="en-US" sz="3200" dirty="0" err="1"/>
              <a:t>Loginpass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Django OAuth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OAuthClient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871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6E1A5-2223-4A7E-BA2B-843C5F1066E3}"/>
              </a:ext>
            </a:extLst>
          </p:cNvPr>
          <p:cNvSpPr txBox="1"/>
          <p:nvPr/>
        </p:nvSpPr>
        <p:spPr>
          <a:xfrm>
            <a:off x="873341" y="924874"/>
            <a:ext cx="8342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Typical </a:t>
            </a:r>
            <a:r>
              <a:rPr lang="en-US" sz="3200" dirty="0" err="1"/>
              <a:t>OAuthclient</a:t>
            </a:r>
            <a:r>
              <a:rPr lang="en-US" sz="3200" dirty="0"/>
              <a:t> configuration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B7575-8BAA-47BE-8A89-7F920958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032719"/>
            <a:ext cx="9888171" cy="1945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24952-EC4E-4DF1-ADEF-EF04E02C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3911600"/>
            <a:ext cx="9888171" cy="15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08D-4253-4C30-93DE-4B950D98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92752"/>
            <a:ext cx="5482908" cy="3901648"/>
          </a:xfrm>
        </p:spPr>
        <p:txBody>
          <a:bodyPr>
            <a:noAutofit/>
          </a:bodyPr>
          <a:lstStyle/>
          <a:p>
            <a:r>
              <a:rPr lang="en-US" sz="2000" cap="none" dirty="0">
                <a:latin typeface="+mn-lt"/>
              </a:rPr>
              <a:t>Supporting a wide range of social network service connections.</a:t>
            </a:r>
            <a:br>
              <a:rPr lang="en-US" sz="2000" cap="none" dirty="0">
                <a:latin typeface="+mn-lt"/>
              </a:rPr>
            </a:b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Google with </a:t>
            </a:r>
            <a:r>
              <a:rPr lang="en-US" sz="2000" cap="none" dirty="0" err="1">
                <a:latin typeface="+mn-lt"/>
              </a:rPr>
              <a:t>openid</a:t>
            </a:r>
            <a:r>
              <a:rPr lang="en-US" sz="2000" cap="none" dirty="0">
                <a:latin typeface="+mn-lt"/>
              </a:rPr>
              <a:t> connect and service account.</a:t>
            </a:r>
            <a:br>
              <a:rPr lang="en-US" sz="2000" cap="none" dirty="0">
                <a:latin typeface="+mn-lt"/>
              </a:rPr>
            </a:b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Twitter </a:t>
            </a:r>
            <a:r>
              <a:rPr lang="en-US" sz="2000" cap="none" dirty="0" err="1">
                <a:latin typeface="+mn-lt"/>
              </a:rPr>
              <a:t>oauth</a:t>
            </a:r>
            <a:r>
              <a:rPr lang="en-US" sz="2000" cap="none" dirty="0">
                <a:latin typeface="+mn-lt"/>
              </a:rPr>
              <a:t> 1 connect</a:t>
            </a:r>
            <a:br>
              <a:rPr lang="en-US" sz="2000" cap="none" dirty="0">
                <a:latin typeface="+mn-lt"/>
              </a:rPr>
            </a:b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Dropbox, reddit, </a:t>
            </a:r>
            <a:r>
              <a:rPr lang="en-US" sz="2000" cap="none" dirty="0" err="1">
                <a:latin typeface="+mn-lt"/>
              </a:rPr>
              <a:t>github</a:t>
            </a:r>
            <a:r>
              <a:rPr lang="en-US" sz="2000" cap="none" dirty="0">
                <a:latin typeface="+mn-lt"/>
              </a:rPr>
              <a:t>, </a:t>
            </a:r>
            <a:r>
              <a:rPr lang="en-US" sz="2000" cap="none" dirty="0" err="1">
                <a:latin typeface="+mn-lt"/>
              </a:rPr>
              <a:t>facebook</a:t>
            </a:r>
            <a:r>
              <a:rPr lang="en-US" sz="2000" cap="none" dirty="0">
                <a:latin typeface="+mn-lt"/>
              </a:rPr>
              <a:t> etc..</a:t>
            </a:r>
            <a:br>
              <a:rPr lang="en-US" sz="2000" cap="none" dirty="0">
                <a:latin typeface="+mn-lt"/>
              </a:rPr>
            </a:b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Gitlab and its enterprise </a:t>
            </a:r>
            <a:r>
              <a:rPr lang="en-US" sz="2000" cap="none" dirty="0" err="1">
                <a:latin typeface="+mn-lt"/>
              </a:rPr>
              <a:t>oauth</a:t>
            </a:r>
            <a:r>
              <a:rPr lang="en-US" sz="2000" cap="none" dirty="0">
                <a:latin typeface="+mn-lt"/>
              </a:rPr>
              <a:t>.</a:t>
            </a:r>
            <a:br>
              <a:rPr lang="en-US" sz="2000" cap="none" dirty="0">
                <a:latin typeface="+mn-lt"/>
              </a:rPr>
            </a:br>
            <a:br>
              <a:rPr lang="en-US" sz="2000" cap="none" dirty="0">
                <a:latin typeface="+mn-lt"/>
              </a:rPr>
            </a:br>
            <a:r>
              <a:rPr lang="en-US" sz="2000" cap="none" dirty="0" err="1">
                <a:latin typeface="+mn-lt"/>
              </a:rPr>
              <a:t>Stackoverflow</a:t>
            </a:r>
            <a:r>
              <a:rPr lang="en-US" sz="2000" cap="none" dirty="0">
                <a:latin typeface="+mn-lt"/>
              </a:rPr>
              <a:t> and its related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5E9F-60DD-4B05-AA69-AB47FA34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39305"/>
          </a:xfrm>
        </p:spPr>
        <p:txBody>
          <a:bodyPr>
            <a:normAutofit/>
          </a:bodyPr>
          <a:lstStyle/>
          <a:p>
            <a:r>
              <a:rPr lang="en-US" sz="4000" dirty="0" err="1"/>
              <a:t>Loginpass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EA963-DEBF-4116-8DC4-0ED9F5CE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01" y="752962"/>
            <a:ext cx="1847984" cy="12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E4AF-78C5-4961-9B1E-8AA12C10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038618" cy="604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Google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GitHub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Gitlab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Twitter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Facebook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Dropbox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Reddit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chemeClr val="tx1"/>
                </a:solidFill>
              </a:rPr>
              <a:t>Linkedin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Azure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Discord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D55C-AD76-4837-900F-7381CEFFE00E}"/>
              </a:ext>
            </a:extLst>
          </p:cNvPr>
          <p:cNvSpPr txBox="1"/>
          <p:nvPr/>
        </p:nvSpPr>
        <p:spPr>
          <a:xfrm>
            <a:off x="5522536" y="751788"/>
            <a:ext cx="44400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 Slack</a:t>
            </a:r>
          </a:p>
          <a:p>
            <a:r>
              <a:rPr lang="en-US" sz="2800" b="1" dirty="0"/>
              <a:t> Jira</a:t>
            </a:r>
          </a:p>
          <a:p>
            <a:r>
              <a:rPr lang="en-US" sz="2800" b="1" dirty="0"/>
              <a:t> </a:t>
            </a:r>
            <a:r>
              <a:rPr lang="en-US" sz="2800" b="1" dirty="0" err="1"/>
              <a:t>StackOverflow</a:t>
            </a:r>
            <a:endParaRPr lang="en-US" sz="2800" b="1" dirty="0"/>
          </a:p>
          <a:p>
            <a:r>
              <a:rPr lang="en-US" sz="2800" b="1" dirty="0"/>
              <a:t> Bitbucket</a:t>
            </a:r>
          </a:p>
          <a:p>
            <a:r>
              <a:rPr lang="en-US" sz="2800" b="1" dirty="0"/>
              <a:t> Auth0</a:t>
            </a:r>
          </a:p>
          <a:p>
            <a:r>
              <a:rPr lang="en-US" sz="2800" b="1" dirty="0"/>
              <a:t> </a:t>
            </a:r>
            <a:r>
              <a:rPr lang="en-US" sz="2800" b="1" dirty="0" err="1"/>
              <a:t>Strava</a:t>
            </a:r>
            <a:endParaRPr lang="en-US" sz="2800" b="1" dirty="0"/>
          </a:p>
          <a:p>
            <a:r>
              <a:rPr lang="en-US" sz="2800" b="1" dirty="0"/>
              <a:t> Spotify</a:t>
            </a:r>
          </a:p>
          <a:p>
            <a:r>
              <a:rPr lang="en-US" sz="2800" b="1" dirty="0"/>
              <a:t> Yandex</a:t>
            </a:r>
          </a:p>
          <a:p>
            <a:r>
              <a:rPr lang="en-US" sz="2800" b="1" dirty="0"/>
              <a:t> Twitch</a:t>
            </a:r>
          </a:p>
          <a:p>
            <a:r>
              <a:rPr lang="en-US" sz="2800" b="1" dirty="0"/>
              <a:t> VK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27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</TotalTime>
  <Words>150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Authlib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Supporting a wide range of social network service connections.  Google with openid connect and service account.  Twitter oauth 1 connect  Dropbox, reddit, github, facebook etc..  Gitlab and its enterprise oauth.  Stackoverflow and its related services.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Authlib</dc:title>
  <dc:creator>sayef iqbal</dc:creator>
  <cp:lastModifiedBy>sayef iqbal</cp:lastModifiedBy>
  <cp:revision>8</cp:revision>
  <dcterms:created xsi:type="dcterms:W3CDTF">2019-03-27T17:14:55Z</dcterms:created>
  <dcterms:modified xsi:type="dcterms:W3CDTF">2019-03-28T04:30:46Z</dcterms:modified>
</cp:coreProperties>
</file>