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Josefin Sans Bold" charset="1" panose="00000800000000000000"/>
      <p:regular r:id="rId13"/>
    </p:embeddedFont>
    <p:embeddedFont>
      <p:font typeface="Josefin Sans" charset="1" panose="00000500000000000000"/>
      <p:regular r:id="rId14"/>
    </p:embeddedFont>
    <p:embeddedFont>
      <p:font typeface="Lucida Console" charset="1" panose="020B060904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Tujuan penelitian ini adalah:</a:t>
            </a:r>
          </a:p>
          <a:p>
            <a:r>
              <a:rPr lang="en-US"/>
              <a:t/>
            </a:r>
          </a:p>
          <a:p>
            <a:r>
              <a:rPr lang="en-US"/>
              <a:t>- Meningkatkan akurasi prediksi harga rumah dengan menggabungkan data yang lebih kaya (variabel tambahan).</a:t>
            </a:r>
          </a:p>
          <a:p>
            <a:r>
              <a:rPr lang="en-US"/>
              <a:t/>
            </a:r>
          </a:p>
          <a:p>
            <a:r>
              <a:rPr lang="en-US"/>
              <a:t>- Membandingkan kinerja algoritma Linear Regression dan Random Forest untuk mengatasi kelemahan RMSE tinggi dari penelitian sebelumnya.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Berikut adalah struktur mind mapping yang menghubungkan penelitian dengan referensi terkait:</a:t>
            </a:r>
          </a:p>
          <a:p>
            <a:r>
              <a:rPr lang="en-US"/>
              <a:t/>
            </a:r>
          </a:p>
          <a:p>
            <a:r>
              <a:rPr lang="en-US"/>
              <a:t>Linear Regression dalam Prediksi Harga Rumah:</a:t>
            </a:r>
          </a:p>
          <a:p>
            <a:r>
              <a:rPr lang="en-US"/>
              <a:t>- Penelitian sebelumnya menunjukkan performa Linear Regression untuk prediksi harga rumah.</a:t>
            </a:r>
          </a:p>
          <a:p>
            <a:r>
              <a:rPr lang="en-US"/>
              <a:t>- Nilai RMSE tinggi karena keterbatasan model dalam menangani non-linearitas data.</a:t>
            </a:r>
          </a:p>
          <a:p>
            <a:r>
              <a:rPr lang="en-US"/>
              <a:t/>
            </a:r>
          </a:p>
          <a:p>
            <a:r>
              <a:rPr lang="en-US"/>
              <a:t>Random Forest sebagai Alternatif Algoritma:</a:t>
            </a:r>
          </a:p>
          <a:p>
            <a:r>
              <a:rPr lang="en-US"/>
              <a:t>- Random Forest memiliki keunggulan dalam menangani hubungan non-linear dan data dengan banyak variabel.</a:t>
            </a:r>
          </a:p>
          <a:p>
            <a:r>
              <a:rPr lang="en-US"/>
              <a:t>- Studi lain menunjukkan bahwa Random Forest sering memberikan prediksi lebih akurat dibandingkan dengan Linear Regression pada dataset yang kompleks.</a:t>
            </a:r>
          </a:p>
          <a:p>
            <a:r>
              <a:rPr lang="en-US"/>
              <a:t/>
            </a:r>
          </a:p>
          <a:p>
            <a:r>
              <a:rPr lang="en-US"/>
              <a:t>Faktor-Faktor yang Mempengaruhi Harga Rumah:</a:t>
            </a:r>
          </a:p>
          <a:p>
            <a:r>
              <a:rPr lang="en-US"/>
              <a:t>- Studi sebelumnya hanya menggunakan variabel dasar (misalnya luas rumah dan jumlah kamar).</a:t>
            </a:r>
          </a:p>
          <a:p>
            <a:r>
              <a:rPr lang="en-US"/>
              <a:t>- Penelitian ini menambahkan variabel baru seperti lokasi, fasilitas umum, tingkat keamanan, dan akses transportasi.</a:t>
            </a:r>
          </a:p>
          <a:p>
            <a:r>
              <a:rPr lang="en-US"/>
              <a:t/>
            </a:r>
          </a:p>
          <a:p>
            <a:r>
              <a:rPr lang="en-US"/>
              <a:t>Evaluasi Model:</a:t>
            </a:r>
          </a:p>
          <a:p>
            <a:r>
              <a:rPr lang="en-US"/>
              <a:t>- Penelitian terdahulu hanya menggunakan RMSE, sementara penelitian ini akan melibatkan metrik tambahan seperti MAE dan R² untuk evaluasi yang lebih komprehensif.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Rencana Metrik Pengujian</a:t>
            </a:r>
          </a:p>
          <a:p>
            <a:r>
              <a:rPr lang="en-US"/>
              <a:t>Root Mean Squared Error (RMSE):</a:t>
            </a:r>
          </a:p>
          <a:p>
            <a:r>
              <a:rPr lang="en-US"/>
              <a:t>- Untuk mengukur seberapa jauh prediksi dari nilai sebenarnya.</a:t>
            </a:r>
          </a:p>
          <a:p>
            <a:r>
              <a:rPr lang="en-US"/>
              <a:t>- Tujuannya adalah mendapatkan nilai RMSE lebih rendah dibandingkan penelitian sebelumnya.</a:t>
            </a:r>
          </a:p>
          <a:p>
            <a:r>
              <a:rPr lang="en-US"/>
              <a:t/>
            </a:r>
          </a:p>
          <a:p>
            <a:r>
              <a:rPr lang="en-US"/>
              <a:t>Mean Absolute Error (MAE):</a:t>
            </a:r>
          </a:p>
          <a:p>
            <a:r>
              <a:rPr lang="en-US"/>
              <a:t>- Menunjukkan rata-rata kesalahan prediksi tanpa pengaruh kuadrat (lebih sensitif terhadap kesalahan kecil).</a:t>
            </a:r>
          </a:p>
          <a:p>
            <a:r>
              <a:rPr lang="en-US"/>
              <a:t/>
            </a:r>
          </a:p>
          <a:p>
            <a:r>
              <a:rPr lang="en-US"/>
              <a:t>R-Squared (R²):</a:t>
            </a:r>
          </a:p>
          <a:p>
            <a:r>
              <a:rPr lang="en-US"/>
              <a:t>- Mengukur seberapa baik model menjelaskan variabilitas data, dengan nilai mendekati 1 sebagai indikasi yang lebih baik.</a:t>
            </a:r>
          </a:p>
          <a:p>
            <a:r>
              <a:rPr lang="en-US"/>
              <a:t/>
            </a:r>
          </a:p>
          <a:p>
            <a:r>
              <a:rPr lang="en-US"/>
              <a:t>Perbandingan Model:</a:t>
            </a:r>
          </a:p>
          <a:p>
            <a:r>
              <a:rPr lang="en-US"/>
              <a:t>- Bandingkan hasil Linear Regression dan Random Forest menggunakan metrik-metrik di atas.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6807" y="-128414"/>
            <a:ext cx="13357212" cy="10543827"/>
            <a:chOff x="0" y="0"/>
            <a:chExt cx="17809616" cy="1405843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0678" t="9597" r="11567" b="10177"/>
            <a:stretch>
              <a:fillRect/>
            </a:stretch>
          </p:blipFill>
          <p:spPr>
            <a:xfrm flipH="false" flipV="false">
              <a:off x="0" y="0"/>
              <a:ext cx="17809616" cy="1405843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858036" y="-350486"/>
            <a:ext cx="14571928" cy="12482471"/>
            <a:chOff x="0" y="0"/>
            <a:chExt cx="4929270" cy="42224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9269" cy="4222466"/>
            </a:xfrm>
            <a:custGeom>
              <a:avLst/>
              <a:gdLst/>
              <a:ahLst/>
              <a:cxnLst/>
              <a:rect r="r" b="b" t="t" l="l"/>
              <a:pathLst>
                <a:path h="4222466" w="4929269">
                  <a:moveTo>
                    <a:pt x="0" y="0"/>
                  </a:moveTo>
                  <a:lnTo>
                    <a:pt x="4929269" y="0"/>
                  </a:lnTo>
                  <a:lnTo>
                    <a:pt x="4929269" y="4222466"/>
                  </a:lnTo>
                  <a:lnTo>
                    <a:pt x="0" y="4222466"/>
                  </a:lnTo>
                  <a:close/>
                </a:path>
              </a:pathLst>
            </a:custGeom>
            <a:solidFill>
              <a:srgbClr val="37373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832795" y="1647326"/>
            <a:ext cx="12332575" cy="535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34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PREDIKSI HARGA RUMAH MENGGUNAKAN MACHINE LEARNING DENGAN ALGORITMA LINEAR REGRESSION DAN RANDOM FOREST</a:t>
            </a:r>
          </a:p>
        </p:txBody>
      </p:sp>
      <p:sp>
        <p:nvSpPr>
          <p:cNvPr name="AutoShape 7" id="7"/>
          <p:cNvSpPr/>
          <p:nvPr/>
        </p:nvSpPr>
        <p:spPr>
          <a:xfrm>
            <a:off x="10179847" y="1102887"/>
            <a:ext cx="4852375" cy="0"/>
          </a:xfrm>
          <a:prstGeom prst="line">
            <a:avLst/>
          </a:prstGeom>
          <a:ln cap="flat" w="47625">
            <a:solidFill>
              <a:srgbClr val="A692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6669494" y="715537"/>
            <a:ext cx="836272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 b="true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STUDI KASUS WILAYAH BANTEN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43682" y="8567363"/>
            <a:ext cx="5160337" cy="689349"/>
            <a:chOff x="0" y="0"/>
            <a:chExt cx="6880450" cy="91913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880450" cy="919132"/>
              <a:chOff x="0" y="0"/>
              <a:chExt cx="1745596" cy="23318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45596" cy="233187"/>
              </a:xfrm>
              <a:custGeom>
                <a:avLst/>
                <a:gdLst/>
                <a:ahLst/>
                <a:cxnLst/>
                <a:rect r="r" b="b" t="t" l="l"/>
                <a:pathLst>
                  <a:path h="233187" w="1745596">
                    <a:moveTo>
                      <a:pt x="0" y="0"/>
                    </a:moveTo>
                    <a:lnTo>
                      <a:pt x="1745596" y="0"/>
                    </a:lnTo>
                    <a:lnTo>
                      <a:pt x="1745596" y="233187"/>
                    </a:lnTo>
                    <a:lnTo>
                      <a:pt x="0" y="2331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298064" y="318808"/>
              <a:ext cx="5788069" cy="456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373737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Prinafsika (21081010278)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43804" y="-128414"/>
            <a:ext cx="5294942" cy="10543827"/>
            <a:chOff x="0" y="0"/>
            <a:chExt cx="1791129" cy="35666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1128" cy="3566677"/>
            </a:xfrm>
            <a:custGeom>
              <a:avLst/>
              <a:gdLst/>
              <a:ahLst/>
              <a:cxnLst/>
              <a:rect r="r" b="b" t="t" l="l"/>
              <a:pathLst>
                <a:path h="3566677" w="1791128">
                  <a:moveTo>
                    <a:pt x="0" y="0"/>
                  </a:moveTo>
                  <a:lnTo>
                    <a:pt x="1791128" y="0"/>
                  </a:lnTo>
                  <a:lnTo>
                    <a:pt x="1791128" y="3566677"/>
                  </a:lnTo>
                  <a:lnTo>
                    <a:pt x="0" y="3566677"/>
                  </a:lnTo>
                  <a:close/>
                </a:path>
              </a:pathLst>
            </a:custGeom>
            <a:solidFill>
              <a:srgbClr val="37373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19175" y="1057275"/>
            <a:ext cx="720996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true">
                <a:solidFill>
                  <a:srgbClr val="A692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TODAY'S DISCUSSION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9650" y="2454525"/>
            <a:ext cx="115810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A692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4753" y="2586923"/>
            <a:ext cx="5682260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6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Rumusan Masalah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3466250"/>
            <a:ext cx="115810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A692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4753" y="3598648"/>
            <a:ext cx="5682260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6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Mind 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9650" y="4477975"/>
            <a:ext cx="115810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A692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4753" y="4610373"/>
            <a:ext cx="6561849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6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Metode dan Rencana Metrik Pengujian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9650" y="5489700"/>
            <a:ext cx="115810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A692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4753" y="5622098"/>
            <a:ext cx="5682260" cy="35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6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Progress Hasil Penelitian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40789" y="1257300"/>
            <a:ext cx="3328011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99"/>
              </a:lnSpc>
            </a:pPr>
            <a:r>
              <a:rPr lang="en-US" sz="2499">
                <a:solidFill>
                  <a:srgbClr val="A69282"/>
                </a:solidFill>
                <a:latin typeface="Josefin Sans"/>
                <a:ea typeface="Josefin Sans"/>
                <a:cs typeface="Josefin Sans"/>
                <a:sym typeface="Josefin Sans"/>
              </a:rPr>
              <a:t>Outline of Topics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4203" y="2767656"/>
            <a:ext cx="8789797" cy="3820219"/>
            <a:chOff x="0" y="0"/>
            <a:chExt cx="11719729" cy="509362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3"/>
            <a:srcRect l="0" t="2370" r="0" b="2370"/>
            <a:stretch>
              <a:fillRect/>
            </a:stretch>
          </p:blipFill>
          <p:spPr>
            <a:xfrm flipH="false" flipV="false">
              <a:off x="0" y="0"/>
              <a:ext cx="11719729" cy="509362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512650" y="0"/>
            <a:ext cx="8775350" cy="10287000"/>
            <a:chOff x="0" y="0"/>
            <a:chExt cx="2968452" cy="3479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68452" cy="3479800"/>
            </a:xfrm>
            <a:custGeom>
              <a:avLst/>
              <a:gdLst/>
              <a:ahLst/>
              <a:cxnLst/>
              <a:rect r="r" b="b" t="t" l="l"/>
              <a:pathLst>
                <a:path h="3479800" w="2968452">
                  <a:moveTo>
                    <a:pt x="0" y="0"/>
                  </a:moveTo>
                  <a:lnTo>
                    <a:pt x="2968452" y="0"/>
                  </a:lnTo>
                  <a:lnTo>
                    <a:pt x="2968452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373737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505980" y="774612"/>
            <a:ext cx="0" cy="995349"/>
          </a:xfrm>
          <a:prstGeom prst="line">
            <a:avLst/>
          </a:prstGeom>
          <a:ln cap="flat" w="66675">
            <a:solidFill>
              <a:srgbClr val="A6928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731725" y="2173179"/>
            <a:ext cx="8215239" cy="3986802"/>
            <a:chOff x="0" y="0"/>
            <a:chExt cx="10953652" cy="53157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38086"/>
              <a:ext cx="1271534" cy="1271534"/>
            </a:xfrm>
            <a:custGeom>
              <a:avLst/>
              <a:gdLst/>
              <a:ahLst/>
              <a:cxnLst/>
              <a:rect r="r" b="b" t="t" l="l"/>
              <a:pathLst>
                <a:path h="1271534" w="1271534">
                  <a:moveTo>
                    <a:pt x="0" y="0"/>
                  </a:moveTo>
                  <a:lnTo>
                    <a:pt x="1271534" y="0"/>
                  </a:lnTo>
                  <a:lnTo>
                    <a:pt x="1271534" y="1271534"/>
                  </a:lnTo>
                  <a:lnTo>
                    <a:pt x="0" y="127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185346"/>
              <a:ext cx="1271534" cy="1271534"/>
            </a:xfrm>
            <a:custGeom>
              <a:avLst/>
              <a:gdLst/>
              <a:ahLst/>
              <a:cxnLst/>
              <a:rect r="r" b="b" t="t" l="l"/>
              <a:pathLst>
                <a:path h="1271534" w="1271534">
                  <a:moveTo>
                    <a:pt x="0" y="0"/>
                  </a:moveTo>
                  <a:lnTo>
                    <a:pt x="1271534" y="0"/>
                  </a:lnTo>
                  <a:lnTo>
                    <a:pt x="1271534" y="1271534"/>
                  </a:lnTo>
                  <a:lnTo>
                    <a:pt x="0" y="1271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044203"/>
              <a:ext cx="1271534" cy="1271534"/>
            </a:xfrm>
            <a:custGeom>
              <a:avLst/>
              <a:gdLst/>
              <a:ahLst/>
              <a:cxnLst/>
              <a:rect r="r" b="b" t="t" l="l"/>
              <a:pathLst>
                <a:path h="1271534" w="1271534">
                  <a:moveTo>
                    <a:pt x="0" y="0"/>
                  </a:moveTo>
                  <a:lnTo>
                    <a:pt x="1271534" y="0"/>
                  </a:lnTo>
                  <a:lnTo>
                    <a:pt x="1271534" y="1271533"/>
                  </a:lnTo>
                  <a:lnTo>
                    <a:pt x="0" y="1271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785279" y="38100"/>
              <a:ext cx="9168372" cy="1509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9"/>
                </a:lnSpc>
              </a:pPr>
              <a:r>
                <a:rPr lang="en-US" b="true" sz="2199">
                  <a:solidFill>
                    <a:srgbClr val="B3A294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APAKAH PENAMBAHAN VARIABEL TAK PASTI (VARIABEL INDEPENDEN BARU) DAPAT MENINGKATKAN AKURASI PREDIKSI HARGA RUMAH?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785279" y="2085360"/>
              <a:ext cx="9168372" cy="1509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9"/>
                </a:lnSpc>
              </a:pPr>
              <a:r>
                <a:rPr lang="en-US" b="true" sz="2199">
                  <a:solidFill>
                    <a:srgbClr val="B3A294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SEBERAPA BESAR ALGORITMA RANDOM FOREST DAPAT MENGURANGI NILAI RMSE DIBANDINGKAN DENGAN LINEAR REGRESSION DALAM PREDIKSI HARGA RUMAH?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85279" y="4128366"/>
              <a:ext cx="9096943" cy="114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9"/>
                </a:lnSpc>
              </a:pPr>
              <a:r>
                <a:rPr lang="en-US" b="true" sz="2199">
                  <a:solidFill>
                    <a:srgbClr val="B3A294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BAGAIMANA PERBANDINGAN PERFORMA KEDUA ALGORITMA BERDASARKAN METRIK EVALUASI SEPERTI RMSE, MAE, DAN R²?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86325" y="6606925"/>
            <a:ext cx="6525554" cy="1722140"/>
          </a:xfrm>
          <a:custGeom>
            <a:avLst/>
            <a:gdLst/>
            <a:ahLst/>
            <a:cxnLst/>
            <a:rect r="r" b="b" t="t" l="l"/>
            <a:pathLst>
              <a:path h="1722140" w="6525554">
                <a:moveTo>
                  <a:pt x="0" y="0"/>
                </a:moveTo>
                <a:lnTo>
                  <a:pt x="6525554" y="0"/>
                </a:lnTo>
                <a:lnTo>
                  <a:pt x="6525554" y="1722141"/>
                </a:lnTo>
                <a:lnTo>
                  <a:pt x="0" y="172214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9833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731725" y="997166"/>
            <a:ext cx="8215239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Oleh karena itu, perumusan masalah dalam penelitian ini adalah: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963" y="773840"/>
            <a:ext cx="8640537" cy="164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 b="true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FORMULASI ATAU PERUMUSAN PERMASALAHAN UNTUK MENJAWAB RESEARCH GAP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4203" y="8742362"/>
            <a:ext cx="3949249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b="true" sz="2499" spc="112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RAW DATA 7442</a:t>
            </a:r>
          </a:p>
          <a:p>
            <a:pPr algn="l" marL="0" indent="0" lvl="0">
              <a:lnSpc>
                <a:spcPts val="3874"/>
              </a:lnSpc>
            </a:pPr>
            <a:r>
              <a:rPr lang="en-US" b="true" sz="2499" spc="112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CLEAN DATA 794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15277" y="507106"/>
            <a:ext cx="12972723" cy="9272789"/>
            <a:chOff x="0" y="0"/>
            <a:chExt cx="3894620" cy="2783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4620" cy="2783840"/>
            </a:xfrm>
            <a:custGeom>
              <a:avLst/>
              <a:gdLst/>
              <a:ahLst/>
              <a:cxnLst/>
              <a:rect r="r" b="b" t="t" l="l"/>
              <a:pathLst>
                <a:path h="2783840" w="3894620">
                  <a:moveTo>
                    <a:pt x="0" y="0"/>
                  </a:moveTo>
                  <a:lnTo>
                    <a:pt x="3894620" y="0"/>
                  </a:lnTo>
                  <a:lnTo>
                    <a:pt x="3894620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507106"/>
            <a:ext cx="5315277" cy="9272789"/>
            <a:chOff x="0" y="0"/>
            <a:chExt cx="1595732" cy="2783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5732" cy="2783840"/>
            </a:xfrm>
            <a:custGeom>
              <a:avLst/>
              <a:gdLst/>
              <a:ahLst/>
              <a:cxnLst/>
              <a:rect r="r" b="b" t="t" l="l"/>
              <a:pathLst>
                <a:path h="2783840" w="1595732">
                  <a:moveTo>
                    <a:pt x="0" y="0"/>
                  </a:moveTo>
                  <a:lnTo>
                    <a:pt x="1595732" y="0"/>
                  </a:lnTo>
                  <a:lnTo>
                    <a:pt x="1595732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A6928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4894" y="1057851"/>
            <a:ext cx="4870384" cy="132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0"/>
              </a:lnSpc>
            </a:pPr>
            <a:r>
              <a:rPr lang="en-US" sz="5070" b="true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MIND MAPPING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444894" y="2379277"/>
            <a:ext cx="4373897" cy="0"/>
          </a:xfrm>
          <a:prstGeom prst="line">
            <a:avLst/>
          </a:prstGeom>
          <a:ln cap="flat" w="66675">
            <a:solidFill>
              <a:srgbClr val="E8E6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0409" y="1028700"/>
            <a:ext cx="7128891" cy="8229600"/>
          </a:xfrm>
          <a:custGeom>
            <a:avLst/>
            <a:gdLst/>
            <a:ahLst/>
            <a:cxnLst/>
            <a:rect r="r" b="b" t="t" l="l"/>
            <a:pathLst>
              <a:path h="8229600" w="7128891">
                <a:moveTo>
                  <a:pt x="0" y="0"/>
                </a:moveTo>
                <a:lnTo>
                  <a:pt x="7128891" y="0"/>
                </a:lnTo>
                <a:lnTo>
                  <a:pt x="712889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4894" y="3983480"/>
            <a:ext cx="3701389" cy="521502"/>
          </a:xfrm>
          <a:custGeom>
            <a:avLst/>
            <a:gdLst/>
            <a:ahLst/>
            <a:cxnLst/>
            <a:rect r="r" b="b" t="t" l="l"/>
            <a:pathLst>
              <a:path h="521502" w="3701389">
                <a:moveTo>
                  <a:pt x="0" y="0"/>
                </a:moveTo>
                <a:lnTo>
                  <a:pt x="3701388" y="0"/>
                </a:lnTo>
                <a:lnTo>
                  <a:pt x="3701388" y="521502"/>
                </a:lnTo>
                <a:lnTo>
                  <a:pt x="0" y="521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35895" y="3983480"/>
            <a:ext cx="1101842" cy="628394"/>
          </a:xfrm>
          <a:custGeom>
            <a:avLst/>
            <a:gdLst/>
            <a:ahLst/>
            <a:cxnLst/>
            <a:rect r="r" b="b" t="t" l="l"/>
            <a:pathLst>
              <a:path h="628394" w="1101842">
                <a:moveTo>
                  <a:pt x="0" y="0"/>
                </a:moveTo>
                <a:lnTo>
                  <a:pt x="1101842" y="0"/>
                </a:lnTo>
                <a:lnTo>
                  <a:pt x="1101842" y="628395"/>
                </a:lnTo>
                <a:lnTo>
                  <a:pt x="0" y="6283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79123" y="5827375"/>
            <a:ext cx="4452970" cy="3288795"/>
          </a:xfrm>
          <a:custGeom>
            <a:avLst/>
            <a:gdLst/>
            <a:ahLst/>
            <a:cxnLst/>
            <a:rect r="r" b="b" t="t" l="l"/>
            <a:pathLst>
              <a:path h="3288795" w="4452970">
                <a:moveTo>
                  <a:pt x="0" y="0"/>
                </a:moveTo>
                <a:lnTo>
                  <a:pt x="4452970" y="0"/>
                </a:lnTo>
                <a:lnTo>
                  <a:pt x="4452970" y="3288795"/>
                </a:lnTo>
                <a:lnTo>
                  <a:pt x="0" y="32887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066" t="-38154" r="-24281" b="-520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44894" y="3050605"/>
            <a:ext cx="4373897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LINEAR REGRESSION MENGGUNAKAN PERSAMAAN GARIS LURUS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4894" y="4785975"/>
            <a:ext cx="422309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20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y = Prediksi harga rumah</a:t>
            </a:r>
          </a:p>
          <a:p>
            <a:pPr algn="l">
              <a:lnSpc>
                <a:spcPts val="2700"/>
              </a:lnSpc>
            </a:pPr>
            <a:r>
              <a:rPr lang="en-US" sz="20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b0 = konstanta</a:t>
            </a:r>
          </a:p>
          <a:p>
            <a:pPr algn="l">
              <a:lnSpc>
                <a:spcPts val="2700"/>
              </a:lnSpc>
            </a:pPr>
            <a:r>
              <a:rPr lang="en-US" sz="20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bn = koefisien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4894" y="6452850"/>
            <a:ext cx="4223091" cy="127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LINEAR REGRESSION MEMINIMALKAN SUM OF SQUARED ERRORS (SSE) ANTARA PREDIKSI DAN NILAI SEBENARNYA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35895" y="2802955"/>
            <a:ext cx="4296199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RANDOM FOREST </a:t>
            </a:r>
            <a:r>
              <a:rPr lang="en-US" b="true" sz="2000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MENGGUNAKAN PENGGABUNGAN BANYAK POHON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79123" y="4852650"/>
            <a:ext cx="4687440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Dimana T adalah jumlah pohon, dan yt​ adalah prediksi pohon ke 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187700"/>
            <a:chOff x="0" y="0"/>
            <a:chExt cx="5627856" cy="980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27856" cy="980966"/>
            </a:xfrm>
            <a:custGeom>
              <a:avLst/>
              <a:gdLst/>
              <a:ahLst/>
              <a:cxnLst/>
              <a:rect r="r" b="b" t="t" l="l"/>
              <a:pathLst>
                <a:path h="980966" w="5627856">
                  <a:moveTo>
                    <a:pt x="0" y="0"/>
                  </a:moveTo>
                  <a:lnTo>
                    <a:pt x="5627856" y="0"/>
                  </a:lnTo>
                  <a:lnTo>
                    <a:pt x="5627856" y="980966"/>
                  </a:lnTo>
                  <a:lnTo>
                    <a:pt x="0" y="980966"/>
                  </a:lnTo>
                  <a:close/>
                </a:path>
              </a:pathLst>
            </a:custGeom>
            <a:solidFill>
              <a:srgbClr val="37373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61652" y="-159052"/>
            <a:ext cx="9305652" cy="10543318"/>
            <a:chOff x="0" y="0"/>
            <a:chExt cx="1933357" cy="21904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3357" cy="2190496"/>
            </a:xfrm>
            <a:custGeom>
              <a:avLst/>
              <a:gdLst/>
              <a:ahLst/>
              <a:cxnLst/>
              <a:rect r="r" b="b" t="t" l="l"/>
              <a:pathLst>
                <a:path h="2190496" w="1933357">
                  <a:moveTo>
                    <a:pt x="0" y="0"/>
                  </a:moveTo>
                  <a:lnTo>
                    <a:pt x="1933357" y="0"/>
                  </a:lnTo>
                  <a:lnTo>
                    <a:pt x="1933357" y="2190496"/>
                  </a:lnTo>
                  <a:lnTo>
                    <a:pt x="0" y="2190496"/>
                  </a:lnTo>
                  <a:close/>
                </a:path>
              </a:pathLst>
            </a:custGeom>
            <a:solidFill>
              <a:srgbClr val="A6928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64340" y="705985"/>
            <a:ext cx="11672061" cy="212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METODE YANG DIUSULKAN DAN RENCANA METRIK PENGUJIAN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0561" y="4025527"/>
            <a:ext cx="565168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</a:pPr>
            <a:r>
              <a:rPr lang="en-US" sz="21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Root Mean Squared Error (RMSE)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964340" y="2927799"/>
            <a:ext cx="3881834" cy="0"/>
          </a:xfrm>
          <a:prstGeom prst="line">
            <a:avLst/>
          </a:prstGeom>
          <a:ln cap="flat" w="66675">
            <a:solidFill>
              <a:srgbClr val="E8E6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597106" y="3360047"/>
            <a:ext cx="555835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b="true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METODE YANG DIUSULKAN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6226" y="4483997"/>
            <a:ext cx="8241175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DATASET HARGA RUMAH YANG MENCAKUP VARIABEL UTAMA SEPERTI LUAS BANGUNAN, LUAS TANAH, JUMLAH KAMAR, KAMAR MANDI, GARASI, HARGA, DAN VARIABEL TAMBAHAN SEPERTI LOKASI DAN PENGARUH HARGA EMAS.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226" y="4036322"/>
            <a:ext cx="457384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PENGUMPULAN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226" y="6551557"/>
            <a:ext cx="457384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PRA PEMROSESAN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226" y="7180207"/>
            <a:ext cx="56036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IMPLEMENTASI ALGORITMA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6226" y="7627882"/>
            <a:ext cx="8241175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LINEAR REGRESSION: SEBAGAI BASELINE UNTUK MENGUJI KEMBALI HASIL PENELITIAN SEBELUMNYA.</a:t>
            </a:r>
          </a:p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RANDOM FOREST: ALGORITMA TAMBAHAN UNTUK MENANGANI KELEMAHAN LINEAR REGRESSION.</a:t>
            </a:r>
          </a:p>
          <a:p>
            <a:pPr algn="just">
              <a:lnSpc>
                <a:spcPts val="285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06226" y="9252530"/>
            <a:ext cx="56036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PENGUJIAN DAN ANALISA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33785" y="3360047"/>
            <a:ext cx="555835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b="true" sz="2699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RENCANA METRIK PENGUJIAN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10561" y="4541147"/>
            <a:ext cx="565168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</a:pPr>
            <a:r>
              <a:rPr lang="en-US" sz="21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Mean Absolute Error (MAE)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10561" y="5056767"/>
            <a:ext cx="565168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</a:pPr>
            <a:r>
              <a:rPr lang="en-US" sz="21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R-Squared (R²)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10561" y="5572387"/>
            <a:ext cx="565168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</a:pPr>
            <a:r>
              <a:rPr lang="en-US" sz="2199">
                <a:solidFill>
                  <a:srgbClr val="373737"/>
                </a:solidFill>
                <a:latin typeface="Josefin Sans"/>
                <a:ea typeface="Josefin Sans"/>
                <a:cs typeface="Josefin Sans"/>
                <a:sym typeface="Josefin Sans"/>
              </a:rPr>
              <a:t>Perbandingan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3776" y="389111"/>
            <a:ext cx="17420447" cy="9165524"/>
            <a:chOff x="0" y="0"/>
            <a:chExt cx="5490351" cy="288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0351" cy="2888671"/>
            </a:xfrm>
            <a:custGeom>
              <a:avLst/>
              <a:gdLst/>
              <a:ahLst/>
              <a:cxnLst/>
              <a:rect r="r" b="b" t="t" l="l"/>
              <a:pathLst>
                <a:path h="2888671" w="5490351">
                  <a:moveTo>
                    <a:pt x="0" y="0"/>
                  </a:moveTo>
                  <a:lnTo>
                    <a:pt x="5490351" y="0"/>
                  </a:lnTo>
                  <a:lnTo>
                    <a:pt x="5490351" y="2888671"/>
                  </a:lnTo>
                  <a:lnTo>
                    <a:pt x="0" y="28886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219200"/>
            <a:ext cx="11301259" cy="4223846"/>
          </a:xfrm>
          <a:custGeom>
            <a:avLst/>
            <a:gdLst/>
            <a:ahLst/>
            <a:cxnLst/>
            <a:rect r="r" b="b" t="t" l="l"/>
            <a:pathLst>
              <a:path h="4223846" w="11301259">
                <a:moveTo>
                  <a:pt x="0" y="0"/>
                </a:moveTo>
                <a:lnTo>
                  <a:pt x="11301259" y="0"/>
                </a:lnTo>
                <a:lnTo>
                  <a:pt x="11301259" y="4223845"/>
                </a:lnTo>
                <a:lnTo>
                  <a:pt x="0" y="4223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73727" y="1429853"/>
            <a:ext cx="3706272" cy="3802539"/>
          </a:xfrm>
          <a:custGeom>
            <a:avLst/>
            <a:gdLst/>
            <a:ahLst/>
            <a:cxnLst/>
            <a:rect r="r" b="b" t="t" l="l"/>
            <a:pathLst>
              <a:path h="3802539" w="3706272">
                <a:moveTo>
                  <a:pt x="0" y="0"/>
                </a:moveTo>
                <a:lnTo>
                  <a:pt x="3706272" y="0"/>
                </a:lnTo>
                <a:lnTo>
                  <a:pt x="3706272" y="3802539"/>
                </a:lnTo>
                <a:lnTo>
                  <a:pt x="0" y="38025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050547"/>
            <a:ext cx="3416757" cy="3207753"/>
          </a:xfrm>
          <a:custGeom>
            <a:avLst/>
            <a:gdLst/>
            <a:ahLst/>
            <a:cxnLst/>
            <a:rect r="r" b="b" t="t" l="l"/>
            <a:pathLst>
              <a:path h="3207753" w="3416757">
                <a:moveTo>
                  <a:pt x="0" y="0"/>
                </a:moveTo>
                <a:lnTo>
                  <a:pt x="3416757" y="0"/>
                </a:lnTo>
                <a:lnTo>
                  <a:pt x="3416757" y="3207753"/>
                </a:lnTo>
                <a:lnTo>
                  <a:pt x="0" y="3207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57645" y="5672722"/>
            <a:ext cx="6226959" cy="3728392"/>
          </a:xfrm>
          <a:custGeom>
            <a:avLst/>
            <a:gdLst/>
            <a:ahLst/>
            <a:cxnLst/>
            <a:rect r="r" b="b" t="t" l="l"/>
            <a:pathLst>
              <a:path h="3728392" w="6226959">
                <a:moveTo>
                  <a:pt x="0" y="0"/>
                </a:moveTo>
                <a:lnTo>
                  <a:pt x="6226959" y="0"/>
                </a:lnTo>
                <a:lnTo>
                  <a:pt x="6226959" y="3728392"/>
                </a:lnTo>
                <a:lnTo>
                  <a:pt x="0" y="3728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89000"/>
            <a:ext cx="6776226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99"/>
              </a:lnSpc>
            </a:pPr>
            <a:r>
              <a:rPr lang="en-US" b="true" sz="2499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SCRAPING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20347"/>
            <a:ext cx="6003904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99"/>
              </a:lnSpc>
            </a:pPr>
            <a:r>
              <a:rPr lang="en-US" b="true" sz="2499">
                <a:solidFill>
                  <a:srgbClr val="37373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LOKASI TERTINGGI DAN TERENDAH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45245" y="8613775"/>
            <a:ext cx="291405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RAW DATA 5434</a:t>
            </a:r>
          </a:p>
          <a:p>
            <a:pPr algn="r">
              <a:lnSpc>
                <a:spcPts val="2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CLEAN DATA 5034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737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1101" y="4008516"/>
            <a:ext cx="15085798" cy="2365219"/>
            <a:chOff x="0" y="0"/>
            <a:chExt cx="20114397" cy="315362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55596"/>
              <a:ext cx="20114397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b="true" sz="6000" spc="300">
                  <a:solidFill>
                    <a:srgbClr val="FFFFFF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THE END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572290" y="47625"/>
              <a:ext cx="10969817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  <a:r>
                <a:rPr lang="en-US" b="true" sz="3000" u="none">
                  <a:solidFill>
                    <a:srgbClr val="A692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572290" y="2591650"/>
              <a:ext cx="10969817" cy="561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8041581" y="938853"/>
            <a:ext cx="2204837" cy="0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8041581" y="9281472"/>
            <a:ext cx="2204837" cy="0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DAGXYId2h7w</dc:identifier>
  <dcterms:modified xsi:type="dcterms:W3CDTF">2011-08-01T06:04:30Z</dcterms:modified>
  <cp:revision>1</cp:revision>
  <dc:title>Prediksi Harga Rumah Menggunakan Machine Learning dengan Algoritma Linear Regression dan Random Fores</dc:title>
</cp:coreProperties>
</file>