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76" r:id="rId5"/>
    <p:sldId id="277" r:id="rId6"/>
    <p:sldId id="278" r:id="rId7"/>
    <p:sldId id="258" r:id="rId8"/>
    <p:sldId id="279" r:id="rId9"/>
    <p:sldId id="291" r:id="rId10"/>
    <p:sldId id="280" r:id="rId11"/>
    <p:sldId id="292" r:id="rId12"/>
    <p:sldId id="281" r:id="rId13"/>
    <p:sldId id="293" r:id="rId14"/>
    <p:sldId id="282" r:id="rId15"/>
    <p:sldId id="294" r:id="rId16"/>
    <p:sldId id="284" r:id="rId17"/>
    <p:sldId id="285" r:id="rId18"/>
    <p:sldId id="287" r:id="rId19"/>
    <p:sldId id="288" r:id="rId20"/>
    <p:sldId id="296" r:id="rId21"/>
    <p:sldId id="297" r:id="rId22"/>
    <p:sldId id="298" r:id="rId23"/>
    <p:sldId id="299" r:id="rId24"/>
    <p:sldId id="300" r:id="rId25"/>
    <p:sldId id="301" r:id="rId26"/>
    <p:sldId id="275" r:id="rId27"/>
    <p:sldId id="289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E9F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Relation</a:t>
            </a:r>
            <a:r>
              <a:rPr lang="en-US" sz="2000" baseline="0" dirty="0">
                <a:latin typeface="+mn-lt"/>
                <a:cs typeface="Times New Roman" panose="02020603050405020304" pitchFamily="18" charset="0"/>
              </a:rPr>
              <a:t> of Average Estimated Time against </a:t>
            </a:r>
            <a:r>
              <a:rPr lang="en-US" sz="2000" baseline="0" dirty="0" err="1">
                <a:latin typeface="+mn-lt"/>
                <a:cs typeface="Times New Roman" panose="02020603050405020304" pitchFamily="18" charset="0"/>
              </a:rPr>
              <a:t>No.of</a:t>
            </a:r>
            <a:r>
              <a:rPr lang="en-US" sz="2000" baseline="0" dirty="0">
                <a:latin typeface="+mn-lt"/>
                <a:cs typeface="Times New Roman" panose="02020603050405020304" pitchFamily="18" charset="0"/>
              </a:rPr>
              <a:t> Authority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No. of Authority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4.5</c:v>
                </c:pt>
                <c:pt idx="2">
                  <c:v>6</c:v>
                </c:pt>
                <c:pt idx="3">
                  <c:v>7.7</c:v>
                </c:pt>
                <c:pt idx="4">
                  <c:v>9.1999999999999993</c:v>
                </c:pt>
                <c:pt idx="5">
                  <c:v>11.1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0B-4EEF-B0FA-C222441BF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3025391"/>
        <c:axId val="1603035791"/>
      </c:lineChart>
      <c:catAx>
        <c:axId val="1603025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No.</a:t>
                </a:r>
                <a:r>
                  <a:rPr lang="en-US" sz="2000" baseline="0" dirty="0">
                    <a:latin typeface="+mn-lt"/>
                    <a:cs typeface="Times New Roman" panose="02020603050405020304" pitchFamily="18" charset="0"/>
                  </a:rPr>
                  <a:t> of Authority</a:t>
                </a:r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03035791"/>
        <c:crosses val="autoZero"/>
        <c:auto val="1"/>
        <c:lblAlgn val="ctr"/>
        <c:lblOffset val="100"/>
        <c:noMultiLvlLbl val="0"/>
      </c:catAx>
      <c:valAx>
        <c:axId val="160303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Estimated Time (Minutes)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03025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latin typeface="+mn-lt"/>
                <a:cs typeface="Times New Roman" panose="02020603050405020304" pitchFamily="18" charset="0"/>
              </a:rPr>
              <a:t>Comparison of Decryption</a:t>
            </a:r>
            <a:r>
              <a:rPr lang="en-US" sz="2000" baseline="0">
                <a:latin typeface="+mn-lt"/>
                <a:cs typeface="Times New Roman" panose="02020603050405020304" pitchFamily="18" charset="0"/>
              </a:rPr>
              <a:t> Time among ElGamal, RSA and Paillier</a:t>
            </a:r>
            <a:endParaRPr lang="en-US" sz="2000">
              <a:latin typeface="+mn-lt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RSA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68</c:v>
                </c:pt>
                <c:pt idx="1">
                  <c:v>105</c:v>
                </c:pt>
                <c:pt idx="2">
                  <c:v>124</c:v>
                </c:pt>
                <c:pt idx="3">
                  <c:v>235</c:v>
                </c:pt>
                <c:pt idx="4">
                  <c:v>435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5</c:v>
                </c:pt>
                <c:pt idx="2">
                  <c:v>5.5</c:v>
                </c:pt>
                <c:pt idx="3">
                  <c:v>9.5</c:v>
                </c:pt>
                <c:pt idx="4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2A-461E-9127-3AD272E944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ElGamal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68</c:v>
                </c:pt>
                <c:pt idx="1">
                  <c:v>105</c:v>
                </c:pt>
                <c:pt idx="2">
                  <c:v>124</c:v>
                </c:pt>
                <c:pt idx="3">
                  <c:v>235</c:v>
                </c:pt>
                <c:pt idx="4">
                  <c:v>435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1.05</c:v>
                </c:pt>
                <c:pt idx="2">
                  <c:v>1.1000000000000001</c:v>
                </c:pt>
                <c:pt idx="3">
                  <c:v>1.1299999999999999</c:v>
                </c:pt>
                <c:pt idx="4">
                  <c:v>1.1499999999999999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2A-461E-9127-3AD272E944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Paillier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68</c:v>
                </c:pt>
                <c:pt idx="1">
                  <c:v>105</c:v>
                </c:pt>
                <c:pt idx="2">
                  <c:v>124</c:v>
                </c:pt>
                <c:pt idx="3">
                  <c:v>235</c:v>
                </c:pt>
                <c:pt idx="4">
                  <c:v>435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7.5</c:v>
                </c:pt>
                <c:pt idx="1">
                  <c:v>8</c:v>
                </c:pt>
                <c:pt idx="2">
                  <c:v>15</c:v>
                </c:pt>
                <c:pt idx="3">
                  <c:v>36</c:v>
                </c:pt>
                <c:pt idx="4">
                  <c:v>66.7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2A-461E-9127-3AD272E944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3025391"/>
        <c:axId val="1603035791"/>
      </c:lineChart>
      <c:catAx>
        <c:axId val="1603025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u="none" strike="noStrike" baseline="0">
                    <a:effectLst/>
                    <a:latin typeface="+mn-lt"/>
                    <a:cs typeface="Times New Roman" panose="02020603050405020304" pitchFamily="18" charset="0"/>
                  </a:rPr>
                  <a:t>File Size (KB)</a:t>
                </a:r>
                <a:endParaRPr lang="en-US" sz="2000">
                  <a:latin typeface="+mn-lt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03035791"/>
        <c:crosses val="autoZero"/>
        <c:auto val="1"/>
        <c:lblAlgn val="ctr"/>
        <c:lblOffset val="100"/>
        <c:noMultiLvlLbl val="0"/>
      </c:catAx>
      <c:valAx>
        <c:axId val="160303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2000">
                    <a:latin typeface="+mn-lt"/>
                    <a:cs typeface="Times New Roman" panose="02020603050405020304" pitchFamily="18" charset="0"/>
                  </a:rPr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03025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1FC17-3B28-494A-B340-85B604CAC3DB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B2ED1-3934-422C-B8DD-328221DA5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05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6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32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36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23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31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29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10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20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72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92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114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09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7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4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00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3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13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09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690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41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89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2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5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47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31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33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2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E272-F763-4879-8F5C-929B8550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E272-F763-4879-8F5C-929B8550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3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E272-F763-4879-8F5C-929B8550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E272-F763-4879-8F5C-929B8550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3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E272-F763-4879-8F5C-929B8550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2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E272-F763-4879-8F5C-929B8550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4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E272-F763-4879-8F5C-929B8550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5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E272-F763-4879-8F5C-929B8550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E272-F763-4879-8F5C-929B8550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E272-F763-4879-8F5C-929B8550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2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E272-F763-4879-8F5C-929B8550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2E272-F763-4879-8F5C-929B8550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3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oliditylang.org/en/v0.8.16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femathmoney.com/ethereum-gas-and-how-it-works-explained-in-simple-terms/" TargetMode="External"/><Relationship Id="rId5" Type="http://schemas.openxmlformats.org/officeDocument/2006/relationships/hyperlink" Target="https://docs.soliditylang.org/en/v0.8.18" TargetMode="External"/><Relationship Id="rId4" Type="http://schemas.openxmlformats.org/officeDocument/2006/relationships/hyperlink" Target="https://docs.soliditylang.org/en/v0.8.18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35104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78323" y="1208842"/>
            <a:ext cx="12819706" cy="1611108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Utilization of Blockchain to </a:t>
            </a:r>
            <a:r>
              <a:rPr lang="en-US" sz="4400" b="1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Enchance</a:t>
            </a:r>
            <a:endParaRPr lang="en-US" sz="4400" b="1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44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E-voting Security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737" y="2652669"/>
            <a:ext cx="1083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                               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389975" y="3909658"/>
            <a:ext cx="5585308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Helvetica Neue"/>
              </a:rPr>
              <a:t>Presented By:</a:t>
            </a:r>
            <a:r>
              <a:rPr lang="en-US" dirty="0" smtClean="0">
                <a:latin typeface="Helvetica Neue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Helvetica Neue"/>
              </a:rPr>
              <a:t>Name: MD. </a:t>
            </a:r>
            <a:r>
              <a:rPr lang="en-US" dirty="0" err="1" smtClean="0">
                <a:latin typeface="Helvetica Neue"/>
              </a:rPr>
              <a:t>Navid</a:t>
            </a:r>
            <a:r>
              <a:rPr lang="en-US" dirty="0" smtClean="0">
                <a:latin typeface="Helvetica Neue"/>
              </a:rPr>
              <a:t> </a:t>
            </a:r>
            <a:r>
              <a:rPr lang="en-US" dirty="0" err="1" smtClean="0">
                <a:latin typeface="Helvetica Neue"/>
              </a:rPr>
              <a:t>Razzaque</a:t>
            </a:r>
            <a:endParaRPr lang="en-US" dirty="0" smtClean="0">
              <a:latin typeface="Helvetica Neue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Helvetica Neue"/>
              </a:rPr>
              <a:t>Roll: 1707013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Helvetica Neue"/>
              </a:rPr>
              <a:t>CSE 4000: </a:t>
            </a:r>
            <a:r>
              <a:rPr lang="en-US" dirty="0" smtClean="0">
                <a:latin typeface="Helvetica Neue"/>
              </a:rPr>
              <a:t>Thesis</a:t>
            </a:r>
            <a:endParaRPr lang="en-US" dirty="0" smtClean="0">
              <a:latin typeface="Helvetica Neue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Helvetica Neue"/>
              </a:rPr>
              <a:t>Department of Computer </a:t>
            </a:r>
            <a:r>
              <a:rPr lang="en-US" dirty="0">
                <a:latin typeface="Helvetica Neue"/>
              </a:rPr>
              <a:t>Science and Engineering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Helvetica Neue"/>
              </a:rPr>
              <a:t>Khulna University of Engineering &amp; </a:t>
            </a:r>
            <a:r>
              <a:rPr lang="en-US" dirty="0" smtClean="0">
                <a:latin typeface="Helvetica Neue"/>
              </a:rPr>
              <a:t>Technology,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Helvetica Neue"/>
              </a:rPr>
              <a:t>Khulna, Bangladesh.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Helvetica Neue"/>
              </a:rPr>
              <a:t> </a:t>
            </a:r>
            <a:endParaRPr lang="en-US" b="1" dirty="0">
              <a:latin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4061" y="3909658"/>
            <a:ext cx="578515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Helvetica Neue"/>
              </a:rPr>
              <a:t>Supervised By:</a:t>
            </a:r>
            <a:r>
              <a:rPr lang="en-US" dirty="0" smtClean="0">
                <a:latin typeface="Helvetica Neue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Helvetica Neue"/>
              </a:rPr>
              <a:t>Prof. Dr. </a:t>
            </a:r>
            <a:r>
              <a:rPr lang="en-US" dirty="0" err="1">
                <a:latin typeface="Helvetica Neue"/>
              </a:rPr>
              <a:t>Kazi</a:t>
            </a:r>
            <a:r>
              <a:rPr lang="en-US" dirty="0">
                <a:latin typeface="Helvetica Neue"/>
              </a:rPr>
              <a:t> Md. </a:t>
            </a:r>
            <a:r>
              <a:rPr lang="en-US" dirty="0" err="1">
                <a:latin typeface="Helvetica Neue"/>
              </a:rPr>
              <a:t>Rokibul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 smtClean="0">
                <a:latin typeface="Helvetica Neue"/>
              </a:rPr>
              <a:t>Alam</a:t>
            </a:r>
            <a:endParaRPr lang="en-US" dirty="0">
              <a:latin typeface="Helvetica Neue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Helvetica Neue"/>
              </a:rPr>
              <a:t>Department of Computer </a:t>
            </a:r>
            <a:r>
              <a:rPr lang="en-US" dirty="0">
                <a:latin typeface="Helvetica Neue"/>
              </a:rPr>
              <a:t>Science and Engineering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Helvetica Neue"/>
              </a:rPr>
              <a:t>Khulna University of Engineering &amp; </a:t>
            </a:r>
            <a:r>
              <a:rPr lang="en-US" dirty="0" smtClean="0">
                <a:latin typeface="Helvetica Neue"/>
              </a:rPr>
              <a:t>Technology,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Helvetica Neue"/>
              </a:rPr>
              <a:t>Khulna, Bangladesh.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Helvetica Neue"/>
              </a:rPr>
              <a:t> </a:t>
            </a:r>
            <a:endParaRPr lang="en-US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45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93"/>
    </mc:Choice>
    <mc:Fallback xmlns="">
      <p:transition spd="slow" advTm="1179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Proposed</a:t>
            </a:r>
            <a:r>
              <a:rPr lang="en-US" sz="42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Methodology</a:t>
            </a:r>
            <a:r>
              <a:rPr lang="en-US" sz="42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endParaRPr lang="en-US" sz="42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Arial" panose="020B0604020202020204" pitchFamily="34" charset="0"/>
              </a:rPr>
              <a:t> Our proposed method for implementing the system is divided into thre</a:t>
            </a:r>
            <a:r>
              <a:rPr lang="en-US" dirty="0" smtClean="0">
                <a:cs typeface="Arial" panose="020B0604020202020204" pitchFamily="34" charset="0"/>
              </a:rPr>
              <a:t>e phases :</a:t>
            </a:r>
          </a:p>
          <a:p>
            <a:pPr lvl="1" algn="just">
              <a:lnSpc>
                <a:spcPct val="100000"/>
              </a:lnSpc>
              <a:buSzPct val="80000"/>
            </a:pPr>
            <a:r>
              <a:rPr lang="en-US" sz="2800" dirty="0" smtClean="0">
                <a:cs typeface="Arial" panose="020B0604020202020204" pitchFamily="34" charset="0"/>
              </a:rPr>
              <a:t>Pre-Election Phase</a:t>
            </a:r>
          </a:p>
          <a:p>
            <a:pPr lvl="1" algn="just">
              <a:lnSpc>
                <a:spcPct val="100000"/>
              </a:lnSpc>
              <a:buSzPct val="80000"/>
            </a:pPr>
            <a:r>
              <a:rPr lang="en-US" sz="2800" dirty="0" smtClean="0">
                <a:cs typeface="Arial" panose="020B0604020202020204" pitchFamily="34" charset="0"/>
              </a:rPr>
              <a:t>Election Phase</a:t>
            </a:r>
          </a:p>
          <a:p>
            <a:pPr lvl="1" algn="just">
              <a:lnSpc>
                <a:spcPct val="100000"/>
              </a:lnSpc>
              <a:buSzPct val="80000"/>
            </a:pPr>
            <a:r>
              <a:rPr lang="en-US" sz="2800" dirty="0" smtClean="0">
                <a:cs typeface="Arial" panose="020B0604020202020204" pitchFamily="34" charset="0"/>
              </a:rPr>
              <a:t>Post-Election Phase</a:t>
            </a:r>
            <a:endParaRPr lang="en-US" sz="2800" dirty="0"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Arial" panose="020B0604020202020204" pitchFamily="34" charset="0"/>
              </a:rPr>
              <a:t> A smart contract will be deployed by one of the authorities in the system.</a:t>
            </a:r>
          </a:p>
          <a:p>
            <a:pPr lvl="0"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cs typeface="Arial" panose="020B0604020202020204" pitchFamily="34" charset="0"/>
              </a:rPr>
              <a:t>After required activities and permissions, a certain person can initiate the process</a:t>
            </a:r>
            <a:r>
              <a:rPr lang="en-US" dirty="0" smtClean="0">
                <a:solidFill>
                  <a:prstClr val="black"/>
                </a:solidFill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1489" y="6321916"/>
            <a:ext cx="43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10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4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4"/>
    </mc:Choice>
    <mc:Fallback xmlns="">
      <p:transition spd="slow" advTm="445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Proposed</a:t>
            </a:r>
            <a:r>
              <a:rPr lang="en-US" sz="42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Methodology</a:t>
            </a:r>
            <a:r>
              <a:rPr lang="en-US" sz="42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endParaRPr lang="en-US" sz="42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70" y="1610478"/>
            <a:ext cx="7424060" cy="48606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7753" y="6471164"/>
            <a:ext cx="693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Figure 1: </a:t>
            </a:r>
            <a:r>
              <a:rPr lang="en-US" sz="2000" dirty="0" smtClean="0"/>
              <a:t>An Overview of our proposed System’s Architecture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1471489" y="6321916"/>
            <a:ext cx="43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11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4"/>
    </mc:Choice>
    <mc:Fallback xmlns="">
      <p:transition spd="slow" advTm="445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4474"/>
          </a:xfrm>
        </p:spPr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Arial" panose="020B0604020202020204" pitchFamily="34" charset="0"/>
              </a:rPr>
              <a:t> All of the activities during this phase will be conducted by a certain person.</a:t>
            </a:r>
          </a:p>
          <a:p>
            <a:pPr marL="0" indent="0">
              <a:buSzPct val="80000"/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In order to do that the person needs to go through a linear authorization chain to get required permissions to access.</a:t>
            </a:r>
          </a:p>
          <a:p>
            <a:pPr marL="0" indent="0">
              <a:buSzPct val="80000"/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That person will initially request for access which will be checked and approved by the first authority</a:t>
            </a:r>
            <a:r>
              <a:rPr lang="en-US" dirty="0">
                <a:cs typeface="Arial" panose="020B0604020202020204" pitchFamily="34" charset="0"/>
              </a:rPr>
              <a:t/>
            </a:r>
            <a:br>
              <a:rPr lang="en-US" dirty="0">
                <a:cs typeface="Arial" panose="020B0604020202020204" pitchFamily="34" charset="0"/>
              </a:rPr>
            </a:br>
            <a:endParaRPr lang="en-US" dirty="0" smtClean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endParaRPr lang="en-US" dirty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6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Proposed Methodology : Pre-Election phase</a:t>
            </a:r>
            <a:endParaRPr lang="en-US" sz="46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24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12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8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4"/>
    </mc:Choice>
    <mc:Fallback xmlns="">
      <p:transition spd="slow" advTm="445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4474"/>
          </a:xfrm>
        </p:spPr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cs typeface="Arial" panose="020B0604020202020204" pitchFamily="34" charset="0"/>
              </a:rPr>
              <a:t> The first authority would then transfer the ownership to the second authority for approval </a:t>
            </a:r>
            <a:r>
              <a:rPr lang="en-US" dirty="0" smtClean="0">
                <a:cs typeface="Arial" panose="020B0604020202020204" pitchFamily="34" charset="0"/>
              </a:rPr>
              <a:t>and this process will go on till it reaches the last authority.</a:t>
            </a:r>
          </a:p>
          <a:p>
            <a:pPr marL="0" indent="0">
              <a:buSzPct val="80000"/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Arial" panose="020B0604020202020204" pitchFamily="34" charset="0"/>
              </a:rPr>
              <a:t> The first authority will also pass a token to the next authority in an encrypted way with the help of </a:t>
            </a:r>
            <a:r>
              <a:rPr lang="en-US" dirty="0" err="1" smtClean="0">
                <a:cs typeface="Arial" panose="020B0604020202020204" pitchFamily="34" charset="0"/>
              </a:rPr>
              <a:t>ElGamal</a:t>
            </a:r>
            <a:r>
              <a:rPr lang="en-US" dirty="0" smtClean="0">
                <a:cs typeface="Arial" panose="020B0604020202020204" pitchFamily="34" charset="0"/>
              </a:rPr>
              <a:t> encryption.</a:t>
            </a:r>
          </a:p>
          <a:p>
            <a:pPr marL="0" indent="0">
              <a:buSzPct val="80000"/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The second authority will have to decrypt the cipher-texts and match the decrypted token with the passed token to achieve the ownership.</a:t>
            </a:r>
            <a:r>
              <a:rPr lang="en-US" dirty="0">
                <a:cs typeface="Arial" panose="020B0604020202020204" pitchFamily="34" charset="0"/>
              </a:rPr>
              <a:t/>
            </a:r>
            <a:br>
              <a:rPr lang="en-US" dirty="0">
                <a:cs typeface="Arial" panose="020B0604020202020204" pitchFamily="34" charset="0"/>
              </a:rPr>
            </a:br>
            <a:endParaRPr lang="en-US" dirty="0" smtClean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endParaRPr lang="en-US" dirty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6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Proposed Methodology : Pre-Election phase</a:t>
            </a:r>
            <a:endParaRPr lang="en-US" sz="46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24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13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0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4"/>
    </mc:Choice>
    <mc:Fallback xmlns="">
      <p:transition spd="slow" advTm="445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5533182" y="2741186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759772" y="2725941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8552436" y="273051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6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Proposed Methodology : Pre-Election phase</a:t>
            </a:r>
            <a:endParaRPr lang="en-US" sz="46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4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14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2156" y="6254867"/>
            <a:ext cx="968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Figure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2:</a:t>
            </a:r>
            <a:r>
              <a:rPr lang="en-US" sz="2000" dirty="0"/>
              <a:t> </a:t>
            </a:r>
            <a:r>
              <a:rPr lang="en-US" sz="2000" dirty="0" smtClean="0"/>
              <a:t>Flowchart </a:t>
            </a:r>
            <a:r>
              <a:rPr lang="en-US" sz="2000" dirty="0"/>
              <a:t>of Linear Authorization Chain for Permission Management</a:t>
            </a:r>
            <a:endParaRPr lang="en-US" sz="2000" dirty="0"/>
          </a:p>
        </p:txBody>
      </p:sp>
      <p:sp>
        <p:nvSpPr>
          <p:cNvPr id="7" name="Diamond 6"/>
          <p:cNvSpPr/>
          <p:nvPr/>
        </p:nvSpPr>
        <p:spPr>
          <a:xfrm>
            <a:off x="1689784" y="2171104"/>
            <a:ext cx="1132836" cy="120836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48634" y="2486660"/>
            <a:ext cx="1097280" cy="574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4659021" y="2261936"/>
            <a:ext cx="962526" cy="102669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86167" y="2488263"/>
            <a:ext cx="1097280" cy="574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7441963" y="2171105"/>
            <a:ext cx="1126882" cy="120200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8991600" y="2025161"/>
            <a:ext cx="1400522" cy="149389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Flowchart: Terminator 15"/>
          <p:cNvSpPr/>
          <p:nvPr/>
        </p:nvSpPr>
        <p:spPr>
          <a:xfrm>
            <a:off x="7392123" y="4405745"/>
            <a:ext cx="1965176" cy="962430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Terminator 16"/>
          <p:cNvSpPr/>
          <p:nvPr/>
        </p:nvSpPr>
        <p:spPr>
          <a:xfrm>
            <a:off x="9754323" y="4405745"/>
            <a:ext cx="1965176" cy="962430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571260" y="2192417"/>
            <a:ext cx="464562" cy="464562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lay 18"/>
          <p:cNvSpPr/>
          <p:nvPr/>
        </p:nvSpPr>
        <p:spPr>
          <a:xfrm rot="16200000">
            <a:off x="434502" y="2658011"/>
            <a:ext cx="731520" cy="731520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7" idx="1"/>
          </p:cNvCxnSpPr>
          <p:nvPr/>
        </p:nvCxnSpPr>
        <p:spPr>
          <a:xfrm>
            <a:off x="1117487" y="2775282"/>
            <a:ext cx="57229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1" idx="1"/>
          </p:cNvCxnSpPr>
          <p:nvPr/>
        </p:nvCxnSpPr>
        <p:spPr>
          <a:xfrm flipV="1">
            <a:off x="2822620" y="2773680"/>
            <a:ext cx="426014" cy="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2" idx="1"/>
          </p:cNvCxnSpPr>
          <p:nvPr/>
        </p:nvCxnSpPr>
        <p:spPr>
          <a:xfrm>
            <a:off x="4345914" y="2773680"/>
            <a:ext cx="313107" cy="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3" idx="1"/>
          </p:cNvCxnSpPr>
          <p:nvPr/>
        </p:nvCxnSpPr>
        <p:spPr>
          <a:xfrm flipV="1">
            <a:off x="5621547" y="2775283"/>
            <a:ext cx="3646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4" idx="1"/>
          </p:cNvCxnSpPr>
          <p:nvPr/>
        </p:nvCxnSpPr>
        <p:spPr>
          <a:xfrm flipV="1">
            <a:off x="7083447" y="2772109"/>
            <a:ext cx="358516" cy="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3"/>
            <a:endCxn id="15" idx="1"/>
          </p:cNvCxnSpPr>
          <p:nvPr/>
        </p:nvCxnSpPr>
        <p:spPr>
          <a:xfrm flipV="1">
            <a:off x="8568845" y="2772107"/>
            <a:ext cx="42275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27352" y="2601483"/>
            <a:ext cx="105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Request?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325125" y="2470871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Verify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763542" y="25892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Valid?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937348" y="2430470"/>
            <a:ext cx="1207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Passes</a:t>
            </a:r>
          </a:p>
          <a:p>
            <a:pPr algn="ctr"/>
            <a:r>
              <a:rPr lang="en-US" dirty="0" smtClean="0"/>
              <a:t>Permission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94975" y="2361580"/>
            <a:ext cx="1020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More</a:t>
            </a:r>
          </a:p>
          <a:p>
            <a:pPr algn="ctr"/>
            <a:r>
              <a:rPr lang="en-US" dirty="0" smtClean="0"/>
              <a:t>Persons?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083553" y="2486660"/>
            <a:ext cx="1216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Authorized</a:t>
            </a:r>
          </a:p>
          <a:p>
            <a:pPr algn="ctr"/>
            <a:r>
              <a:rPr lang="en-US" dirty="0" smtClean="0"/>
              <a:t>By All?</a:t>
            </a:r>
            <a:endParaRPr lang="en-US" dirty="0"/>
          </a:p>
        </p:txBody>
      </p:sp>
      <p:cxnSp>
        <p:nvCxnSpPr>
          <p:cNvPr id="62" name="Elbow Connector 61"/>
          <p:cNvCxnSpPr>
            <a:stCxn id="15" idx="2"/>
            <a:endCxn id="16" idx="0"/>
          </p:cNvCxnSpPr>
          <p:nvPr/>
        </p:nvCxnSpPr>
        <p:spPr>
          <a:xfrm rot="5400000">
            <a:off x="8589940" y="3303824"/>
            <a:ext cx="886692" cy="13171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5" idx="3"/>
            <a:endCxn id="17" idx="0"/>
          </p:cNvCxnSpPr>
          <p:nvPr/>
        </p:nvCxnSpPr>
        <p:spPr>
          <a:xfrm>
            <a:off x="10392122" y="2772107"/>
            <a:ext cx="344789" cy="1633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" idx="0"/>
            <a:endCxn id="18" idx="0"/>
          </p:cNvCxnSpPr>
          <p:nvPr/>
        </p:nvCxnSpPr>
        <p:spPr>
          <a:xfrm rot="16200000" flipH="1" flipV="1">
            <a:off x="1519215" y="1455429"/>
            <a:ext cx="21313" cy="1452661"/>
          </a:xfrm>
          <a:prstGeom prst="bentConnector3">
            <a:avLst>
              <a:gd name="adj1" fmla="val -10725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2" idx="0"/>
          </p:cNvCxnSpPr>
          <p:nvPr/>
        </p:nvCxnSpPr>
        <p:spPr>
          <a:xfrm rot="16200000" flipV="1">
            <a:off x="3538574" y="660225"/>
            <a:ext cx="316338" cy="28870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4" idx="0"/>
            <a:endCxn id="51" idx="0"/>
          </p:cNvCxnSpPr>
          <p:nvPr/>
        </p:nvCxnSpPr>
        <p:spPr>
          <a:xfrm rot="16200000" flipH="1" flipV="1">
            <a:off x="7143587" y="1568653"/>
            <a:ext cx="259365" cy="1464268"/>
          </a:xfrm>
          <a:prstGeom prst="bentConnector3">
            <a:avLst>
              <a:gd name="adj1" fmla="val -881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947349" y="456281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Access</a:t>
            </a:r>
          </a:p>
          <a:p>
            <a:pPr algn="ctr"/>
            <a:r>
              <a:rPr lang="en-US" dirty="0" smtClean="0"/>
              <a:t>Denied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777609" y="4562813"/>
            <a:ext cx="19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Requested</a:t>
            </a:r>
          </a:p>
          <a:p>
            <a:pPr algn="ctr"/>
            <a:r>
              <a:rPr lang="en-US" dirty="0" smtClean="0"/>
              <a:t>Person gets access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7136" y="3377334"/>
            <a:ext cx="15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First Authority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343878" y="191691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589958" y="189560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400168" y="1887868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0329911" y="2448942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9267518" y="340840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4"/>
    </mc:Choice>
    <mc:Fallback xmlns="">
      <p:transition spd="slow" advTm="445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6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Proposed Methodology : Pre-Election phase</a:t>
            </a:r>
            <a:endParaRPr lang="en-US" sz="46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24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15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18" y="1636487"/>
            <a:ext cx="7392364" cy="46172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52156" y="6254867"/>
            <a:ext cx="968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Figure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3: </a:t>
            </a:r>
            <a:r>
              <a:rPr lang="en-US" sz="2000" dirty="0" smtClean="0"/>
              <a:t>Block Diagram of Pre-Election Phase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103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4"/>
    </mc:Choice>
    <mc:Fallback xmlns="">
      <p:transition spd="slow" advTm="4454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Proposed Methodology : Election phase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4000" dirty="0">
                <a:cs typeface="Arial" panose="020B0604020202020204" pitchFamily="34" charset="0"/>
              </a:rPr>
              <a:t> </a:t>
            </a:r>
            <a:r>
              <a:rPr lang="en-US" sz="4000" dirty="0" smtClean="0">
                <a:cs typeface="Arial" panose="020B0604020202020204" pitchFamily="34" charset="0"/>
              </a:rPr>
              <a:t>The </a:t>
            </a:r>
            <a:r>
              <a:rPr lang="en-US" sz="4000" dirty="0" err="1">
                <a:cs typeface="Arial" panose="020B0604020202020204" pitchFamily="34" charset="0"/>
              </a:rPr>
              <a:t>Ethereum</a:t>
            </a:r>
            <a:r>
              <a:rPr lang="en-US" sz="4000" dirty="0">
                <a:cs typeface="Arial" panose="020B0604020202020204" pitchFamily="34" charset="0"/>
              </a:rPr>
              <a:t> </a:t>
            </a:r>
            <a:r>
              <a:rPr lang="en-US" sz="4000" dirty="0" err="1">
                <a:cs typeface="Arial" panose="020B0604020202020204" pitchFamily="34" charset="0"/>
              </a:rPr>
              <a:t>blockchain</a:t>
            </a:r>
            <a:r>
              <a:rPr lang="en-US" sz="4000" dirty="0">
                <a:cs typeface="Arial" panose="020B0604020202020204" pitchFamily="34" charset="0"/>
              </a:rPr>
              <a:t> can be </a:t>
            </a:r>
            <a:r>
              <a:rPr lang="en-US" sz="4000" dirty="0" smtClean="0">
                <a:cs typeface="Arial" panose="020B0604020202020204" pitchFamily="34" charset="0"/>
              </a:rPr>
              <a:t>interacted </a:t>
            </a:r>
            <a:r>
              <a:rPr lang="en-US" sz="4000" dirty="0" smtClean="0">
                <a:cs typeface="Arial" panose="020B0604020202020204" pitchFamily="34" charset="0"/>
              </a:rPr>
              <a:t>using </a:t>
            </a:r>
            <a:r>
              <a:rPr lang="en-US" sz="4000" dirty="0" smtClean="0">
                <a:cs typeface="Arial" panose="020B0604020202020204" pitchFamily="34" charset="0"/>
              </a:rPr>
              <a:t>the Metamask </a:t>
            </a:r>
            <a:r>
              <a:rPr lang="en-US" sz="4000" dirty="0" smtClean="0">
                <a:cs typeface="Arial" panose="020B0604020202020204" pitchFamily="34" charset="0"/>
              </a:rPr>
              <a:t>wallet which the eligible voters will be using.</a:t>
            </a:r>
            <a:endParaRPr lang="en-US" sz="4000" dirty="0" smtClean="0">
              <a:cs typeface="Arial" panose="020B0604020202020204" pitchFamily="34" charset="0"/>
            </a:endParaRPr>
          </a:p>
          <a:p>
            <a:pPr marL="0" indent="0">
              <a:buSzPct val="80000"/>
              <a:buNone/>
            </a:pPr>
            <a:endParaRPr lang="en-US" sz="4000" dirty="0"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4000" dirty="0">
                <a:cs typeface="Arial" panose="020B0604020202020204" pitchFamily="34" charset="0"/>
              </a:rPr>
              <a:t> </a:t>
            </a:r>
            <a:r>
              <a:rPr lang="en-US" sz="4000" dirty="0" smtClean="0">
                <a:cs typeface="Arial" panose="020B0604020202020204" pitchFamily="34" charset="0"/>
              </a:rPr>
              <a:t>Each of the </a:t>
            </a:r>
            <a:r>
              <a:rPr lang="en-US" sz="4000" dirty="0" smtClean="0">
                <a:cs typeface="Arial" panose="020B0604020202020204" pitchFamily="34" charset="0"/>
              </a:rPr>
              <a:t>voters will </a:t>
            </a:r>
            <a:r>
              <a:rPr lang="en-US" sz="4000" dirty="0" smtClean="0">
                <a:cs typeface="Arial" panose="020B0604020202020204" pitchFamily="34" charset="0"/>
              </a:rPr>
              <a:t>cast their vote by providing desired candidate index and a secret number. These inputs will be used to generate a hash value for each of the votes.</a:t>
            </a:r>
            <a:endParaRPr lang="en-US" sz="4000" dirty="0" smtClean="0"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SzPct val="80000"/>
              <a:buFont typeface="Wingdings" panose="05000000000000000000" pitchFamily="2" charset="2"/>
              <a:buChar char="q"/>
            </a:pPr>
            <a:endParaRPr lang="en-US" sz="4000" dirty="0"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4000" dirty="0">
                <a:cs typeface="Arial" panose="020B0604020202020204" pitchFamily="34" charset="0"/>
              </a:rPr>
              <a:t> </a:t>
            </a:r>
            <a:r>
              <a:rPr lang="en-US" sz="4000" dirty="0" smtClean="0">
                <a:cs typeface="Arial" panose="020B0604020202020204" pitchFamily="34" charset="0"/>
              </a:rPr>
              <a:t>A fee will be required to conduct the operations in the </a:t>
            </a:r>
            <a:r>
              <a:rPr lang="en-US" sz="4000" dirty="0" err="1">
                <a:cs typeface="Arial" panose="020B0604020202020204" pitchFamily="34" charset="0"/>
              </a:rPr>
              <a:t>E</a:t>
            </a:r>
            <a:r>
              <a:rPr lang="en-US" sz="4000" dirty="0" err="1" smtClean="0">
                <a:cs typeface="Arial" panose="020B0604020202020204" pitchFamily="34" charset="0"/>
              </a:rPr>
              <a:t>thereum</a:t>
            </a:r>
            <a:r>
              <a:rPr lang="en-US" sz="4000" dirty="0" smtClean="0"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cs typeface="Arial" panose="020B0604020202020204" pitchFamily="34" charset="0"/>
              </a:rPr>
              <a:t>blockchain</a:t>
            </a:r>
            <a:r>
              <a:rPr lang="en-US" sz="4000" dirty="0" smtClean="0">
                <a:cs typeface="Arial" panose="020B0604020202020204" pitchFamily="34" charset="0"/>
              </a:rPr>
              <a:t> which will be cut from the </a:t>
            </a:r>
            <a:r>
              <a:rPr lang="en-US" sz="4000" dirty="0" err="1">
                <a:cs typeface="Arial" panose="020B0604020202020204" pitchFamily="34" charset="0"/>
              </a:rPr>
              <a:t>M</a:t>
            </a:r>
            <a:r>
              <a:rPr lang="en-US" sz="4000" dirty="0" err="1" smtClean="0">
                <a:cs typeface="Arial" panose="020B0604020202020204" pitchFamily="34" charset="0"/>
              </a:rPr>
              <a:t>etamask</a:t>
            </a:r>
            <a:r>
              <a:rPr lang="en-US" sz="4000" dirty="0" smtClean="0">
                <a:cs typeface="Arial" panose="020B0604020202020204" pitchFamily="34" charset="0"/>
              </a:rPr>
              <a:t> wallet</a:t>
            </a:r>
            <a:endParaRPr lang="en-US" sz="4000" dirty="0">
              <a:cs typeface="Arial" panose="020B0604020202020204" pitchFamily="34" charset="0"/>
            </a:endParaRPr>
          </a:p>
          <a:p>
            <a:pPr marL="0" indent="0">
              <a:buSzPct val="80000"/>
              <a:buNone/>
            </a:pPr>
            <a:r>
              <a:rPr lang="en-US" sz="3200" dirty="0">
                <a:cs typeface="Arial" panose="020B0604020202020204" pitchFamily="34" charset="0"/>
              </a:rPr>
              <a:t/>
            </a:r>
            <a:br>
              <a:rPr lang="en-US" sz="3200" dirty="0">
                <a:cs typeface="Arial" panose="020B0604020202020204" pitchFamily="34" charset="0"/>
              </a:rPr>
            </a:br>
            <a:endParaRPr lang="en-US" sz="3200" dirty="0" smtClean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endParaRPr lang="en-US" sz="3200" dirty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endParaRPr lang="en-US" sz="3200" dirty="0" smtClean="0"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3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16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83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4"/>
    </mc:Choice>
    <mc:Fallback xmlns="">
      <p:transition spd="slow" advTm="445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0807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Proposed Methodology : Election phase 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80000"/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3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17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1920" y="6366218"/>
            <a:ext cx="60281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Figure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4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Block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Diagram of Election phase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38" y="1660564"/>
            <a:ext cx="5484814" cy="47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4"/>
    </mc:Choice>
    <mc:Fallback xmlns="">
      <p:transition spd="slow" advTm="445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212009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4386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Proposed Methodology : Post-Election phase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2505"/>
            <a:ext cx="10515600" cy="4351338"/>
          </a:xfrm>
        </p:spPr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The </a:t>
            </a:r>
            <a:r>
              <a:rPr lang="en-US" dirty="0" smtClean="0">
                <a:cs typeface="Arial" panose="020B0604020202020204" pitchFamily="34" charset="0"/>
              </a:rPr>
              <a:t>election </a:t>
            </a:r>
            <a:r>
              <a:rPr lang="en-US" dirty="0" smtClean="0">
                <a:cs typeface="Arial" panose="020B0604020202020204" pitchFamily="34" charset="0"/>
              </a:rPr>
              <a:t>will get finished </a:t>
            </a:r>
            <a:r>
              <a:rPr lang="en-US" dirty="0" smtClean="0">
                <a:cs typeface="Arial" panose="020B0604020202020204" pitchFamily="34" charset="0"/>
              </a:rPr>
              <a:t>once the event reaches its time limit.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endParaRPr lang="en-US" dirty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cs typeface="Arial" panose="020B0604020202020204" pitchFamily="34" charset="0"/>
              </a:rPr>
              <a:t>The voters will be able to see the </a:t>
            </a:r>
            <a:r>
              <a:rPr lang="en-US" dirty="0" smtClean="0">
                <a:cs typeface="Arial" panose="020B0604020202020204" pitchFamily="34" charset="0"/>
              </a:rPr>
              <a:t>result</a:t>
            </a:r>
            <a:endParaRPr lang="en-US" dirty="0" smtClean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endParaRPr lang="en-US" dirty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D</a:t>
            </a:r>
            <a:r>
              <a:rPr lang="en-US" dirty="0" smtClean="0">
                <a:cs typeface="Arial" panose="020B0604020202020204" pitchFamily="34" charset="0"/>
              </a:rPr>
              <a:t>ue </a:t>
            </a:r>
            <a:r>
              <a:rPr lang="en-US" dirty="0">
                <a:cs typeface="Arial" panose="020B0604020202020204" pitchFamily="34" charset="0"/>
              </a:rPr>
              <a:t>to </a:t>
            </a:r>
            <a:r>
              <a:rPr lang="en-US" dirty="0" smtClean="0">
                <a:cs typeface="Arial" panose="020B0604020202020204" pitchFamily="34" charset="0"/>
              </a:rPr>
              <a:t>unusual events, the </a:t>
            </a:r>
            <a:r>
              <a:rPr lang="en-US" dirty="0" smtClean="0">
                <a:cs typeface="Arial" panose="020B0604020202020204" pitchFamily="34" charset="0"/>
              </a:rPr>
              <a:t>administrator </a:t>
            </a:r>
            <a:r>
              <a:rPr lang="en-US" dirty="0" smtClean="0">
                <a:cs typeface="Arial" panose="020B0604020202020204" pitchFamily="34" charset="0"/>
              </a:rPr>
              <a:t>might also finish the event </a:t>
            </a:r>
            <a:r>
              <a:rPr lang="en-US" dirty="0" smtClean="0">
                <a:cs typeface="Arial" panose="020B0604020202020204" pitchFamily="34" charset="0"/>
              </a:rPr>
              <a:t>early with the approval of other authorities in the system.</a:t>
            </a:r>
            <a:r>
              <a:rPr lang="en-US" sz="3200" dirty="0">
                <a:cs typeface="Arial" panose="020B0604020202020204" pitchFamily="34" charset="0"/>
              </a:rPr>
              <a:t/>
            </a:r>
            <a:br>
              <a:rPr lang="en-US" sz="3200" dirty="0">
                <a:cs typeface="Arial" panose="020B0604020202020204" pitchFamily="34" charset="0"/>
              </a:rPr>
            </a:br>
            <a:endParaRPr lang="en-US" sz="3200" dirty="0" smtClean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endParaRPr lang="en-US" sz="3200" dirty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endParaRPr lang="en-US" sz="3200" dirty="0" smtClean="0"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3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18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4"/>
    </mc:Choice>
    <mc:Fallback xmlns="">
      <p:transition spd="slow" advTm="4454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1"/>
            <a:ext cx="12192000" cy="21019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0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Experimental Analyses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3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19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66800" y="2176846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Experimental Setup:</a:t>
            </a:r>
          </a:p>
          <a:p>
            <a:pPr lvl="5" algn="just">
              <a:lnSpc>
                <a:spcPct val="15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</a:pPr>
            <a:r>
              <a:rPr lang="pt-BR" sz="2200" dirty="0"/>
              <a:t>Intel(R) Core(TM) i7-6500U CPU @ 2.50GHz</a:t>
            </a: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</a:endParaRPr>
          </a:p>
          <a:p>
            <a:pPr marR="0" lvl="5" algn="just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Operating system Windows 10 - 64 bit, 16 GB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RAM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R="0" lvl="5" algn="just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noProof="0" dirty="0" smtClean="0">
                <a:solidFill>
                  <a:prstClr val="black"/>
                </a:solidFill>
                <a:latin typeface="Calibri" panose="020F0502020204030204"/>
              </a:rPr>
              <a:t>Remix IDE v0.29.2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5" algn="just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Solidity 0.8.0 or above, python 3.9</a:t>
            </a:r>
          </a:p>
          <a:p>
            <a:pPr marR="0" lvl="5" algn="just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 smtClean="0">
                <a:solidFill>
                  <a:prstClr val="black"/>
                </a:solidFill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Metamask Wallet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5" algn="just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Ganache v2.5.4 for simulation</a:t>
            </a: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409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4"/>
    </mc:Choice>
    <mc:Fallback xmlns="">
      <p:transition spd="slow" advTm="445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Outline of the Presentation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Calibri" panose="020F0502020204030204" pitchFamily="34" charset="0"/>
              </a:rPr>
              <a:t> Introduction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Calibri" panose="020F0502020204030204" pitchFamily="34" charset="0"/>
              </a:rPr>
              <a:t> Related </a:t>
            </a:r>
            <a:r>
              <a:rPr lang="en-US" dirty="0" smtClean="0">
                <a:cs typeface="Calibri" panose="020F0502020204030204" pitchFamily="34" charset="0"/>
              </a:rPr>
              <a:t>Works</a:t>
            </a:r>
            <a:endParaRPr lang="en-US" dirty="0" smtClean="0">
              <a:cs typeface="Calibri" panose="020F050202020403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Calibri" panose="020F0502020204030204" pitchFamily="34" charset="0"/>
              </a:rPr>
              <a:t> </a:t>
            </a:r>
            <a:r>
              <a:rPr lang="en-US" dirty="0" smtClean="0">
                <a:cs typeface="Calibri" panose="020F0502020204030204" pitchFamily="34" charset="0"/>
              </a:rPr>
              <a:t>Objectives</a:t>
            </a:r>
            <a:endParaRPr lang="en-US" dirty="0" smtClean="0">
              <a:cs typeface="Calibri" panose="020F050202020403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Calibri" panose="020F0502020204030204" pitchFamily="34" charset="0"/>
              </a:rPr>
              <a:t> Proposed Methodology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smtClean="0">
                <a:cs typeface="Calibri" panose="020F0502020204030204" pitchFamily="34" charset="0"/>
              </a:rPr>
              <a:t>Experimental Analyses</a:t>
            </a:r>
            <a:endParaRPr lang="en-US" dirty="0" smtClean="0">
              <a:cs typeface="Calibri" panose="020F050202020403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smtClean="0">
                <a:cs typeface="Calibri" panose="020F0502020204030204" pitchFamily="34" charset="0"/>
              </a:rPr>
              <a:t>Conclusions</a:t>
            </a:r>
            <a:endParaRPr lang="en-US" dirty="0" smtClean="0">
              <a:cs typeface="Calibri" panose="020F050202020403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smtClean="0">
                <a:cs typeface="Calibri" panose="020F0502020204030204" pitchFamily="34" charset="0"/>
              </a:rPr>
              <a:t>References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37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dugi" panose="020B0502040204020203" pitchFamily="34" charset="0"/>
                <a:ea typeface="Gadug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3349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9"/>
    </mc:Choice>
    <mc:Fallback xmlns="">
      <p:transition spd="slow" advTm="798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200828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0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Experimental Analyses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3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20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129995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alibri" panose="020F0502020204030204"/>
              </a:rPr>
              <a:t>Trust Distribution :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376025"/>
              </p:ext>
            </p:extLst>
          </p:nvPr>
        </p:nvGraphicFramePr>
        <p:xfrm>
          <a:off x="1260193" y="2685757"/>
          <a:ext cx="9671614" cy="12828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3354">
                  <a:extLst>
                    <a:ext uri="{9D8B030D-6E8A-4147-A177-3AD203B41FA5}">
                      <a16:colId xmlns:a16="http://schemas.microsoft.com/office/drawing/2014/main" val="51616894"/>
                    </a:ext>
                  </a:extLst>
                </a:gridCol>
                <a:gridCol w="7128260">
                  <a:extLst>
                    <a:ext uri="{9D8B030D-6E8A-4147-A177-3AD203B41FA5}">
                      <a16:colId xmlns:a16="http://schemas.microsoft.com/office/drawing/2014/main" val="3042467648"/>
                    </a:ext>
                  </a:extLst>
                </a:gridCol>
              </a:tblGrid>
              <a:tr h="55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Function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Value to Store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1580914"/>
                  </a:ext>
                </a:extLst>
              </a:tr>
              <a:tr h="7250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openRequestAccess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68580" marR="68580" marT="0" marB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0x4B20993Bc481177ec7E8f571ceCaE8A9e22C02db, 16262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26132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59318" y="3968606"/>
            <a:ext cx="807336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ea typeface="Calibri" panose="020F0502020204030204" pitchFamily="34" charset="0"/>
              </a:rPr>
              <a:t>Table 1</a:t>
            </a:r>
            <a:r>
              <a:rPr lang="en-US" sz="2000" b="1" dirty="0" smtClean="0">
                <a:ea typeface="Calibri" panose="020F0502020204030204" pitchFamily="34" charset="0"/>
              </a:rPr>
              <a:t>:</a:t>
            </a:r>
            <a:r>
              <a:rPr lang="en-US" sz="2000" dirty="0" smtClean="0">
                <a:ea typeface="Calibri" panose="020F0502020204030204" pitchFamily="34" charset="0"/>
              </a:rPr>
              <a:t> </a:t>
            </a:r>
            <a:r>
              <a:rPr lang="en-US" sz="2000" dirty="0">
                <a:ea typeface="Calibri" panose="020F0502020204030204" pitchFamily="34" charset="0"/>
              </a:rPr>
              <a:t>An Example of First Authority opening request access for the user</a:t>
            </a:r>
            <a:endParaRPr lang="en-US" sz="2000" b="1" dirty="0">
              <a:ea typeface="Calibri" panose="020F050202020403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4061"/>
              </p:ext>
            </p:extLst>
          </p:nvPr>
        </p:nvGraphicFramePr>
        <p:xfrm>
          <a:off x="1260193" y="4614879"/>
          <a:ext cx="9636407" cy="1369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7140">
                  <a:extLst>
                    <a:ext uri="{9D8B030D-6E8A-4147-A177-3AD203B41FA5}">
                      <a16:colId xmlns:a16="http://schemas.microsoft.com/office/drawing/2014/main" val="1908109028"/>
                    </a:ext>
                  </a:extLst>
                </a:gridCol>
                <a:gridCol w="7059267">
                  <a:extLst>
                    <a:ext uri="{9D8B030D-6E8A-4147-A177-3AD203B41FA5}">
                      <a16:colId xmlns:a16="http://schemas.microsoft.com/office/drawing/2014/main" val="191285859"/>
                    </a:ext>
                  </a:extLst>
                </a:gridCol>
              </a:tblGrid>
              <a:tr h="6849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Function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Value to Insert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2434222"/>
                  </a:ext>
                </a:extLst>
              </a:tr>
              <a:tr h="6849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RequestAccess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68580" marR="68580" marT="0" marB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16262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30945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31985" y="5984705"/>
            <a:ext cx="73280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ea typeface="Calibri" panose="020F0502020204030204" pitchFamily="34" charset="0"/>
              </a:rPr>
              <a:t>Table 2</a:t>
            </a:r>
            <a:r>
              <a:rPr lang="en-US" sz="2000" b="1" dirty="0" smtClean="0">
                <a:ea typeface="Calibri" panose="020F0502020204030204" pitchFamily="34" charset="0"/>
              </a:rPr>
              <a:t>:</a:t>
            </a:r>
            <a:r>
              <a:rPr lang="en-US" sz="2000" dirty="0" smtClean="0">
                <a:ea typeface="Calibri" panose="020F0502020204030204" pitchFamily="34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Vrinda" panose="020B0502040204020203"/>
              </a:rPr>
              <a:t>The </a:t>
            </a:r>
            <a:r>
              <a:rPr lang="en-US" sz="2000" dirty="0" smtClean="0">
                <a:ea typeface="Calibri" panose="020F0502020204030204" pitchFamily="34" charset="0"/>
                <a:cs typeface="Vrinda" panose="020B0502040204020203"/>
              </a:rPr>
              <a:t>input value </a:t>
            </a:r>
            <a:r>
              <a:rPr lang="en-US" sz="2000" dirty="0">
                <a:ea typeface="Calibri" panose="020F0502020204030204" pitchFamily="34" charset="0"/>
                <a:cs typeface="Vrinda" panose="020B0502040204020203"/>
              </a:rPr>
              <a:t>of the user to get approval of initial request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747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4"/>
    </mc:Choice>
    <mc:Fallback xmlns="">
      <p:transition spd="slow" advTm="4454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200828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0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Experimental Analyses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3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21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129995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alibri" panose="020F0502020204030204"/>
              </a:rPr>
              <a:t>Trust Distribution :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8271" y="5164338"/>
            <a:ext cx="91554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ea typeface="Calibri" panose="020F0502020204030204" pitchFamily="34" charset="0"/>
              </a:rPr>
              <a:t>Table 3</a:t>
            </a:r>
            <a:r>
              <a:rPr lang="en-US" sz="2000" b="1" dirty="0" smtClean="0">
                <a:ea typeface="Calibri" panose="020F0502020204030204" pitchFamily="34" charset="0"/>
              </a:rPr>
              <a:t>:</a:t>
            </a:r>
            <a:r>
              <a:rPr lang="en-US" sz="2000" dirty="0" smtClean="0">
                <a:ea typeface="Calibri" panose="020F0502020204030204" pitchFamily="34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Vrinda" panose="020B0502040204020203"/>
              </a:rPr>
              <a:t>First Authority granting permission to Second Authority through encryption </a:t>
            </a:r>
            <a:endParaRPr lang="en-US" sz="2000" b="1" dirty="0">
              <a:ea typeface="Calibri" panose="020F050202020403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55928"/>
              </p:ext>
            </p:extLst>
          </p:nvPr>
        </p:nvGraphicFramePr>
        <p:xfrm>
          <a:off x="580898" y="2679188"/>
          <a:ext cx="11030203" cy="2485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0995">
                  <a:extLst>
                    <a:ext uri="{9D8B030D-6E8A-4147-A177-3AD203B41FA5}">
                      <a16:colId xmlns:a16="http://schemas.microsoft.com/office/drawing/2014/main" val="4219647001"/>
                    </a:ext>
                  </a:extLst>
                </a:gridCol>
                <a:gridCol w="7739208">
                  <a:extLst>
                    <a:ext uri="{9D8B030D-6E8A-4147-A177-3AD203B41FA5}">
                      <a16:colId xmlns:a16="http://schemas.microsoft.com/office/drawing/2014/main" val="1714710402"/>
                    </a:ext>
                  </a:extLst>
                </a:gridCol>
              </a:tblGrid>
              <a:tr h="497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136441" marR="1364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>
                          <a:effectLst/>
                        </a:rPr>
                        <a:t>transferOwnership()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136441" marR="136441" marT="0" marB="0"/>
                </a:tc>
                <a:extLst>
                  <a:ext uri="{0D108BD9-81ED-4DB2-BD59-A6C34878D82A}">
                    <a16:rowId xmlns:a16="http://schemas.microsoft.com/office/drawing/2014/main" val="1971711996"/>
                  </a:ext>
                </a:extLst>
              </a:tr>
              <a:tr h="497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Address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136441" marR="1364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0xAb8483F64d9C6d1EcF9b849Ae677dD3315835cb2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136441" marR="136441" marT="0" marB="0"/>
                </a:tc>
                <a:extLst>
                  <a:ext uri="{0D108BD9-81ED-4DB2-BD59-A6C34878D82A}">
                    <a16:rowId xmlns:a16="http://schemas.microsoft.com/office/drawing/2014/main" val="3011312325"/>
                  </a:ext>
                </a:extLst>
              </a:tr>
              <a:tr h="497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Token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136441" marR="1364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>
                          <a:effectLst/>
                        </a:rPr>
                        <a:t>15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136441" marR="136441" marT="0" marB="0"/>
                </a:tc>
                <a:extLst>
                  <a:ext uri="{0D108BD9-81ED-4DB2-BD59-A6C34878D82A}">
                    <a16:rowId xmlns:a16="http://schemas.microsoft.com/office/drawing/2014/main" val="2770566709"/>
                  </a:ext>
                </a:extLst>
              </a:tr>
              <a:tr h="497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>
                          <a:effectLst/>
                        </a:rPr>
                        <a:t>Cipher-Text 1 (C1)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136441" marR="1364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>
                          <a:effectLst/>
                        </a:rPr>
                        <a:t>2187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136441" marR="136441" marT="0" marB="0"/>
                </a:tc>
                <a:extLst>
                  <a:ext uri="{0D108BD9-81ED-4DB2-BD59-A6C34878D82A}">
                    <a16:rowId xmlns:a16="http://schemas.microsoft.com/office/drawing/2014/main" val="3562372232"/>
                  </a:ext>
                </a:extLst>
              </a:tr>
              <a:tr h="497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>
                          <a:effectLst/>
                        </a:rPr>
                        <a:t>Cipher-Text 2 (C2)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136441" marR="1364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33495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136441" marR="136441" marT="0" marB="0"/>
                </a:tc>
                <a:extLst>
                  <a:ext uri="{0D108BD9-81ED-4DB2-BD59-A6C34878D82A}">
                    <a16:rowId xmlns:a16="http://schemas.microsoft.com/office/drawing/2014/main" val="3740123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42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4"/>
    </mc:Choice>
    <mc:Fallback xmlns="">
      <p:transition spd="slow" advTm="4454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46850"/>
            <a:ext cx="12192000" cy="186407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0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Experimental Analyses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3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22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1686" y="6321916"/>
            <a:ext cx="1086862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smtClean="0">
                <a:ea typeface="Calibri" panose="020F0502020204030204" pitchFamily="34" charset="0"/>
              </a:rPr>
              <a:t>Figure 5:</a:t>
            </a:r>
            <a:r>
              <a:rPr lang="en-US" sz="2000" dirty="0" smtClean="0"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Average Estimated Time for Linear Authorization </a:t>
            </a:r>
            <a:r>
              <a:rPr lang="en-US" sz="2000" dirty="0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Chain with </a:t>
            </a:r>
            <a:r>
              <a:rPr lang="en-US" sz="2000" dirty="0" smtClean="0">
                <a:solidFill>
                  <a:srgbClr val="000000"/>
                </a:solidFill>
                <a:ea typeface="Arial" panose="020B0604020202020204" pitchFamily="34" charset="0"/>
              </a:rPr>
              <a:t>respect </a:t>
            </a:r>
            <a:r>
              <a:rPr lang="en-US" sz="2000" dirty="0">
                <a:solidFill>
                  <a:srgbClr val="000000"/>
                </a:solidFill>
                <a:ea typeface="Arial" panose="020B0604020202020204" pitchFamily="34" charset="0"/>
              </a:rPr>
              <a:t>to No. of Authority</a:t>
            </a:r>
            <a:endParaRPr lang="en-US" sz="2000" b="1" dirty="0" smtClean="0">
              <a:ea typeface="Calibri" panose="020F050202020403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239011491"/>
              </p:ext>
            </p:extLst>
          </p:nvPr>
        </p:nvGraphicFramePr>
        <p:xfrm>
          <a:off x="2093006" y="1961434"/>
          <a:ext cx="8005988" cy="4392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0241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4"/>
    </mc:Choice>
    <mc:Fallback xmlns="">
      <p:transition spd="slow" advTm="4454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86407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0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Experimental Analyses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3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23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1686" y="6248221"/>
            <a:ext cx="10868628" cy="42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smtClean="0">
                <a:ea typeface="Calibri" panose="020F0502020204030204" pitchFamily="34" charset="0"/>
              </a:rPr>
              <a:t>Figure 6: </a:t>
            </a:r>
            <a:r>
              <a:rPr lang="en-US" sz="2000" dirty="0" smtClean="0">
                <a:solidFill>
                  <a:srgbClr val="000000"/>
                </a:solidFill>
                <a:ea typeface="Arial" panose="020B0604020202020204" pitchFamily="34" charset="0"/>
              </a:rPr>
              <a:t>Comparison </a:t>
            </a:r>
            <a:r>
              <a:rPr lang="en-US" sz="2000" dirty="0">
                <a:solidFill>
                  <a:srgbClr val="000000"/>
                </a:solidFill>
                <a:ea typeface="Arial" panose="020B0604020202020204" pitchFamily="34" charset="0"/>
              </a:rPr>
              <a:t>of Decryption Time among </a:t>
            </a:r>
            <a:r>
              <a:rPr lang="en-US" sz="2000" dirty="0" err="1">
                <a:solidFill>
                  <a:srgbClr val="000000"/>
                </a:solidFill>
                <a:ea typeface="Arial" panose="020B0604020202020204" pitchFamily="34" charset="0"/>
              </a:rPr>
              <a:t>ElGamal</a:t>
            </a:r>
            <a:r>
              <a:rPr lang="en-US" sz="2000" dirty="0">
                <a:solidFill>
                  <a:srgbClr val="000000"/>
                </a:solidFill>
                <a:ea typeface="Arial" panose="020B0604020202020204" pitchFamily="34" charset="0"/>
              </a:rPr>
              <a:t>, RSA and </a:t>
            </a:r>
            <a:r>
              <a:rPr lang="en-US" sz="2000" dirty="0" err="1" smtClean="0">
                <a:solidFill>
                  <a:srgbClr val="000000"/>
                </a:solidFill>
                <a:ea typeface="Arial" panose="020B0604020202020204" pitchFamily="34" charset="0"/>
              </a:rPr>
              <a:t>Paillier</a:t>
            </a:r>
            <a:r>
              <a:rPr lang="en-US" sz="2000" dirty="0" smtClean="0">
                <a:solidFill>
                  <a:srgbClr val="000000"/>
                </a:solidFill>
                <a:ea typeface="Arial" panose="020B0604020202020204" pitchFamily="34" charset="0"/>
              </a:rPr>
              <a:t> [6]</a:t>
            </a:r>
            <a:endParaRPr lang="en-US" sz="20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686796672"/>
              </p:ext>
            </p:extLst>
          </p:nvPr>
        </p:nvGraphicFramePr>
        <p:xfrm>
          <a:off x="2295646" y="1890919"/>
          <a:ext cx="7600708" cy="4357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29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4"/>
    </mc:Choice>
    <mc:Fallback xmlns="">
      <p:transition spd="slow" advTm="4454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86407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0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Limitations and Future works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3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24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61DF6D-770B-4FD7-9FEB-48EAE5C264FB}"/>
              </a:ext>
            </a:extLst>
          </p:cNvPr>
          <p:cNvSpPr txBox="1">
            <a:spLocks/>
          </p:cNvSpPr>
          <p:nvPr/>
        </p:nvSpPr>
        <p:spPr>
          <a:xfrm>
            <a:off x="1066800" y="1882063"/>
            <a:ext cx="10058400" cy="45049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Limitations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49808" lvl="1" indent="-457200" algn="just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ysClr val="windowText" lastClr="000000"/>
                </a:solidFill>
              </a:rPr>
              <a:t>The </a:t>
            </a:r>
            <a:r>
              <a:rPr lang="en-US" sz="2400" dirty="0">
                <a:solidFill>
                  <a:sysClr val="windowText" lastClr="000000"/>
                </a:solidFill>
              </a:rPr>
              <a:t>total completion time of our system increases with the number of authority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in </a:t>
            </a:r>
            <a:r>
              <a:rPr lang="en-US" sz="2400" dirty="0">
                <a:solidFill>
                  <a:sysClr val="windowText" lastClr="000000"/>
                </a:solidFill>
              </a:rPr>
              <a:t>our system. </a:t>
            </a:r>
            <a:endParaRPr lang="en-US" sz="2400" dirty="0" smtClean="0">
              <a:solidFill>
                <a:sysClr val="windowText" lastClr="000000"/>
              </a:solidFill>
            </a:endParaRPr>
          </a:p>
          <a:p>
            <a:pPr marL="749808" lvl="1" indent="-457200" algn="just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ysClr val="windowText" lastClr="000000"/>
                </a:solidFill>
              </a:rPr>
              <a:t>To </a:t>
            </a:r>
            <a:r>
              <a:rPr lang="en-US" sz="2400" dirty="0">
                <a:solidFill>
                  <a:sysClr val="windowText" lastClr="000000"/>
                </a:solidFill>
              </a:rPr>
              <a:t>reduce the computation cost (Gas Cost) of our smart contract, we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completed </a:t>
            </a:r>
            <a:r>
              <a:rPr lang="en-US" sz="2400" dirty="0">
                <a:solidFill>
                  <a:sysClr val="windowText" lastClr="000000"/>
                </a:solidFill>
              </a:rPr>
              <a:t>the encryption and decryption outside the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contract.</a:t>
            </a:r>
          </a:p>
          <a:p>
            <a:pPr marL="0" indent="0">
              <a:buClrTx/>
              <a:buNone/>
            </a:pPr>
            <a:r>
              <a:rPr lang="en-US" sz="2600" dirty="0" smtClean="0">
                <a:solidFill>
                  <a:sysClr val="windowText" lastClr="000000"/>
                </a:solidFill>
                <a:latin typeface="Calibri" panose="020F0502020204030204"/>
              </a:rPr>
              <a:t>Future Works:</a:t>
            </a:r>
          </a:p>
          <a:p>
            <a:pPr marL="749808" lvl="1" indent="-457200" algn="just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ysClr val="windowText" lastClr="000000"/>
                </a:solidFill>
              </a:rPr>
              <a:t>Linearity </a:t>
            </a:r>
            <a:r>
              <a:rPr lang="en-US" sz="2400" dirty="0">
                <a:solidFill>
                  <a:sysClr val="windowText" lastClr="000000"/>
                </a:solidFill>
              </a:rPr>
              <a:t>of time with number of authority can be reduced so that overall time for the system to complete can be faster</a:t>
            </a:r>
            <a:r>
              <a:rPr lang="en-US" sz="2400" dirty="0" smtClean="0">
                <a:solidFill>
                  <a:sysClr val="windowText" lastClr="000000"/>
                </a:solidFill>
              </a:rPr>
              <a:t>.</a:t>
            </a:r>
          </a:p>
          <a:p>
            <a:pPr marL="749808" lvl="1" indent="-457200" algn="just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ysClr val="windowText" lastClr="000000"/>
                </a:solidFill>
              </a:rPr>
              <a:t>The </a:t>
            </a:r>
            <a:r>
              <a:rPr lang="en-US" sz="2400" dirty="0">
                <a:solidFill>
                  <a:sysClr val="windowText" lastClr="000000"/>
                </a:solidFill>
              </a:rPr>
              <a:t>prototype of our model has been proved to be functional. So this could be implemented in a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real </a:t>
            </a:r>
            <a:r>
              <a:rPr lang="en-US" sz="2400" dirty="0">
                <a:solidFill>
                  <a:sysClr val="windowText" lastClr="000000"/>
                </a:solidFill>
              </a:rPr>
              <a:t>time environment.</a:t>
            </a:r>
            <a:endParaRPr lang="en-US" sz="2400" dirty="0" smtClean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83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4"/>
    </mc:Choice>
    <mc:Fallback xmlns="">
      <p:transition spd="slow" advTm="4454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86407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0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Conclusions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3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25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61DF6D-770B-4FD7-9FEB-48EAE5C264FB}"/>
              </a:ext>
            </a:extLst>
          </p:cNvPr>
          <p:cNvSpPr txBox="1">
            <a:spLocks/>
          </p:cNvSpPr>
          <p:nvPr/>
        </p:nvSpPr>
        <p:spPr>
          <a:xfrm>
            <a:off x="1066800" y="205789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spcBef>
                <a:spcPts val="200"/>
              </a:spcBef>
              <a:buClrTx/>
              <a:buFont typeface="Wingdings" panose="05000000000000000000" pitchFamily="2" charset="2"/>
              <a:buChar char="q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main contribution of our method is to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smtClean="0">
                <a:solidFill>
                  <a:sysClr val="windowText" lastClr="000000"/>
                </a:solidFill>
              </a:rPr>
              <a:t>include a multi-authority based decision system with </a:t>
            </a:r>
            <a:r>
              <a:rPr lang="en-US" sz="2800" dirty="0" err="1" smtClean="0">
                <a:solidFill>
                  <a:sysClr val="windowText" lastClr="000000"/>
                </a:solidFill>
              </a:rPr>
              <a:t>ElGamal</a:t>
            </a:r>
            <a:r>
              <a:rPr lang="en-US" sz="2800" dirty="0" smtClean="0">
                <a:solidFill>
                  <a:sysClr val="windowText" lastClr="000000"/>
                </a:solidFill>
              </a:rPr>
              <a:t> encryption.</a:t>
            </a:r>
          </a:p>
          <a:p>
            <a:pPr marL="0" lvl="0" indent="0" algn="just">
              <a:spcBef>
                <a:spcPts val="200"/>
              </a:spcBef>
              <a:buClrTx/>
              <a:buNone/>
            </a:pPr>
            <a:endParaRPr lang="en-US" sz="2800" dirty="0" smtClean="0">
              <a:solidFill>
                <a:sysClr val="windowText" lastClr="000000"/>
              </a:solidFill>
            </a:endParaRPr>
          </a:p>
          <a:p>
            <a:pPr lvl="0" algn="just">
              <a:spcBef>
                <a:spcPts val="200"/>
              </a:spcBef>
              <a:buClrTx/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ysClr val="windowText" lastClr="000000"/>
                </a:solidFill>
              </a:rPr>
              <a:t> Checking of </a:t>
            </a:r>
            <a:r>
              <a:rPr lang="en-US" sz="2800" dirty="0">
                <a:solidFill>
                  <a:sysClr val="windowText" lastClr="000000"/>
                </a:solidFill>
              </a:rPr>
              <a:t>multiple </a:t>
            </a:r>
            <a:r>
              <a:rPr lang="en-US" sz="2800" dirty="0" smtClean="0">
                <a:solidFill>
                  <a:sysClr val="windowText" lastClr="000000"/>
                </a:solidFill>
              </a:rPr>
              <a:t>authorities </a:t>
            </a:r>
            <a:r>
              <a:rPr lang="en-US" sz="2800" dirty="0">
                <a:solidFill>
                  <a:sysClr val="windowText" lastClr="000000"/>
                </a:solidFill>
              </a:rPr>
              <a:t>in start of each major check-points greatly </a:t>
            </a:r>
            <a:r>
              <a:rPr lang="en-US" sz="2800" dirty="0" smtClean="0">
                <a:solidFill>
                  <a:sysClr val="windowText" lastClr="000000"/>
                </a:solidFill>
              </a:rPr>
              <a:t>increases </a:t>
            </a:r>
            <a:r>
              <a:rPr lang="en-US" sz="2800" dirty="0">
                <a:solidFill>
                  <a:sysClr val="windowText" lastClr="000000"/>
                </a:solidFill>
              </a:rPr>
              <a:t>the amount of security.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just">
              <a:spcBef>
                <a:spcPts val="200"/>
              </a:spcBef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smtClean="0">
                <a:solidFill>
                  <a:sysClr val="windowText" lastClr="000000"/>
                </a:solidFill>
              </a:rPr>
              <a:t>The proposed method consists of a single smart contract only which reduces the chance of </a:t>
            </a:r>
            <a:r>
              <a:rPr lang="en-US" sz="2800" dirty="0" err="1" smtClean="0">
                <a:solidFill>
                  <a:sysClr val="windowText" lastClr="000000"/>
                </a:solidFill>
              </a:rPr>
              <a:t>blockchain</a:t>
            </a:r>
            <a:r>
              <a:rPr lang="en-US" sz="2800" dirty="0" smtClean="0">
                <a:solidFill>
                  <a:sysClr val="windowText" lastClr="000000"/>
                </a:solidFill>
              </a:rPr>
              <a:t> network being complex.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Allow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way for the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voters to verify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their vote.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51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4"/>
    </mc:Choice>
    <mc:Fallback xmlns="">
      <p:transition spd="slow" advTm="4454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34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References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Yavuz</a:t>
            </a:r>
            <a:r>
              <a:rPr lang="en-US" sz="2000" dirty="0"/>
              <a:t>, </a:t>
            </a:r>
            <a:r>
              <a:rPr lang="en-US" sz="2000" dirty="0" err="1"/>
              <a:t>Emre</a:t>
            </a:r>
            <a:r>
              <a:rPr lang="en-US" sz="2000" dirty="0"/>
              <a:t>, Ali </a:t>
            </a:r>
            <a:r>
              <a:rPr lang="en-US" sz="2000" dirty="0" err="1"/>
              <a:t>Kaan</a:t>
            </a:r>
            <a:r>
              <a:rPr lang="en-US" sz="2000" dirty="0"/>
              <a:t> </a:t>
            </a:r>
            <a:r>
              <a:rPr lang="en-US" sz="2000" dirty="0" err="1"/>
              <a:t>Koç</a:t>
            </a:r>
            <a:r>
              <a:rPr lang="en-US" sz="2000" dirty="0"/>
              <a:t>, </a:t>
            </a:r>
            <a:r>
              <a:rPr lang="en-US" sz="2000" dirty="0" err="1"/>
              <a:t>Umut</a:t>
            </a:r>
            <a:r>
              <a:rPr lang="en-US" sz="2000" dirty="0"/>
              <a:t> Can </a:t>
            </a:r>
            <a:r>
              <a:rPr lang="en-US" sz="2000" dirty="0" err="1"/>
              <a:t>Çabuk</a:t>
            </a:r>
            <a:r>
              <a:rPr lang="en-US" sz="2000" dirty="0"/>
              <a:t>, and </a:t>
            </a:r>
            <a:r>
              <a:rPr lang="en-US" sz="2000" dirty="0" err="1"/>
              <a:t>Gökhan</a:t>
            </a:r>
            <a:r>
              <a:rPr lang="en-US" sz="2000" dirty="0"/>
              <a:t> </a:t>
            </a:r>
            <a:r>
              <a:rPr lang="en-US" sz="2000" dirty="0" err="1"/>
              <a:t>Dalkılıç</a:t>
            </a:r>
            <a:r>
              <a:rPr lang="en-US" sz="2000" dirty="0"/>
              <a:t>. "Towards secure e-voting using </a:t>
            </a:r>
            <a:r>
              <a:rPr lang="en-US" sz="2000" dirty="0" err="1"/>
              <a:t>ethereum</a:t>
            </a:r>
            <a:r>
              <a:rPr lang="en-US" sz="2000" dirty="0"/>
              <a:t> </a:t>
            </a:r>
            <a:r>
              <a:rPr lang="en-US" sz="2000" dirty="0" err="1"/>
              <a:t>blockchain</a:t>
            </a:r>
            <a:r>
              <a:rPr lang="en-US" sz="2000" dirty="0"/>
              <a:t>." In 2018 6th International Symposium on Digital Forensic and Security (ISDFS), pp. 1-7. IEEE, 2018</a:t>
            </a:r>
            <a:r>
              <a:rPr lang="en-US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He, O., and </a:t>
            </a:r>
            <a:r>
              <a:rPr lang="en-US" sz="2000" dirty="0" err="1"/>
              <a:t>Zhongmin</a:t>
            </a:r>
            <a:r>
              <a:rPr lang="en-US" sz="2000" dirty="0"/>
              <a:t> Su, “A new practical secure e-voting scheme.” </a:t>
            </a:r>
            <a:r>
              <a:rPr lang="en-US" sz="2000" dirty="0" err="1"/>
              <a:t>na</a:t>
            </a:r>
            <a:r>
              <a:rPr lang="en-US" sz="2000" dirty="0"/>
              <a:t>, </a:t>
            </a:r>
            <a:r>
              <a:rPr lang="en-US" sz="2000" dirty="0" smtClean="0"/>
              <a:t>1998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Hsiao, Jen-Ho, </a:t>
            </a:r>
            <a:r>
              <a:rPr lang="en-US" sz="2000" dirty="0" err="1"/>
              <a:t>Raylin</a:t>
            </a:r>
            <a:r>
              <a:rPr lang="en-US" sz="2000" dirty="0"/>
              <a:t> Tso, </a:t>
            </a:r>
            <a:r>
              <a:rPr lang="en-US" sz="2000" dirty="0" err="1"/>
              <a:t>Chien</a:t>
            </a:r>
            <a:r>
              <a:rPr lang="en-US" sz="2000" dirty="0"/>
              <a:t>-Ming Chen, and Mu-</a:t>
            </a:r>
            <a:r>
              <a:rPr lang="en-US" sz="2000" dirty="0" err="1"/>
              <a:t>En</a:t>
            </a:r>
            <a:r>
              <a:rPr lang="en-US" sz="2000" dirty="0"/>
              <a:t> Wu. "Decentralized E-voting systems based on the </a:t>
            </a:r>
            <a:r>
              <a:rPr lang="en-US" sz="2000" dirty="0" err="1"/>
              <a:t>blockchain</a:t>
            </a:r>
            <a:r>
              <a:rPr lang="en-US" sz="2000" dirty="0"/>
              <a:t> technology." In Advances in Computer Science and Ubiquitous Computing: CSA-CUTE 17, pp. 305-309. Springer Singapore, 2018</a:t>
            </a:r>
            <a:r>
              <a:rPr lang="en-US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Guasch</a:t>
            </a:r>
            <a:r>
              <a:rPr lang="en-US" sz="2000" dirty="0"/>
              <a:t>, Sandra, and Paz </a:t>
            </a:r>
            <a:r>
              <a:rPr lang="en-US" sz="2000" dirty="0" err="1"/>
              <a:t>Morillo</a:t>
            </a:r>
            <a:r>
              <a:rPr lang="en-US" sz="2000" dirty="0"/>
              <a:t>, "How to challenge and cast your e-vote." In Financial Cryptography and Data Security: 20th International Conference, FC 2016, Christ Church, Barbados, February 22–26, 2016, Revised Selected Papers 20, pp. 130-145. Springer Berlin Heidelberg, 2017</a:t>
            </a:r>
            <a:r>
              <a:rPr lang="en-US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Braghin</a:t>
            </a:r>
            <a:r>
              <a:rPr lang="en-US" sz="2000" dirty="0"/>
              <a:t>, Chiara, </a:t>
            </a:r>
            <a:r>
              <a:rPr lang="en-US" sz="2000" dirty="0" err="1"/>
              <a:t>Stelvio</a:t>
            </a:r>
            <a:r>
              <a:rPr lang="en-US" sz="2000" dirty="0"/>
              <a:t> </a:t>
            </a:r>
            <a:r>
              <a:rPr lang="en-US" sz="2000" dirty="0" err="1"/>
              <a:t>Cimato</a:t>
            </a:r>
            <a:r>
              <a:rPr lang="en-US" sz="2000" dirty="0"/>
              <a:t>, Ernesto </a:t>
            </a:r>
            <a:r>
              <a:rPr lang="en-US" sz="2000" dirty="0" err="1"/>
              <a:t>Damiani</a:t>
            </a:r>
            <a:r>
              <a:rPr lang="en-US" sz="2000" dirty="0"/>
              <a:t>, and Michael </a:t>
            </a:r>
            <a:r>
              <a:rPr lang="en-US" sz="2000" dirty="0" err="1"/>
              <a:t>Baronchelli</a:t>
            </a:r>
            <a:r>
              <a:rPr lang="en-US" sz="2000" dirty="0"/>
              <a:t>, "Designing smart-contract based auctions." In Security with Intelligent Computing and Big-data Services: Proceedings of the Second International Conference on Security with Intelligent Computing and Big Data Services (SICBS-2018) 2, pp. 54-64. Springer International Publishing, 2020</a:t>
            </a:r>
            <a:r>
              <a:rPr lang="en-US" sz="20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3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26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76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33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References (Contd.)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 startAt="6"/>
            </a:pPr>
            <a:r>
              <a:rPr lang="en-US" sz="2000" dirty="0">
                <a:hlinkClick r:id="rId3"/>
              </a:rPr>
              <a:t>"Comparison of RSA, </a:t>
            </a:r>
            <a:r>
              <a:rPr lang="en-US" sz="2000" dirty="0" err="1">
                <a:hlinkClick r:id="rId3"/>
              </a:rPr>
              <a:t>ElGamal</a:t>
            </a:r>
            <a:r>
              <a:rPr lang="en-US" sz="2000" dirty="0">
                <a:hlinkClick r:id="rId3"/>
              </a:rPr>
              <a:t> and </a:t>
            </a:r>
            <a:r>
              <a:rPr lang="en-US" sz="2000" dirty="0" err="1">
                <a:hlinkClick r:id="rId3"/>
              </a:rPr>
              <a:t>Paillier</a:t>
            </a:r>
            <a:r>
              <a:rPr lang="en-US" sz="2000" dirty="0">
                <a:hlinkClick r:id="rId3"/>
              </a:rPr>
              <a:t> — </a:t>
            </a:r>
            <a:r>
              <a:rPr lang="en-US" sz="2000" dirty="0" err="1">
                <a:hlinkClick r:id="rId3"/>
              </a:rPr>
              <a:t>Researchgate</a:t>
            </a:r>
            <a:r>
              <a:rPr lang="en-US" sz="2000" dirty="0">
                <a:hlinkClick r:id="rId3"/>
              </a:rPr>
              <a:t>", Researchgate,2012, [online] Available: https://</a:t>
            </a:r>
            <a:r>
              <a:rPr lang="en-US" sz="2000" dirty="0" smtClean="0">
                <a:hlinkClick r:id="rId3"/>
              </a:rPr>
              <a:t>www.researchgate.net/figure/Comparison-of-Encrypted-File-Size-by-RSA-ElGamal-and-Paillier_fig5_275338264</a:t>
            </a:r>
          </a:p>
          <a:p>
            <a:pPr marL="457200" indent="-457200">
              <a:buAutoNum type="arabicPeriod" startAt="6"/>
            </a:pPr>
            <a:r>
              <a:rPr lang="en-US" sz="2000" dirty="0">
                <a:hlinkClick r:id="rId3"/>
              </a:rPr>
              <a:t>"Blockchain — A Short Explanation with Pictures", Hackernoon,2019, [online] Available: https://hackernoon.com/blockchain-a-short-and-simple-explanation-with-pictures-d60d652f207f</a:t>
            </a:r>
            <a:endParaRPr lang="en-US" sz="2000" dirty="0" smtClean="0">
              <a:hlinkClick r:id="rId3"/>
            </a:endParaRPr>
          </a:p>
          <a:p>
            <a:pPr marL="457200" indent="-457200">
              <a:buAutoNum type="arabicPeriod" startAt="6"/>
            </a:pPr>
            <a:r>
              <a:rPr lang="en-US" sz="2000" dirty="0"/>
              <a:t>"Solidity — Solidity 0.8.18 documentation", Investopedia, 2023, [online] Available: </a:t>
            </a:r>
            <a:r>
              <a:rPr lang="en-US" sz="2000" dirty="0">
                <a:hlinkClick r:id="rId4"/>
              </a:rPr>
              <a:t>https://docs.soliditylang.org/en/v0.8.18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457200" indent="-457200">
              <a:buAutoNum type="arabicPeriod" startAt="6"/>
            </a:pPr>
            <a:r>
              <a:rPr lang="en-US" sz="2000" dirty="0"/>
              <a:t>"Ganache — </a:t>
            </a:r>
            <a:r>
              <a:rPr lang="en-US" sz="2000" dirty="0" err="1"/>
              <a:t>TruffleSuite</a:t>
            </a:r>
            <a:r>
              <a:rPr lang="en-US" sz="2000" dirty="0"/>
              <a:t> documentation for ganache", Trufflesuite,2022, [online] Available: </a:t>
            </a: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docs.soliditylang.org/en/v0.8.18</a:t>
            </a:r>
            <a:endParaRPr lang="en-US" sz="2000" dirty="0" smtClean="0"/>
          </a:p>
          <a:p>
            <a:pPr marL="457200" indent="-457200">
              <a:buAutoNum type="arabicPeriod" startAt="6"/>
            </a:pPr>
            <a:r>
              <a:rPr lang="en-US" sz="2000" dirty="0"/>
              <a:t>"Metamask — Wikipedia Overview for ganache", Wikipedia,2022, [online] Available: https://en.wikipedia.org/wiki/MetaMask </a:t>
            </a:r>
            <a:endParaRPr lang="en-US" sz="2000" dirty="0" smtClean="0"/>
          </a:p>
          <a:p>
            <a:pPr marL="457200" indent="-457200">
              <a:buAutoNum type="arabicPeriod" startAt="6"/>
            </a:pPr>
            <a:r>
              <a:rPr lang="en-US" sz="2000" dirty="0" smtClean="0">
                <a:hlinkClick r:id="rId6"/>
              </a:rPr>
              <a:t>https</a:t>
            </a:r>
            <a:r>
              <a:rPr lang="en-US" sz="2000" dirty="0">
                <a:hlinkClick r:id="rId6"/>
              </a:rPr>
              <a:t>://lifemathmoney.com/ethereum-gas-and-how-it-works-explained-in-simple-terms</a:t>
            </a:r>
            <a:r>
              <a:rPr lang="en-US" sz="2000" dirty="0" smtClean="0">
                <a:hlinkClick r:id="rId6"/>
              </a:rPr>
              <a:t>/</a:t>
            </a:r>
            <a:endParaRPr lang="en-US" sz="2000" dirty="0" smtClean="0"/>
          </a:p>
          <a:p>
            <a:pPr marL="457200" indent="-457200">
              <a:buAutoNum type="arabicPeriod" startAt="6"/>
            </a:pPr>
            <a:r>
              <a:rPr lang="en-US" sz="2000" dirty="0"/>
              <a:t>"What is SHA-256 Algorithm — </a:t>
            </a:r>
            <a:r>
              <a:rPr lang="en-US" sz="2000" dirty="0" err="1"/>
              <a:t>Simplilearn</a:t>
            </a:r>
            <a:r>
              <a:rPr lang="en-US" sz="2000" dirty="0"/>
              <a:t>", </a:t>
            </a:r>
            <a:r>
              <a:rPr lang="en-US" sz="2000" dirty="0" err="1"/>
              <a:t>Simplilearn</a:t>
            </a:r>
            <a:r>
              <a:rPr lang="en-US" sz="2000" dirty="0"/>
              <a:t>, 2022, [online] Available: https://</a:t>
            </a:r>
            <a:r>
              <a:rPr lang="en-US" sz="2000" dirty="0" smtClean="0"/>
              <a:t>www.simplilearn.com/tutorials/cyber-security-tutorial/sha-256-algorithm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3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27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168" y="2585067"/>
            <a:ext cx="6316808" cy="1325563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THANK YOU</a:t>
            </a:r>
            <a:endParaRPr lang="en-US" sz="72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0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Introduction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cs typeface="Calibri" panose="020F0502020204030204" pitchFamily="34" charset="0"/>
              </a:rPr>
              <a:t>Conventional voting system consumes a lot of time and effort. But it still does not guarantee that the vote is fairly counted or not.</a:t>
            </a:r>
          </a:p>
          <a:p>
            <a:pPr marL="0" indent="0">
              <a:lnSpc>
                <a:spcPct val="110000"/>
              </a:lnSpc>
              <a:buSzPct val="80000"/>
              <a:buNone/>
            </a:pPr>
            <a:endParaRPr lang="en-US" sz="3000" dirty="0" smtClean="0"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3000" dirty="0" smtClean="0">
                <a:cs typeface="Calibri" panose="020F0502020204030204" pitchFamily="34" charset="0"/>
              </a:rPr>
              <a:t> </a:t>
            </a:r>
            <a:r>
              <a:rPr lang="en-US" sz="3000" dirty="0" smtClean="0">
                <a:cs typeface="Calibri" panose="020F0502020204030204" pitchFamily="34" charset="0"/>
              </a:rPr>
              <a:t>E-voting systems have emerged as a </a:t>
            </a:r>
            <a:r>
              <a:rPr lang="en-US" sz="3000" dirty="0" smtClean="0"/>
              <a:t>promising </a:t>
            </a:r>
            <a:r>
              <a:rPr lang="en-US" sz="3000" dirty="0"/>
              <a:t>alternative</a:t>
            </a:r>
            <a:r>
              <a:rPr lang="en-US" sz="3000" dirty="0" smtClean="0">
                <a:cs typeface="Calibri" panose="020F0502020204030204" pitchFamily="34" charset="0"/>
              </a:rPr>
              <a:t>. </a:t>
            </a:r>
            <a:r>
              <a:rPr lang="en-US" sz="3000" dirty="0" smtClean="0"/>
              <a:t>But it</a:t>
            </a:r>
            <a:r>
              <a:rPr lang="en-US" sz="3000" dirty="0" smtClean="0"/>
              <a:t> </a:t>
            </a:r>
            <a:r>
              <a:rPr lang="en-US" sz="3000" dirty="0"/>
              <a:t>also presents significant security challenges including the possibility of fraud, tampering, and hacking.</a:t>
            </a:r>
            <a:endParaRPr lang="en-US" sz="3000" dirty="0" smtClean="0"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SzPct val="80000"/>
              <a:buNone/>
            </a:pPr>
            <a:endParaRPr lang="en-US" sz="3000" dirty="0" smtClean="0"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3000" dirty="0">
                <a:cs typeface="Calibri" panose="020F0502020204030204" pitchFamily="34" charset="0"/>
              </a:rPr>
              <a:t> </a:t>
            </a:r>
            <a:r>
              <a:rPr lang="en-US" sz="3000" dirty="0" smtClean="0">
                <a:cs typeface="Calibri" panose="020F0502020204030204" pitchFamily="34" charset="0"/>
              </a:rPr>
              <a:t>Decentralized systems would perform much better in this scenario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SzPct val="80000"/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37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dugi" panose="020B0502040204020203" pitchFamily="34" charset="0"/>
                <a:ea typeface="Gadug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3242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69"/>
    </mc:Choice>
    <mc:Fallback xmlns="">
      <p:transition spd="slow" advTm="2036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Introduction</a:t>
            </a:r>
            <a:r>
              <a:rPr lang="en-US" sz="42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42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(</a:t>
            </a:r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Contd.)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Calibri" panose="020F0502020204030204" pitchFamily="34" charset="0"/>
              </a:rPr>
              <a:t> Blockchain </a:t>
            </a:r>
            <a:r>
              <a:rPr lang="en-US" dirty="0" smtClean="0">
                <a:cs typeface="Calibri" panose="020F0502020204030204" pitchFamily="34" charset="0"/>
              </a:rPr>
              <a:t>could be used here to </a:t>
            </a:r>
            <a:r>
              <a:rPr lang="en-US" dirty="0" smtClean="0">
                <a:cs typeface="Calibri" panose="020F0502020204030204" pitchFamily="34" charset="0"/>
              </a:rPr>
              <a:t>eliminate these challenges.</a:t>
            </a:r>
            <a:endParaRPr lang="en-US" dirty="0">
              <a:cs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buSzPct val="80000"/>
              <a:buNone/>
            </a:pPr>
            <a:endParaRPr lang="en-US" dirty="0" smtClean="0"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Calibri" panose="020F0502020204030204" pitchFamily="34" charset="0"/>
              </a:rPr>
              <a:t> Due to its distributive property and cryptography structure, it is really less susceptible to hacking</a:t>
            </a:r>
            <a:r>
              <a:rPr lang="en-US" dirty="0" smtClean="0">
                <a:cs typeface="Calibri" panose="020F050202020403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buSzPct val="80000"/>
              <a:buNone/>
            </a:pPr>
            <a:endParaRPr lang="en-US" dirty="0" smtClean="0"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 smtClean="0"/>
              <a:t> It also ensures </a:t>
            </a:r>
            <a:r>
              <a:rPr lang="en-US" dirty="0"/>
              <a:t>the data kept inside the network will be safe from being tampered or </a:t>
            </a:r>
            <a:r>
              <a:rPr lang="en-US" dirty="0" smtClean="0"/>
              <a:t>manipulated.</a:t>
            </a:r>
            <a:endParaRPr lang="en-US" dirty="0">
              <a:cs typeface="Calibri" panose="020F0502020204030204" pitchFamily="34" charset="0"/>
            </a:endParaRPr>
          </a:p>
          <a:p>
            <a:pPr marL="0" indent="0" algn="just">
              <a:buSzPct val="8000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37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dugi" panose="020B0502040204020203" pitchFamily="34" charset="0"/>
                <a:ea typeface="Gadugi" panose="020B05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1105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69"/>
    </mc:Choice>
    <mc:Fallback xmlns="">
      <p:transition spd="slow" advTm="2036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Related</a:t>
            </a:r>
            <a:r>
              <a:rPr lang="en-US" sz="42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Works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37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dugi" panose="020B0502040204020203" pitchFamily="34" charset="0"/>
                <a:ea typeface="Gadugi" panose="020B0502040204020203" pitchFamily="34" charset="0"/>
              </a:rPr>
              <a:t>5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66800" y="169068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Bef>
                <a:spcPts val="200"/>
              </a:spcBef>
              <a:buClrTx/>
              <a:buNone/>
            </a:pPr>
            <a:r>
              <a:rPr lang="en-US" sz="2300" dirty="0"/>
              <a:t>Many </a:t>
            </a:r>
            <a:r>
              <a:rPr lang="en-US" sz="2300" dirty="0" err="1" smtClean="0"/>
              <a:t>blockchain</a:t>
            </a:r>
            <a:r>
              <a:rPr lang="en-US" sz="2300" dirty="0" smtClean="0"/>
              <a:t> based approaches have </a:t>
            </a:r>
            <a:r>
              <a:rPr lang="en-US" sz="2300" dirty="0"/>
              <a:t>been proposed to eliminate the shortcomings of </a:t>
            </a:r>
            <a:r>
              <a:rPr lang="en-US" sz="2300" dirty="0" smtClean="0"/>
              <a:t>the e-voting systems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</a:t>
            </a:r>
            <a:r>
              <a:rPr lang="en-US" sz="2300" dirty="0" smtClean="0">
                <a:solidFill>
                  <a:sysClr val="windowText" lastClr="000000"/>
                </a:solidFill>
              </a:rPr>
              <a:t>Let us discuss some of them.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Ali et al. [1] method:</a:t>
            </a:r>
          </a:p>
          <a:p>
            <a:pPr marL="566928" marR="0" lvl="2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3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Merit: </a:t>
            </a:r>
          </a:p>
          <a:p>
            <a:pPr lvl="4" algn="just">
              <a:spcBef>
                <a:spcPts val="1200"/>
              </a:spcBef>
              <a:buClrTx/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ysClr val="windowText" lastClr="000000"/>
                </a:solidFill>
              </a:rPr>
              <a:t>Advanced level operations of an Election were able to be performed.</a:t>
            </a:r>
          </a:p>
          <a:p>
            <a:pPr lvl="4" algn="just">
              <a:spcBef>
                <a:spcPts val="1200"/>
              </a:spcBef>
              <a:buClrTx/>
              <a:buFont typeface="Arial" panose="020B0604020202020204" pitchFamily="34" charset="0"/>
              <a:buChar char="•"/>
            </a:pPr>
            <a:r>
              <a:rPr lang="en-US" sz="2300" noProof="0" dirty="0" smtClean="0">
                <a:solidFill>
                  <a:sysClr val="windowText" lastClr="000000"/>
                </a:solidFill>
              </a:rPr>
              <a:t>Gave voters an extra control over the system by including vote verification.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566928" marR="0" lvl="2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3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Demerit:</a:t>
            </a:r>
          </a:p>
          <a:p>
            <a:pPr marR="0" lvl="4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Implemented for small</a:t>
            </a:r>
            <a: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scaled networks.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lvl="4" algn="just">
              <a:spcBef>
                <a:spcPts val="1200"/>
              </a:spcBef>
              <a:buClrTx/>
              <a:buFont typeface="Arial" panose="020B0604020202020204" pitchFamily="34" charset="0"/>
              <a:buChar char="•"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The</a:t>
            </a:r>
            <a: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users in the network were forced to download and store all of the networks’ elements to run the process.</a:t>
            </a:r>
          </a:p>
        </p:txBody>
      </p:sp>
    </p:spTree>
    <p:extLst>
      <p:ext uri="{BB962C8B-B14F-4D97-AF65-F5344CB8AC3E}">
        <p14:creationId xmlns:p14="http://schemas.microsoft.com/office/powerpoint/2010/main" val="5504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69"/>
    </mc:Choice>
    <mc:Fallback xmlns="">
      <p:transition spd="slow" advTm="2036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Related Work (Contd.)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80000"/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37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dugi" panose="020B0502040204020203" pitchFamily="34" charset="0"/>
                <a:ea typeface="Gadugi" panose="020B0502040204020203" pitchFamily="34" charset="0"/>
              </a:rPr>
              <a:t>6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7280" y="1737360"/>
            <a:ext cx="10058400" cy="4918417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Su et al. [2] method:</a:t>
            </a:r>
          </a:p>
          <a:p>
            <a:pPr marL="566928" marR="0" lvl="2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6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Merit: </a:t>
            </a:r>
          </a:p>
          <a:p>
            <a:pPr marR="0" lvl="4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Included encrypted voting, digital signatures in voting process.</a:t>
            </a:r>
          </a:p>
          <a:p>
            <a:pPr marL="566928" marR="0" lvl="2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6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Demerit: </a:t>
            </a:r>
          </a:p>
          <a:p>
            <a:pPr marR="0" lvl="4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Lacked performance speed due to process of encryptions in the system.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30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Hsiao et al. [3] method:</a:t>
            </a:r>
          </a:p>
          <a:p>
            <a:pPr marL="566928" marR="0" lvl="2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6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Merit: </a:t>
            </a:r>
          </a:p>
          <a:p>
            <a:pPr marR="0" lvl="4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Included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homomorphic encryption while casting votes.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566928" marR="0" lvl="2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6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Demerit: </a:t>
            </a:r>
          </a:p>
          <a:p>
            <a:pPr marR="0" lvl="4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Implemented with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several smart contracts which made the system       computationally expensive.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37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69"/>
    </mc:Choice>
    <mc:Fallback xmlns="">
      <p:transition spd="slow" advTm="2036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Limitations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37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dugi" panose="020B0502040204020203" pitchFamily="34" charset="0"/>
                <a:ea typeface="Gadugi" panose="020B0502040204020203" pitchFamily="34" charset="0"/>
              </a:rPr>
              <a:t>7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n-US" sz="2800" dirty="0" smtClean="0">
                <a:solidFill>
                  <a:sysClr val="windowText" lastClr="000000"/>
                </a:solidFill>
              </a:rPr>
              <a:t>Some major shortcomings the previous research works are as follows:</a:t>
            </a:r>
            <a:endParaRPr lang="en-US" sz="2800" dirty="0">
              <a:solidFill>
                <a:sysClr val="windowText" lastClr="000000"/>
              </a:solidFill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800" dirty="0" smtClean="0">
                <a:solidFill>
                  <a:sysClr val="windowText" lastClr="000000"/>
                </a:solidFill>
              </a:rPr>
              <a:t> Conduction of whole process with the help of a single authority which made the initialization of each phases centralized.</a:t>
            </a: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smtClean="0">
                <a:solidFill>
                  <a:sysClr val="windowText" lastClr="000000"/>
                </a:solidFill>
              </a:rPr>
              <a:t>Usage of multiple smart contracts which </a:t>
            </a:r>
            <a:r>
              <a:rPr lang="en-US" sz="2800" dirty="0" err="1" smtClean="0">
                <a:solidFill>
                  <a:sysClr val="windowText" lastClr="000000"/>
                </a:solidFill>
              </a:rPr>
              <a:t>maked</a:t>
            </a:r>
            <a:r>
              <a:rPr lang="en-US" sz="2800" dirty="0" smtClean="0">
                <a:solidFill>
                  <a:sysClr val="windowText" lastClr="000000"/>
                </a:solidFill>
              </a:rPr>
              <a:t> the system computationally expensive.</a:t>
            </a: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smtClean="0">
                <a:solidFill>
                  <a:sysClr val="windowText" lastClr="000000"/>
                </a:solidFill>
              </a:rPr>
              <a:t>Implemented using customized networks which required additional storage.</a:t>
            </a:r>
          </a:p>
        </p:txBody>
      </p:sp>
    </p:spTree>
    <p:extLst>
      <p:ext uri="{BB962C8B-B14F-4D97-AF65-F5344CB8AC3E}">
        <p14:creationId xmlns:p14="http://schemas.microsoft.com/office/powerpoint/2010/main" val="63972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4"/>
    </mc:Choice>
    <mc:Fallback xmlns="">
      <p:transition spd="slow" advTm="445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Objectives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To implement an </a:t>
            </a:r>
            <a:r>
              <a:rPr lang="en-US" dirty="0" err="1">
                <a:cs typeface="Arial" panose="020B0604020202020204" pitchFamily="34" charset="0"/>
              </a:rPr>
              <a:t>E</a:t>
            </a:r>
            <a:r>
              <a:rPr lang="en-US" dirty="0" err="1" smtClean="0">
                <a:cs typeface="Arial" panose="020B0604020202020204" pitchFamily="34" charset="0"/>
              </a:rPr>
              <a:t>thereum</a:t>
            </a:r>
            <a:r>
              <a:rPr lang="en-US" dirty="0" smtClean="0">
                <a:cs typeface="Arial" panose="020B0604020202020204" pitchFamily="34" charset="0"/>
              </a:rPr>
              <a:t> based </a:t>
            </a:r>
            <a:r>
              <a:rPr lang="en-US" dirty="0" err="1" smtClean="0">
                <a:cs typeface="Arial" panose="020B0604020202020204" pitchFamily="34" charset="0"/>
              </a:rPr>
              <a:t>blockchain</a:t>
            </a:r>
            <a:r>
              <a:rPr lang="en-US" dirty="0" smtClean="0">
                <a:cs typeface="Arial" panose="020B0604020202020204" pitchFamily="34" charset="0"/>
              </a:rPr>
              <a:t> system </a:t>
            </a:r>
            <a:r>
              <a:rPr lang="en-US" dirty="0" smtClean="0">
                <a:cs typeface="Arial" panose="020B0604020202020204" pitchFamily="34" charset="0"/>
              </a:rPr>
              <a:t>to</a:t>
            </a:r>
            <a:r>
              <a:rPr lang="en-US" dirty="0" smtClean="0">
                <a:cs typeface="Arial" panose="020B0604020202020204" pitchFamily="34" charset="0"/>
              </a:rPr>
              <a:t> conduct elections in high scaled networks.</a:t>
            </a:r>
            <a:endParaRPr lang="en-US" dirty="0" smtClean="0"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Arial" panose="020B0604020202020204" pitchFamily="34" charset="0"/>
              </a:rPr>
              <a:t> To </a:t>
            </a:r>
            <a:r>
              <a:rPr lang="en-US" dirty="0" smtClean="0">
                <a:cs typeface="Arial" panose="020B0604020202020204" pitchFamily="34" charset="0"/>
              </a:rPr>
              <a:t>develop a multi-authority based administration system.</a:t>
            </a:r>
          </a:p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To include additional cryptography in the system to increase the layer of security even more.</a:t>
            </a:r>
          </a:p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To develop the whole system in an efficient way to reduce the computational cost. 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37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dugi" panose="020B0502040204020203" pitchFamily="34" charset="0"/>
                <a:ea typeface="Gadugi" panose="020B05020402040202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7606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4"/>
    </mc:Choice>
    <mc:Fallback xmlns="">
      <p:transition spd="slow" advTm="445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Contributions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 smtClean="0"/>
              <a:t> Exclusion </a:t>
            </a:r>
            <a:r>
              <a:rPr lang="en-US" dirty="0"/>
              <a:t>of single authority based e-voting system which removes the partiality and also gains the trust of the </a:t>
            </a:r>
            <a:r>
              <a:rPr lang="en-US" dirty="0" smtClean="0"/>
              <a:t>voters.</a:t>
            </a:r>
          </a:p>
          <a:p>
            <a:pPr marL="0" indent="0" algn="just">
              <a:lnSpc>
                <a:spcPct val="100000"/>
              </a:lnSpc>
              <a:buSzPct val="80000"/>
              <a:buNone/>
            </a:pPr>
            <a:endParaRPr lang="en-US" dirty="0" smtClean="0"/>
          </a:p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Inclusion </a:t>
            </a:r>
            <a:r>
              <a:rPr lang="en-US" dirty="0"/>
              <a:t>of multi-authority permission based system with El Gamal </a:t>
            </a:r>
            <a:r>
              <a:rPr lang="en-US" dirty="0" smtClean="0"/>
              <a:t>cryptography.</a:t>
            </a:r>
          </a:p>
          <a:p>
            <a:pPr marL="0" indent="0" algn="just">
              <a:lnSpc>
                <a:spcPct val="100000"/>
              </a:lnSpc>
              <a:buSzPct val="80000"/>
              <a:buNone/>
            </a:pPr>
            <a:endParaRPr lang="en-US" dirty="0" smtClean="0"/>
          </a:p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/>
              <a:t>Implementation of </a:t>
            </a:r>
            <a:r>
              <a:rPr lang="en-US" dirty="0"/>
              <a:t>the whole system through a single </a:t>
            </a:r>
            <a:r>
              <a:rPr lang="en-US" dirty="0" smtClean="0"/>
              <a:t>optimized smart contract to reduce the </a:t>
            </a:r>
            <a:r>
              <a:rPr lang="en-US" dirty="0"/>
              <a:t>computational </a:t>
            </a:r>
            <a:r>
              <a:rPr lang="en-US" dirty="0" smtClean="0"/>
              <a:t>cost.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1489" y="6321916"/>
            <a:ext cx="43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dugi" panose="020B0502040204020203" pitchFamily="34" charset="0"/>
                <a:ea typeface="Gadugi" panose="020B0502040204020203" pitchFamily="34" charset="0"/>
              </a:rPr>
              <a:t>9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4"/>
    </mc:Choice>
    <mc:Fallback xmlns="">
      <p:transition spd="slow" advTm="445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3030</TotalTime>
  <Words>1740</Words>
  <Application>Microsoft Office PowerPoint</Application>
  <PresentationFormat>Widescreen</PresentationFormat>
  <Paragraphs>267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Bahnschrift</vt:lpstr>
      <vt:lpstr>Calibri</vt:lpstr>
      <vt:lpstr>Calibri Light</vt:lpstr>
      <vt:lpstr>Gadugi</vt:lpstr>
      <vt:lpstr>Helvetica Neue</vt:lpstr>
      <vt:lpstr>Tahoma</vt:lpstr>
      <vt:lpstr>Times New Roman</vt:lpstr>
      <vt:lpstr>Vrinda</vt:lpstr>
      <vt:lpstr>Wingdings</vt:lpstr>
      <vt:lpstr>Office Theme</vt:lpstr>
      <vt:lpstr>PowerPoint Presentation</vt:lpstr>
      <vt:lpstr>Outline of the Presentation</vt:lpstr>
      <vt:lpstr>Introduction</vt:lpstr>
      <vt:lpstr>Introduction (Contd.)</vt:lpstr>
      <vt:lpstr>Related Works</vt:lpstr>
      <vt:lpstr>Related Work (Contd.)</vt:lpstr>
      <vt:lpstr>Limitations</vt:lpstr>
      <vt:lpstr>Objectives</vt:lpstr>
      <vt:lpstr>Contributions</vt:lpstr>
      <vt:lpstr>Proposed Methodology </vt:lpstr>
      <vt:lpstr>Proposed Methodology </vt:lpstr>
      <vt:lpstr>Proposed Methodology : Pre-Election phase</vt:lpstr>
      <vt:lpstr>Proposed Methodology : Pre-Election phase</vt:lpstr>
      <vt:lpstr>Proposed Methodology : Pre-Election phase</vt:lpstr>
      <vt:lpstr>Proposed Methodology : Pre-Election phase</vt:lpstr>
      <vt:lpstr>Proposed Methodology : Election phase</vt:lpstr>
      <vt:lpstr>Proposed Methodology : Election phase </vt:lpstr>
      <vt:lpstr>Proposed Methodology : Post-Election phase</vt:lpstr>
      <vt:lpstr>Experimental Analyses</vt:lpstr>
      <vt:lpstr>Experimental Analyses</vt:lpstr>
      <vt:lpstr>Experimental Analyses</vt:lpstr>
      <vt:lpstr>Experimental Analyses</vt:lpstr>
      <vt:lpstr>Experimental Analyses</vt:lpstr>
      <vt:lpstr>Limitations and Future works</vt:lpstr>
      <vt:lpstr>Conclusions</vt:lpstr>
      <vt:lpstr>References</vt:lpstr>
      <vt:lpstr>References (Contd.)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Nafi 100</dc:creator>
  <cp:lastModifiedBy>Nafi 100</cp:lastModifiedBy>
  <cp:revision>178</cp:revision>
  <dcterms:created xsi:type="dcterms:W3CDTF">2022-06-24T13:29:07Z</dcterms:created>
  <dcterms:modified xsi:type="dcterms:W3CDTF">2023-02-11T18:06:29Z</dcterms:modified>
</cp:coreProperties>
</file>