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4" r:id="rId1"/>
  </p:sldMasterIdLst>
  <p:notesMasterIdLst>
    <p:notesMasterId r:id="rId30"/>
  </p:notesMasterIdLst>
  <p:sldIdLst>
    <p:sldId id="304" r:id="rId2"/>
    <p:sldId id="256" r:id="rId3"/>
    <p:sldId id="302" r:id="rId4"/>
    <p:sldId id="299" r:id="rId5"/>
    <p:sldId id="300" r:id="rId6"/>
    <p:sldId id="285" r:id="rId7"/>
    <p:sldId id="303" r:id="rId8"/>
    <p:sldId id="297" r:id="rId9"/>
    <p:sldId id="283" r:id="rId10"/>
    <p:sldId id="260" r:id="rId11"/>
    <p:sldId id="261" r:id="rId12"/>
    <p:sldId id="262" r:id="rId13"/>
    <p:sldId id="276" r:id="rId14"/>
    <p:sldId id="279" r:id="rId15"/>
    <p:sldId id="265" r:id="rId16"/>
    <p:sldId id="263" r:id="rId17"/>
    <p:sldId id="257" r:id="rId18"/>
    <p:sldId id="266" r:id="rId19"/>
    <p:sldId id="258" r:id="rId20"/>
    <p:sldId id="272" r:id="rId21"/>
    <p:sldId id="273" r:id="rId22"/>
    <p:sldId id="274" r:id="rId23"/>
    <p:sldId id="275" r:id="rId24"/>
    <p:sldId id="290" r:id="rId25"/>
    <p:sldId id="292" r:id="rId26"/>
    <p:sldId id="293" r:id="rId27"/>
    <p:sldId id="294" r:id="rId28"/>
    <p:sldId id="259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32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566FA6-A450-44A2-86CF-E79C19589EEE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875A06-DEF1-41FF-BA1A-E3A70C265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2456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D4785A74-3509-41B8-AE5C-B74F85555C5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DB2EC9C-165C-4744-AB56-251178454949}" type="slidenum">
              <a:rPr kumimoji="0" lang="en-US" altLang="en-US" smtClean="0">
                <a:latin typeface="Tahoma" panose="020B060403050404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kumimoji="0" lang="en-US" altLang="en-US">
              <a:latin typeface="Tahoma" panose="020B0604030504040204" pitchFamily="34" charset="0"/>
            </a:endParaRPr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D501DD14-BB4E-4146-B0B1-72339A7CE78A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38100" y="750888"/>
            <a:ext cx="6594475" cy="3709987"/>
          </a:xfrm>
          <a:ln w="12700" cap="flat">
            <a:solidFill>
              <a:schemeClr val="tx1"/>
            </a:solidFill>
          </a:ln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B978B51E-2ACB-43E3-949D-D04A78A16FA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61F7DBE4-F979-41CF-A0D1-2919B6DAAB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A4264F2A-C646-4868-8CAB-F807853CF4F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400050" y="587375"/>
            <a:ext cx="6070600" cy="3416300"/>
          </a:xfrm>
          <a:ln/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767B9FA8-6608-4DC1-B91C-2DC8A5921D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We will take a break and talk about class philosophy.</a:t>
            </a:r>
          </a:p>
          <a:p>
            <a:endParaRPr lang="en-US" altLang="en-US"/>
          </a:p>
          <a:p>
            <a:endParaRPr lang="en-US" altLang="en-US"/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C3570EE2-0992-46A9-98FC-AD3F7DA41102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400050" y="587375"/>
            <a:ext cx="6070600" cy="3416300"/>
          </a:xfrm>
          <a:ln/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id="{C6D4472F-D270-4062-BE93-5D69C5E6205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E85133C3-2476-46F6-B9A5-4EBC938723F1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400050" y="587375"/>
            <a:ext cx="6070600" cy="3416300"/>
          </a:xfrm>
          <a:ln/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15DF76C4-2C45-471A-99A7-AA092D02A3E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That is, any computer, no matter how primitive or advance, can be divided into five parts:</a:t>
            </a:r>
          </a:p>
          <a:p>
            <a:r>
              <a:rPr lang="en-US" altLang="en-US"/>
              <a:t>1. The input devices bring the data from the outside world into the computer.</a:t>
            </a:r>
          </a:p>
          <a:p>
            <a:r>
              <a:rPr lang="en-US" altLang="en-US"/>
              <a:t>2. These data are kept in the computer’s memory  until ...</a:t>
            </a:r>
          </a:p>
          <a:p>
            <a:r>
              <a:rPr lang="en-US" altLang="en-US"/>
              <a:t>3. The datapath request and process them.</a:t>
            </a:r>
          </a:p>
          <a:p>
            <a:r>
              <a:rPr lang="en-US" altLang="en-US"/>
              <a:t>4. The operation of the datapath is controlled by the computer’s controller.</a:t>
            </a:r>
          </a:p>
          <a:p>
            <a:r>
              <a:rPr lang="en-US" altLang="en-US"/>
              <a:t>All the work done by the computer will NOT do us any good unless we can get the data back to the outside world. </a:t>
            </a:r>
          </a:p>
          <a:p>
            <a:r>
              <a:rPr lang="en-US" altLang="en-US"/>
              <a:t> 5. Getting the data back to the outside world is the job of the output devices.</a:t>
            </a:r>
          </a:p>
          <a:p>
            <a:endParaRPr lang="en-US" altLang="en-US"/>
          </a:p>
          <a:p>
            <a:r>
              <a:rPr lang="en-US" altLang="en-US"/>
              <a:t>The most COMMON way to connect these 5 components together is to use a network of busses.</a:t>
            </a:r>
          </a:p>
        </p:txBody>
      </p:sp>
      <p:sp>
        <p:nvSpPr>
          <p:cNvPr id="64515" name="Rectangle 3">
            <a:extLst>
              <a:ext uri="{FF2B5EF4-FFF2-40B4-BE49-F238E27FC236}">
                <a16:creationId xmlns:a16="http://schemas.microsoft.com/office/drawing/2014/main" id="{3B8E4FC4-CA37-486A-9995-B60377D5F8FA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400050" y="587375"/>
            <a:ext cx="6070600" cy="3416300"/>
          </a:xfrm>
          <a:ln/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>
            <a:extLst>
              <a:ext uri="{FF2B5EF4-FFF2-40B4-BE49-F238E27FC236}">
                <a16:creationId xmlns:a16="http://schemas.microsoft.com/office/drawing/2014/main" id="{CD33FA91-0C7C-47C3-92D2-11534E07215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FE3E1C93-2109-482D-8BC8-E45D1361181A}" type="slidenum">
              <a:rPr kumimoji="0" lang="en-US" altLang="en-US" smtClean="0">
                <a:latin typeface="Tahoma" panose="020B060403050404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kumimoji="0" lang="en-US" altLang="en-US">
              <a:latin typeface="Tahoma" panose="020B0604030504040204" pitchFamily="34" charset="0"/>
            </a:endParaRPr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80EC642A-BD23-4D20-95D9-542EFBF13C5A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38100" y="750888"/>
            <a:ext cx="6594475" cy="3709987"/>
          </a:xfrm>
          <a:noFill/>
          <a:ln w="12700" cap="flat">
            <a:solidFill>
              <a:schemeClr val="tx1"/>
            </a:solidFill>
          </a:ln>
        </p:spPr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6DCB5204-0752-495E-9869-E6777EFD1E02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2A4592CF-2CFC-448D-AC19-BF502AC332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52C1FD6B-EB85-40D0-A9E4-901A1A4B117C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400050" y="587375"/>
            <a:ext cx="6070600" cy="3416300"/>
          </a:xfrm>
          <a:ln/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7F5E83A1-8AB1-493D-BD4C-999F8EC194B2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400050" y="587375"/>
            <a:ext cx="6070600" cy="3416300"/>
          </a:xfrm>
          <a:ln/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>
            <a:extLst>
              <a:ext uri="{FF2B5EF4-FFF2-40B4-BE49-F238E27FC236}">
                <a16:creationId xmlns:a16="http://schemas.microsoft.com/office/drawing/2014/main" id="{25E1E01A-6D95-4C46-97A4-F3C31D61143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C711410F-0B10-4679-BA08-7E76495BCD4D}" type="slidenum">
              <a:rPr kumimoji="0" lang="en-US" altLang="en-US" smtClean="0">
                <a:latin typeface="Tahoma" panose="020B060403050404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13</a:t>
            </a:fld>
            <a:endParaRPr kumimoji="0" lang="en-US" altLang="en-US">
              <a:latin typeface="Tahoma" panose="020B0604030504040204" pitchFamily="34" charset="0"/>
            </a:endParaRPr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5E652DBA-C9DA-4948-AFF2-12EF7E146761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38100" y="750888"/>
            <a:ext cx="6594475" cy="3709987"/>
          </a:xfrm>
          <a:noFill/>
          <a:ln w="12700" cap="flat">
            <a:solidFill>
              <a:schemeClr val="tx1"/>
            </a:solidFill>
          </a:ln>
        </p:spPr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6CC2714C-418A-40D5-998E-2732EB4AB7F3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26CA0090-8976-405F-80A3-958A0CCD52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7BD2E6E4-5B0B-4BEB-A7B4-5A9C1E172798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400050" y="587375"/>
            <a:ext cx="6070600" cy="3416300"/>
          </a:xfrm>
          <a:ln/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BB6A195B-9BAB-499A-8504-F177563392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Design state of art organization in 1990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10DE3EE9-72ED-42DE-9A07-FB011210A205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400050" y="587375"/>
            <a:ext cx="6070600" cy="3416300"/>
          </a:xfrm>
          <a:ln/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12E08EF8-3BC4-42E1-92C4-997550EFED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History/Applications  matters because</a:t>
            </a:r>
          </a:p>
          <a:p>
            <a:r>
              <a:rPr lang="en-US" altLang="en-US"/>
              <a:t>1) People buy computers to run programs</a:t>
            </a:r>
          </a:p>
          <a:p>
            <a:r>
              <a:rPr lang="en-US" altLang="en-US"/>
              <a:t>2) Most people don;’t write own programs</a:t>
            </a:r>
          </a:p>
          <a:p>
            <a:r>
              <a:rPr lang="en-US" altLang="en-US"/>
              <a:t>3) Documented IDA interface means people ship binary machine code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6B5FDC02-017B-4253-996A-61E1F419E8CA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400050" y="587375"/>
            <a:ext cx="6070600" cy="3416300"/>
          </a:xfrm>
          <a:ln/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F4AA62B8-A481-4B17-87DA-5621CD66C89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00B56697-CA67-44B4-81E7-59E823573ED1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400050" y="587375"/>
            <a:ext cx="6070600" cy="3416300"/>
          </a:xfrm>
          <a:ln/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52E09C43-DE85-43C9-98DE-0982B70DCE9B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6DD6C-40B4-4796-92F6-F4AEAB733E0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7460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09C43-DE85-43C9-98DE-0982B70DCE9B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6DD6C-40B4-4796-92F6-F4AEAB733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556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09C43-DE85-43C9-98DE-0982B70DCE9B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6DD6C-40B4-4796-92F6-F4AEAB733E0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2550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09C43-DE85-43C9-98DE-0982B70DCE9B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6DD6C-40B4-4796-92F6-F4AEAB733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441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09C43-DE85-43C9-98DE-0982B70DCE9B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6DD6C-40B4-4796-92F6-F4AEAB733E0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4413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09C43-DE85-43C9-98DE-0982B70DCE9B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6DD6C-40B4-4796-92F6-F4AEAB733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92601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09C43-DE85-43C9-98DE-0982B70DCE9B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6DD6C-40B4-4796-92F6-F4AEAB733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52703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09C43-DE85-43C9-98DE-0982B70DCE9B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6DD6C-40B4-4796-92F6-F4AEAB733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823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09C43-DE85-43C9-98DE-0982B70DCE9B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6DD6C-40B4-4796-92F6-F4AEAB733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417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09C43-DE85-43C9-98DE-0982B70DCE9B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6DD6C-40B4-4796-92F6-F4AEAB733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78827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09C43-DE85-43C9-98DE-0982B70DCE9B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6DD6C-40B4-4796-92F6-F4AEAB733E0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5873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52E09C43-DE85-43C9-98DE-0982B70DCE9B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72B6DD6C-40B4-4796-92F6-F4AEAB733E0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0333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5EB20-EA6A-4E63-ADCE-95AEBE3E3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WELCOME TO OUR ONLINE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6F1AD2-99F0-42CE-871A-3B55E830ED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LETS MAKE THIS PANDEMIC SITUATION AN OPPORTUNITY FOR OUR OVERALL DEVELOPMENT WITH THE HELP OF BOTH OF THE SIDES.</a:t>
            </a:r>
          </a:p>
          <a:p>
            <a:r>
              <a:rPr lang="en-US" dirty="0"/>
              <a:t>SO, LETS START OUR CLASS</a:t>
            </a:r>
          </a:p>
        </p:txBody>
      </p:sp>
    </p:spTree>
    <p:extLst>
      <p:ext uri="{BB962C8B-B14F-4D97-AF65-F5344CB8AC3E}">
        <p14:creationId xmlns:p14="http://schemas.microsoft.com/office/powerpoint/2010/main" val="169904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D037DE21-50D6-4AD4-A752-AD475F3031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24101" y="304800"/>
            <a:ext cx="4919663" cy="368300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 altLang="en-US" dirty="0"/>
              <a:t>What is “Computer Architecture”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8D122755-61F2-45B6-8BB4-357376F1AF6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 rot="10800000" flipV="1">
            <a:off x="2209800" y="2430379"/>
            <a:ext cx="7599947" cy="1973179"/>
          </a:xfrm>
          <a:noFill/>
          <a:ln/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Tx/>
              <a:buNone/>
            </a:pPr>
            <a:r>
              <a:rPr lang="en-US" altLang="en-US" sz="2800" dirty="0"/>
              <a:t>Computer Architecture   = 	</a:t>
            </a:r>
          </a:p>
          <a:p>
            <a:pPr>
              <a:lnSpc>
                <a:spcPct val="100000"/>
              </a:lnSpc>
              <a:buFontTx/>
              <a:buNone/>
            </a:pPr>
            <a:r>
              <a:rPr lang="en-US" altLang="en-US" sz="2800" dirty="0"/>
              <a:t>        Instruction Set Architecture + </a:t>
            </a:r>
          </a:p>
          <a:p>
            <a:pPr>
              <a:lnSpc>
                <a:spcPct val="100000"/>
              </a:lnSpc>
              <a:buFontTx/>
              <a:buNone/>
            </a:pPr>
            <a:r>
              <a:rPr lang="en-US" altLang="en-US" sz="2800" dirty="0"/>
              <a:t>        Machine Organization</a:t>
            </a: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3FC4F11B-ADC3-4F75-BCDB-A7EE7157CE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84401" y="215900"/>
            <a:ext cx="8169275" cy="368300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 altLang="en-US" dirty="0"/>
              <a:t>Instruction Set Architecture (subset of Computer Arch.)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57986B1C-A2C4-48E7-993E-362E1761ECE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43100" y="2139950"/>
            <a:ext cx="7988300" cy="1917700"/>
          </a:xfrm>
          <a:noFill/>
          <a:ln/>
        </p:spPr>
        <p:txBody>
          <a:bodyPr/>
          <a:lstStyle/>
          <a:p>
            <a:pPr marL="0" indent="0">
              <a:lnSpc>
                <a:spcPct val="85000"/>
              </a:lnSpc>
              <a:buNone/>
            </a:pPr>
            <a:r>
              <a:rPr lang="en-US" altLang="en-US" dirty="0"/>
              <a:t>... the attributes of a [computing] system as seen by the programmer, </a:t>
            </a:r>
            <a:r>
              <a:rPr lang="en-US" altLang="en-US" i="1" dirty="0"/>
              <a:t>i.e.  </a:t>
            </a:r>
            <a:r>
              <a:rPr lang="en-US" altLang="en-US" dirty="0"/>
              <a:t>the conceptual structure and functional behavior, as distinct from the organization of the data flows and controls the logic design, and the physical implementation.    		– Amdahl, </a:t>
            </a:r>
            <a:r>
              <a:rPr lang="en-US" altLang="en-US" dirty="0" err="1"/>
              <a:t>Blaaw</a:t>
            </a:r>
            <a:r>
              <a:rPr lang="en-US" altLang="en-US" dirty="0"/>
              <a:t>, and Brooks,  1964</a:t>
            </a:r>
          </a:p>
        </p:txBody>
      </p:sp>
      <p:grpSp>
        <p:nvGrpSpPr>
          <p:cNvPr id="9252" name="Group 36">
            <a:extLst>
              <a:ext uri="{FF2B5EF4-FFF2-40B4-BE49-F238E27FC236}">
                <a16:creationId xmlns:a16="http://schemas.microsoft.com/office/drawing/2014/main" id="{CCC9D761-C344-4FCD-8886-DA2D67E6CA72}"/>
              </a:ext>
            </a:extLst>
          </p:cNvPr>
          <p:cNvGrpSpPr>
            <a:grpSpLocks/>
          </p:cNvGrpSpPr>
          <p:nvPr/>
        </p:nvGrpSpPr>
        <p:grpSpPr bwMode="auto">
          <a:xfrm>
            <a:off x="6890084" y="3216274"/>
            <a:ext cx="3479466" cy="1851025"/>
            <a:chOff x="3316" y="1808"/>
            <a:chExt cx="2256" cy="1384"/>
          </a:xfrm>
        </p:grpSpPr>
        <p:sp>
          <p:nvSpPr>
            <p:cNvPr id="9220" name="Line 4">
              <a:extLst>
                <a:ext uri="{FF2B5EF4-FFF2-40B4-BE49-F238E27FC236}">
                  <a16:creationId xmlns:a16="http://schemas.microsoft.com/office/drawing/2014/main" id="{BE569A06-DEF6-48A4-905B-57C527EDB6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52" y="1888"/>
              <a:ext cx="191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1" name="Rectangle 5">
              <a:extLst>
                <a:ext uri="{FF2B5EF4-FFF2-40B4-BE49-F238E27FC236}">
                  <a16:creationId xmlns:a16="http://schemas.microsoft.com/office/drawing/2014/main" id="{DF5993D4-39DF-4696-A29C-AA0D645A91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6" y="2240"/>
              <a:ext cx="2008" cy="952"/>
            </a:xfrm>
            <a:prstGeom prst="rect">
              <a:avLst/>
            </a:prstGeom>
            <a:pattFill prst="pct20">
              <a:fgClr>
                <a:schemeClr val="accent1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2" name="Line 6">
              <a:extLst>
                <a:ext uri="{FF2B5EF4-FFF2-40B4-BE49-F238E27FC236}">
                  <a16:creationId xmlns:a16="http://schemas.microsoft.com/office/drawing/2014/main" id="{35724E40-02FC-435B-89D1-71EA3A9530D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16" y="1884"/>
              <a:ext cx="328" cy="2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3" name="Line 7">
              <a:extLst>
                <a:ext uri="{FF2B5EF4-FFF2-40B4-BE49-F238E27FC236}">
                  <a16:creationId xmlns:a16="http://schemas.microsoft.com/office/drawing/2014/main" id="{D7E30FBA-1DAE-4AFC-BEEF-BD6F75051CC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324" y="1892"/>
              <a:ext cx="248" cy="2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4" name="Line 8">
              <a:extLst>
                <a:ext uri="{FF2B5EF4-FFF2-40B4-BE49-F238E27FC236}">
                  <a16:creationId xmlns:a16="http://schemas.microsoft.com/office/drawing/2014/main" id="{98E10A30-A71E-49C3-AAC9-DB42A01F07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68" y="1892"/>
              <a:ext cx="0" cy="90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5" name="Line 9">
              <a:extLst>
                <a:ext uri="{FF2B5EF4-FFF2-40B4-BE49-F238E27FC236}">
                  <a16:creationId xmlns:a16="http://schemas.microsoft.com/office/drawing/2014/main" id="{CB756ED1-E117-4700-AA46-1281CF614F1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324" y="2804"/>
              <a:ext cx="248" cy="3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 useBgFill="1">
          <p:nvSpPr>
            <p:cNvPr id="9226" name="Rectangle 10">
              <a:extLst>
                <a:ext uri="{FF2B5EF4-FFF2-40B4-BE49-F238E27FC236}">
                  <a16:creationId xmlns:a16="http://schemas.microsoft.com/office/drawing/2014/main" id="{349FE26C-ADA1-42D9-A13A-1BA5DE43CD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00" y="1808"/>
              <a:ext cx="1241" cy="258"/>
            </a:xfrm>
            <a:prstGeom prst="rect">
              <a:avLst/>
            </a:prstGeom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>
                <a:lnSpc>
                  <a:spcPct val="97000"/>
                </a:lnSpc>
              </a:pPr>
              <a:r>
                <a:rPr lang="en-US" altLang="en-US" sz="2400" b="1" dirty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SOFTWARE</a:t>
              </a:r>
            </a:p>
          </p:txBody>
        </p:sp>
        <p:sp>
          <p:nvSpPr>
            <p:cNvPr id="9227" name="Oval 11">
              <a:extLst>
                <a:ext uri="{FF2B5EF4-FFF2-40B4-BE49-F238E27FC236}">
                  <a16:creationId xmlns:a16="http://schemas.microsoft.com/office/drawing/2014/main" id="{144676F5-6EBF-47B8-A57C-193B5C9580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0" y="2852"/>
              <a:ext cx="232" cy="18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8" name="Oval 12">
              <a:extLst>
                <a:ext uri="{FF2B5EF4-FFF2-40B4-BE49-F238E27FC236}">
                  <a16:creationId xmlns:a16="http://schemas.microsoft.com/office/drawing/2014/main" id="{B9DFB70A-1670-4DFE-B0D3-C3EC952E3E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6" y="2804"/>
              <a:ext cx="184" cy="18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9" name="Oval 13">
              <a:extLst>
                <a:ext uri="{FF2B5EF4-FFF2-40B4-BE49-F238E27FC236}">
                  <a16:creationId xmlns:a16="http://schemas.microsoft.com/office/drawing/2014/main" id="{07B7BF04-76E9-44F7-A975-F1BE613BDB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4" y="2420"/>
              <a:ext cx="184" cy="18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0" name="Line 14">
              <a:extLst>
                <a:ext uri="{FF2B5EF4-FFF2-40B4-BE49-F238E27FC236}">
                  <a16:creationId xmlns:a16="http://schemas.microsoft.com/office/drawing/2014/main" id="{8F1694BE-EE78-4CF0-A82E-389CBA492F5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44" y="2796"/>
              <a:ext cx="520" cy="5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1" name="Line 15">
              <a:extLst>
                <a:ext uri="{FF2B5EF4-FFF2-40B4-BE49-F238E27FC236}">
                  <a16:creationId xmlns:a16="http://schemas.microsoft.com/office/drawing/2014/main" id="{E67F4006-B666-434C-93C1-E07196E8C16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92" y="3036"/>
              <a:ext cx="568" cy="5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2" name="Line 16">
              <a:extLst>
                <a:ext uri="{FF2B5EF4-FFF2-40B4-BE49-F238E27FC236}">
                  <a16:creationId xmlns:a16="http://schemas.microsoft.com/office/drawing/2014/main" id="{EFD16A15-ACD7-4AEB-81D4-10E30A4A636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76" y="2460"/>
              <a:ext cx="520" cy="3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3" name="Line 17">
              <a:extLst>
                <a:ext uri="{FF2B5EF4-FFF2-40B4-BE49-F238E27FC236}">
                  <a16:creationId xmlns:a16="http://schemas.microsoft.com/office/drawing/2014/main" id="{AF921A11-283A-4A79-99E5-6F7309ECB81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16" y="2604"/>
              <a:ext cx="472" cy="3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4" name="Rectangle 18">
              <a:extLst>
                <a:ext uri="{FF2B5EF4-FFF2-40B4-BE49-F238E27FC236}">
                  <a16:creationId xmlns:a16="http://schemas.microsoft.com/office/drawing/2014/main" id="{25B688BB-9F3B-47EA-A246-4685301B87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6" y="2468"/>
              <a:ext cx="520" cy="2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5" name="Line 19">
              <a:extLst>
                <a:ext uri="{FF2B5EF4-FFF2-40B4-BE49-F238E27FC236}">
                  <a16:creationId xmlns:a16="http://schemas.microsoft.com/office/drawing/2014/main" id="{541B4006-4CD4-4F1E-A4F5-B0ED66C4F9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0" y="2468"/>
              <a:ext cx="0" cy="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6" name="Line 20">
              <a:extLst>
                <a:ext uri="{FF2B5EF4-FFF2-40B4-BE49-F238E27FC236}">
                  <a16:creationId xmlns:a16="http://schemas.microsoft.com/office/drawing/2014/main" id="{8C6CFEA7-B7D7-42DB-B1A0-90AE7F0C11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36" y="2468"/>
              <a:ext cx="0" cy="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7" name="Line 21">
              <a:extLst>
                <a:ext uri="{FF2B5EF4-FFF2-40B4-BE49-F238E27FC236}">
                  <a16:creationId xmlns:a16="http://schemas.microsoft.com/office/drawing/2014/main" id="{6782C8FA-C5F4-4845-8C34-AA7058183F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2" y="2468"/>
              <a:ext cx="0" cy="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8" name="Line 22">
              <a:extLst>
                <a:ext uri="{FF2B5EF4-FFF2-40B4-BE49-F238E27FC236}">
                  <a16:creationId xmlns:a16="http://schemas.microsoft.com/office/drawing/2014/main" id="{83E1AEA6-2E1A-442D-953B-6E3DEE9D1D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76" y="2468"/>
              <a:ext cx="0" cy="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9" name="Line 23">
              <a:extLst>
                <a:ext uri="{FF2B5EF4-FFF2-40B4-BE49-F238E27FC236}">
                  <a16:creationId xmlns:a16="http://schemas.microsoft.com/office/drawing/2014/main" id="{381E12E1-7062-4499-A95C-449FE357C3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2" y="2468"/>
              <a:ext cx="0" cy="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40" name="Line 24">
              <a:extLst>
                <a:ext uri="{FF2B5EF4-FFF2-40B4-BE49-F238E27FC236}">
                  <a16:creationId xmlns:a16="http://schemas.microsoft.com/office/drawing/2014/main" id="{455A6DF9-4A5F-4334-89BE-0A8B4699A60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00" y="2460"/>
              <a:ext cx="40" cy="5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41" name="Line 25">
              <a:extLst>
                <a:ext uri="{FF2B5EF4-FFF2-40B4-BE49-F238E27FC236}">
                  <a16:creationId xmlns:a16="http://schemas.microsoft.com/office/drawing/2014/main" id="{27526D55-A324-44AF-A308-801997F922A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16" y="2896"/>
              <a:ext cx="5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42" name="Line 26">
              <a:extLst>
                <a:ext uri="{FF2B5EF4-FFF2-40B4-BE49-F238E27FC236}">
                  <a16:creationId xmlns:a16="http://schemas.microsoft.com/office/drawing/2014/main" id="{9A1B492B-A886-43D7-8CCF-AEF9161AEC8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96" y="2892"/>
              <a:ext cx="136" cy="5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43" name="Oval 27">
              <a:extLst>
                <a:ext uri="{FF2B5EF4-FFF2-40B4-BE49-F238E27FC236}">
                  <a16:creationId xmlns:a16="http://schemas.microsoft.com/office/drawing/2014/main" id="{6F609320-888E-4945-8522-E809AF1933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4" y="2708"/>
              <a:ext cx="136" cy="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44" name="Line 28">
              <a:extLst>
                <a:ext uri="{FF2B5EF4-FFF2-40B4-BE49-F238E27FC236}">
                  <a16:creationId xmlns:a16="http://schemas.microsoft.com/office/drawing/2014/main" id="{32FFFA1A-AE53-4AA9-BC3D-8175D94393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88" y="2804"/>
              <a:ext cx="0" cy="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45" name="Line 29">
              <a:extLst>
                <a:ext uri="{FF2B5EF4-FFF2-40B4-BE49-F238E27FC236}">
                  <a16:creationId xmlns:a16="http://schemas.microsoft.com/office/drawing/2014/main" id="{36B22126-8F12-49BA-B92E-BA6CE978AB4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988" y="2948"/>
              <a:ext cx="104" cy="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46" name="Line 30">
              <a:extLst>
                <a:ext uri="{FF2B5EF4-FFF2-40B4-BE49-F238E27FC236}">
                  <a16:creationId xmlns:a16="http://schemas.microsoft.com/office/drawing/2014/main" id="{918BCA79-CF6E-417F-8C9F-B645768EB6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92" y="3044"/>
              <a:ext cx="0" cy="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47" name="Line 31">
              <a:extLst>
                <a:ext uri="{FF2B5EF4-FFF2-40B4-BE49-F238E27FC236}">
                  <a16:creationId xmlns:a16="http://schemas.microsoft.com/office/drawing/2014/main" id="{37211411-5A5B-44BB-9C1D-5ED7C2150F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92" y="2948"/>
              <a:ext cx="88" cy="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48" name="Line 32">
              <a:extLst>
                <a:ext uri="{FF2B5EF4-FFF2-40B4-BE49-F238E27FC236}">
                  <a16:creationId xmlns:a16="http://schemas.microsoft.com/office/drawing/2014/main" id="{E137CBE8-9C0C-41FD-BB4D-E35128C753D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132" y="3044"/>
              <a:ext cx="56" cy="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49" name="Line 33">
              <a:extLst>
                <a:ext uri="{FF2B5EF4-FFF2-40B4-BE49-F238E27FC236}">
                  <a16:creationId xmlns:a16="http://schemas.microsoft.com/office/drawing/2014/main" id="{7C09F00A-8D43-4E27-85CF-40947B4D2D4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036" y="2852"/>
              <a:ext cx="56" cy="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50" name="Line 34">
              <a:extLst>
                <a:ext uri="{FF2B5EF4-FFF2-40B4-BE49-F238E27FC236}">
                  <a16:creationId xmlns:a16="http://schemas.microsoft.com/office/drawing/2014/main" id="{A4577F13-87F3-4B3E-B14A-55D1296F7BA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940" y="2844"/>
              <a:ext cx="104" cy="5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51" name="Line 35">
              <a:extLst>
                <a:ext uri="{FF2B5EF4-FFF2-40B4-BE49-F238E27FC236}">
                  <a16:creationId xmlns:a16="http://schemas.microsoft.com/office/drawing/2014/main" id="{93E3A9B1-D3CF-4364-82DD-00E8F2762B3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940" y="2748"/>
              <a:ext cx="152" cy="10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253" name="Rectangle 37">
            <a:extLst>
              <a:ext uri="{FF2B5EF4-FFF2-40B4-BE49-F238E27FC236}">
                <a16:creationId xmlns:a16="http://schemas.microsoft.com/office/drawing/2014/main" id="{0A76453D-0FE8-4604-9322-A997504479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7550" y="3641725"/>
            <a:ext cx="7467600" cy="3084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85000"/>
              </a:lnSpc>
            </a:pPr>
            <a:r>
              <a:rPr lang="en-US" altLang="en-US" b="1" dirty="0"/>
              <a:t>--  Organization of Programmable </a:t>
            </a:r>
          </a:p>
          <a:p>
            <a:pPr>
              <a:lnSpc>
                <a:spcPct val="85000"/>
              </a:lnSpc>
            </a:pPr>
            <a:r>
              <a:rPr lang="en-US" altLang="en-US" b="1" dirty="0"/>
              <a:t>    Storage</a:t>
            </a:r>
          </a:p>
          <a:p>
            <a:pPr>
              <a:lnSpc>
                <a:spcPct val="85000"/>
              </a:lnSpc>
            </a:pPr>
            <a:endParaRPr lang="en-US" altLang="en-US" b="1" dirty="0"/>
          </a:p>
          <a:p>
            <a:pPr>
              <a:lnSpc>
                <a:spcPct val="85000"/>
              </a:lnSpc>
            </a:pPr>
            <a:r>
              <a:rPr lang="en-US" altLang="en-US" b="1" dirty="0"/>
              <a:t>--  Data Types &amp; Data Structures:</a:t>
            </a:r>
          </a:p>
          <a:p>
            <a:pPr>
              <a:lnSpc>
                <a:spcPct val="85000"/>
              </a:lnSpc>
            </a:pPr>
            <a:r>
              <a:rPr lang="en-US" altLang="en-US" b="1" dirty="0"/>
              <a:t>         Encodings &amp; Representations</a:t>
            </a:r>
          </a:p>
          <a:p>
            <a:pPr>
              <a:lnSpc>
                <a:spcPct val="85000"/>
              </a:lnSpc>
            </a:pPr>
            <a:endParaRPr lang="en-US" altLang="en-US" b="1" dirty="0"/>
          </a:p>
          <a:p>
            <a:pPr>
              <a:lnSpc>
                <a:spcPct val="85000"/>
              </a:lnSpc>
            </a:pPr>
            <a:r>
              <a:rPr lang="en-US" altLang="en-US" b="1" dirty="0"/>
              <a:t>-- Instruction Set </a:t>
            </a:r>
          </a:p>
          <a:p>
            <a:pPr>
              <a:lnSpc>
                <a:spcPct val="85000"/>
              </a:lnSpc>
            </a:pPr>
            <a:endParaRPr lang="en-US" altLang="en-US" b="1" dirty="0"/>
          </a:p>
          <a:p>
            <a:pPr>
              <a:lnSpc>
                <a:spcPct val="85000"/>
              </a:lnSpc>
            </a:pPr>
            <a:r>
              <a:rPr lang="en-US" altLang="en-US" b="1" dirty="0"/>
              <a:t>-- Instruction Formats</a:t>
            </a:r>
          </a:p>
          <a:p>
            <a:pPr>
              <a:lnSpc>
                <a:spcPct val="85000"/>
              </a:lnSpc>
            </a:pPr>
            <a:endParaRPr lang="en-US" altLang="en-US" b="1" dirty="0"/>
          </a:p>
          <a:p>
            <a:pPr>
              <a:lnSpc>
                <a:spcPct val="85000"/>
              </a:lnSpc>
            </a:pPr>
            <a:r>
              <a:rPr lang="en-US" altLang="en-US" b="1" dirty="0"/>
              <a:t>--  Modes of Addressing and Accessing Data Items and Instructions</a:t>
            </a:r>
          </a:p>
          <a:p>
            <a:pPr>
              <a:lnSpc>
                <a:spcPct val="85000"/>
              </a:lnSpc>
            </a:pPr>
            <a:endParaRPr lang="en-US" altLang="en-US" b="1" dirty="0"/>
          </a:p>
          <a:p>
            <a:pPr>
              <a:lnSpc>
                <a:spcPct val="85000"/>
              </a:lnSpc>
            </a:pPr>
            <a:r>
              <a:rPr lang="en-US" altLang="en-US" b="1" dirty="0"/>
              <a:t>--  Exceptional Conditions</a:t>
            </a: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01BFBB2C-BFF9-41CF-8DCB-BBE18DA36B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60601" y="279400"/>
            <a:ext cx="5713413" cy="368300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 altLang="en-US" dirty="0"/>
              <a:t>The Instruction Set: a Critical Interface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25C27B45-9429-4DA2-89A1-D18B89E0C2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2806700"/>
            <a:ext cx="6692900" cy="444500"/>
          </a:xfrm>
          <a:prstGeom prst="rect">
            <a:avLst/>
          </a:prstGeom>
          <a:pattFill prst="horzBrick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8" name="Oval 4">
            <a:extLst>
              <a:ext uri="{FF2B5EF4-FFF2-40B4-BE49-F238E27FC236}">
                <a16:creationId xmlns:a16="http://schemas.microsoft.com/office/drawing/2014/main" id="{86FC943E-510C-4FCA-ABAA-F85179FDD8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64150" y="1454150"/>
            <a:ext cx="368300" cy="2921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9" name="Line 5">
            <a:extLst>
              <a:ext uri="{FF2B5EF4-FFF2-40B4-BE49-F238E27FC236}">
                <a16:creationId xmlns:a16="http://schemas.microsoft.com/office/drawing/2014/main" id="{27A599AB-5255-4E83-8558-1E5BF5B6EB0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396163" y="1702260"/>
            <a:ext cx="88900" cy="596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0" name="Line 6">
            <a:extLst>
              <a:ext uri="{FF2B5EF4-FFF2-40B4-BE49-F238E27FC236}">
                <a16:creationId xmlns:a16="http://schemas.microsoft.com/office/drawing/2014/main" id="{9A40A815-A54A-45F8-BC12-CE9C3551E7A1}"/>
              </a:ext>
            </a:extLst>
          </p:cNvPr>
          <p:cNvSpPr>
            <a:spLocks noChangeShapeType="1"/>
          </p:cNvSpPr>
          <p:nvPr/>
        </p:nvSpPr>
        <p:spPr bwMode="auto">
          <a:xfrm>
            <a:off x="5416550" y="2362200"/>
            <a:ext cx="215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1" name="Line 7">
            <a:extLst>
              <a:ext uri="{FF2B5EF4-FFF2-40B4-BE49-F238E27FC236}">
                <a16:creationId xmlns:a16="http://schemas.microsoft.com/office/drawing/2014/main" id="{57572823-6BE7-4BCE-B302-7857B7D61774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8800" y="2368550"/>
            <a:ext cx="0" cy="292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2" name="Line 8">
            <a:extLst>
              <a:ext uri="{FF2B5EF4-FFF2-40B4-BE49-F238E27FC236}">
                <a16:creationId xmlns:a16="http://schemas.microsoft.com/office/drawing/2014/main" id="{465BB252-0B4E-4613-AC63-AA586DCCA404}"/>
              </a:ext>
            </a:extLst>
          </p:cNvPr>
          <p:cNvSpPr>
            <a:spLocks noChangeShapeType="1"/>
          </p:cNvSpPr>
          <p:nvPr/>
        </p:nvSpPr>
        <p:spPr bwMode="auto">
          <a:xfrm>
            <a:off x="5645150" y="2667000"/>
            <a:ext cx="63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3" name="Line 9">
            <a:extLst>
              <a:ext uri="{FF2B5EF4-FFF2-40B4-BE49-F238E27FC236}">
                <a16:creationId xmlns:a16="http://schemas.microsoft.com/office/drawing/2014/main" id="{D9911C75-3FA3-4FE9-ABE2-0726F20FD61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51450" y="2368550"/>
            <a:ext cx="165100" cy="368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" name="Line 10">
            <a:extLst>
              <a:ext uri="{FF2B5EF4-FFF2-40B4-BE49-F238E27FC236}">
                <a16:creationId xmlns:a16="http://schemas.microsoft.com/office/drawing/2014/main" id="{1210E23E-96DC-4B57-948A-F35854B9C4E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022850" y="2749550"/>
            <a:ext cx="241300" cy="139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5" name="Line 11">
            <a:extLst>
              <a:ext uri="{FF2B5EF4-FFF2-40B4-BE49-F238E27FC236}">
                <a16:creationId xmlns:a16="http://schemas.microsoft.com/office/drawing/2014/main" id="{272995B1-925F-4315-91BA-61D48AC5C89E}"/>
              </a:ext>
            </a:extLst>
          </p:cNvPr>
          <p:cNvSpPr>
            <a:spLocks noChangeShapeType="1"/>
          </p:cNvSpPr>
          <p:nvPr/>
        </p:nvSpPr>
        <p:spPr bwMode="auto">
          <a:xfrm>
            <a:off x="5492750" y="1987550"/>
            <a:ext cx="215900" cy="139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6" name="Line 12">
            <a:extLst>
              <a:ext uri="{FF2B5EF4-FFF2-40B4-BE49-F238E27FC236}">
                <a16:creationId xmlns:a16="http://schemas.microsoft.com/office/drawing/2014/main" id="{B94042CE-E680-44A7-9A05-AEF85295A28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21350" y="1974850"/>
            <a:ext cx="139700" cy="165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7" name="Line 13">
            <a:extLst>
              <a:ext uri="{FF2B5EF4-FFF2-40B4-BE49-F238E27FC236}">
                <a16:creationId xmlns:a16="http://schemas.microsoft.com/office/drawing/2014/main" id="{47B08401-45B1-48C2-A6E8-0C157081A910}"/>
              </a:ext>
            </a:extLst>
          </p:cNvPr>
          <p:cNvSpPr>
            <a:spLocks noChangeShapeType="1"/>
          </p:cNvSpPr>
          <p:nvPr/>
        </p:nvSpPr>
        <p:spPr bwMode="auto">
          <a:xfrm>
            <a:off x="5416550" y="1905000"/>
            <a:ext cx="215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8" name="Line 14">
            <a:extLst>
              <a:ext uri="{FF2B5EF4-FFF2-40B4-BE49-F238E27FC236}">
                <a16:creationId xmlns:a16="http://schemas.microsoft.com/office/drawing/2014/main" id="{DEE19AA2-D998-493C-B179-78947CA620B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645150" y="1746250"/>
            <a:ext cx="139700" cy="165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9" name="Oval 15">
            <a:extLst>
              <a:ext uri="{FF2B5EF4-FFF2-40B4-BE49-F238E27FC236}">
                <a16:creationId xmlns:a16="http://schemas.microsoft.com/office/drawing/2014/main" id="{D9CD2453-0407-494E-A8E3-3B016D1FC7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35750" y="1530350"/>
            <a:ext cx="368300" cy="2921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80" name="Line 16">
            <a:extLst>
              <a:ext uri="{FF2B5EF4-FFF2-40B4-BE49-F238E27FC236}">
                <a16:creationId xmlns:a16="http://schemas.microsoft.com/office/drawing/2014/main" id="{E27A0CD4-4446-42EF-9E1D-4E8534DE5EDE}"/>
              </a:ext>
            </a:extLst>
          </p:cNvPr>
          <p:cNvSpPr>
            <a:spLocks noChangeShapeType="1"/>
          </p:cNvSpPr>
          <p:nvPr/>
        </p:nvSpPr>
        <p:spPr bwMode="auto">
          <a:xfrm>
            <a:off x="6864350" y="1835150"/>
            <a:ext cx="63500" cy="673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81" name="Line 17">
            <a:extLst>
              <a:ext uri="{FF2B5EF4-FFF2-40B4-BE49-F238E27FC236}">
                <a16:creationId xmlns:a16="http://schemas.microsoft.com/office/drawing/2014/main" id="{A24BAE76-4383-493B-A72E-085AA08A199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623050" y="2444750"/>
            <a:ext cx="317500" cy="215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82" name="Line 18">
            <a:extLst>
              <a:ext uri="{FF2B5EF4-FFF2-40B4-BE49-F238E27FC236}">
                <a16:creationId xmlns:a16="http://schemas.microsoft.com/office/drawing/2014/main" id="{7F9EFAF7-9934-40BB-8E33-6556B875A7B7}"/>
              </a:ext>
            </a:extLst>
          </p:cNvPr>
          <p:cNvSpPr>
            <a:spLocks noChangeShapeType="1"/>
          </p:cNvSpPr>
          <p:nvPr/>
        </p:nvSpPr>
        <p:spPr bwMode="auto">
          <a:xfrm>
            <a:off x="6635750" y="2673350"/>
            <a:ext cx="139700" cy="292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83" name="Line 19">
            <a:extLst>
              <a:ext uri="{FF2B5EF4-FFF2-40B4-BE49-F238E27FC236}">
                <a16:creationId xmlns:a16="http://schemas.microsoft.com/office/drawing/2014/main" id="{E5D6841B-271F-4E01-BCC0-BD7CBF347528}"/>
              </a:ext>
            </a:extLst>
          </p:cNvPr>
          <p:cNvSpPr>
            <a:spLocks noChangeShapeType="1"/>
          </p:cNvSpPr>
          <p:nvPr/>
        </p:nvSpPr>
        <p:spPr bwMode="auto">
          <a:xfrm>
            <a:off x="6940550" y="2444750"/>
            <a:ext cx="292100" cy="215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84" name="Line 20">
            <a:extLst>
              <a:ext uri="{FF2B5EF4-FFF2-40B4-BE49-F238E27FC236}">
                <a16:creationId xmlns:a16="http://schemas.microsoft.com/office/drawing/2014/main" id="{7EC769FB-C6D1-4B77-B1D2-1EA01567AC9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245350" y="2508250"/>
            <a:ext cx="215900" cy="165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85" name="Line 21">
            <a:extLst>
              <a:ext uri="{FF2B5EF4-FFF2-40B4-BE49-F238E27FC236}">
                <a16:creationId xmlns:a16="http://schemas.microsoft.com/office/drawing/2014/main" id="{FA236220-0C64-48FC-A159-783C270347EF}"/>
              </a:ext>
            </a:extLst>
          </p:cNvPr>
          <p:cNvSpPr>
            <a:spLocks noChangeShapeType="1"/>
          </p:cNvSpPr>
          <p:nvPr/>
        </p:nvSpPr>
        <p:spPr bwMode="auto">
          <a:xfrm>
            <a:off x="7473950" y="2520950"/>
            <a:ext cx="63500" cy="63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86" name="Line 22">
            <a:extLst>
              <a:ext uri="{FF2B5EF4-FFF2-40B4-BE49-F238E27FC236}">
                <a16:creationId xmlns:a16="http://schemas.microsoft.com/office/drawing/2014/main" id="{85CBAB0C-F29C-4236-A0D9-4AC4D1FCD6A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677192" y="2063750"/>
            <a:ext cx="165100" cy="215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87" name="Line 23">
            <a:extLst>
              <a:ext uri="{FF2B5EF4-FFF2-40B4-BE49-F238E27FC236}">
                <a16:creationId xmlns:a16="http://schemas.microsoft.com/office/drawing/2014/main" id="{D6F2B3F4-C56A-4358-9EDB-08B3F61D627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470650" y="2203450"/>
            <a:ext cx="241300" cy="88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88" name="Line 24">
            <a:extLst>
              <a:ext uri="{FF2B5EF4-FFF2-40B4-BE49-F238E27FC236}">
                <a16:creationId xmlns:a16="http://schemas.microsoft.com/office/drawing/2014/main" id="{EDBA41BE-0DD0-45FB-B597-85C46167F8E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546850" y="1981200"/>
            <a:ext cx="317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89" name="Line 25">
            <a:extLst>
              <a:ext uri="{FF2B5EF4-FFF2-40B4-BE49-F238E27FC236}">
                <a16:creationId xmlns:a16="http://schemas.microsoft.com/office/drawing/2014/main" id="{9F2D7F5E-924E-4D00-A21B-50991378B76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318250" y="1822450"/>
            <a:ext cx="241300" cy="165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90" name="Line 26">
            <a:extLst>
              <a:ext uri="{FF2B5EF4-FFF2-40B4-BE49-F238E27FC236}">
                <a16:creationId xmlns:a16="http://schemas.microsoft.com/office/drawing/2014/main" id="{922BD0F0-D211-453B-9AE9-6504EA1BF35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11950" y="1670050"/>
            <a:ext cx="63500" cy="88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91" name="Line 27">
            <a:extLst>
              <a:ext uri="{FF2B5EF4-FFF2-40B4-BE49-F238E27FC236}">
                <a16:creationId xmlns:a16="http://schemas.microsoft.com/office/drawing/2014/main" id="{F16725E4-D48B-4173-B145-018AF3C6164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403850" y="1593850"/>
            <a:ext cx="165100" cy="165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92" name="Oval 28">
            <a:extLst>
              <a:ext uri="{FF2B5EF4-FFF2-40B4-BE49-F238E27FC236}">
                <a16:creationId xmlns:a16="http://schemas.microsoft.com/office/drawing/2014/main" id="{48349880-5F22-4C9A-817A-41F7E8C05A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0400" y="3378200"/>
            <a:ext cx="635000" cy="482600"/>
          </a:xfrm>
          <a:prstGeom prst="ellips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93" name="Line 29">
            <a:extLst>
              <a:ext uri="{FF2B5EF4-FFF2-40B4-BE49-F238E27FC236}">
                <a16:creationId xmlns:a16="http://schemas.microsoft.com/office/drawing/2014/main" id="{A6454937-EBD0-4AB3-B395-B4819C09D59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969000" y="3632200"/>
            <a:ext cx="25400" cy="1270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94" name="Line 30">
            <a:extLst>
              <a:ext uri="{FF2B5EF4-FFF2-40B4-BE49-F238E27FC236}">
                <a16:creationId xmlns:a16="http://schemas.microsoft.com/office/drawing/2014/main" id="{4DDF6225-C7EC-4B8B-8D45-0D831AB0EA8D}"/>
              </a:ext>
            </a:extLst>
          </p:cNvPr>
          <p:cNvSpPr>
            <a:spLocks noChangeShapeType="1"/>
          </p:cNvSpPr>
          <p:nvPr/>
        </p:nvSpPr>
        <p:spPr bwMode="auto">
          <a:xfrm>
            <a:off x="6045200" y="3657600"/>
            <a:ext cx="25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95" name="Line 31">
            <a:extLst>
              <a:ext uri="{FF2B5EF4-FFF2-40B4-BE49-F238E27FC236}">
                <a16:creationId xmlns:a16="http://schemas.microsoft.com/office/drawing/2014/main" id="{96579536-E391-40B7-8A95-CACC9D0D24C8}"/>
              </a:ext>
            </a:extLst>
          </p:cNvPr>
          <p:cNvSpPr>
            <a:spLocks noChangeShapeType="1"/>
          </p:cNvSpPr>
          <p:nvPr/>
        </p:nvSpPr>
        <p:spPr bwMode="auto">
          <a:xfrm>
            <a:off x="6121400" y="3683000"/>
            <a:ext cx="25400" cy="254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96" name="Line 32">
            <a:extLst>
              <a:ext uri="{FF2B5EF4-FFF2-40B4-BE49-F238E27FC236}">
                <a16:creationId xmlns:a16="http://schemas.microsoft.com/office/drawing/2014/main" id="{842CA046-9E47-41E8-BCCE-9F825141CC84}"/>
              </a:ext>
            </a:extLst>
          </p:cNvPr>
          <p:cNvSpPr>
            <a:spLocks noChangeShapeType="1"/>
          </p:cNvSpPr>
          <p:nvPr/>
        </p:nvSpPr>
        <p:spPr bwMode="auto">
          <a:xfrm>
            <a:off x="6121400" y="3505200"/>
            <a:ext cx="1016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97" name="Line 33">
            <a:extLst>
              <a:ext uri="{FF2B5EF4-FFF2-40B4-BE49-F238E27FC236}">
                <a16:creationId xmlns:a16="http://schemas.microsoft.com/office/drawing/2014/main" id="{618D4AF2-C637-49D1-A568-456E6DE586F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842000" y="3505200"/>
            <a:ext cx="1270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98" name="Line 34">
            <a:extLst>
              <a:ext uri="{FF2B5EF4-FFF2-40B4-BE49-F238E27FC236}">
                <a16:creationId xmlns:a16="http://schemas.microsoft.com/office/drawing/2014/main" id="{FA292DC8-2AA2-4DBC-AF54-59925A57B18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10200" y="4927600"/>
            <a:ext cx="0" cy="1270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99" name="Line 35">
            <a:extLst>
              <a:ext uri="{FF2B5EF4-FFF2-40B4-BE49-F238E27FC236}">
                <a16:creationId xmlns:a16="http://schemas.microsoft.com/office/drawing/2014/main" id="{E18D5C0A-6CF5-4B92-829A-4674173BFCBB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0" y="3911600"/>
            <a:ext cx="0" cy="5588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00" name="Line 36">
            <a:extLst>
              <a:ext uri="{FF2B5EF4-FFF2-40B4-BE49-F238E27FC236}">
                <a16:creationId xmlns:a16="http://schemas.microsoft.com/office/drawing/2014/main" id="{FDA95E5E-4C11-409F-9686-414B49638F00}"/>
              </a:ext>
            </a:extLst>
          </p:cNvPr>
          <p:cNvSpPr>
            <a:spLocks noChangeShapeType="1"/>
          </p:cNvSpPr>
          <p:nvPr/>
        </p:nvSpPr>
        <p:spPr bwMode="auto">
          <a:xfrm>
            <a:off x="6121400" y="4495800"/>
            <a:ext cx="330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01" name="Line 37">
            <a:extLst>
              <a:ext uri="{FF2B5EF4-FFF2-40B4-BE49-F238E27FC236}">
                <a16:creationId xmlns:a16="http://schemas.microsoft.com/office/drawing/2014/main" id="{552754A8-C48F-4A22-AF26-05C2EBFC056B}"/>
              </a:ext>
            </a:extLst>
          </p:cNvPr>
          <p:cNvSpPr>
            <a:spLocks noChangeShapeType="1"/>
          </p:cNvSpPr>
          <p:nvPr/>
        </p:nvSpPr>
        <p:spPr bwMode="auto">
          <a:xfrm>
            <a:off x="6502400" y="4521200"/>
            <a:ext cx="101600" cy="4064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02" name="Line 38">
            <a:extLst>
              <a:ext uri="{FF2B5EF4-FFF2-40B4-BE49-F238E27FC236}">
                <a16:creationId xmlns:a16="http://schemas.microsoft.com/office/drawing/2014/main" id="{E3DBB7C6-03E1-4715-B23F-15D25FB26DA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654800" y="4851400"/>
            <a:ext cx="25400" cy="1270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03" name="Line 39">
            <a:extLst>
              <a:ext uri="{FF2B5EF4-FFF2-40B4-BE49-F238E27FC236}">
                <a16:creationId xmlns:a16="http://schemas.microsoft.com/office/drawing/2014/main" id="{0F965AA6-11B8-4635-8464-C5C83B0618E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689600" y="4521200"/>
            <a:ext cx="431800" cy="254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04" name="Line 40">
            <a:extLst>
              <a:ext uri="{FF2B5EF4-FFF2-40B4-BE49-F238E27FC236}">
                <a16:creationId xmlns:a16="http://schemas.microsoft.com/office/drawing/2014/main" id="{5B101449-CD6F-40DA-9FC1-C80F145FB4B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37200" y="4597400"/>
            <a:ext cx="203200" cy="4064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05" name="Line 41">
            <a:extLst>
              <a:ext uri="{FF2B5EF4-FFF2-40B4-BE49-F238E27FC236}">
                <a16:creationId xmlns:a16="http://schemas.microsoft.com/office/drawing/2014/main" id="{E9297757-CEA7-4C95-A819-C1153340513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384800" y="5029200"/>
            <a:ext cx="203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06" name="Line 42">
            <a:extLst>
              <a:ext uri="{FF2B5EF4-FFF2-40B4-BE49-F238E27FC236}">
                <a16:creationId xmlns:a16="http://schemas.microsoft.com/office/drawing/2014/main" id="{5A889500-6E00-4212-B87B-C76530096980}"/>
              </a:ext>
            </a:extLst>
          </p:cNvPr>
          <p:cNvSpPr>
            <a:spLocks noChangeShapeType="1"/>
          </p:cNvSpPr>
          <p:nvPr/>
        </p:nvSpPr>
        <p:spPr bwMode="auto">
          <a:xfrm>
            <a:off x="6121400" y="3911600"/>
            <a:ext cx="482600" cy="254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07" name="Line 43">
            <a:extLst>
              <a:ext uri="{FF2B5EF4-FFF2-40B4-BE49-F238E27FC236}">
                <a16:creationId xmlns:a16="http://schemas.microsoft.com/office/drawing/2014/main" id="{922F0EAF-2BE8-47BF-9F00-32DEDFADD57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654800" y="3251200"/>
            <a:ext cx="330200" cy="7366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08" name="Line 44">
            <a:extLst>
              <a:ext uri="{FF2B5EF4-FFF2-40B4-BE49-F238E27FC236}">
                <a16:creationId xmlns:a16="http://schemas.microsoft.com/office/drawing/2014/main" id="{2A472A2A-B2F3-4B07-96F9-CE24F886CDAC}"/>
              </a:ext>
            </a:extLst>
          </p:cNvPr>
          <p:cNvSpPr>
            <a:spLocks noChangeShapeType="1"/>
          </p:cNvSpPr>
          <p:nvPr/>
        </p:nvSpPr>
        <p:spPr bwMode="auto">
          <a:xfrm>
            <a:off x="7035800" y="3276600"/>
            <a:ext cx="1778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09" name="Line 45">
            <a:extLst>
              <a:ext uri="{FF2B5EF4-FFF2-40B4-BE49-F238E27FC236}">
                <a16:creationId xmlns:a16="http://schemas.microsoft.com/office/drawing/2014/main" id="{13C3D5FA-413D-4C02-8F1B-2795CE402EF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626100" y="4195009"/>
            <a:ext cx="508000" cy="254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10" name="Line 46">
            <a:extLst>
              <a:ext uri="{FF2B5EF4-FFF2-40B4-BE49-F238E27FC236}">
                <a16:creationId xmlns:a16="http://schemas.microsoft.com/office/drawing/2014/main" id="{C0F32685-5E65-4496-B8F0-E63B9EF1692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080000" y="3251200"/>
            <a:ext cx="584200" cy="8128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11" name="Line 47">
            <a:extLst>
              <a:ext uri="{FF2B5EF4-FFF2-40B4-BE49-F238E27FC236}">
                <a16:creationId xmlns:a16="http://schemas.microsoft.com/office/drawing/2014/main" id="{F5759DA2-79DF-49FC-A4F9-E10D109A7E9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51400" y="3276600"/>
            <a:ext cx="279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 useBgFill="1">
        <p:nvSpPr>
          <p:cNvPr id="11312" name="Rectangle 48">
            <a:extLst>
              <a:ext uri="{FF2B5EF4-FFF2-40B4-BE49-F238E27FC236}">
                <a16:creationId xmlns:a16="http://schemas.microsoft.com/office/drawing/2014/main" id="{FF3372BF-0C80-41C9-9AC0-A9408778D2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4300" y="2908301"/>
            <a:ext cx="1701800" cy="303213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92000"/>
              </a:lnSpc>
            </a:pPr>
            <a:r>
              <a:rPr lang="en-US" altLang="en-US" b="1" dirty="0"/>
              <a:t>instruction set</a:t>
            </a:r>
          </a:p>
        </p:txBody>
      </p:sp>
      <p:sp>
        <p:nvSpPr>
          <p:cNvPr id="11313" name="Rectangle 49">
            <a:extLst>
              <a:ext uri="{FF2B5EF4-FFF2-40B4-BE49-F238E27FC236}">
                <a16:creationId xmlns:a16="http://schemas.microsoft.com/office/drawing/2014/main" id="{6C4343EF-DFDD-45F6-A338-6BA504B876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4900" y="2207461"/>
            <a:ext cx="1049903" cy="2867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85000"/>
              </a:lnSpc>
            </a:pPr>
            <a:r>
              <a:rPr lang="en-US" altLang="en-US" b="1" dirty="0"/>
              <a:t>software</a:t>
            </a:r>
          </a:p>
        </p:txBody>
      </p:sp>
      <p:sp>
        <p:nvSpPr>
          <p:cNvPr id="11314" name="Rectangle 50">
            <a:extLst>
              <a:ext uri="{FF2B5EF4-FFF2-40B4-BE49-F238E27FC236}">
                <a16:creationId xmlns:a16="http://schemas.microsoft.com/office/drawing/2014/main" id="{64C2B9AB-1B0E-4C73-856B-8439F36CDB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7995" y="4121150"/>
            <a:ext cx="1237659" cy="2867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63500" tIns="25400" rIns="63500" bIns="25400">
            <a:spAutoFit/>
          </a:bodyPr>
          <a:lstStyle/>
          <a:p>
            <a:pPr>
              <a:lnSpc>
                <a:spcPct val="85000"/>
              </a:lnSpc>
            </a:pPr>
            <a:r>
              <a:rPr lang="en-US" altLang="en-US" b="1" dirty="0"/>
              <a:t>hardware</a:t>
            </a: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797364DE-3BA3-4E0D-BF36-1ECADD44AF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vert="horz" lIns="90488" tIns="44450" rIns="90488" bIns="44450" rtlCol="0" anchor="ctr">
            <a:normAutofit/>
          </a:bodyPr>
          <a:lstStyle/>
          <a:p>
            <a:pPr>
              <a:defRPr/>
            </a:pPr>
            <a:r>
              <a:rPr lang="en-US" altLang="en-US"/>
              <a:t>Instruction Set Architecture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B1A749CA-9512-4FCE-8B67-0C4E4627817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vert="horz" lIns="90488" tIns="44450" rIns="90488" bIns="44450" rtlCol="0">
            <a:normAutofit/>
          </a:bodyPr>
          <a:lstStyle/>
          <a:p>
            <a:pPr>
              <a:defRPr/>
            </a:pPr>
            <a:r>
              <a:rPr lang="en-US" altLang="en-US"/>
              <a:t>A very important abstraction:</a:t>
            </a:r>
          </a:p>
          <a:p>
            <a:pPr lvl="1">
              <a:defRPr/>
            </a:pPr>
            <a:r>
              <a:rPr lang="en-US" altLang="en-US" i="1"/>
              <a:t>interface </a:t>
            </a:r>
            <a:r>
              <a:rPr lang="en-US" altLang="en-US"/>
              <a:t>between hardware and low-level software</a:t>
            </a:r>
          </a:p>
          <a:p>
            <a:pPr lvl="1">
              <a:defRPr/>
            </a:pPr>
            <a:r>
              <a:rPr lang="en-US" altLang="en-US" i="1"/>
              <a:t>standardizes</a:t>
            </a:r>
            <a:r>
              <a:rPr lang="en-US" altLang="en-US"/>
              <a:t> instructions, machine language bit patterns, etc.</a:t>
            </a:r>
          </a:p>
          <a:p>
            <a:pPr lvl="1">
              <a:defRPr/>
            </a:pPr>
            <a:r>
              <a:rPr lang="en-US" altLang="en-US"/>
              <a:t>advantage: </a:t>
            </a:r>
            <a:r>
              <a:rPr lang="en-US" altLang="en-US" i="1"/>
              <a:t>allows</a:t>
            </a:r>
            <a:r>
              <a:rPr lang="en-US" altLang="en-US"/>
              <a:t> </a:t>
            </a:r>
            <a:r>
              <a:rPr lang="en-US" altLang="en-US" i="1"/>
              <a:t>different implementations of the same architecture</a:t>
            </a:r>
          </a:p>
          <a:p>
            <a:pPr lvl="1">
              <a:defRPr/>
            </a:pPr>
            <a:r>
              <a:rPr lang="en-US" altLang="en-US"/>
              <a:t>disadvantage: </a:t>
            </a:r>
            <a:r>
              <a:rPr lang="en-US" altLang="en-US" i="1"/>
              <a:t>sometimes prevents adding new innovations</a:t>
            </a:r>
            <a:br>
              <a:rPr lang="en-US" altLang="en-US" i="1"/>
            </a:br>
            <a:endParaRPr lang="en-US" altLang="en-US" i="1"/>
          </a:p>
          <a:p>
            <a:pPr>
              <a:defRPr/>
            </a:pPr>
            <a:r>
              <a:rPr lang="en-US" altLang="en-US"/>
              <a:t>Modern instruction set architectures:</a:t>
            </a:r>
          </a:p>
          <a:p>
            <a:pPr lvl="1">
              <a:defRPr/>
            </a:pPr>
            <a:r>
              <a:rPr lang="en-US" altLang="en-US"/>
              <a:t>80x86/Pentium/K6, PowerPC, DEC Alpha, MIPS, SPARC, HP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3CAC3B-6C8D-41A8-94ED-F050CAF22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A71AB79-80FF-4CF0-B980-F71C0520D0C9}" type="datetime1">
              <a:rPr lang="en-US"/>
              <a:pPr>
                <a:defRPr/>
              </a:pPr>
              <a:t>6/27/2020</a:t>
            </a:fld>
            <a:endParaRPr lang="en-US"/>
          </a:p>
        </p:txBody>
      </p:sp>
      <p:sp>
        <p:nvSpPr>
          <p:cNvPr id="24581" name="Footer Placeholder 2">
            <a:extLst>
              <a:ext uri="{FF2B5EF4-FFF2-40B4-BE49-F238E27FC236}">
                <a16:creationId xmlns:a16="http://schemas.microsoft.com/office/drawing/2014/main" id="{1AD75B90-45A0-43E2-809D-952C4D39387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7030A0"/>
                </a:solidFill>
              </a:rPr>
              <a:t>Shammi Akhtar</a:t>
            </a:r>
          </a:p>
        </p:txBody>
      </p:sp>
      <p:sp>
        <p:nvSpPr>
          <p:cNvPr id="24582" name="Slide Number Placeholder 3">
            <a:extLst>
              <a:ext uri="{FF2B5EF4-FFF2-40B4-BE49-F238E27FC236}">
                <a16:creationId xmlns:a16="http://schemas.microsoft.com/office/drawing/2014/main" id="{CBB60971-287B-4385-9001-41A9A80C41F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128E2DC-45B1-44D6-84AB-18E654827F99}" type="slidenum">
              <a:rPr lang="en-US" altLang="en-US">
                <a:solidFill>
                  <a:schemeClr val="accent1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13</a:t>
            </a:fld>
            <a:endParaRPr lang="en-US" altLang="en-US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3074">
            <a:extLst>
              <a:ext uri="{FF2B5EF4-FFF2-40B4-BE49-F238E27FC236}">
                <a16:creationId xmlns:a16="http://schemas.microsoft.com/office/drawing/2014/main" id="{23C0E77C-E71F-4BF6-BFBC-6D7AF2E28F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667000" y="-381000"/>
            <a:ext cx="8001000" cy="2876685"/>
          </a:xfrm>
        </p:spPr>
        <p:txBody>
          <a:bodyPr vert="horz" lIns="63500" tIns="25400" rIns="63500" bIns="25400" rtlCol="0" anchor="t">
            <a:spAutoFit/>
          </a:bodyPr>
          <a:lstStyle/>
          <a:p>
            <a:pPr>
              <a:defRPr/>
            </a:pPr>
            <a:br>
              <a:rPr lang="en-US" altLang="en-US"/>
            </a:br>
            <a:r>
              <a:rPr lang="en-US" altLang="en-US"/>
              <a:t>What is Computer Architecture?</a:t>
            </a:r>
            <a:br>
              <a:rPr lang="en-US" altLang="en-US"/>
            </a:br>
            <a:r>
              <a:rPr lang="en-US" altLang="en-US"/>
              <a:t>Easy Answer</a:t>
            </a:r>
          </a:p>
        </p:txBody>
      </p:sp>
      <p:sp>
        <p:nvSpPr>
          <p:cNvPr id="26627" name="Rectangle 3075">
            <a:extLst>
              <a:ext uri="{FF2B5EF4-FFF2-40B4-BE49-F238E27FC236}">
                <a16:creationId xmlns:a16="http://schemas.microsoft.com/office/drawing/2014/main" id="{0C8CAD66-4CD0-4816-A479-93D78470617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362200" y="2470151"/>
            <a:ext cx="7772400" cy="2016771"/>
          </a:xfr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63500" tIns="25400" rIns="63500" bIns="25400" rtlCol="0">
            <a:spAutoFit/>
          </a:bodyPr>
          <a:lstStyle/>
          <a:p>
            <a:pPr marL="203200" indent="-203200">
              <a:buNone/>
            </a:pPr>
            <a:r>
              <a:rPr lang="en-US" altLang="en-US" sz="3600"/>
              <a:t> Computer Architecture   = 	</a:t>
            </a:r>
          </a:p>
          <a:p>
            <a:pPr marL="203200" indent="-203200">
              <a:buNone/>
            </a:pPr>
            <a:r>
              <a:rPr lang="en-US" altLang="en-US" sz="3600"/>
              <a:t> Instruction Set Architecture + </a:t>
            </a:r>
          </a:p>
          <a:p>
            <a:pPr marL="203200" indent="-203200">
              <a:buNone/>
            </a:pPr>
            <a:r>
              <a:rPr lang="en-US" altLang="en-US" sz="3600"/>
              <a:t> Machine Organization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E76562-6671-40FF-AE78-96A9E3CAB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B066835-9273-4394-99B8-88C44BEB137C}" type="datetime1">
              <a:rPr lang="en-US"/>
              <a:pPr>
                <a:defRPr/>
              </a:pPr>
              <a:t>6/27/2020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5D95F3-7018-4F08-8914-47EEA9D57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Shammi Akhtar</a:t>
            </a:r>
          </a:p>
        </p:txBody>
      </p:sp>
      <p:sp>
        <p:nvSpPr>
          <p:cNvPr id="26630" name="Slide Number Placeholder 3">
            <a:extLst>
              <a:ext uri="{FF2B5EF4-FFF2-40B4-BE49-F238E27FC236}">
                <a16:creationId xmlns:a16="http://schemas.microsoft.com/office/drawing/2014/main" id="{C41BEA19-4C99-4AE0-959B-86CE4C30BBD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0B0B52F-A61E-4BDD-9AF7-599FFD44CFC1}" type="slidenum">
              <a:rPr lang="en-US" altLang="en-US">
                <a:solidFill>
                  <a:schemeClr val="accent1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14</a:t>
            </a:fld>
            <a:endParaRPr lang="en-US" altLang="en-US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F025902D-DD5D-4CB9-BB4B-F82EB92276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52173" y="149038"/>
            <a:ext cx="9970155" cy="790574"/>
          </a:xfrm>
          <a:noFill/>
          <a:ln/>
        </p:spPr>
        <p:txBody>
          <a:bodyPr>
            <a:normAutofit/>
          </a:bodyPr>
          <a:lstStyle/>
          <a:p>
            <a:r>
              <a:rPr lang="en-US" altLang="en-US" dirty="0"/>
              <a:t>What is “Computer Architecture”?</a:t>
            </a:r>
          </a:p>
        </p:txBody>
      </p:sp>
      <p:sp>
        <p:nvSpPr>
          <p:cNvPr id="19482" name="Rectangle 26">
            <a:extLst>
              <a:ext uri="{FF2B5EF4-FFF2-40B4-BE49-F238E27FC236}">
                <a16:creationId xmlns:a16="http://schemas.microsoft.com/office/drawing/2014/main" id="{9A251E68-AF21-4068-960E-8402B7CE8B4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133600" y="4648200"/>
            <a:ext cx="7848600" cy="1900238"/>
          </a:xfrm>
          <a:noFill/>
          <a:ln/>
        </p:spPr>
        <p:txBody>
          <a:bodyPr/>
          <a:lstStyle/>
          <a:p>
            <a:r>
              <a:rPr lang="en-US" altLang="en-US"/>
              <a:t>Coordination of many </a:t>
            </a:r>
            <a:r>
              <a:rPr lang="en-US" altLang="en-US" i="1">
                <a:solidFill>
                  <a:schemeClr val="accent1"/>
                </a:solidFill>
              </a:rPr>
              <a:t>levels of abstraction (mainly within the oval; NOTE: Arithmetic ckts fall into both architecture and digital design).</a:t>
            </a:r>
            <a:endParaRPr lang="en-US" altLang="en-US"/>
          </a:p>
          <a:p>
            <a:r>
              <a:rPr lang="en-US" altLang="en-US"/>
              <a:t>Under a rapidly </a:t>
            </a:r>
            <a:r>
              <a:rPr lang="en-US" altLang="en-US">
                <a:solidFill>
                  <a:schemeClr val="accent1"/>
                </a:solidFill>
              </a:rPr>
              <a:t>changing set of forces</a:t>
            </a:r>
            <a:endParaRPr lang="en-US" altLang="en-US"/>
          </a:p>
          <a:p>
            <a:r>
              <a:rPr lang="en-US" altLang="en-US"/>
              <a:t>Design, Measurement, </a:t>
            </a:r>
            <a:r>
              <a:rPr lang="en-US" altLang="en-US" i="1"/>
              <a:t>and</a:t>
            </a:r>
            <a:r>
              <a:rPr lang="en-US" altLang="en-US"/>
              <a:t>   Evaluation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811ABE27-5484-43DF-A286-6CE49A7672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54700" y="2679700"/>
            <a:ext cx="1282700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102000"/>
              </a:lnSpc>
            </a:pPr>
            <a:r>
              <a:rPr lang="en-US" altLang="en-US" b="1"/>
              <a:t>I/O system</a:t>
            </a:r>
          </a:p>
        </p:txBody>
      </p:sp>
      <p:sp>
        <p:nvSpPr>
          <p:cNvPr id="19460" name="Rectangle 4">
            <a:extLst>
              <a:ext uri="{FF2B5EF4-FFF2-40B4-BE49-F238E27FC236}">
                <a16:creationId xmlns:a16="http://schemas.microsoft.com/office/drawing/2014/main" id="{135916F7-BB11-45FD-9273-969011C785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2300" y="4089400"/>
            <a:ext cx="25400" cy="27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61" name="Rectangle 5">
            <a:extLst>
              <a:ext uri="{FF2B5EF4-FFF2-40B4-BE49-F238E27FC236}">
                <a16:creationId xmlns:a16="http://schemas.microsoft.com/office/drawing/2014/main" id="{D55C6472-51E5-4A93-A0C2-B9CB3DF73D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2679700"/>
            <a:ext cx="1739900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102000"/>
              </a:lnSpc>
            </a:pPr>
            <a:r>
              <a:rPr lang="en-US" altLang="en-US" b="1"/>
              <a:t>Instr. Set Proc.</a:t>
            </a:r>
          </a:p>
        </p:txBody>
      </p:sp>
      <p:sp>
        <p:nvSpPr>
          <p:cNvPr id="19462" name="Rectangle 6">
            <a:extLst>
              <a:ext uri="{FF2B5EF4-FFF2-40B4-BE49-F238E27FC236}">
                <a16:creationId xmlns:a16="http://schemas.microsoft.com/office/drawing/2014/main" id="{1B4B3FE6-D20A-47F6-B9D7-A733B88DA7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6850" y="2660650"/>
            <a:ext cx="3111500" cy="381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63" name="Line 7">
            <a:extLst>
              <a:ext uri="{FF2B5EF4-FFF2-40B4-BE49-F238E27FC236}">
                <a16:creationId xmlns:a16="http://schemas.microsoft.com/office/drawing/2014/main" id="{ABCA8F50-A25A-44B3-8F3B-192D649C3C34}"/>
              </a:ext>
            </a:extLst>
          </p:cNvPr>
          <p:cNvSpPr>
            <a:spLocks noChangeShapeType="1"/>
          </p:cNvSpPr>
          <p:nvPr/>
        </p:nvSpPr>
        <p:spPr bwMode="auto">
          <a:xfrm>
            <a:off x="5829300" y="2660650"/>
            <a:ext cx="0" cy="406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64" name="Rectangle 8">
            <a:extLst>
              <a:ext uri="{FF2B5EF4-FFF2-40B4-BE49-F238E27FC236}">
                <a16:creationId xmlns:a16="http://schemas.microsoft.com/office/drawing/2014/main" id="{4389495F-AD4A-4E48-9BEC-94D3845221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5000" y="2120900"/>
            <a:ext cx="1155766" cy="3182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102000"/>
              </a:lnSpc>
            </a:pPr>
            <a:r>
              <a:rPr lang="en-US" altLang="en-US" b="1"/>
              <a:t>Compiler</a:t>
            </a:r>
          </a:p>
        </p:txBody>
      </p:sp>
      <p:sp>
        <p:nvSpPr>
          <p:cNvPr id="19465" name="Rectangle 9">
            <a:extLst>
              <a:ext uri="{FF2B5EF4-FFF2-40B4-BE49-F238E27FC236}">
                <a16:creationId xmlns:a16="http://schemas.microsoft.com/office/drawing/2014/main" id="{9842906C-E953-4320-B7B5-EAEAD92B48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0550" y="2139950"/>
            <a:ext cx="1130300" cy="330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66" name="Rectangle 10">
            <a:extLst>
              <a:ext uri="{FF2B5EF4-FFF2-40B4-BE49-F238E27FC236}">
                <a16:creationId xmlns:a16="http://schemas.microsoft.com/office/drawing/2014/main" id="{EA71E427-4D3A-40FF-81DE-040D482CA6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9900" y="1435100"/>
            <a:ext cx="1232710" cy="3182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102000"/>
              </a:lnSpc>
            </a:pPr>
            <a:r>
              <a:rPr lang="en-US" altLang="en-US" b="1"/>
              <a:t>Operating</a:t>
            </a:r>
          </a:p>
        </p:txBody>
      </p:sp>
      <p:sp>
        <p:nvSpPr>
          <p:cNvPr id="19467" name="Rectangle 11">
            <a:extLst>
              <a:ext uri="{FF2B5EF4-FFF2-40B4-BE49-F238E27FC236}">
                <a16:creationId xmlns:a16="http://schemas.microsoft.com/office/drawing/2014/main" id="{8D013308-9CB4-48E8-898E-C5E66C4D01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9300" y="1689100"/>
            <a:ext cx="939800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102000"/>
              </a:lnSpc>
            </a:pPr>
            <a:r>
              <a:rPr lang="en-US" altLang="en-US" b="1"/>
              <a:t>System</a:t>
            </a:r>
          </a:p>
        </p:txBody>
      </p:sp>
      <p:sp>
        <p:nvSpPr>
          <p:cNvPr id="19468" name="Line 12">
            <a:extLst>
              <a:ext uri="{FF2B5EF4-FFF2-40B4-BE49-F238E27FC236}">
                <a16:creationId xmlns:a16="http://schemas.microsoft.com/office/drawing/2014/main" id="{D9636BCE-DD45-42D2-8E04-8630DE7A197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29200" y="1441450"/>
            <a:ext cx="0" cy="698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69" name="Line 13">
            <a:extLst>
              <a:ext uri="{FF2B5EF4-FFF2-40B4-BE49-F238E27FC236}">
                <a16:creationId xmlns:a16="http://schemas.microsoft.com/office/drawing/2014/main" id="{82182205-C379-44FA-B618-EB3D5F6DE852}"/>
              </a:ext>
            </a:extLst>
          </p:cNvPr>
          <p:cNvSpPr>
            <a:spLocks noChangeShapeType="1"/>
          </p:cNvSpPr>
          <p:nvPr/>
        </p:nvSpPr>
        <p:spPr bwMode="auto">
          <a:xfrm>
            <a:off x="5035550" y="1447800"/>
            <a:ext cx="1968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70" name="Line 14">
            <a:extLst>
              <a:ext uri="{FF2B5EF4-FFF2-40B4-BE49-F238E27FC236}">
                <a16:creationId xmlns:a16="http://schemas.microsoft.com/office/drawing/2014/main" id="{9F0984B4-B726-422C-9315-3011CE70D107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0400" y="1454150"/>
            <a:ext cx="0" cy="1054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71" name="Rectangle 15">
            <a:extLst>
              <a:ext uri="{FF2B5EF4-FFF2-40B4-BE49-F238E27FC236}">
                <a16:creationId xmlns:a16="http://schemas.microsoft.com/office/drawing/2014/main" id="{446AD31C-8917-464E-9907-3BFDF8A857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1092200"/>
            <a:ext cx="1371600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102000"/>
              </a:lnSpc>
            </a:pPr>
            <a:r>
              <a:rPr lang="en-US" altLang="en-US" b="1"/>
              <a:t>Application</a:t>
            </a:r>
          </a:p>
        </p:txBody>
      </p:sp>
      <p:sp>
        <p:nvSpPr>
          <p:cNvPr id="19472" name="Line 16">
            <a:extLst>
              <a:ext uri="{FF2B5EF4-FFF2-40B4-BE49-F238E27FC236}">
                <a16:creationId xmlns:a16="http://schemas.microsoft.com/office/drawing/2014/main" id="{2C4E90EE-6F37-4500-AF4B-8D2B9031927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92813" y="990600"/>
            <a:ext cx="0" cy="1460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73" name="Line 17">
            <a:extLst>
              <a:ext uri="{FF2B5EF4-FFF2-40B4-BE49-F238E27FC236}">
                <a16:creationId xmlns:a16="http://schemas.microsoft.com/office/drawing/2014/main" id="{43357E3D-8916-47FB-AFCE-1CE9094C369E}"/>
              </a:ext>
            </a:extLst>
          </p:cNvPr>
          <p:cNvSpPr>
            <a:spLocks noChangeShapeType="1"/>
          </p:cNvSpPr>
          <p:nvPr/>
        </p:nvSpPr>
        <p:spPr bwMode="auto">
          <a:xfrm>
            <a:off x="6781800" y="996950"/>
            <a:ext cx="0" cy="444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74" name="Rectangle 18">
            <a:extLst>
              <a:ext uri="{FF2B5EF4-FFF2-40B4-BE49-F238E27FC236}">
                <a16:creationId xmlns:a16="http://schemas.microsoft.com/office/drawing/2014/main" id="{C58E79E6-FA05-49CE-AAA7-EEBC06D392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1700" y="3568700"/>
            <a:ext cx="1651000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102000"/>
              </a:lnSpc>
            </a:pPr>
            <a:r>
              <a:rPr lang="en-US" altLang="en-US" b="1"/>
              <a:t>Digital Design</a:t>
            </a:r>
          </a:p>
        </p:txBody>
      </p:sp>
      <p:sp>
        <p:nvSpPr>
          <p:cNvPr id="19475" name="Rectangle 19">
            <a:extLst>
              <a:ext uri="{FF2B5EF4-FFF2-40B4-BE49-F238E27FC236}">
                <a16:creationId xmlns:a16="http://schemas.microsoft.com/office/drawing/2014/main" id="{89E51239-94FF-4B9E-BB6F-C79FC38F8A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48150" y="3536950"/>
            <a:ext cx="2654300" cy="342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76" name="Rectangle 20">
            <a:extLst>
              <a:ext uri="{FF2B5EF4-FFF2-40B4-BE49-F238E27FC236}">
                <a16:creationId xmlns:a16="http://schemas.microsoft.com/office/drawing/2014/main" id="{CDD52EEC-D93A-4F43-8C55-56B7F235F3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3860800"/>
            <a:ext cx="1676400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102000"/>
              </a:lnSpc>
            </a:pPr>
            <a:r>
              <a:rPr lang="en-US" altLang="en-US" b="1"/>
              <a:t>Circuit Design</a:t>
            </a:r>
          </a:p>
        </p:txBody>
      </p:sp>
      <p:sp>
        <p:nvSpPr>
          <p:cNvPr id="19477" name="Rectangle 21">
            <a:extLst>
              <a:ext uri="{FF2B5EF4-FFF2-40B4-BE49-F238E27FC236}">
                <a16:creationId xmlns:a16="http://schemas.microsoft.com/office/drawing/2014/main" id="{F3B896C1-A79E-4EA3-B6FD-01BC8AD8FD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0550" y="3892550"/>
            <a:ext cx="22479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78" name="Rectangle 22">
            <a:extLst>
              <a:ext uri="{FF2B5EF4-FFF2-40B4-BE49-F238E27FC236}">
                <a16:creationId xmlns:a16="http://schemas.microsoft.com/office/drawing/2014/main" id="{502CD67E-99EA-45E3-B057-88A37BE9BD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0150" y="2495550"/>
            <a:ext cx="3924300" cy="139700"/>
          </a:xfrm>
          <a:prstGeom prst="rect">
            <a:avLst/>
          </a:prstGeom>
          <a:pattFill prst="pct50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79" name="Rectangle 23">
            <a:extLst>
              <a:ext uri="{FF2B5EF4-FFF2-40B4-BE49-F238E27FC236}">
                <a16:creationId xmlns:a16="http://schemas.microsoft.com/office/drawing/2014/main" id="{6A787898-2757-405C-854B-4C1146FE62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08900" y="2336801"/>
            <a:ext cx="17272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85000"/>
              </a:lnSpc>
            </a:pPr>
            <a:r>
              <a:rPr lang="en-US" altLang="en-US" b="1"/>
              <a:t>Instruction Set</a:t>
            </a:r>
          </a:p>
          <a:p>
            <a:pPr>
              <a:lnSpc>
                <a:spcPct val="85000"/>
              </a:lnSpc>
            </a:pPr>
            <a:r>
              <a:rPr lang="en-US" altLang="en-US" b="1"/>
              <a:t> Architecture</a:t>
            </a:r>
          </a:p>
        </p:txBody>
      </p:sp>
      <p:sp>
        <p:nvSpPr>
          <p:cNvPr id="19480" name="Rectangle 24">
            <a:extLst>
              <a:ext uri="{FF2B5EF4-FFF2-40B4-BE49-F238E27FC236}">
                <a16:creationId xmlns:a16="http://schemas.microsoft.com/office/drawing/2014/main" id="{F7609260-FD49-4D59-AECC-58E4830F26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6601" y="2120900"/>
            <a:ext cx="1183209" cy="3182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102000"/>
              </a:lnSpc>
            </a:pPr>
            <a:r>
              <a:rPr lang="en-US" altLang="en-US" b="1"/>
              <a:t>Firmware</a:t>
            </a:r>
          </a:p>
        </p:txBody>
      </p:sp>
      <p:sp>
        <p:nvSpPr>
          <p:cNvPr id="19481" name="Rectangle 25">
            <a:extLst>
              <a:ext uri="{FF2B5EF4-FFF2-40B4-BE49-F238E27FC236}">
                <a16:creationId xmlns:a16="http://schemas.microsoft.com/office/drawing/2014/main" id="{57A65526-7660-4EB1-82B5-AE492B399D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72150" y="2139950"/>
            <a:ext cx="1130300" cy="330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83" name="Line 27">
            <a:extLst>
              <a:ext uri="{FF2B5EF4-FFF2-40B4-BE49-F238E27FC236}">
                <a16:creationId xmlns:a16="http://schemas.microsoft.com/office/drawing/2014/main" id="{DF1A0DFB-E57F-4418-A244-37CE5AC6236A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8750" y="990600"/>
            <a:ext cx="28067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84" name="Rectangle 28">
            <a:extLst>
              <a:ext uri="{FF2B5EF4-FFF2-40B4-BE49-F238E27FC236}">
                <a16:creationId xmlns:a16="http://schemas.microsoft.com/office/drawing/2014/main" id="{543E5C37-E0DC-4453-83DC-8FCDB9D770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5314" y="3101976"/>
            <a:ext cx="2393285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b="1"/>
              <a:t>Datapath &amp; Control </a:t>
            </a:r>
          </a:p>
        </p:txBody>
      </p:sp>
      <p:sp>
        <p:nvSpPr>
          <p:cNvPr id="19485" name="Rectangle 29">
            <a:extLst>
              <a:ext uri="{FF2B5EF4-FFF2-40B4-BE49-F238E27FC236}">
                <a16:creationId xmlns:a16="http://schemas.microsoft.com/office/drawing/2014/main" id="{D8664B6D-EDA5-46B4-81DD-B85F23413B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1150" y="3054350"/>
            <a:ext cx="2882900" cy="4445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86" name="Rectangle 30">
            <a:extLst>
              <a:ext uri="{FF2B5EF4-FFF2-40B4-BE49-F238E27FC236}">
                <a16:creationId xmlns:a16="http://schemas.microsoft.com/office/drawing/2014/main" id="{69062719-5262-41E7-BD58-394ED3136C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1114" y="4114801"/>
            <a:ext cx="846137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1600" b="1"/>
              <a:t>Layout</a:t>
            </a:r>
          </a:p>
        </p:txBody>
      </p:sp>
      <p:sp>
        <p:nvSpPr>
          <p:cNvPr id="19487" name="Rectangle 31">
            <a:extLst>
              <a:ext uri="{FF2B5EF4-FFF2-40B4-BE49-F238E27FC236}">
                <a16:creationId xmlns:a16="http://schemas.microsoft.com/office/drawing/2014/main" id="{1671EB69-5DB6-403F-9B81-3CB665E16B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2150" y="4121150"/>
            <a:ext cx="20447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88" name="Oval 32">
            <a:extLst>
              <a:ext uri="{FF2B5EF4-FFF2-40B4-BE49-F238E27FC236}">
                <a16:creationId xmlns:a16="http://schemas.microsoft.com/office/drawing/2014/main" id="{71A3C0ED-FA2D-4F69-8486-FE1CDBE7BE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2438400"/>
            <a:ext cx="5334000" cy="12954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23E7425B-FDA0-40A9-99D7-4FF08A8383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30441" y="279399"/>
            <a:ext cx="4748463" cy="711201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 altLang="en-US" dirty="0"/>
              <a:t>Organization</a:t>
            </a:r>
          </a:p>
        </p:txBody>
      </p:sp>
      <p:sp>
        <p:nvSpPr>
          <p:cNvPr id="16425" name="Rectangle 41">
            <a:extLst>
              <a:ext uri="{FF2B5EF4-FFF2-40B4-BE49-F238E27FC236}">
                <a16:creationId xmlns:a16="http://schemas.microsoft.com/office/drawing/2014/main" id="{BEE51BC7-1C93-4879-AF52-D894B33A9D2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483603" y="1089858"/>
            <a:ext cx="5410200" cy="5694363"/>
          </a:xfrm>
          <a:noFill/>
          <a:ln/>
        </p:spPr>
        <p:txBody>
          <a:bodyPr>
            <a:normAutofit/>
          </a:bodyPr>
          <a:lstStyle/>
          <a:p>
            <a:r>
              <a:rPr lang="en-US" altLang="en-US" sz="2200" dirty="0"/>
              <a:t>Capabilities &amp; Performance Characteristics of Principal Functional Units (FUs)</a:t>
            </a:r>
          </a:p>
          <a:p>
            <a:pPr lvl="1"/>
            <a:r>
              <a:rPr lang="en-US" altLang="en-US" dirty="0"/>
              <a:t>(e.g., Registers, ALU, Shifters, Logic Units, ...)</a:t>
            </a:r>
            <a:endParaRPr lang="en-US" altLang="en-US" sz="2200" dirty="0"/>
          </a:p>
          <a:p>
            <a:r>
              <a:rPr lang="en-US" altLang="en-US" sz="2200" dirty="0"/>
              <a:t> Advanced design and analysis of FUs for opt. (speed, power)</a:t>
            </a:r>
          </a:p>
          <a:p>
            <a:r>
              <a:rPr lang="en-US" altLang="en-US" sz="2200" dirty="0"/>
              <a:t>Ways in which these components are interconnected</a:t>
            </a:r>
          </a:p>
          <a:p>
            <a:r>
              <a:rPr lang="en-US" altLang="en-US" sz="2200" dirty="0"/>
              <a:t>Information flows between components</a:t>
            </a:r>
          </a:p>
          <a:p>
            <a:r>
              <a:rPr lang="en-US" altLang="en-US" sz="2200" dirty="0"/>
              <a:t>Logic and means by which such information flow is controlled.</a:t>
            </a:r>
          </a:p>
          <a:p>
            <a:r>
              <a:rPr lang="en-US" altLang="en-US" sz="2200" dirty="0"/>
              <a:t>Choreography of FUs to realize the ISA</a:t>
            </a:r>
          </a:p>
          <a:p>
            <a:r>
              <a:rPr lang="en-US" altLang="en-US" sz="2200" dirty="0"/>
              <a:t>Register Transfer Level  (RTL) Description</a:t>
            </a:r>
            <a:endParaRPr lang="en-US" altLang="en-US" dirty="0"/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05174C00-0BFE-47C2-AF23-998511BE8B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04101" y="990601"/>
            <a:ext cx="2255105" cy="2867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85000"/>
              </a:lnSpc>
            </a:pPr>
            <a:r>
              <a:rPr lang="en-US" altLang="en-US" b="1" i="1"/>
              <a:t>Logic Designer's View</a:t>
            </a:r>
          </a:p>
        </p:txBody>
      </p:sp>
      <p:grpSp>
        <p:nvGrpSpPr>
          <p:cNvPr id="16391" name="Group 7">
            <a:extLst>
              <a:ext uri="{FF2B5EF4-FFF2-40B4-BE49-F238E27FC236}">
                <a16:creationId xmlns:a16="http://schemas.microsoft.com/office/drawing/2014/main" id="{05AC7B0E-F090-403F-8968-4DFC645452F5}"/>
              </a:ext>
            </a:extLst>
          </p:cNvPr>
          <p:cNvGrpSpPr>
            <a:grpSpLocks/>
          </p:cNvGrpSpPr>
          <p:nvPr/>
        </p:nvGrpSpPr>
        <p:grpSpPr bwMode="auto">
          <a:xfrm>
            <a:off x="7550151" y="1524000"/>
            <a:ext cx="2403475" cy="820738"/>
            <a:chOff x="3796" y="960"/>
            <a:chExt cx="1514" cy="517"/>
          </a:xfrm>
        </p:grpSpPr>
        <p:sp>
          <p:nvSpPr>
            <p:cNvPr id="16388" name="Line 4">
              <a:extLst>
                <a:ext uri="{FF2B5EF4-FFF2-40B4-BE49-F238E27FC236}">
                  <a16:creationId xmlns:a16="http://schemas.microsoft.com/office/drawing/2014/main" id="{507F0C43-FB12-4646-9723-F310C40D94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6" y="1184"/>
              <a:ext cx="1480" cy="0"/>
            </a:xfrm>
            <a:prstGeom prst="line">
              <a:avLst/>
            </a:prstGeom>
            <a:noFill/>
            <a:ln w="12700">
              <a:pattFill prst="wdDnDiag">
                <a:fgClr>
                  <a:schemeClr val="tx1"/>
                </a:fgClr>
                <a:bgClr>
                  <a:schemeClr val="bg1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89" name="Rectangle 5">
              <a:extLst>
                <a:ext uri="{FF2B5EF4-FFF2-40B4-BE49-F238E27FC236}">
                  <a16:creationId xmlns:a16="http://schemas.microsoft.com/office/drawing/2014/main" id="{52A39B96-7615-46B5-822B-57FE797E2D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4" y="960"/>
              <a:ext cx="728" cy="1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altLang="en-US" b="1"/>
                <a:t>ISA Level</a:t>
              </a:r>
            </a:p>
          </p:txBody>
        </p:sp>
        <p:sp>
          <p:nvSpPr>
            <p:cNvPr id="16390" name="Rectangle 6">
              <a:extLst>
                <a:ext uri="{FF2B5EF4-FFF2-40B4-BE49-F238E27FC236}">
                  <a16:creationId xmlns:a16="http://schemas.microsoft.com/office/drawing/2014/main" id="{C1B226AB-62F8-4620-8641-E5929432B4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6" y="1296"/>
              <a:ext cx="1414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altLang="en-US" b="1"/>
                <a:t>FUs &amp; Interconnect</a:t>
              </a:r>
            </a:p>
          </p:txBody>
        </p:sp>
      </p:grpSp>
      <p:sp>
        <p:nvSpPr>
          <p:cNvPr id="16392" name="Rectangle 8">
            <a:extLst>
              <a:ext uri="{FF2B5EF4-FFF2-40B4-BE49-F238E27FC236}">
                <a16:creationId xmlns:a16="http://schemas.microsoft.com/office/drawing/2014/main" id="{36BB48F6-17EE-426B-8A06-49246054A1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1700" y="1905000"/>
            <a:ext cx="25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6424" name="Group 40">
            <a:extLst>
              <a:ext uri="{FF2B5EF4-FFF2-40B4-BE49-F238E27FC236}">
                <a16:creationId xmlns:a16="http://schemas.microsoft.com/office/drawing/2014/main" id="{68E49016-F1F1-49DE-BE5B-F4998FB1E92D}"/>
              </a:ext>
            </a:extLst>
          </p:cNvPr>
          <p:cNvGrpSpPr>
            <a:grpSpLocks/>
          </p:cNvGrpSpPr>
          <p:nvPr/>
        </p:nvGrpSpPr>
        <p:grpSpPr bwMode="auto">
          <a:xfrm>
            <a:off x="7321550" y="3194050"/>
            <a:ext cx="3200400" cy="1803400"/>
            <a:chOff x="3652" y="2012"/>
            <a:chExt cx="2016" cy="1136"/>
          </a:xfrm>
        </p:grpSpPr>
        <p:sp>
          <p:nvSpPr>
            <p:cNvPr id="16393" name="Line 9">
              <a:extLst>
                <a:ext uri="{FF2B5EF4-FFF2-40B4-BE49-F238E27FC236}">
                  <a16:creationId xmlns:a16="http://schemas.microsoft.com/office/drawing/2014/main" id="{C64BB82C-C60E-43E3-9681-38F2B55F72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52" y="2016"/>
              <a:ext cx="17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94" name="Rectangle 10">
              <a:extLst>
                <a:ext uri="{FF2B5EF4-FFF2-40B4-BE49-F238E27FC236}">
                  <a16:creationId xmlns:a16="http://schemas.microsoft.com/office/drawing/2014/main" id="{D6EE56CD-18B8-400A-B598-6A5EE5FA0F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2" y="2282"/>
              <a:ext cx="1795" cy="86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95" name="Line 11">
              <a:extLst>
                <a:ext uri="{FF2B5EF4-FFF2-40B4-BE49-F238E27FC236}">
                  <a16:creationId xmlns:a16="http://schemas.microsoft.com/office/drawing/2014/main" id="{930EF666-8AC5-429F-A50B-2D9F1084E8F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52" y="2012"/>
              <a:ext cx="292" cy="2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96" name="Line 12">
              <a:extLst>
                <a:ext uri="{FF2B5EF4-FFF2-40B4-BE49-F238E27FC236}">
                  <a16:creationId xmlns:a16="http://schemas.microsoft.com/office/drawing/2014/main" id="{10DA34EC-016E-4EA4-A1CB-9E9363BFF44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447" y="2020"/>
              <a:ext cx="221" cy="25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97" name="Line 13">
              <a:extLst>
                <a:ext uri="{FF2B5EF4-FFF2-40B4-BE49-F238E27FC236}">
                  <a16:creationId xmlns:a16="http://schemas.microsoft.com/office/drawing/2014/main" id="{19B54608-6E35-4BD4-A98F-68CA0CCF50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64" y="2020"/>
              <a:ext cx="0" cy="82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98" name="Line 14">
              <a:extLst>
                <a:ext uri="{FF2B5EF4-FFF2-40B4-BE49-F238E27FC236}">
                  <a16:creationId xmlns:a16="http://schemas.microsoft.com/office/drawing/2014/main" id="{F7D71E6D-F17D-412A-A82E-DFFF24EFD5C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447" y="2850"/>
              <a:ext cx="221" cy="29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99" name="Oval 15">
              <a:extLst>
                <a:ext uri="{FF2B5EF4-FFF2-40B4-BE49-F238E27FC236}">
                  <a16:creationId xmlns:a16="http://schemas.microsoft.com/office/drawing/2014/main" id="{C2C596B7-F4CB-4F3E-8EF3-9182796007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5" y="2894"/>
              <a:ext cx="208" cy="167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00" name="Oval 16">
              <a:extLst>
                <a:ext uri="{FF2B5EF4-FFF2-40B4-BE49-F238E27FC236}">
                  <a16:creationId xmlns:a16="http://schemas.microsoft.com/office/drawing/2014/main" id="{2FD6F9CF-FC00-459D-8351-5CAA9ED978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1" y="2850"/>
              <a:ext cx="162" cy="167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01" name="Oval 17">
              <a:extLst>
                <a:ext uri="{FF2B5EF4-FFF2-40B4-BE49-F238E27FC236}">
                  <a16:creationId xmlns:a16="http://schemas.microsoft.com/office/drawing/2014/main" id="{1976F677-C203-4249-B9E4-7952B13E8C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83" y="2501"/>
              <a:ext cx="162" cy="16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02" name="Line 18">
              <a:extLst>
                <a:ext uri="{FF2B5EF4-FFF2-40B4-BE49-F238E27FC236}">
                  <a16:creationId xmlns:a16="http://schemas.microsoft.com/office/drawing/2014/main" id="{72D03FC7-659D-49F9-A408-C42E24759A4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24" y="2842"/>
              <a:ext cx="464" cy="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03" name="Line 19">
              <a:extLst>
                <a:ext uri="{FF2B5EF4-FFF2-40B4-BE49-F238E27FC236}">
                  <a16:creationId xmlns:a16="http://schemas.microsoft.com/office/drawing/2014/main" id="{5BB38DDC-6939-480D-B51B-9B26769C93E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67" y="3061"/>
              <a:ext cx="506" cy="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04" name="Line 20">
              <a:extLst>
                <a:ext uri="{FF2B5EF4-FFF2-40B4-BE49-F238E27FC236}">
                  <a16:creationId xmlns:a16="http://schemas.microsoft.com/office/drawing/2014/main" id="{EB5D3AC5-41AB-49A4-A883-E633F350EC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11" y="2536"/>
              <a:ext cx="464" cy="35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05" name="Line 21">
              <a:extLst>
                <a:ext uri="{FF2B5EF4-FFF2-40B4-BE49-F238E27FC236}">
                  <a16:creationId xmlns:a16="http://schemas.microsoft.com/office/drawing/2014/main" id="{3E56FC93-C0DE-4C07-8F8C-5DE30E7E5DB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24" y="2667"/>
              <a:ext cx="421" cy="35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06" name="Rectangle 22">
              <a:extLst>
                <a:ext uri="{FF2B5EF4-FFF2-40B4-BE49-F238E27FC236}">
                  <a16:creationId xmlns:a16="http://schemas.microsoft.com/office/drawing/2014/main" id="{65E0983B-27C7-41BA-8F43-820DF9D17E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1" y="2544"/>
              <a:ext cx="464" cy="21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07" name="Line 23">
              <a:extLst>
                <a:ext uri="{FF2B5EF4-FFF2-40B4-BE49-F238E27FC236}">
                  <a16:creationId xmlns:a16="http://schemas.microsoft.com/office/drawing/2014/main" id="{CFE81F92-3979-458D-875E-C7722E3986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0" y="2544"/>
              <a:ext cx="0" cy="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08" name="Line 24">
              <a:extLst>
                <a:ext uri="{FF2B5EF4-FFF2-40B4-BE49-F238E27FC236}">
                  <a16:creationId xmlns:a16="http://schemas.microsoft.com/office/drawing/2014/main" id="{D13E2675-9618-44E1-A0E7-917C88D0A2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07" y="2544"/>
              <a:ext cx="0" cy="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09" name="Line 25">
              <a:extLst>
                <a:ext uri="{FF2B5EF4-FFF2-40B4-BE49-F238E27FC236}">
                  <a16:creationId xmlns:a16="http://schemas.microsoft.com/office/drawing/2014/main" id="{34774DF9-EE1A-4452-921B-009D1FC82C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91" y="2544"/>
              <a:ext cx="0" cy="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10" name="Line 26">
              <a:extLst>
                <a:ext uri="{FF2B5EF4-FFF2-40B4-BE49-F238E27FC236}">
                  <a16:creationId xmlns:a16="http://schemas.microsoft.com/office/drawing/2014/main" id="{197EC9B8-ECC6-42BA-9478-6128BC5FA4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20" y="2544"/>
              <a:ext cx="0" cy="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11" name="Line 27">
              <a:extLst>
                <a:ext uri="{FF2B5EF4-FFF2-40B4-BE49-F238E27FC236}">
                  <a16:creationId xmlns:a16="http://schemas.microsoft.com/office/drawing/2014/main" id="{498DCD18-DA92-4827-A9A6-2195637A16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07" y="2544"/>
              <a:ext cx="0" cy="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12" name="Line 28">
              <a:extLst>
                <a:ext uri="{FF2B5EF4-FFF2-40B4-BE49-F238E27FC236}">
                  <a16:creationId xmlns:a16="http://schemas.microsoft.com/office/drawing/2014/main" id="{062FAADE-E45F-4E5D-A0B9-074F8F8B310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67" y="2536"/>
              <a:ext cx="36" cy="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13" name="Line 29">
              <a:extLst>
                <a:ext uri="{FF2B5EF4-FFF2-40B4-BE49-F238E27FC236}">
                  <a16:creationId xmlns:a16="http://schemas.microsoft.com/office/drawing/2014/main" id="{1677A2CB-4BBD-457F-97DF-53BC9BC255F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45" y="2934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14" name="Line 30">
              <a:extLst>
                <a:ext uri="{FF2B5EF4-FFF2-40B4-BE49-F238E27FC236}">
                  <a16:creationId xmlns:a16="http://schemas.microsoft.com/office/drawing/2014/main" id="{CD43EBC0-6056-4077-98DF-016ED70488B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81" y="2930"/>
              <a:ext cx="122" cy="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15" name="Oval 31">
              <a:extLst>
                <a:ext uri="{FF2B5EF4-FFF2-40B4-BE49-F238E27FC236}">
                  <a16:creationId xmlns:a16="http://schemas.microsoft.com/office/drawing/2014/main" id="{53C1022A-2710-4F43-BCB1-AD6DED5E77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96" y="2763"/>
              <a:ext cx="121" cy="7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16" name="Line 32">
              <a:extLst>
                <a:ext uri="{FF2B5EF4-FFF2-40B4-BE49-F238E27FC236}">
                  <a16:creationId xmlns:a16="http://schemas.microsoft.com/office/drawing/2014/main" id="{6F5EE2FB-F590-4E73-A168-545062AB0A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35" y="2850"/>
              <a:ext cx="0" cy="12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17" name="Line 33">
              <a:extLst>
                <a:ext uri="{FF2B5EF4-FFF2-40B4-BE49-F238E27FC236}">
                  <a16:creationId xmlns:a16="http://schemas.microsoft.com/office/drawing/2014/main" id="{98643248-ED63-4B5A-9A23-C7998B33A3B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145" y="2981"/>
              <a:ext cx="94" cy="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18" name="Line 34">
              <a:extLst>
                <a:ext uri="{FF2B5EF4-FFF2-40B4-BE49-F238E27FC236}">
                  <a16:creationId xmlns:a16="http://schemas.microsoft.com/office/drawing/2014/main" id="{AE6DB92D-3ED6-427C-A50C-86D5F29CD5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49" y="3069"/>
              <a:ext cx="0" cy="3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19" name="Line 35">
              <a:extLst>
                <a:ext uri="{FF2B5EF4-FFF2-40B4-BE49-F238E27FC236}">
                  <a16:creationId xmlns:a16="http://schemas.microsoft.com/office/drawing/2014/main" id="{AD3D8C71-6325-4241-B19B-4162DB2897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39" y="2981"/>
              <a:ext cx="78" cy="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20" name="Line 36">
              <a:extLst>
                <a:ext uri="{FF2B5EF4-FFF2-40B4-BE49-F238E27FC236}">
                  <a16:creationId xmlns:a16="http://schemas.microsoft.com/office/drawing/2014/main" id="{01C17EB5-B916-47A3-BA2C-B3E117894DD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75" y="3069"/>
              <a:ext cx="50" cy="3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21" name="Line 37">
              <a:extLst>
                <a:ext uri="{FF2B5EF4-FFF2-40B4-BE49-F238E27FC236}">
                  <a16:creationId xmlns:a16="http://schemas.microsoft.com/office/drawing/2014/main" id="{3FD43020-066A-4186-A386-C8A07B99EDF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188" y="2894"/>
              <a:ext cx="51" cy="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22" name="Line 38">
              <a:extLst>
                <a:ext uri="{FF2B5EF4-FFF2-40B4-BE49-F238E27FC236}">
                  <a16:creationId xmlns:a16="http://schemas.microsoft.com/office/drawing/2014/main" id="{7067C6D4-1DDB-4C38-8092-8B8C347B054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103" y="2886"/>
              <a:ext cx="93" cy="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23" name="Line 39">
              <a:extLst>
                <a:ext uri="{FF2B5EF4-FFF2-40B4-BE49-F238E27FC236}">
                  <a16:creationId xmlns:a16="http://schemas.microsoft.com/office/drawing/2014/main" id="{42B85451-275D-4978-A58F-E8C3B175661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103" y="2798"/>
              <a:ext cx="136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1BD58-7722-4F4C-B52B-8DEE221F8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7609" y="314174"/>
            <a:ext cx="10178322" cy="1492132"/>
          </a:xfrm>
        </p:spPr>
        <p:txBody>
          <a:bodyPr/>
          <a:lstStyle/>
          <a:p>
            <a:r>
              <a:rPr lang="en-US" dirty="0"/>
              <a:t>#introduction to computer architecture</a:t>
            </a:r>
          </a:p>
        </p:txBody>
      </p:sp>
      <p:pic>
        <p:nvPicPr>
          <p:cNvPr id="1026" name="Picture 2" descr="MSc Computing Science -- Introduction to Computer Architecture">
            <a:extLst>
              <a:ext uri="{FF2B5EF4-FFF2-40B4-BE49-F238E27FC236}">
                <a16:creationId xmlns:a16="http://schemas.microsoft.com/office/drawing/2014/main" id="{6A55E8BF-12CF-4A69-9F94-E4A24847318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74194" y="2654300"/>
            <a:ext cx="5619750" cy="3286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53790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CD71644D-FFA1-41C4-B430-8140FD50F7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10127" y="254000"/>
            <a:ext cx="6628900" cy="368300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 altLang="en-US" dirty="0"/>
              <a:t>Forces on Computer Architecture</a:t>
            </a:r>
          </a:p>
        </p:txBody>
      </p:sp>
      <p:sp>
        <p:nvSpPr>
          <p:cNvPr id="21507" name="AutoShape 3">
            <a:extLst>
              <a:ext uri="{FF2B5EF4-FFF2-40B4-BE49-F238E27FC236}">
                <a16:creationId xmlns:a16="http://schemas.microsoft.com/office/drawing/2014/main" id="{789A4BDB-E308-4F17-87D0-6CC1C1C220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6152" y="2942489"/>
            <a:ext cx="1551399" cy="668222"/>
          </a:xfrm>
          <a:prstGeom prst="roundRect">
            <a:avLst>
              <a:gd name="adj" fmla="val 12495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 anchor="ctr">
            <a:spAutoFit/>
          </a:bodyPr>
          <a:lstStyle/>
          <a:p>
            <a:pPr algn="ctr">
              <a:lnSpc>
                <a:spcPct val="106000"/>
              </a:lnSpc>
            </a:pPr>
            <a:r>
              <a:rPr lang="en-US" altLang="en-US" b="1" dirty="0"/>
              <a:t>Computer</a:t>
            </a:r>
          </a:p>
          <a:p>
            <a:pPr algn="ctr">
              <a:lnSpc>
                <a:spcPct val="106000"/>
              </a:lnSpc>
            </a:pPr>
            <a:r>
              <a:rPr lang="en-US" altLang="en-US" b="1" dirty="0"/>
              <a:t>Architecture</a:t>
            </a:r>
          </a:p>
        </p:txBody>
      </p:sp>
      <p:sp>
        <p:nvSpPr>
          <p:cNvPr id="21508" name="Rectangle 4">
            <a:extLst>
              <a:ext uri="{FF2B5EF4-FFF2-40B4-BE49-F238E27FC236}">
                <a16:creationId xmlns:a16="http://schemas.microsoft.com/office/drawing/2014/main" id="{9F6B85A9-C8C5-49FF-813D-97614A00D8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1" y="1533526"/>
            <a:ext cx="2027991" cy="4666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102000"/>
              </a:lnSpc>
            </a:pPr>
            <a:r>
              <a:rPr lang="en-US" altLang="en-US" sz="2800" b="1">
                <a:solidFill>
                  <a:schemeClr val="accent2"/>
                </a:solidFill>
              </a:rPr>
              <a:t>Technology</a:t>
            </a:r>
          </a:p>
        </p:txBody>
      </p:sp>
      <p:sp>
        <p:nvSpPr>
          <p:cNvPr id="21509" name="Rectangle 5">
            <a:extLst>
              <a:ext uri="{FF2B5EF4-FFF2-40B4-BE49-F238E27FC236}">
                <a16:creationId xmlns:a16="http://schemas.microsoft.com/office/drawing/2014/main" id="{D8F35BF3-E96E-4643-B587-62F7A937CD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9700" y="1663700"/>
            <a:ext cx="1612900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102000"/>
              </a:lnSpc>
            </a:pPr>
            <a:r>
              <a:rPr lang="en-US" altLang="en-US" b="1"/>
              <a:t>Programming</a:t>
            </a:r>
          </a:p>
        </p:txBody>
      </p:sp>
      <p:sp>
        <p:nvSpPr>
          <p:cNvPr id="21510" name="Rectangle 6">
            <a:extLst>
              <a:ext uri="{FF2B5EF4-FFF2-40B4-BE49-F238E27FC236}">
                <a16:creationId xmlns:a16="http://schemas.microsoft.com/office/drawing/2014/main" id="{4CC6AAB4-7DC8-499D-B3AF-7B5F7D3C95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9701" y="1930400"/>
            <a:ext cx="1251433" cy="3182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102000"/>
              </a:lnSpc>
            </a:pPr>
            <a:r>
              <a:rPr lang="en-US" altLang="en-US" b="1"/>
              <a:t>Languages</a:t>
            </a:r>
          </a:p>
        </p:txBody>
      </p:sp>
      <p:sp>
        <p:nvSpPr>
          <p:cNvPr id="21511" name="Rectangle 7">
            <a:extLst>
              <a:ext uri="{FF2B5EF4-FFF2-40B4-BE49-F238E27FC236}">
                <a16:creationId xmlns:a16="http://schemas.microsoft.com/office/drawing/2014/main" id="{16AD9D33-E32D-4838-9E7B-6A5E669E9E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5000" y="4241800"/>
            <a:ext cx="1232710" cy="3182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102000"/>
              </a:lnSpc>
            </a:pPr>
            <a:r>
              <a:rPr lang="en-US" altLang="en-US" b="1"/>
              <a:t>Operating</a:t>
            </a:r>
          </a:p>
        </p:txBody>
      </p:sp>
      <p:sp>
        <p:nvSpPr>
          <p:cNvPr id="21512" name="Rectangle 8">
            <a:extLst>
              <a:ext uri="{FF2B5EF4-FFF2-40B4-BE49-F238E27FC236}">
                <a16:creationId xmlns:a16="http://schemas.microsoft.com/office/drawing/2014/main" id="{FD449BFF-DA2B-49A3-AD72-3FC8820269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5001" y="4521200"/>
            <a:ext cx="1021113" cy="3182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102000"/>
              </a:lnSpc>
            </a:pPr>
            <a:r>
              <a:rPr lang="en-US" altLang="en-US" b="1"/>
              <a:t>Systems</a:t>
            </a:r>
          </a:p>
        </p:txBody>
      </p:sp>
      <p:sp>
        <p:nvSpPr>
          <p:cNvPr id="21513" name="Rectangle 9">
            <a:extLst>
              <a:ext uri="{FF2B5EF4-FFF2-40B4-BE49-F238E27FC236}">
                <a16:creationId xmlns:a16="http://schemas.microsoft.com/office/drawing/2014/main" id="{638C6EE6-71B4-4B4C-973B-548FC13648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3001" y="4762500"/>
            <a:ext cx="1128001" cy="409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97000"/>
              </a:lnSpc>
            </a:pPr>
            <a:r>
              <a:rPr lang="en-US" altLang="en-US" sz="2400" b="1" i="1"/>
              <a:t>History</a:t>
            </a:r>
          </a:p>
        </p:txBody>
      </p:sp>
      <p:sp>
        <p:nvSpPr>
          <p:cNvPr id="21514" name="Rectangle 10">
            <a:extLst>
              <a:ext uri="{FF2B5EF4-FFF2-40B4-BE49-F238E27FC236}">
                <a16:creationId xmlns:a16="http://schemas.microsoft.com/office/drawing/2014/main" id="{9AC90A9B-C223-4E38-8538-73B3E3001D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1" y="2508251"/>
            <a:ext cx="1804981" cy="407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102000"/>
              </a:lnSpc>
            </a:pPr>
            <a:r>
              <a:rPr lang="en-US" altLang="en-US" sz="2400" b="1" i="1"/>
              <a:t>Applications</a:t>
            </a:r>
          </a:p>
        </p:txBody>
      </p:sp>
      <p:sp>
        <p:nvSpPr>
          <p:cNvPr id="21515" name="Line 11">
            <a:extLst>
              <a:ext uri="{FF2B5EF4-FFF2-40B4-BE49-F238E27FC236}">
                <a16:creationId xmlns:a16="http://schemas.microsoft.com/office/drawing/2014/main" id="{25A9AE3C-0D30-4ADA-9834-B88449548BF5}"/>
              </a:ext>
            </a:extLst>
          </p:cNvPr>
          <p:cNvSpPr>
            <a:spLocks noChangeShapeType="1"/>
          </p:cNvSpPr>
          <p:nvPr/>
        </p:nvSpPr>
        <p:spPr bwMode="auto">
          <a:xfrm>
            <a:off x="4203700" y="2921000"/>
            <a:ext cx="863600" cy="165100"/>
          </a:xfrm>
          <a:prstGeom prst="line">
            <a:avLst/>
          </a:prstGeom>
          <a:noFill/>
          <a:ln w="50800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16" name="Line 12">
            <a:extLst>
              <a:ext uri="{FF2B5EF4-FFF2-40B4-BE49-F238E27FC236}">
                <a16:creationId xmlns:a16="http://schemas.microsoft.com/office/drawing/2014/main" id="{189EE3E7-398A-47CD-8AD6-30A00C7E0DF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19600" y="3568700"/>
            <a:ext cx="622300" cy="7747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17" name="Line 13">
            <a:extLst>
              <a:ext uri="{FF2B5EF4-FFF2-40B4-BE49-F238E27FC236}">
                <a16:creationId xmlns:a16="http://schemas.microsoft.com/office/drawing/2014/main" id="{D5C13F51-13FE-489A-B1DA-E74FE2D914B5}"/>
              </a:ext>
            </a:extLst>
          </p:cNvPr>
          <p:cNvSpPr>
            <a:spLocks noChangeShapeType="1"/>
          </p:cNvSpPr>
          <p:nvPr/>
        </p:nvSpPr>
        <p:spPr bwMode="auto">
          <a:xfrm>
            <a:off x="4683201" y="1842280"/>
            <a:ext cx="533400" cy="87630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18" name="Line 14">
            <a:extLst>
              <a:ext uri="{FF2B5EF4-FFF2-40B4-BE49-F238E27FC236}">
                <a16:creationId xmlns:a16="http://schemas.microsoft.com/office/drawing/2014/main" id="{730C6093-6857-4146-B1CF-23DA3F29A12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89700" y="2286000"/>
            <a:ext cx="787400" cy="558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19" name="Line 15">
            <a:extLst>
              <a:ext uri="{FF2B5EF4-FFF2-40B4-BE49-F238E27FC236}">
                <a16:creationId xmlns:a16="http://schemas.microsoft.com/office/drawing/2014/main" id="{26C248F9-07C4-426A-BD16-48780482169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438900" y="3657600"/>
            <a:ext cx="977900" cy="10160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EFA9E-338C-431C-8B1D-EBABAB560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10742" y="224287"/>
            <a:ext cx="171681" cy="129396"/>
          </a:xfrm>
        </p:spPr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1D0DD8-7C19-4F92-921F-08230319AA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9291" y="103517"/>
            <a:ext cx="10783018" cy="66595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/>
              <a:t>Introduction to Computer Architecture</a:t>
            </a:r>
            <a:r>
              <a:rPr lang="en-US" sz="2800" dirty="0"/>
              <a:t>. </a:t>
            </a:r>
            <a:br>
              <a:rPr lang="en-US" sz="2800" dirty="0"/>
            </a:br>
            <a:r>
              <a:rPr lang="en-US" sz="2800" dirty="0"/>
              <a:t>A general-purpose </a:t>
            </a:r>
            <a:r>
              <a:rPr lang="en-US" sz="2800" b="1" dirty="0"/>
              <a:t>computer</a:t>
            </a:r>
            <a:r>
              <a:rPr lang="en-US" sz="2800" dirty="0"/>
              <a:t> has these parts:</a:t>
            </a:r>
            <a:br>
              <a:rPr lang="en-US" sz="2800" dirty="0"/>
            </a:br>
            <a:r>
              <a:rPr lang="en-US" sz="2800" dirty="0"/>
              <a:t>1. Processor:  The ‘brain’ that does arithmetic, responds to incoming information, and generates outgoing information. </a:t>
            </a:r>
            <a:br>
              <a:rPr lang="en-US" sz="2800" dirty="0"/>
            </a:br>
            <a:r>
              <a:rPr lang="en-US" sz="2800" dirty="0"/>
              <a:t>2. Primary storage (memory or RAM):  The ‘scratchpad’’ that remembers information that can be used by the processor.</a:t>
            </a:r>
            <a:br>
              <a:rPr lang="en-US" sz="2800" dirty="0"/>
            </a:br>
            <a:r>
              <a:rPr lang="en-US" sz="2800" dirty="0"/>
              <a:t>3. Input and Output unit: I/O Organization The Input / output organization of computer depends upon the size of computer and the peripherals connected to it. The I/O Subsystem of the computer, provides an efficient mode of communication between the central system and the outside environment.</a:t>
            </a:r>
          </a:p>
        </p:txBody>
      </p:sp>
    </p:spTree>
    <p:extLst>
      <p:ext uri="{BB962C8B-B14F-4D97-AF65-F5344CB8AC3E}">
        <p14:creationId xmlns:p14="http://schemas.microsoft.com/office/powerpoint/2010/main" val="2702943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ED239-90B0-46A4-B777-409AEDDDCA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COMPUTER </a:t>
            </a:r>
            <a:br>
              <a:rPr lang="en-US" dirty="0"/>
            </a:br>
            <a:r>
              <a:rPr lang="en-US" dirty="0"/>
              <a:t>ARCHITECTURE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8BF60C-F0DF-49E7-9518-365AFECD81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90981" y="6185140"/>
            <a:ext cx="2225615" cy="56071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Shammi</a:t>
            </a:r>
            <a:br>
              <a:rPr lang="en-US" dirty="0"/>
            </a:br>
            <a:r>
              <a:rPr lang="en-US" dirty="0"/>
              <a:t>uap,cse</a:t>
            </a:r>
          </a:p>
        </p:txBody>
      </p:sp>
    </p:spTree>
    <p:extLst>
      <p:ext uri="{BB962C8B-B14F-4D97-AF65-F5344CB8AC3E}">
        <p14:creationId xmlns:p14="http://schemas.microsoft.com/office/powerpoint/2010/main" val="21154143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23612374-A2FE-4B0D-A7DC-5EB0B6EE68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06116" y="434975"/>
            <a:ext cx="8574505" cy="368300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 altLang="en-US" dirty="0"/>
              <a:t>Measurement and Evaluation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EC2F8D77-CB38-4FCB-A94B-30319E0399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4301" y="863601"/>
            <a:ext cx="4792979" cy="757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85000"/>
              </a:lnSpc>
            </a:pPr>
            <a:r>
              <a:rPr lang="en-US" altLang="en-US" b="1"/>
              <a:t>Architecture is an iterative process</a:t>
            </a:r>
          </a:p>
          <a:p>
            <a:pPr>
              <a:lnSpc>
                <a:spcPct val="85000"/>
              </a:lnSpc>
            </a:pPr>
            <a:r>
              <a:rPr lang="en-US" altLang="en-US" b="1"/>
              <a:t>    -- searching the space  of possible designs</a:t>
            </a:r>
          </a:p>
          <a:p>
            <a:pPr>
              <a:lnSpc>
                <a:spcPct val="85000"/>
              </a:lnSpc>
            </a:pPr>
            <a:r>
              <a:rPr lang="en-US" altLang="en-US" b="1"/>
              <a:t>    -- at all levels of computer systems</a:t>
            </a:r>
          </a:p>
        </p:txBody>
      </p:sp>
      <p:sp>
        <p:nvSpPr>
          <p:cNvPr id="31748" name="Line 4">
            <a:extLst>
              <a:ext uri="{FF2B5EF4-FFF2-40B4-BE49-F238E27FC236}">
                <a16:creationId xmlns:a16="http://schemas.microsoft.com/office/drawing/2014/main" id="{81EC9CCB-8366-4424-8032-3F41E2D57AE0}"/>
              </a:ext>
            </a:extLst>
          </p:cNvPr>
          <p:cNvSpPr>
            <a:spLocks noChangeShapeType="1"/>
          </p:cNvSpPr>
          <p:nvPr/>
        </p:nvSpPr>
        <p:spPr bwMode="auto">
          <a:xfrm>
            <a:off x="8305800" y="1854200"/>
            <a:ext cx="0" cy="254000"/>
          </a:xfrm>
          <a:prstGeom prst="line">
            <a:avLst/>
          </a:prstGeom>
          <a:noFill/>
          <a:ln w="508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49" name="Line 5">
            <a:extLst>
              <a:ext uri="{FF2B5EF4-FFF2-40B4-BE49-F238E27FC236}">
                <a16:creationId xmlns:a16="http://schemas.microsoft.com/office/drawing/2014/main" id="{31D2A6E2-7D08-402D-A32A-AB040BB2351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975600" y="2159000"/>
            <a:ext cx="355600" cy="177800"/>
          </a:xfrm>
          <a:prstGeom prst="line">
            <a:avLst/>
          </a:prstGeom>
          <a:noFill/>
          <a:ln w="508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0" name="Line 6">
            <a:extLst>
              <a:ext uri="{FF2B5EF4-FFF2-40B4-BE49-F238E27FC236}">
                <a16:creationId xmlns:a16="http://schemas.microsoft.com/office/drawing/2014/main" id="{682A7924-CF85-4AD9-A3E5-2A88F25E355A}"/>
              </a:ext>
            </a:extLst>
          </p:cNvPr>
          <p:cNvSpPr>
            <a:spLocks noChangeShapeType="1"/>
          </p:cNvSpPr>
          <p:nvPr/>
        </p:nvSpPr>
        <p:spPr bwMode="auto">
          <a:xfrm>
            <a:off x="8026400" y="2387600"/>
            <a:ext cx="254000" cy="177800"/>
          </a:xfrm>
          <a:prstGeom prst="line">
            <a:avLst/>
          </a:prstGeom>
          <a:noFill/>
          <a:ln w="508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1" name="Line 7">
            <a:extLst>
              <a:ext uri="{FF2B5EF4-FFF2-40B4-BE49-F238E27FC236}">
                <a16:creationId xmlns:a16="http://schemas.microsoft.com/office/drawing/2014/main" id="{E10B9DB0-963F-4EE0-BCCE-5344F84AE8A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051800" y="2616200"/>
            <a:ext cx="279400" cy="330200"/>
          </a:xfrm>
          <a:prstGeom prst="line">
            <a:avLst/>
          </a:prstGeom>
          <a:noFill/>
          <a:ln w="508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2" name="Line 8">
            <a:extLst>
              <a:ext uri="{FF2B5EF4-FFF2-40B4-BE49-F238E27FC236}">
                <a16:creationId xmlns:a16="http://schemas.microsoft.com/office/drawing/2014/main" id="{9FEB6455-BFE4-4073-9083-6179CC006D77}"/>
              </a:ext>
            </a:extLst>
          </p:cNvPr>
          <p:cNvSpPr>
            <a:spLocks noChangeShapeType="1"/>
          </p:cNvSpPr>
          <p:nvPr/>
        </p:nvSpPr>
        <p:spPr bwMode="auto">
          <a:xfrm>
            <a:off x="8102600" y="2997200"/>
            <a:ext cx="254000" cy="177800"/>
          </a:xfrm>
          <a:prstGeom prst="line">
            <a:avLst/>
          </a:prstGeom>
          <a:noFill/>
          <a:ln w="508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3" name="Line 9">
            <a:extLst>
              <a:ext uri="{FF2B5EF4-FFF2-40B4-BE49-F238E27FC236}">
                <a16:creationId xmlns:a16="http://schemas.microsoft.com/office/drawing/2014/main" id="{11CEF797-D8F7-4ED3-839E-9247264114C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280400" y="3225800"/>
            <a:ext cx="127000" cy="101600"/>
          </a:xfrm>
          <a:prstGeom prst="line">
            <a:avLst/>
          </a:prstGeom>
          <a:noFill/>
          <a:ln w="508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4" name="Line 10">
            <a:extLst>
              <a:ext uri="{FF2B5EF4-FFF2-40B4-BE49-F238E27FC236}">
                <a16:creationId xmlns:a16="http://schemas.microsoft.com/office/drawing/2014/main" id="{3D38EFDC-49AA-4DEF-B742-654289B2433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918450" y="2978150"/>
            <a:ext cx="165100" cy="139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5" name="Line 11">
            <a:extLst>
              <a:ext uri="{FF2B5EF4-FFF2-40B4-BE49-F238E27FC236}">
                <a16:creationId xmlns:a16="http://schemas.microsoft.com/office/drawing/2014/main" id="{F62A4ACC-3446-4CE2-9F96-280932CE1716}"/>
              </a:ext>
            </a:extLst>
          </p:cNvPr>
          <p:cNvSpPr>
            <a:spLocks noChangeShapeType="1"/>
          </p:cNvSpPr>
          <p:nvPr/>
        </p:nvSpPr>
        <p:spPr bwMode="auto">
          <a:xfrm>
            <a:off x="8312150" y="2597150"/>
            <a:ext cx="292100" cy="292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6" name="Line 12">
            <a:extLst>
              <a:ext uri="{FF2B5EF4-FFF2-40B4-BE49-F238E27FC236}">
                <a16:creationId xmlns:a16="http://schemas.microsoft.com/office/drawing/2014/main" id="{988E7EB7-2D14-47DC-8932-64D35B30AF9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385050" y="2368550"/>
            <a:ext cx="622300" cy="292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7" name="Line 13">
            <a:extLst>
              <a:ext uri="{FF2B5EF4-FFF2-40B4-BE49-F238E27FC236}">
                <a16:creationId xmlns:a16="http://schemas.microsoft.com/office/drawing/2014/main" id="{6609BB66-3255-44D9-8C22-3D07D883BA7A}"/>
              </a:ext>
            </a:extLst>
          </p:cNvPr>
          <p:cNvSpPr>
            <a:spLocks noChangeShapeType="1"/>
          </p:cNvSpPr>
          <p:nvPr/>
        </p:nvSpPr>
        <p:spPr bwMode="auto">
          <a:xfrm>
            <a:off x="7397750" y="2673350"/>
            <a:ext cx="368300" cy="444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8" name="Line 14">
            <a:extLst>
              <a:ext uri="{FF2B5EF4-FFF2-40B4-BE49-F238E27FC236}">
                <a16:creationId xmlns:a16="http://schemas.microsoft.com/office/drawing/2014/main" id="{E410553C-09FC-42DC-81A6-F6DDCEA8CDCB}"/>
              </a:ext>
            </a:extLst>
          </p:cNvPr>
          <p:cNvSpPr>
            <a:spLocks noChangeShapeType="1"/>
          </p:cNvSpPr>
          <p:nvPr/>
        </p:nvSpPr>
        <p:spPr bwMode="auto">
          <a:xfrm>
            <a:off x="8312150" y="2139950"/>
            <a:ext cx="825500" cy="215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9" name="Line 15">
            <a:extLst>
              <a:ext uri="{FF2B5EF4-FFF2-40B4-BE49-F238E27FC236}">
                <a16:creationId xmlns:a16="http://schemas.microsoft.com/office/drawing/2014/main" id="{ED90E4ED-F882-441E-97C7-A8569BC75D8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909050" y="2368550"/>
            <a:ext cx="241300" cy="292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60" name="Line 16">
            <a:extLst>
              <a:ext uri="{FF2B5EF4-FFF2-40B4-BE49-F238E27FC236}">
                <a16:creationId xmlns:a16="http://schemas.microsoft.com/office/drawing/2014/main" id="{808FE665-B498-402D-B8B2-C989C6C575B0}"/>
              </a:ext>
            </a:extLst>
          </p:cNvPr>
          <p:cNvSpPr>
            <a:spLocks noChangeShapeType="1"/>
          </p:cNvSpPr>
          <p:nvPr/>
        </p:nvSpPr>
        <p:spPr bwMode="auto">
          <a:xfrm>
            <a:off x="9150350" y="2368550"/>
            <a:ext cx="444500" cy="444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61" name="Line 17">
            <a:extLst>
              <a:ext uri="{FF2B5EF4-FFF2-40B4-BE49-F238E27FC236}">
                <a16:creationId xmlns:a16="http://schemas.microsoft.com/office/drawing/2014/main" id="{E53DA8FF-0365-46E4-9BC4-ABC98A8A0EB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232650" y="2673350"/>
            <a:ext cx="165100" cy="444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62" name="Line 18">
            <a:extLst>
              <a:ext uri="{FF2B5EF4-FFF2-40B4-BE49-F238E27FC236}">
                <a16:creationId xmlns:a16="http://schemas.microsoft.com/office/drawing/2014/main" id="{4E8C1598-9B86-4CA0-9B85-9E2CB8B4446C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8350" y="3206750"/>
            <a:ext cx="215900" cy="139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63" name="Oval 19">
            <a:extLst>
              <a:ext uri="{FF2B5EF4-FFF2-40B4-BE49-F238E27FC236}">
                <a16:creationId xmlns:a16="http://schemas.microsoft.com/office/drawing/2014/main" id="{80062C43-E411-4B0A-B1EB-494356E62D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4950" y="3511550"/>
            <a:ext cx="1206500" cy="1206500"/>
          </a:xfrm>
          <a:prstGeom prst="ellipse">
            <a:avLst/>
          </a:prstGeom>
          <a:pattFill prst="pct20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64" name="Oval 20">
            <a:extLst>
              <a:ext uri="{FF2B5EF4-FFF2-40B4-BE49-F238E27FC236}">
                <a16:creationId xmlns:a16="http://schemas.microsoft.com/office/drawing/2014/main" id="{13B694E0-FCE4-46A7-905B-B4CB58BFED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0350" y="3892550"/>
            <a:ext cx="749300" cy="749300"/>
          </a:xfrm>
          <a:prstGeom prst="ellipse">
            <a:avLst/>
          </a:prstGeom>
          <a:pattFill prst="pct20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65" name="Oval 21">
            <a:extLst>
              <a:ext uri="{FF2B5EF4-FFF2-40B4-BE49-F238E27FC236}">
                <a16:creationId xmlns:a16="http://schemas.microsoft.com/office/drawing/2014/main" id="{D660144B-6BE3-4B67-AC64-4B6D337DCB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8550" y="4197350"/>
            <a:ext cx="520700" cy="444500"/>
          </a:xfrm>
          <a:prstGeom prst="ellipse">
            <a:avLst/>
          </a:prstGeom>
          <a:pattFill prst="pct20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66" name="Line 22">
            <a:extLst>
              <a:ext uri="{FF2B5EF4-FFF2-40B4-BE49-F238E27FC236}">
                <a16:creationId xmlns:a16="http://schemas.microsoft.com/office/drawing/2014/main" id="{667CC35E-9EF6-4374-A277-87C80B196D1D}"/>
              </a:ext>
            </a:extLst>
          </p:cNvPr>
          <p:cNvSpPr>
            <a:spLocks noChangeShapeType="1"/>
          </p:cNvSpPr>
          <p:nvPr/>
        </p:nvSpPr>
        <p:spPr bwMode="auto">
          <a:xfrm>
            <a:off x="3752850" y="3371850"/>
            <a:ext cx="571500" cy="1143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67" name="Line 23">
            <a:extLst>
              <a:ext uri="{FF2B5EF4-FFF2-40B4-BE49-F238E27FC236}">
                <a16:creationId xmlns:a16="http://schemas.microsoft.com/office/drawing/2014/main" id="{072C37E6-04CA-4431-AD91-38911DA0B14D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0" y="4514850"/>
            <a:ext cx="0" cy="11049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68" name="Line 24">
            <a:extLst>
              <a:ext uri="{FF2B5EF4-FFF2-40B4-BE49-F238E27FC236}">
                <a16:creationId xmlns:a16="http://schemas.microsoft.com/office/drawing/2014/main" id="{0E309AF2-4BE7-4E44-AB42-00F8E4991D1E}"/>
              </a:ext>
            </a:extLst>
          </p:cNvPr>
          <p:cNvSpPr>
            <a:spLocks noChangeShapeType="1"/>
          </p:cNvSpPr>
          <p:nvPr/>
        </p:nvSpPr>
        <p:spPr bwMode="auto">
          <a:xfrm>
            <a:off x="6172200" y="4514850"/>
            <a:ext cx="0" cy="8763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69" name="Line 25">
            <a:extLst>
              <a:ext uri="{FF2B5EF4-FFF2-40B4-BE49-F238E27FC236}">
                <a16:creationId xmlns:a16="http://schemas.microsoft.com/office/drawing/2014/main" id="{85F24A1E-B249-412E-9050-8828C8D1C8D7}"/>
              </a:ext>
            </a:extLst>
          </p:cNvPr>
          <p:cNvSpPr>
            <a:spLocks noChangeShapeType="1"/>
          </p:cNvSpPr>
          <p:nvPr/>
        </p:nvSpPr>
        <p:spPr bwMode="auto">
          <a:xfrm>
            <a:off x="6781800" y="4514850"/>
            <a:ext cx="0" cy="6477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70" name="AutoShape 26">
            <a:extLst>
              <a:ext uri="{FF2B5EF4-FFF2-40B4-BE49-F238E27FC236}">
                <a16:creationId xmlns:a16="http://schemas.microsoft.com/office/drawing/2014/main" id="{1C5FEE18-87ED-428D-A90A-A970DD13C3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6250" y="4819650"/>
            <a:ext cx="2857500" cy="114300"/>
          </a:xfrm>
          <a:prstGeom prst="roundRect">
            <a:avLst>
              <a:gd name="adj" fmla="val 12495"/>
            </a:avLst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71" name="Rectangle 27">
            <a:extLst>
              <a:ext uri="{FF2B5EF4-FFF2-40B4-BE49-F238E27FC236}">
                <a16:creationId xmlns:a16="http://schemas.microsoft.com/office/drawing/2014/main" id="{C376ED84-F3FB-4F1F-88B8-7A5D36EF1F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0700" y="5118101"/>
            <a:ext cx="1272784" cy="3199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cmpd="dbl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97000"/>
              </a:lnSpc>
            </a:pPr>
            <a:r>
              <a:rPr lang="en-US" altLang="en-US" b="1" i="1">
                <a:effectLst>
                  <a:outerShdw blurRad="38100" dist="38100" dir="2700000" algn="tl">
                    <a:srgbClr val="C0C0C0"/>
                  </a:outerShdw>
                </a:effectLst>
              </a:rPr>
              <a:t>Good Ideas</a:t>
            </a:r>
          </a:p>
        </p:txBody>
      </p:sp>
      <p:sp>
        <p:nvSpPr>
          <p:cNvPr id="31772" name="Rectangle 28">
            <a:extLst>
              <a:ext uri="{FF2B5EF4-FFF2-40B4-BE49-F238E27FC236}">
                <a16:creationId xmlns:a16="http://schemas.microsoft.com/office/drawing/2014/main" id="{6D117F5F-4B0D-4C45-A742-E2DBE392C2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1500" y="5448301"/>
            <a:ext cx="2303772" cy="3726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cmpd="dbl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87000"/>
              </a:lnSpc>
            </a:pPr>
            <a:r>
              <a:rPr lang="en-US" altLang="en-US" sz="2400" b="1"/>
              <a:t>Mediocre Ideas</a:t>
            </a:r>
          </a:p>
        </p:txBody>
      </p:sp>
      <p:sp>
        <p:nvSpPr>
          <p:cNvPr id="31773" name="Rectangle 29">
            <a:extLst>
              <a:ext uri="{FF2B5EF4-FFF2-40B4-BE49-F238E27FC236}">
                <a16:creationId xmlns:a16="http://schemas.microsoft.com/office/drawing/2014/main" id="{57FFA9A8-DA85-4C56-90B5-BFF48A0D48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5500" y="5715001"/>
            <a:ext cx="22860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cmpd="dbl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85000"/>
              </a:lnSpc>
            </a:pPr>
            <a:r>
              <a:rPr lang="en-US" altLang="en-US" sz="3600" b="1"/>
              <a:t>Bad Ideas</a:t>
            </a:r>
          </a:p>
        </p:txBody>
      </p:sp>
      <p:sp>
        <p:nvSpPr>
          <p:cNvPr id="31774" name="Rectangle 30">
            <a:extLst>
              <a:ext uri="{FF2B5EF4-FFF2-40B4-BE49-F238E27FC236}">
                <a16:creationId xmlns:a16="http://schemas.microsoft.com/office/drawing/2014/main" id="{D17EE4DB-9FB9-4041-A9DA-3E06F60DCE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3700" y="3759200"/>
            <a:ext cx="1524000" cy="750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cmpd="dbl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85000"/>
              </a:lnSpc>
            </a:pPr>
            <a:r>
              <a:rPr lang="en-US" altLang="en-US" b="1"/>
              <a:t>Cost /</a:t>
            </a:r>
          </a:p>
          <a:p>
            <a:pPr>
              <a:lnSpc>
                <a:spcPct val="85000"/>
              </a:lnSpc>
            </a:pPr>
            <a:r>
              <a:rPr lang="en-US" altLang="en-US" b="1"/>
              <a:t>Performance</a:t>
            </a:r>
          </a:p>
          <a:p>
            <a:pPr>
              <a:lnSpc>
                <a:spcPct val="85000"/>
              </a:lnSpc>
            </a:pPr>
            <a:r>
              <a:rPr lang="en-US" altLang="en-US" b="1"/>
              <a:t>Analysis</a:t>
            </a:r>
          </a:p>
        </p:txBody>
      </p:sp>
      <p:grpSp>
        <p:nvGrpSpPr>
          <p:cNvPr id="31786" name="Group 42">
            <a:extLst>
              <a:ext uri="{FF2B5EF4-FFF2-40B4-BE49-F238E27FC236}">
                <a16:creationId xmlns:a16="http://schemas.microsoft.com/office/drawing/2014/main" id="{A3177F45-7D9E-462B-8120-DAF32C57259E}"/>
              </a:ext>
            </a:extLst>
          </p:cNvPr>
          <p:cNvGrpSpPr>
            <a:grpSpLocks/>
          </p:cNvGrpSpPr>
          <p:nvPr/>
        </p:nvGrpSpPr>
        <p:grpSpPr bwMode="auto">
          <a:xfrm>
            <a:off x="2825750" y="996950"/>
            <a:ext cx="1816100" cy="1816100"/>
            <a:chOff x="820" y="628"/>
            <a:chExt cx="1144" cy="1144"/>
          </a:xfrm>
        </p:grpSpPr>
        <p:sp>
          <p:nvSpPr>
            <p:cNvPr id="31775" name="Oval 31">
              <a:extLst>
                <a:ext uri="{FF2B5EF4-FFF2-40B4-BE49-F238E27FC236}">
                  <a16:creationId xmlns:a16="http://schemas.microsoft.com/office/drawing/2014/main" id="{90DD9D3E-6412-4F8C-8DB0-2224874A6D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0" y="628"/>
              <a:ext cx="1144" cy="1144"/>
            </a:xfrm>
            <a:prstGeom prst="ellipse">
              <a:avLst/>
            </a:prstGeom>
            <a:pattFill prst="ltDnDiag">
              <a:fgClr>
                <a:srgbClr val="000000"/>
              </a:fgClr>
              <a:bgClr>
                <a:srgbClr val="FFFFFF"/>
              </a:bgClr>
            </a:patt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1778" name="Group 34">
              <a:extLst>
                <a:ext uri="{FF2B5EF4-FFF2-40B4-BE49-F238E27FC236}">
                  <a16:creationId xmlns:a16="http://schemas.microsoft.com/office/drawing/2014/main" id="{689AE78D-687F-4797-8E98-6D740EADB01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09" y="629"/>
              <a:ext cx="284" cy="567"/>
              <a:chOff x="1109" y="629"/>
              <a:chExt cx="284" cy="567"/>
            </a:xfrm>
          </p:grpSpPr>
          <p:sp>
            <p:nvSpPr>
              <p:cNvPr id="31776" name="Arc 32">
                <a:extLst>
                  <a:ext uri="{FF2B5EF4-FFF2-40B4-BE49-F238E27FC236}">
                    <a16:creationId xmlns:a16="http://schemas.microsoft.com/office/drawing/2014/main" id="{163BCB4B-44F8-40EB-96F9-0203D32279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09" y="629"/>
                <a:ext cx="284" cy="284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0 w 21600"/>
                  <a:gd name="T1" fmla="*/ 21600 h 21600"/>
                  <a:gd name="T2" fmla="*/ 21524 w 21600"/>
                  <a:gd name="T3" fmla="*/ 0 h 21600"/>
                  <a:gd name="T4" fmla="*/ 2160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21600"/>
                    </a:moveTo>
                    <a:cubicBezTo>
                      <a:pt x="0" y="9700"/>
                      <a:pt x="9624" y="42"/>
                      <a:pt x="21524" y="0"/>
                    </a:cubicBezTo>
                  </a:path>
                  <a:path w="21600" h="21600" stroke="0" extrusionOk="0">
                    <a:moveTo>
                      <a:pt x="0" y="21600"/>
                    </a:moveTo>
                    <a:cubicBezTo>
                      <a:pt x="0" y="9700"/>
                      <a:pt x="9624" y="42"/>
                      <a:pt x="21524" y="0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777" name="Arc 33">
                <a:extLst>
                  <a:ext uri="{FF2B5EF4-FFF2-40B4-BE49-F238E27FC236}">
                    <a16:creationId xmlns:a16="http://schemas.microsoft.com/office/drawing/2014/main" id="{42BEC6FC-8FE5-4187-8BCA-EAE215D626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09" y="912"/>
                <a:ext cx="284" cy="284"/>
              </a:xfrm>
              <a:custGeom>
                <a:avLst/>
                <a:gdLst>
                  <a:gd name="G0" fmla="+- 21600 0 0"/>
                  <a:gd name="G1" fmla="+- 0 0 0"/>
                  <a:gd name="G2" fmla="+- 21600 0 0"/>
                  <a:gd name="T0" fmla="*/ 21600 w 21600"/>
                  <a:gd name="T1" fmla="*/ 21600 h 21600"/>
                  <a:gd name="T2" fmla="*/ 0 w 21600"/>
                  <a:gd name="T3" fmla="*/ 0 h 21600"/>
                  <a:gd name="T4" fmla="*/ 2160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</a:path>
                  <a:path w="21600" h="21600" stroke="0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1779" name="Arc 35">
              <a:extLst>
                <a:ext uri="{FF2B5EF4-FFF2-40B4-BE49-F238E27FC236}">
                  <a16:creationId xmlns:a16="http://schemas.microsoft.com/office/drawing/2014/main" id="{3068CD4F-1696-4040-A891-153517227DE3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1" y="629"/>
              <a:ext cx="573" cy="572"/>
            </a:xfrm>
            <a:custGeom>
              <a:avLst/>
              <a:gdLst>
                <a:gd name="G0" fmla="+- 38 0 0"/>
                <a:gd name="G1" fmla="+- 21600 0 0"/>
                <a:gd name="G2" fmla="+- 21600 0 0"/>
                <a:gd name="T0" fmla="*/ 0 w 21638"/>
                <a:gd name="T1" fmla="*/ 0 h 21600"/>
                <a:gd name="T2" fmla="*/ 21638 w 21638"/>
                <a:gd name="T3" fmla="*/ 21600 h 21600"/>
                <a:gd name="T4" fmla="*/ 38 w 21638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38" h="21600" fill="none" extrusionOk="0">
                  <a:moveTo>
                    <a:pt x="0" y="0"/>
                  </a:moveTo>
                  <a:cubicBezTo>
                    <a:pt x="12" y="0"/>
                    <a:pt x="25" y="0"/>
                    <a:pt x="38" y="0"/>
                  </a:cubicBezTo>
                  <a:cubicBezTo>
                    <a:pt x="11967" y="0"/>
                    <a:pt x="21638" y="9670"/>
                    <a:pt x="21638" y="21600"/>
                  </a:cubicBezTo>
                </a:path>
                <a:path w="21638" h="21600" stroke="0" extrusionOk="0">
                  <a:moveTo>
                    <a:pt x="0" y="0"/>
                  </a:moveTo>
                  <a:cubicBezTo>
                    <a:pt x="12" y="0"/>
                    <a:pt x="25" y="0"/>
                    <a:pt x="38" y="0"/>
                  </a:cubicBezTo>
                  <a:cubicBezTo>
                    <a:pt x="11967" y="0"/>
                    <a:pt x="21638" y="9670"/>
                    <a:pt x="21638" y="21600"/>
                  </a:cubicBezTo>
                  <a:lnTo>
                    <a:pt x="38" y="2160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80" name="Arc 36">
              <a:extLst>
                <a:ext uri="{FF2B5EF4-FFF2-40B4-BE49-F238E27FC236}">
                  <a16:creationId xmlns:a16="http://schemas.microsoft.com/office/drawing/2014/main" id="{62053D58-7E9F-4D1B-8677-34D87793EB0C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2" y="1200"/>
              <a:ext cx="572" cy="572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600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600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1783" name="Group 39">
              <a:extLst>
                <a:ext uri="{FF2B5EF4-FFF2-40B4-BE49-F238E27FC236}">
                  <a16:creationId xmlns:a16="http://schemas.microsoft.com/office/drawing/2014/main" id="{60CE86C5-BA8B-4E3D-8844-FC9F2BAC3D8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92" y="1205"/>
              <a:ext cx="285" cy="567"/>
              <a:chOff x="1392" y="1205"/>
              <a:chExt cx="285" cy="567"/>
            </a:xfrm>
          </p:grpSpPr>
          <p:sp>
            <p:nvSpPr>
              <p:cNvPr id="31781" name="Arc 37">
                <a:extLst>
                  <a:ext uri="{FF2B5EF4-FFF2-40B4-BE49-F238E27FC236}">
                    <a16:creationId xmlns:a16="http://schemas.microsoft.com/office/drawing/2014/main" id="{DB781909-7D53-4555-A8A8-42CC1CF708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2" y="1488"/>
                <a:ext cx="284" cy="284"/>
              </a:xfrm>
              <a:custGeom>
                <a:avLst/>
                <a:gdLst>
                  <a:gd name="G0" fmla="+- 0 0 0"/>
                  <a:gd name="G1" fmla="+- 0 0 0"/>
                  <a:gd name="G2" fmla="+- 21600 0 0"/>
                  <a:gd name="T0" fmla="*/ 21600 w 21600"/>
                  <a:gd name="T1" fmla="*/ 0 h 21600"/>
                  <a:gd name="T2" fmla="*/ 0 w 21600"/>
                  <a:gd name="T3" fmla="*/ 21600 h 21600"/>
                  <a:gd name="T4" fmla="*/ 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600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600"/>
                      <a:pt x="0" y="21600"/>
                    </a:cubicBezTo>
                    <a:lnTo>
                      <a:pt x="0" y="0"/>
                    </a:lnTo>
                    <a:close/>
                  </a:path>
                </a:pathLst>
              </a:custGeom>
              <a:pattFill prst="ltDnDiag">
                <a:fgClr>
                  <a:srgbClr val="000000"/>
                </a:fgClr>
                <a:bgClr>
                  <a:srgbClr val="FFFFFF"/>
                </a:bgClr>
              </a:pattFill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782" name="Arc 38">
                <a:extLst>
                  <a:ext uri="{FF2B5EF4-FFF2-40B4-BE49-F238E27FC236}">
                    <a16:creationId xmlns:a16="http://schemas.microsoft.com/office/drawing/2014/main" id="{4CA7C240-5CA7-4D0A-87E1-4AE84C1A78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2" y="1205"/>
                <a:ext cx="285" cy="284"/>
              </a:xfrm>
              <a:custGeom>
                <a:avLst/>
                <a:gdLst>
                  <a:gd name="G0" fmla="+- 76 0 0"/>
                  <a:gd name="G1" fmla="+- 21600 0 0"/>
                  <a:gd name="G2" fmla="+- 21600 0 0"/>
                  <a:gd name="T0" fmla="*/ 0 w 21676"/>
                  <a:gd name="T1" fmla="*/ 0 h 21600"/>
                  <a:gd name="T2" fmla="*/ 21676 w 21676"/>
                  <a:gd name="T3" fmla="*/ 21600 h 21600"/>
                  <a:gd name="T4" fmla="*/ 76 w 21676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76" h="21600" fill="none" extrusionOk="0">
                    <a:moveTo>
                      <a:pt x="0" y="0"/>
                    </a:moveTo>
                    <a:cubicBezTo>
                      <a:pt x="25" y="0"/>
                      <a:pt x="50" y="0"/>
                      <a:pt x="76" y="0"/>
                    </a:cubicBezTo>
                    <a:cubicBezTo>
                      <a:pt x="12005" y="0"/>
                      <a:pt x="21676" y="9670"/>
                      <a:pt x="21676" y="21600"/>
                    </a:cubicBezTo>
                  </a:path>
                  <a:path w="21676" h="21600" stroke="0" extrusionOk="0">
                    <a:moveTo>
                      <a:pt x="0" y="0"/>
                    </a:moveTo>
                    <a:cubicBezTo>
                      <a:pt x="25" y="0"/>
                      <a:pt x="50" y="0"/>
                      <a:pt x="76" y="0"/>
                    </a:cubicBezTo>
                    <a:cubicBezTo>
                      <a:pt x="12005" y="0"/>
                      <a:pt x="21676" y="9670"/>
                      <a:pt x="21676" y="21600"/>
                    </a:cubicBezTo>
                    <a:lnTo>
                      <a:pt x="76" y="21600"/>
                    </a:lnTo>
                    <a:close/>
                  </a:path>
                </a:pathLst>
              </a:custGeom>
              <a:pattFill prst="ltDnDiag">
                <a:fgClr>
                  <a:srgbClr val="000000"/>
                </a:fgClr>
                <a:bgClr>
                  <a:srgbClr val="FFFFFF"/>
                </a:bgClr>
              </a:pattFill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1784" name="Rectangle 40">
              <a:extLst>
                <a:ext uri="{FF2B5EF4-FFF2-40B4-BE49-F238E27FC236}">
                  <a16:creationId xmlns:a16="http://schemas.microsoft.com/office/drawing/2014/main" id="{492595E4-FFBD-43F4-89DF-41A8159CA9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7" y="850"/>
              <a:ext cx="594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en-US" b="1"/>
                <a:t>Design</a:t>
              </a:r>
            </a:p>
          </p:txBody>
        </p:sp>
        <p:sp>
          <p:nvSpPr>
            <p:cNvPr id="31785" name="Rectangle 41">
              <a:extLst>
                <a:ext uri="{FF2B5EF4-FFF2-40B4-BE49-F238E27FC236}">
                  <a16:creationId xmlns:a16="http://schemas.microsoft.com/office/drawing/2014/main" id="{A8328F45-7612-4EF4-B802-148857085D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3" y="1330"/>
              <a:ext cx="66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en-US" b="1"/>
                <a:t>Analysis</a:t>
              </a:r>
            </a:p>
          </p:txBody>
        </p:sp>
      </p:grpSp>
      <p:sp>
        <p:nvSpPr>
          <p:cNvPr id="31787" name="Rectangle 43">
            <a:extLst>
              <a:ext uri="{FF2B5EF4-FFF2-40B4-BE49-F238E27FC236}">
                <a16:creationId xmlns:a16="http://schemas.microsoft.com/office/drawing/2014/main" id="{5DE7C307-DB68-4D9E-8FA4-0654ADE20C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5513" y="3109913"/>
            <a:ext cx="1616084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2400" b="1"/>
              <a:t>Creativity</a:t>
            </a: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BEFC3559-D079-4844-ADE2-AB42316220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79525" y="1491916"/>
            <a:ext cx="4816475" cy="368300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 altLang="en-US"/>
              <a:t>Why do Computer Architecture?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3743A058-451F-4E99-B11F-A10F5E603AF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105526" y="2594812"/>
            <a:ext cx="7848600" cy="2138363"/>
          </a:xfrm>
          <a:noFill/>
          <a:ln/>
        </p:spPr>
        <p:txBody>
          <a:bodyPr/>
          <a:lstStyle/>
          <a:p>
            <a:r>
              <a:rPr lang="en-US" altLang="en-US" dirty="0">
                <a:solidFill>
                  <a:schemeClr val="accent1"/>
                </a:solidFill>
              </a:rPr>
              <a:t>CHANGE</a:t>
            </a:r>
          </a:p>
          <a:p>
            <a:r>
              <a:rPr lang="en-US" altLang="en-US" dirty="0">
                <a:solidFill>
                  <a:schemeClr val="accent2"/>
                </a:solidFill>
              </a:rPr>
              <a:t>It’s exciting!</a:t>
            </a:r>
          </a:p>
          <a:p>
            <a:r>
              <a:rPr lang="en-US" altLang="en-US" dirty="0"/>
              <a:t>It has never been more exciting!</a:t>
            </a:r>
          </a:p>
          <a:p>
            <a:r>
              <a:rPr lang="en-US" altLang="en-US" dirty="0"/>
              <a:t>It impacts every other aspect of electrical engineering and computer science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 build="p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E511461D-A66A-4374-9012-11333F779F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77333" y="1161652"/>
            <a:ext cx="5241088" cy="700505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 altLang="en-US" dirty="0"/>
              <a:t>Course Content</a:t>
            </a: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66CE676B-9572-472D-AF28-12C56FAC3B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9814" y="2222722"/>
            <a:ext cx="3531672" cy="407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 algn="ctr">
              <a:lnSpc>
                <a:spcPct val="102000"/>
              </a:lnSpc>
            </a:pPr>
            <a:r>
              <a:rPr lang="en-US" altLang="en-US" sz="2400" b="1" dirty="0"/>
              <a:t>Computer Architecture</a:t>
            </a:r>
          </a:p>
        </p:txBody>
      </p:sp>
      <p:sp>
        <p:nvSpPr>
          <p:cNvPr id="34820" name="Line 4">
            <a:extLst>
              <a:ext uri="{FF2B5EF4-FFF2-40B4-BE49-F238E27FC236}">
                <a16:creationId xmlns:a16="http://schemas.microsoft.com/office/drawing/2014/main" id="{FA30C13F-EB09-40D7-90F6-2C829CB8D0F4}"/>
              </a:ext>
            </a:extLst>
          </p:cNvPr>
          <p:cNvSpPr>
            <a:spLocks noChangeShapeType="1"/>
          </p:cNvSpPr>
          <p:nvPr/>
        </p:nvSpPr>
        <p:spPr bwMode="auto">
          <a:xfrm>
            <a:off x="6558081" y="2650637"/>
            <a:ext cx="1701800" cy="254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1" name="Line 5">
            <a:extLst>
              <a:ext uri="{FF2B5EF4-FFF2-40B4-BE49-F238E27FC236}">
                <a16:creationId xmlns:a16="http://schemas.microsoft.com/office/drawing/2014/main" id="{282DED4D-F776-40B3-B0C0-7841BD12405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68458" y="2707788"/>
            <a:ext cx="1562100" cy="279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2" name="Rectangle 6">
            <a:extLst>
              <a:ext uri="{FF2B5EF4-FFF2-40B4-BE49-F238E27FC236}">
                <a16:creationId xmlns:a16="http://schemas.microsoft.com/office/drawing/2014/main" id="{055FBEE9-CD78-41E6-BCE9-16724BDCCB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287" y="2925262"/>
            <a:ext cx="7845425" cy="32290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>
              <a:tabLst>
                <a:tab pos="3721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tabLst>
                <a:tab pos="3721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tabLst>
                <a:tab pos="3721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tabLst>
                <a:tab pos="3721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tabLst>
                <a:tab pos="3721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3721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3721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3721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3721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>
                <a:solidFill>
                  <a:schemeClr val="accent1"/>
                </a:solidFill>
                <a:latin typeface="Arial" panose="020B0604020202020204" pitchFamily="34" charset="0"/>
              </a:rPr>
              <a:t>-Instruction Set 	-Computer Organization	</a:t>
            </a:r>
          </a:p>
          <a:p>
            <a:pPr>
              <a:spcBef>
                <a:spcPct val="50000"/>
              </a:spcBef>
            </a:pPr>
            <a:r>
              <a:rPr lang="en-US" altLang="en-US">
                <a:solidFill>
                  <a:schemeClr val="accent1"/>
                </a:solidFill>
                <a:latin typeface="Arial" panose="020B0604020202020204" pitchFamily="34" charset="0"/>
              </a:rPr>
              <a:t>-Hardware Components (Basic &amp; Adv.)</a:t>
            </a:r>
          </a:p>
          <a:p>
            <a:pPr>
              <a:spcBef>
                <a:spcPct val="50000"/>
              </a:spcBef>
            </a:pPr>
            <a:r>
              <a:rPr lang="en-US" altLang="en-US">
                <a:solidFill>
                  <a:schemeClr val="accent1"/>
                </a:solidFill>
                <a:latin typeface="Arial" panose="020B0604020202020204" pitchFamily="34" charset="0"/>
              </a:rPr>
              <a:t>-Hierarchy of Components   -Interfaces bet. Components</a:t>
            </a:r>
          </a:p>
          <a:p>
            <a:pPr>
              <a:spcBef>
                <a:spcPct val="50000"/>
              </a:spcBef>
            </a:pPr>
            <a:r>
              <a:rPr lang="en-US" altLang="en-US">
                <a:solidFill>
                  <a:schemeClr val="accent1"/>
                </a:solidFill>
                <a:latin typeface="Arial" panose="020B0604020202020204" pitchFamily="34" charset="0"/>
              </a:rPr>
              <a:t>-Data and Control Flow</a:t>
            </a:r>
          </a:p>
          <a:p>
            <a:pPr>
              <a:spcBef>
                <a:spcPct val="50000"/>
              </a:spcBef>
            </a:pPr>
            <a:r>
              <a:rPr lang="en-US" altLang="en-US">
                <a:solidFill>
                  <a:schemeClr val="accent1"/>
                </a:solidFill>
                <a:latin typeface="Arial" panose="020B0604020202020204" pitchFamily="34" charset="0"/>
              </a:rPr>
              <a:t>-Logic Designer’s View (FSM, Arithmetic Ckts, Impl.)</a:t>
            </a:r>
          </a:p>
          <a:p>
            <a:pPr>
              <a:spcBef>
                <a:spcPct val="50000"/>
              </a:spcBef>
            </a:pPr>
            <a:r>
              <a:rPr lang="en-US" altLang="en-US">
                <a:solidFill>
                  <a:schemeClr val="accent1"/>
                </a:solidFill>
                <a:latin typeface="Arial" panose="020B0604020202020204" pitchFamily="34" charset="0"/>
              </a:rPr>
              <a:t>­        “Building Architect”    &amp; “Construction Engineer”</a:t>
            </a:r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D4A41E86-8405-466D-9835-9A527BCF65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59689" y="1024688"/>
            <a:ext cx="5960311" cy="1526005"/>
          </a:xfrm>
          <a:noFill/>
          <a:ln/>
        </p:spPr>
        <p:txBody>
          <a:bodyPr>
            <a:normAutofit/>
          </a:bodyPr>
          <a:lstStyle/>
          <a:p>
            <a:r>
              <a:rPr lang="en-US" altLang="en-US" dirty="0"/>
              <a:t>So what's in it for me?</a:t>
            </a: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F8B34CA0-055B-420B-8DBB-231F765AF4A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000250" y="2819401"/>
            <a:ext cx="8191500" cy="2581275"/>
          </a:xfrm>
          <a:noFill/>
          <a:ln/>
        </p:spPr>
        <p:txBody>
          <a:bodyPr>
            <a:normAutofit/>
          </a:bodyPr>
          <a:lstStyle/>
          <a:p>
            <a:r>
              <a:rPr lang="en-US" altLang="en-US"/>
              <a:t>In-depth understanding of the inner-workings of modern computers, their evolution, and trade-offs present at the hardware/software boundary.</a:t>
            </a:r>
          </a:p>
          <a:p>
            <a:pPr lvl="1"/>
            <a:r>
              <a:rPr lang="en-US" altLang="en-US"/>
              <a:t>Insight into fast/slow operations that are easy/hard to implementation hardware</a:t>
            </a:r>
          </a:p>
          <a:p>
            <a:r>
              <a:rPr lang="en-US" altLang="en-US"/>
              <a:t>Experience with the </a:t>
            </a:r>
            <a:r>
              <a:rPr lang="en-US" altLang="en-US" i="1">
                <a:solidFill>
                  <a:schemeClr val="accent1"/>
                </a:solidFill>
              </a:rPr>
              <a:t>design process</a:t>
            </a:r>
            <a:r>
              <a:rPr lang="en-US" altLang="en-US">
                <a:solidFill>
                  <a:schemeClr val="accent1"/>
                </a:solidFill>
              </a:rPr>
              <a:t>  </a:t>
            </a:r>
            <a:r>
              <a:rPr lang="en-US" altLang="en-US"/>
              <a:t>in the context of a large complex (hardware) design.</a:t>
            </a:r>
          </a:p>
          <a:p>
            <a:pPr lvl="1"/>
            <a:r>
              <a:rPr lang="en-US" altLang="en-US"/>
              <a:t>Functional Spec --&gt; Control &amp; Datapath --&gt; Physical implementation</a:t>
            </a:r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>
            <a:extLst>
              <a:ext uri="{FF2B5EF4-FFF2-40B4-BE49-F238E27FC236}">
                <a16:creationId xmlns:a16="http://schemas.microsoft.com/office/drawing/2014/main" id="{2FD45D3C-B1C2-4211-A481-4C5EC078DF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24100" y="304800"/>
            <a:ext cx="7505700" cy="368300"/>
          </a:xfrm>
          <a:noFill/>
          <a:ln/>
        </p:spPr>
        <p:txBody>
          <a:bodyPr>
            <a:normAutofit fontScale="90000"/>
          </a:bodyPr>
          <a:lstStyle/>
          <a:p>
            <a:br>
              <a:rPr lang="en-US" altLang="en-US" dirty="0"/>
            </a:br>
            <a:br>
              <a:rPr lang="en-US" altLang="en-US" dirty="0"/>
            </a:br>
            <a:br>
              <a:rPr lang="en-US" altLang="en-US" dirty="0"/>
            </a:br>
            <a:r>
              <a:rPr lang="en-US" altLang="en-US" dirty="0"/>
              <a:t>What you should know from </a:t>
            </a:r>
            <a:r>
              <a:rPr lang="en-US" altLang="en-US" dirty="0" err="1"/>
              <a:t>prereqs</a:t>
            </a:r>
            <a:r>
              <a:rPr lang="en-US" altLang="en-US" dirty="0"/>
              <a:t>?</a:t>
            </a:r>
          </a:p>
        </p:txBody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id="{AFF7ACDA-B2CB-42B4-85DA-1DFEC1E76C2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85211" y="3641559"/>
            <a:ext cx="7848600" cy="1693863"/>
          </a:xfrm>
          <a:noFill/>
          <a:ln/>
        </p:spPr>
        <p:txBody>
          <a:bodyPr/>
          <a:lstStyle/>
          <a:p>
            <a:r>
              <a:rPr lang="en-US" altLang="en-US"/>
              <a:t>Read and write basic C programs</a:t>
            </a:r>
          </a:p>
          <a:p>
            <a:r>
              <a:rPr lang="en-US" altLang="en-US"/>
              <a:t>Read and write in an assembly language</a:t>
            </a:r>
          </a:p>
          <a:p>
            <a:r>
              <a:rPr lang="en-US" altLang="en-US"/>
              <a:t>Logic design</a:t>
            </a:r>
          </a:p>
          <a:p>
            <a:pPr lvl="1"/>
            <a:r>
              <a:rPr lang="en-US" altLang="en-US"/>
              <a:t>logical equations, schematic diagrams, FSMs, components</a:t>
            </a:r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>
            <a:extLst>
              <a:ext uri="{FF2B5EF4-FFF2-40B4-BE49-F238E27FC236}">
                <a16:creationId xmlns:a16="http://schemas.microsoft.com/office/drawing/2014/main" id="{3E1D8EEF-B0CC-421E-A12E-B97F51CC26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79307" y="799801"/>
            <a:ext cx="5132805" cy="368300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 altLang="en-US" dirty="0"/>
              <a:t>Levels of Representation </a:t>
            </a:r>
          </a:p>
        </p:txBody>
      </p:sp>
      <p:sp>
        <p:nvSpPr>
          <p:cNvPr id="61455" name="Rectangle 15">
            <a:extLst>
              <a:ext uri="{FF2B5EF4-FFF2-40B4-BE49-F238E27FC236}">
                <a16:creationId xmlns:a16="http://schemas.microsoft.com/office/drawing/2014/main" id="{9BEC4433-FBC0-4AC0-A0C3-B9931048C3D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692900" y="2567941"/>
            <a:ext cx="3086100" cy="1420813"/>
          </a:xfrm>
          <a:noFill/>
          <a:ln/>
        </p:spPr>
        <p:txBody>
          <a:bodyPr>
            <a:normAutofit lnSpcReduction="10000"/>
          </a:bodyPr>
          <a:lstStyle/>
          <a:p>
            <a:pPr marL="342900" indent="-342900">
              <a:lnSpc>
                <a:spcPct val="100000"/>
              </a:lnSpc>
              <a:spcBef>
                <a:spcPct val="0"/>
              </a:spcBef>
              <a:buNone/>
              <a:tabLst>
                <a:tab pos="1066800" algn="l"/>
              </a:tabLst>
            </a:pPr>
            <a:r>
              <a:rPr lang="en-US" altLang="en-US">
                <a:solidFill>
                  <a:schemeClr val="accent2"/>
                </a:solidFill>
              </a:rPr>
              <a:t>lw	$15,	0($2)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None/>
              <a:tabLst>
                <a:tab pos="1066800" algn="l"/>
              </a:tabLst>
            </a:pPr>
            <a:r>
              <a:rPr lang="en-US" altLang="en-US">
                <a:solidFill>
                  <a:schemeClr val="accent2"/>
                </a:solidFill>
              </a:rPr>
              <a:t>lw	$16,	4($2)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None/>
              <a:tabLst>
                <a:tab pos="1066800" algn="l"/>
              </a:tabLst>
            </a:pPr>
            <a:r>
              <a:rPr lang="en-US" altLang="en-US">
                <a:solidFill>
                  <a:schemeClr val="accent2"/>
                </a:solidFill>
              </a:rPr>
              <a:t>sw	$16,	0($2)</a:t>
            </a:r>
          </a:p>
          <a:p>
            <a:pPr marL="342900" indent="-342900">
              <a:spcBef>
                <a:spcPct val="0"/>
              </a:spcBef>
              <a:buNone/>
              <a:tabLst>
                <a:tab pos="1066800" algn="l"/>
              </a:tabLst>
            </a:pPr>
            <a:r>
              <a:rPr lang="en-US" altLang="en-US">
                <a:solidFill>
                  <a:schemeClr val="accent2"/>
                </a:solidFill>
              </a:rPr>
              <a:t>sw	$15,	4($2)</a:t>
            </a:r>
          </a:p>
        </p:txBody>
      </p:sp>
      <p:sp>
        <p:nvSpPr>
          <p:cNvPr id="61443" name="Rectangle 3">
            <a:extLst>
              <a:ext uri="{FF2B5EF4-FFF2-40B4-BE49-F238E27FC236}">
                <a16:creationId xmlns:a16="http://schemas.microsoft.com/office/drawing/2014/main" id="{7A5B49E0-950A-4BEF-86BB-88FCC3B03C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4226" y="396581"/>
            <a:ext cx="7429500" cy="26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44" name="Rectangle 4">
            <a:extLst>
              <a:ext uri="{FF2B5EF4-FFF2-40B4-BE49-F238E27FC236}">
                <a16:creationId xmlns:a16="http://schemas.microsoft.com/office/drawing/2014/main" id="{CFED6C37-3A34-4AC9-9404-D233AC862B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6827" y="1468437"/>
            <a:ext cx="2590800" cy="5302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3500" tIns="25400" rIns="63500" bIns="25400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8001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573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717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5000"/>
              </a:lnSpc>
              <a:spcBef>
                <a:spcPct val="41000"/>
              </a:spcBef>
            </a:pPr>
            <a:r>
              <a:rPr lang="en-US" altLang="en-US" sz="1800" b="1">
                <a:latin typeface="Arial" panose="020B0604020202020204" pitchFamily="34" charset="0"/>
              </a:rPr>
              <a:t>High Level Language Program</a:t>
            </a:r>
          </a:p>
        </p:txBody>
      </p:sp>
      <p:sp>
        <p:nvSpPr>
          <p:cNvPr id="61445" name="Rectangle 5">
            <a:extLst>
              <a:ext uri="{FF2B5EF4-FFF2-40B4-BE49-F238E27FC236}">
                <a16:creationId xmlns:a16="http://schemas.microsoft.com/office/drawing/2014/main" id="{07A20A31-9CF2-413D-83B2-E30897A242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8472" y="2676522"/>
            <a:ext cx="2590800" cy="5302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3500" tIns="25400" rIns="63500" bIns="25400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8001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573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717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5000"/>
              </a:lnSpc>
              <a:spcBef>
                <a:spcPct val="41000"/>
              </a:spcBef>
            </a:pPr>
            <a:r>
              <a:rPr lang="en-US" altLang="en-US" sz="1800" b="1" dirty="0">
                <a:solidFill>
                  <a:schemeClr val="accent2"/>
                </a:solidFill>
                <a:latin typeface="Arial" panose="020B0604020202020204" pitchFamily="34" charset="0"/>
              </a:rPr>
              <a:t>Assembly  Language Program</a:t>
            </a:r>
          </a:p>
        </p:txBody>
      </p:sp>
      <p:sp>
        <p:nvSpPr>
          <p:cNvPr id="61446" name="Rectangle 6">
            <a:extLst>
              <a:ext uri="{FF2B5EF4-FFF2-40B4-BE49-F238E27FC236}">
                <a16:creationId xmlns:a16="http://schemas.microsoft.com/office/drawing/2014/main" id="{0808BE47-DF30-4D03-9991-3AC5EC8978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1250" y="4141784"/>
            <a:ext cx="2590800" cy="5302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3500" tIns="25400" rIns="63500" bIns="25400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8001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573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717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5000"/>
              </a:lnSpc>
              <a:spcBef>
                <a:spcPct val="41000"/>
              </a:spcBef>
            </a:pPr>
            <a:r>
              <a:rPr lang="en-US" altLang="en-US" sz="1800" b="1" dirty="0">
                <a:solidFill>
                  <a:schemeClr val="accent1"/>
                </a:solidFill>
                <a:latin typeface="Arial" panose="020B0604020202020204" pitchFamily="34" charset="0"/>
              </a:rPr>
              <a:t>Machine  Language Program</a:t>
            </a:r>
          </a:p>
        </p:txBody>
      </p:sp>
      <p:sp>
        <p:nvSpPr>
          <p:cNvPr id="61447" name="Rectangle 7">
            <a:extLst>
              <a:ext uri="{FF2B5EF4-FFF2-40B4-BE49-F238E27FC236}">
                <a16:creationId xmlns:a16="http://schemas.microsoft.com/office/drawing/2014/main" id="{2E11CB14-2F12-4013-8BCB-599521553F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3962" y="5600699"/>
            <a:ext cx="2590800" cy="546100"/>
          </a:xfrm>
          <a:prstGeom prst="rect">
            <a:avLst/>
          </a:prstGeom>
          <a:noFill/>
          <a:ln w="12700">
            <a:pattFill prst="pct70">
              <a:fgClr>
                <a:schemeClr val="tx1"/>
              </a:fgClr>
              <a:bgClr>
                <a:schemeClr val="bg1"/>
              </a:bgClr>
            </a:patt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3500" tIns="25400" rIns="63500" bIns="25400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8001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573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717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8000"/>
              </a:lnSpc>
              <a:spcBef>
                <a:spcPct val="43000"/>
              </a:spcBef>
            </a:pPr>
            <a:r>
              <a:rPr lang="en-US" altLang="en-US" sz="1800">
                <a:latin typeface="Arial" panose="020B0604020202020204" pitchFamily="34" charset="0"/>
              </a:rPr>
              <a:t>Control Signal Specification</a:t>
            </a:r>
          </a:p>
        </p:txBody>
      </p:sp>
      <p:sp>
        <p:nvSpPr>
          <p:cNvPr id="61448" name="Line 8">
            <a:extLst>
              <a:ext uri="{FF2B5EF4-FFF2-40B4-BE49-F238E27FC236}">
                <a16:creationId xmlns:a16="http://schemas.microsoft.com/office/drawing/2014/main" id="{DD3A8859-35D4-4FF2-BE8D-85FB3651C58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614153" y="1998660"/>
            <a:ext cx="15374" cy="66675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49" name="Line 9">
            <a:extLst>
              <a:ext uri="{FF2B5EF4-FFF2-40B4-BE49-F238E27FC236}">
                <a16:creationId xmlns:a16="http://schemas.microsoft.com/office/drawing/2014/main" id="{92F69D69-8033-41A5-997E-4C63B8660AAB}"/>
              </a:ext>
            </a:extLst>
          </p:cNvPr>
          <p:cNvSpPr>
            <a:spLocks noChangeShapeType="1"/>
          </p:cNvSpPr>
          <p:nvPr/>
        </p:nvSpPr>
        <p:spPr bwMode="auto">
          <a:xfrm>
            <a:off x="3639553" y="3290884"/>
            <a:ext cx="0" cy="850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50" name="Rectangle 10">
            <a:extLst>
              <a:ext uri="{FF2B5EF4-FFF2-40B4-BE49-F238E27FC236}">
                <a16:creationId xmlns:a16="http://schemas.microsoft.com/office/drawing/2014/main" id="{1851D6FE-F368-46AC-A9E0-6046FE97D1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1100" y="1981201"/>
            <a:ext cx="1308100" cy="28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3500" tIns="25400" rIns="63500" bIns="25400">
            <a:spAutoFit/>
          </a:bodyPr>
          <a:lstStyle/>
          <a:p>
            <a:pPr>
              <a:lnSpc>
                <a:spcPct val="85000"/>
              </a:lnSpc>
            </a:pPr>
            <a:r>
              <a:rPr lang="en-US" altLang="en-US" b="1" i="1"/>
              <a:t>Compiler</a:t>
            </a:r>
          </a:p>
        </p:txBody>
      </p:sp>
      <p:sp>
        <p:nvSpPr>
          <p:cNvPr id="61451" name="Rectangle 11">
            <a:extLst>
              <a:ext uri="{FF2B5EF4-FFF2-40B4-BE49-F238E27FC236}">
                <a16:creationId xmlns:a16="http://schemas.microsoft.com/office/drawing/2014/main" id="{7814940F-04CE-4E7C-89F4-6F995F3733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6500" y="3352801"/>
            <a:ext cx="1435100" cy="28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3500" tIns="25400" rIns="63500" bIns="25400">
            <a:spAutoFit/>
          </a:bodyPr>
          <a:lstStyle/>
          <a:p>
            <a:pPr>
              <a:lnSpc>
                <a:spcPct val="85000"/>
              </a:lnSpc>
            </a:pPr>
            <a:r>
              <a:rPr lang="en-US" altLang="en-US" b="1" i="1"/>
              <a:t>Assembler</a:t>
            </a:r>
          </a:p>
        </p:txBody>
      </p:sp>
      <p:sp>
        <p:nvSpPr>
          <p:cNvPr id="61452" name="Line 12">
            <a:extLst>
              <a:ext uri="{FF2B5EF4-FFF2-40B4-BE49-F238E27FC236}">
                <a16:creationId xmlns:a16="http://schemas.microsoft.com/office/drawing/2014/main" id="{9AD12681-389F-4BE8-A348-8D6AB34BC87B}"/>
              </a:ext>
            </a:extLst>
          </p:cNvPr>
          <p:cNvSpPr>
            <a:spLocks noChangeShapeType="1"/>
          </p:cNvSpPr>
          <p:nvPr/>
        </p:nvSpPr>
        <p:spPr bwMode="auto">
          <a:xfrm>
            <a:off x="3676650" y="4749799"/>
            <a:ext cx="0" cy="850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53" name="Rectangle 13">
            <a:extLst>
              <a:ext uri="{FF2B5EF4-FFF2-40B4-BE49-F238E27FC236}">
                <a16:creationId xmlns:a16="http://schemas.microsoft.com/office/drawing/2014/main" id="{7C8F1049-5B3A-4CD3-9226-FAD304FDB1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1900" y="4826001"/>
            <a:ext cx="2705100" cy="28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3500" tIns="25400" rIns="63500" bIns="25400">
            <a:spAutoFit/>
          </a:bodyPr>
          <a:lstStyle/>
          <a:p>
            <a:pPr>
              <a:lnSpc>
                <a:spcPct val="85000"/>
              </a:lnSpc>
            </a:pPr>
            <a:r>
              <a:rPr lang="en-US" altLang="en-US" b="1" i="1"/>
              <a:t>Machine Interpretation</a:t>
            </a:r>
          </a:p>
        </p:txBody>
      </p:sp>
      <p:sp>
        <p:nvSpPr>
          <p:cNvPr id="61454" name="Rectangle 14">
            <a:extLst>
              <a:ext uri="{FF2B5EF4-FFF2-40B4-BE49-F238E27FC236}">
                <a16:creationId xmlns:a16="http://schemas.microsoft.com/office/drawing/2014/main" id="{3B267DCA-6CE5-42F0-9594-4B2798B329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43700" y="1234928"/>
            <a:ext cx="30861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3500" tIns="25400" rIns="63500" bIns="25400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8001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573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717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8000"/>
              </a:lnSpc>
              <a:spcBef>
                <a:spcPct val="42000"/>
              </a:spcBef>
            </a:pPr>
            <a:r>
              <a:rPr lang="en-US" altLang="en-US" sz="1800">
                <a:latin typeface="Arial" panose="020B0604020202020204" pitchFamily="34" charset="0"/>
              </a:rPr>
              <a:t>temp = v[k];</a:t>
            </a:r>
          </a:p>
          <a:p>
            <a:pPr>
              <a:lnSpc>
                <a:spcPct val="88000"/>
              </a:lnSpc>
              <a:spcBef>
                <a:spcPct val="42000"/>
              </a:spcBef>
            </a:pPr>
            <a:r>
              <a:rPr lang="en-US" altLang="en-US" sz="1800">
                <a:latin typeface="Arial" panose="020B0604020202020204" pitchFamily="34" charset="0"/>
              </a:rPr>
              <a:t>v[k] = v[k+1];</a:t>
            </a:r>
          </a:p>
          <a:p>
            <a:pPr>
              <a:lnSpc>
                <a:spcPct val="88000"/>
              </a:lnSpc>
              <a:spcBef>
                <a:spcPct val="42000"/>
              </a:spcBef>
            </a:pPr>
            <a:r>
              <a:rPr lang="en-US" altLang="en-US" sz="1800">
                <a:latin typeface="Arial" panose="020B0604020202020204" pitchFamily="34" charset="0"/>
              </a:rPr>
              <a:t>v[k+1] = temp;</a:t>
            </a:r>
          </a:p>
        </p:txBody>
      </p:sp>
      <p:sp>
        <p:nvSpPr>
          <p:cNvPr id="61456" name="Rectangle 16">
            <a:extLst>
              <a:ext uri="{FF2B5EF4-FFF2-40B4-BE49-F238E27FC236}">
                <a16:creationId xmlns:a16="http://schemas.microsoft.com/office/drawing/2014/main" id="{CE28C775-E068-4E15-9214-18DA06A7E9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4500" y="4051300"/>
            <a:ext cx="2984500" cy="26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57" name="Rectangle 17">
            <a:extLst>
              <a:ext uri="{FF2B5EF4-FFF2-40B4-BE49-F238E27FC236}">
                <a16:creationId xmlns:a16="http://schemas.microsoft.com/office/drawing/2014/main" id="{FA466DE3-85F2-4FB7-B0D6-AB7DFF18AC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4114" y="4223706"/>
            <a:ext cx="4478791" cy="951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1400">
                <a:latin typeface="Courier New" panose="02070309020205020404" pitchFamily="49" charset="0"/>
              </a:rPr>
              <a:t>0000 1001 1100 0110 1010 1111 0101 1000</a:t>
            </a:r>
          </a:p>
          <a:p>
            <a:r>
              <a:rPr lang="en-US" altLang="en-US" sz="1400">
                <a:latin typeface="Courier New" panose="02070309020205020404" pitchFamily="49" charset="0"/>
              </a:rPr>
              <a:t>1010 1111 0101 1000 0000 1001 1100 0110 </a:t>
            </a:r>
          </a:p>
          <a:p>
            <a:r>
              <a:rPr lang="en-US" altLang="en-US" sz="1400">
                <a:latin typeface="Courier New" panose="02070309020205020404" pitchFamily="49" charset="0"/>
              </a:rPr>
              <a:t>1100 0110 1010 1111 0101 1000 0000 1001 </a:t>
            </a:r>
          </a:p>
          <a:p>
            <a:r>
              <a:rPr lang="en-US" altLang="en-US" sz="1400">
                <a:latin typeface="Courier New" panose="02070309020205020404" pitchFamily="49" charset="0"/>
              </a:rPr>
              <a:t>0101 1000 0000 1001 1100 0110 1010 1111 </a:t>
            </a:r>
          </a:p>
        </p:txBody>
      </p:sp>
      <p:sp>
        <p:nvSpPr>
          <p:cNvPr id="61458" name="Rectangle 18">
            <a:extLst>
              <a:ext uri="{FF2B5EF4-FFF2-40B4-BE49-F238E27FC236}">
                <a16:creationId xmlns:a16="http://schemas.microsoft.com/office/drawing/2014/main" id="{46AA206D-6031-4BE3-87ED-A453AA9116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7114" y="5943601"/>
            <a:ext cx="264497" cy="582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1600"/>
              <a:t>°</a:t>
            </a:r>
          </a:p>
          <a:p>
            <a:r>
              <a:rPr lang="en-US" altLang="en-US" sz="1600"/>
              <a:t>°</a:t>
            </a:r>
          </a:p>
        </p:txBody>
      </p:sp>
      <p:sp>
        <p:nvSpPr>
          <p:cNvPr id="61459" name="Rectangle 19">
            <a:extLst>
              <a:ext uri="{FF2B5EF4-FFF2-40B4-BE49-F238E27FC236}">
                <a16:creationId xmlns:a16="http://schemas.microsoft.com/office/drawing/2014/main" id="{0BE7CE3B-9A62-407C-9143-DF8A6F2830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4114" y="5705754"/>
            <a:ext cx="3452869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1600"/>
              <a:t>ALUOP[0:3] &lt;= InstReg[9:11] &amp; MASK</a:t>
            </a:r>
          </a:p>
        </p:txBody>
      </p:sp>
      <p:sp>
        <p:nvSpPr>
          <p:cNvPr id="61460" name="Rectangle 20">
            <a:extLst>
              <a:ext uri="{FF2B5EF4-FFF2-40B4-BE49-F238E27FC236}">
                <a16:creationId xmlns:a16="http://schemas.microsoft.com/office/drawing/2014/main" id="{28F27FF1-3531-4DE6-A8A9-75D41B1F74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93950" y="4652880"/>
            <a:ext cx="2730500" cy="139700"/>
          </a:xfrm>
          <a:prstGeom prst="rect">
            <a:avLst/>
          </a:prstGeom>
          <a:pattFill prst="horzBrick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>
            <a:extLst>
              <a:ext uri="{FF2B5EF4-FFF2-40B4-BE49-F238E27FC236}">
                <a16:creationId xmlns:a16="http://schemas.microsoft.com/office/drawing/2014/main" id="{01A1D4B9-7718-4C0C-91FE-C3D20CEAA0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99271" y="907256"/>
            <a:ext cx="4798595" cy="735015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 altLang="en-US" dirty="0"/>
              <a:t>Levels of Organization</a:t>
            </a:r>
          </a:p>
        </p:txBody>
      </p:sp>
      <p:sp>
        <p:nvSpPr>
          <p:cNvPr id="63491" name="Rectangle 3">
            <a:extLst>
              <a:ext uri="{FF2B5EF4-FFF2-40B4-BE49-F238E27FC236}">
                <a16:creationId xmlns:a16="http://schemas.microsoft.com/office/drawing/2014/main" id="{AFEB4598-8C2D-41F5-951B-C6A1B35DC0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56150" y="2647950"/>
            <a:ext cx="5143500" cy="28575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63501" name="Rectangle 13">
            <a:extLst>
              <a:ext uri="{FF2B5EF4-FFF2-40B4-BE49-F238E27FC236}">
                <a16:creationId xmlns:a16="http://schemas.microsoft.com/office/drawing/2014/main" id="{056B9D94-1ED4-4009-9A70-B0B821E7B9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7150" y="3054350"/>
            <a:ext cx="1460500" cy="21971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63502" name="Rectangle 14">
            <a:extLst>
              <a:ext uri="{FF2B5EF4-FFF2-40B4-BE49-F238E27FC236}">
                <a16:creationId xmlns:a16="http://schemas.microsoft.com/office/drawing/2014/main" id="{F8E44962-C4A5-40E5-BC64-7E4F084D54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5250" y="3187701"/>
            <a:ext cx="1308100" cy="28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85000"/>
              </a:lnSpc>
            </a:pPr>
            <a:r>
              <a:rPr lang="en-US" altLang="en-US" b="1"/>
              <a:t> Processor</a:t>
            </a:r>
          </a:p>
        </p:txBody>
      </p:sp>
      <p:sp>
        <p:nvSpPr>
          <p:cNvPr id="63503" name="Rectangle 15">
            <a:extLst>
              <a:ext uri="{FF2B5EF4-FFF2-40B4-BE49-F238E27FC236}">
                <a16:creationId xmlns:a16="http://schemas.microsoft.com/office/drawing/2014/main" id="{817F7B34-E498-431D-8B67-8C7C26E639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8150" y="3054350"/>
            <a:ext cx="1333500" cy="22225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63504" name="Rectangle 16">
            <a:extLst>
              <a:ext uri="{FF2B5EF4-FFF2-40B4-BE49-F238E27FC236}">
                <a16:creationId xmlns:a16="http://schemas.microsoft.com/office/drawing/2014/main" id="{DFB52CB8-9F1F-41F9-828E-F3FD9C82CE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86750" y="3054350"/>
            <a:ext cx="1333500" cy="22225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63505" name="Rectangle 17">
            <a:extLst>
              <a:ext uri="{FF2B5EF4-FFF2-40B4-BE49-F238E27FC236}">
                <a16:creationId xmlns:a16="http://schemas.microsoft.com/office/drawing/2014/main" id="{6C13E0BB-0C14-4A2E-8BED-05C7B5D95E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0" y="2743201"/>
            <a:ext cx="1258358" cy="2867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85000"/>
              </a:lnSpc>
            </a:pPr>
            <a:r>
              <a:rPr lang="en-US" altLang="en-US" b="1"/>
              <a:t>Computer</a:t>
            </a:r>
          </a:p>
        </p:txBody>
      </p:sp>
      <p:sp>
        <p:nvSpPr>
          <p:cNvPr id="63506" name="AutoShape 18">
            <a:extLst>
              <a:ext uri="{FF2B5EF4-FFF2-40B4-BE49-F238E27FC236}">
                <a16:creationId xmlns:a16="http://schemas.microsoft.com/office/drawing/2014/main" id="{03E473A3-EB4E-4169-A711-D2104ABEB3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0350" y="3740150"/>
            <a:ext cx="1079500" cy="596900"/>
          </a:xfrm>
          <a:prstGeom prst="roundRect">
            <a:avLst>
              <a:gd name="adj" fmla="val 12495"/>
            </a:avLst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63507" name="AutoShape 19">
            <a:extLst>
              <a:ext uri="{FF2B5EF4-FFF2-40B4-BE49-F238E27FC236}">
                <a16:creationId xmlns:a16="http://schemas.microsoft.com/office/drawing/2014/main" id="{100C0B0F-41DA-40E3-B757-21AC48D896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0350" y="4502150"/>
            <a:ext cx="1079500" cy="596900"/>
          </a:xfrm>
          <a:prstGeom prst="roundRect">
            <a:avLst>
              <a:gd name="adj" fmla="val 12495"/>
            </a:avLst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63508" name="Rectangle 20">
            <a:extLst>
              <a:ext uri="{FF2B5EF4-FFF2-40B4-BE49-F238E27FC236}">
                <a16:creationId xmlns:a16="http://schemas.microsoft.com/office/drawing/2014/main" id="{CE3040A5-603E-4D3A-BC66-2B77793875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0" y="3911601"/>
            <a:ext cx="970458" cy="2867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85000"/>
              </a:lnSpc>
            </a:pPr>
            <a:r>
              <a:rPr lang="en-US" altLang="en-US" b="1"/>
              <a:t>Control</a:t>
            </a:r>
          </a:p>
        </p:txBody>
      </p:sp>
      <p:sp>
        <p:nvSpPr>
          <p:cNvPr id="63509" name="Rectangle 21">
            <a:extLst>
              <a:ext uri="{FF2B5EF4-FFF2-40B4-BE49-F238E27FC236}">
                <a16:creationId xmlns:a16="http://schemas.microsoft.com/office/drawing/2014/main" id="{D5D71CCA-7E67-4A00-9DCF-5C4628EA23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1" y="4673601"/>
            <a:ext cx="1131079" cy="2867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85000"/>
              </a:lnSpc>
            </a:pPr>
            <a:r>
              <a:rPr lang="en-US" altLang="en-US" b="1"/>
              <a:t>Datapath</a:t>
            </a:r>
          </a:p>
        </p:txBody>
      </p:sp>
      <p:sp>
        <p:nvSpPr>
          <p:cNvPr id="63510" name="Rectangle 22">
            <a:extLst>
              <a:ext uri="{FF2B5EF4-FFF2-40B4-BE49-F238E27FC236}">
                <a16:creationId xmlns:a16="http://schemas.microsoft.com/office/drawing/2014/main" id="{E7681600-7C80-4D85-8020-696A1BA23D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0701" y="3251201"/>
            <a:ext cx="1045607" cy="2867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85000"/>
              </a:lnSpc>
            </a:pPr>
            <a:r>
              <a:rPr lang="en-US" altLang="en-US" b="1"/>
              <a:t>Memory</a:t>
            </a:r>
          </a:p>
        </p:txBody>
      </p:sp>
      <p:sp>
        <p:nvSpPr>
          <p:cNvPr id="63511" name="Rectangle 23">
            <a:extLst>
              <a:ext uri="{FF2B5EF4-FFF2-40B4-BE49-F238E27FC236}">
                <a16:creationId xmlns:a16="http://schemas.microsoft.com/office/drawing/2014/main" id="{63C2E620-FA1F-4185-B8B0-D6087827A0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0101" y="3251201"/>
            <a:ext cx="951735" cy="2867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85000"/>
              </a:lnSpc>
            </a:pPr>
            <a:r>
              <a:rPr lang="en-US" altLang="en-US" b="1"/>
              <a:t>Devices</a:t>
            </a:r>
          </a:p>
        </p:txBody>
      </p:sp>
      <p:sp>
        <p:nvSpPr>
          <p:cNvPr id="63512" name="AutoShape 24">
            <a:extLst>
              <a:ext uri="{FF2B5EF4-FFF2-40B4-BE49-F238E27FC236}">
                <a16:creationId xmlns:a16="http://schemas.microsoft.com/office/drawing/2014/main" id="{7DD761DE-689B-419A-8E9C-18CF3EDB17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3750" y="3790950"/>
            <a:ext cx="1079500" cy="596900"/>
          </a:xfrm>
          <a:prstGeom prst="roundRect">
            <a:avLst>
              <a:gd name="adj" fmla="val 12495"/>
            </a:avLst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63513" name="AutoShape 25">
            <a:extLst>
              <a:ext uri="{FF2B5EF4-FFF2-40B4-BE49-F238E27FC236}">
                <a16:creationId xmlns:a16="http://schemas.microsoft.com/office/drawing/2014/main" id="{80902C0E-2F66-4F73-9CF0-9A3F257CCC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3750" y="4552950"/>
            <a:ext cx="1079500" cy="596900"/>
          </a:xfrm>
          <a:prstGeom prst="roundRect">
            <a:avLst>
              <a:gd name="adj" fmla="val 12495"/>
            </a:avLst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63514" name="Rectangle 26">
            <a:extLst>
              <a:ext uri="{FF2B5EF4-FFF2-40B4-BE49-F238E27FC236}">
                <a16:creationId xmlns:a16="http://schemas.microsoft.com/office/drawing/2014/main" id="{05FE9761-B9B4-4665-852C-23A28C1524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70901" y="3962401"/>
            <a:ext cx="702115" cy="2867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85000"/>
              </a:lnSpc>
            </a:pPr>
            <a:r>
              <a:rPr lang="en-US" altLang="en-US" b="1"/>
              <a:t>Input</a:t>
            </a:r>
          </a:p>
        </p:txBody>
      </p:sp>
      <p:sp>
        <p:nvSpPr>
          <p:cNvPr id="63515" name="Rectangle 27">
            <a:extLst>
              <a:ext uri="{FF2B5EF4-FFF2-40B4-BE49-F238E27FC236}">
                <a16:creationId xmlns:a16="http://schemas.microsoft.com/office/drawing/2014/main" id="{819027B3-6D84-43C3-BC1D-CF35615402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70900" y="4724401"/>
            <a:ext cx="920124" cy="2867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85000"/>
              </a:lnSpc>
            </a:pPr>
            <a:r>
              <a:rPr lang="en-US" altLang="en-US" b="1"/>
              <a:t>Output</a:t>
            </a:r>
          </a:p>
        </p:txBody>
      </p:sp>
      <p:sp>
        <p:nvSpPr>
          <p:cNvPr id="63516" name="Rectangle 28">
            <a:extLst>
              <a:ext uri="{FF2B5EF4-FFF2-40B4-BE49-F238E27FC236}">
                <a16:creationId xmlns:a16="http://schemas.microsoft.com/office/drawing/2014/main" id="{651C6508-83A9-4DFC-8DE1-50EE369C4D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2113" y="2949575"/>
            <a:ext cx="2736456" cy="1751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/>
              <a:t>Workstation Design Target:</a:t>
            </a:r>
          </a:p>
          <a:p>
            <a:r>
              <a:rPr lang="en-US" altLang="en-US"/>
              <a:t>25% of cost on Processor</a:t>
            </a:r>
          </a:p>
          <a:p>
            <a:r>
              <a:rPr lang="en-US" altLang="en-US"/>
              <a:t>25% of cost on Memory</a:t>
            </a:r>
          </a:p>
          <a:p>
            <a:r>
              <a:rPr lang="en-US" altLang="en-US"/>
              <a:t>(minimum memory size)</a:t>
            </a:r>
          </a:p>
          <a:p>
            <a:r>
              <a:rPr lang="en-US" altLang="en-US"/>
              <a:t>Rest on I/O devices,</a:t>
            </a:r>
          </a:p>
          <a:p>
            <a:r>
              <a:rPr lang="en-US" altLang="en-US"/>
              <a:t>power supplies, box</a:t>
            </a:r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>
            <a:extLst>
              <a:ext uri="{FF2B5EF4-FFF2-40B4-BE49-F238E27FC236}">
                <a16:creationId xmlns:a16="http://schemas.microsoft.com/office/drawing/2014/main" id="{5303B1DA-3A5F-4AD4-9069-9DC2594C68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57831" y="429463"/>
            <a:ext cx="5112080" cy="584195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 altLang="en-US" dirty="0"/>
              <a:t>Execution Cycle</a:t>
            </a:r>
          </a:p>
        </p:txBody>
      </p:sp>
      <p:grpSp>
        <p:nvGrpSpPr>
          <p:cNvPr id="65555" name="Group 19">
            <a:extLst>
              <a:ext uri="{FF2B5EF4-FFF2-40B4-BE49-F238E27FC236}">
                <a16:creationId xmlns:a16="http://schemas.microsoft.com/office/drawing/2014/main" id="{06F9C6F0-C296-445A-87C5-D01DA655CB6C}"/>
              </a:ext>
            </a:extLst>
          </p:cNvPr>
          <p:cNvGrpSpPr>
            <a:grpSpLocks/>
          </p:cNvGrpSpPr>
          <p:nvPr/>
        </p:nvGrpSpPr>
        <p:grpSpPr bwMode="auto">
          <a:xfrm>
            <a:off x="2132431" y="1079501"/>
            <a:ext cx="1911350" cy="5511800"/>
            <a:chOff x="376" y="520"/>
            <a:chExt cx="1204" cy="3472"/>
          </a:xfrm>
        </p:grpSpPr>
        <p:sp>
          <p:nvSpPr>
            <p:cNvPr id="65539" name="Rectangle 3">
              <a:extLst>
                <a:ext uri="{FF2B5EF4-FFF2-40B4-BE49-F238E27FC236}">
                  <a16:creationId xmlns:a16="http://schemas.microsoft.com/office/drawing/2014/main" id="{B4146371-9F73-43A1-9CAB-0D8BA17AAF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8" y="720"/>
              <a:ext cx="992" cy="40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63500" tIns="25400" rIns="63500" bIns="25400"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800100" indent="-3429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257300" indent="-3429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714500" indent="-3429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171700" indent="-3429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628900" indent="-3429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3086100" indent="-3429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543300" indent="-3429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4000500" indent="-3429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lnSpc>
                  <a:spcPct val="86000"/>
                </a:lnSpc>
                <a:spcBef>
                  <a:spcPct val="40000"/>
                </a:spcBef>
              </a:pPr>
              <a:r>
                <a:rPr lang="en-US" altLang="en-US" sz="1800" b="1" i="1">
                  <a:latin typeface="Arial" panose="020B0604020202020204" pitchFamily="34" charset="0"/>
                </a:rPr>
                <a:t>Instruction</a:t>
              </a:r>
            </a:p>
            <a:p>
              <a:pPr algn="ctr">
                <a:lnSpc>
                  <a:spcPct val="86000"/>
                </a:lnSpc>
                <a:spcBef>
                  <a:spcPct val="40000"/>
                </a:spcBef>
              </a:pPr>
              <a:r>
                <a:rPr lang="en-US" altLang="en-US" sz="1800" b="1" i="1">
                  <a:latin typeface="Arial" panose="020B0604020202020204" pitchFamily="34" charset="0"/>
                </a:rPr>
                <a:t>Fetch</a:t>
              </a:r>
            </a:p>
          </p:txBody>
        </p:sp>
        <p:sp>
          <p:nvSpPr>
            <p:cNvPr id="65540" name="Rectangle 4">
              <a:extLst>
                <a:ext uri="{FF2B5EF4-FFF2-40B4-BE49-F238E27FC236}">
                  <a16:creationId xmlns:a16="http://schemas.microsoft.com/office/drawing/2014/main" id="{420ADB7A-C38C-445D-9C5B-584C7F74FF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8" y="1312"/>
              <a:ext cx="992" cy="40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63500" tIns="25400" rIns="63500" bIns="25400"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800100" indent="-3429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257300" indent="-3429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714500" indent="-3429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171700" indent="-3429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628900" indent="-3429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3086100" indent="-3429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543300" indent="-3429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4000500" indent="-3429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lnSpc>
                  <a:spcPct val="86000"/>
                </a:lnSpc>
                <a:spcBef>
                  <a:spcPct val="40000"/>
                </a:spcBef>
              </a:pPr>
              <a:r>
                <a:rPr lang="en-US" altLang="en-US" sz="1800" b="1" i="1">
                  <a:latin typeface="Arial" panose="020B0604020202020204" pitchFamily="34" charset="0"/>
                </a:rPr>
                <a:t>Instruction</a:t>
              </a:r>
            </a:p>
            <a:p>
              <a:pPr algn="ctr">
                <a:lnSpc>
                  <a:spcPct val="86000"/>
                </a:lnSpc>
                <a:spcBef>
                  <a:spcPct val="40000"/>
                </a:spcBef>
              </a:pPr>
              <a:r>
                <a:rPr lang="en-US" altLang="en-US" sz="1800" b="1" i="1">
                  <a:latin typeface="Arial" panose="020B0604020202020204" pitchFamily="34" charset="0"/>
                </a:rPr>
                <a:t>Decode</a:t>
              </a:r>
            </a:p>
          </p:txBody>
        </p:sp>
        <p:sp>
          <p:nvSpPr>
            <p:cNvPr id="65541" name="Rectangle 5">
              <a:extLst>
                <a:ext uri="{FF2B5EF4-FFF2-40B4-BE49-F238E27FC236}">
                  <a16:creationId xmlns:a16="http://schemas.microsoft.com/office/drawing/2014/main" id="{0ECE8999-D44F-407F-8B12-7F683DF08E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8" y="1902"/>
              <a:ext cx="992" cy="40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63500" tIns="25400" rIns="63500" bIns="25400"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800100" indent="-3429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257300" indent="-3429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714500" indent="-3429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171700" indent="-3429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628900" indent="-3429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3086100" indent="-3429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543300" indent="-3429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4000500" indent="-3429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lnSpc>
                  <a:spcPct val="86000"/>
                </a:lnSpc>
                <a:spcBef>
                  <a:spcPct val="40000"/>
                </a:spcBef>
              </a:pPr>
              <a:r>
                <a:rPr lang="en-US" altLang="en-US" sz="1800" b="1" i="1">
                  <a:latin typeface="Arial" panose="020B0604020202020204" pitchFamily="34" charset="0"/>
                </a:rPr>
                <a:t>Operand</a:t>
              </a:r>
            </a:p>
            <a:p>
              <a:pPr algn="ctr">
                <a:lnSpc>
                  <a:spcPct val="86000"/>
                </a:lnSpc>
                <a:spcBef>
                  <a:spcPct val="40000"/>
                </a:spcBef>
              </a:pPr>
              <a:r>
                <a:rPr lang="en-US" altLang="en-US" sz="1800" b="1" i="1">
                  <a:latin typeface="Arial" panose="020B0604020202020204" pitchFamily="34" charset="0"/>
                </a:rPr>
                <a:t>Fetch</a:t>
              </a:r>
            </a:p>
          </p:txBody>
        </p:sp>
        <p:sp>
          <p:nvSpPr>
            <p:cNvPr id="65542" name="Rectangle 6">
              <a:extLst>
                <a:ext uri="{FF2B5EF4-FFF2-40B4-BE49-F238E27FC236}">
                  <a16:creationId xmlns:a16="http://schemas.microsoft.com/office/drawing/2014/main" id="{F44CDDAA-BD02-4108-9A08-E3D039E0DD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8" y="2494"/>
              <a:ext cx="992" cy="19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63500" tIns="25400" rIns="63500" bIns="25400"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800100" indent="-3429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257300" indent="-3429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714500" indent="-3429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171700" indent="-3429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628900" indent="-3429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3086100" indent="-3429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543300" indent="-3429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4000500" indent="-3429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lnSpc>
                  <a:spcPct val="88000"/>
                </a:lnSpc>
                <a:spcBef>
                  <a:spcPct val="43000"/>
                </a:spcBef>
              </a:pPr>
              <a:r>
                <a:rPr lang="en-US" altLang="en-US" sz="1800" b="1" i="1">
                  <a:latin typeface="Arial" panose="020B0604020202020204" pitchFamily="34" charset="0"/>
                </a:rPr>
                <a:t>Execute</a:t>
              </a:r>
            </a:p>
          </p:txBody>
        </p:sp>
        <p:sp>
          <p:nvSpPr>
            <p:cNvPr id="65543" name="Rectangle 7">
              <a:extLst>
                <a:ext uri="{FF2B5EF4-FFF2-40B4-BE49-F238E27FC236}">
                  <a16:creationId xmlns:a16="http://schemas.microsoft.com/office/drawing/2014/main" id="{E60C26D7-9F48-46B9-A25D-AF65D905EF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8" y="2902"/>
              <a:ext cx="992" cy="40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63500" tIns="25400" rIns="63500" bIns="25400"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800100" indent="-3429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257300" indent="-3429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714500" indent="-3429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171700" indent="-3429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628900" indent="-3429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3086100" indent="-3429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543300" indent="-3429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4000500" indent="-3429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lnSpc>
                  <a:spcPct val="86000"/>
                </a:lnSpc>
                <a:spcBef>
                  <a:spcPct val="40000"/>
                </a:spcBef>
              </a:pPr>
              <a:r>
                <a:rPr lang="en-US" altLang="en-US" sz="1800" b="1" i="1">
                  <a:latin typeface="Arial" panose="020B0604020202020204" pitchFamily="34" charset="0"/>
                </a:rPr>
                <a:t>Result</a:t>
              </a:r>
            </a:p>
            <a:p>
              <a:pPr algn="ctr">
                <a:lnSpc>
                  <a:spcPct val="86000"/>
                </a:lnSpc>
                <a:spcBef>
                  <a:spcPct val="40000"/>
                </a:spcBef>
              </a:pPr>
              <a:r>
                <a:rPr lang="en-US" altLang="en-US" sz="1800" b="1" i="1">
                  <a:latin typeface="Arial" panose="020B0604020202020204" pitchFamily="34" charset="0"/>
                </a:rPr>
                <a:t>Store</a:t>
              </a:r>
            </a:p>
          </p:txBody>
        </p:sp>
        <p:sp>
          <p:nvSpPr>
            <p:cNvPr id="65544" name="Rectangle 8">
              <a:extLst>
                <a:ext uri="{FF2B5EF4-FFF2-40B4-BE49-F238E27FC236}">
                  <a16:creationId xmlns:a16="http://schemas.microsoft.com/office/drawing/2014/main" id="{ED1F0E6D-DAEB-46E9-9263-C5AE097F8C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8" y="3494"/>
              <a:ext cx="992" cy="40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63500" tIns="25400" rIns="63500" bIns="25400"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800100" indent="-3429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257300" indent="-3429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714500" indent="-3429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171700" indent="-3429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628900" indent="-3429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3086100" indent="-3429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543300" indent="-3429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4000500" indent="-3429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lnSpc>
                  <a:spcPct val="86000"/>
                </a:lnSpc>
                <a:spcBef>
                  <a:spcPct val="40000"/>
                </a:spcBef>
              </a:pPr>
              <a:r>
                <a:rPr lang="en-US" altLang="en-US" sz="1800" b="1" i="1">
                  <a:latin typeface="Arial" panose="020B0604020202020204" pitchFamily="34" charset="0"/>
                </a:rPr>
                <a:t>Next</a:t>
              </a:r>
            </a:p>
            <a:p>
              <a:pPr algn="ctr">
                <a:lnSpc>
                  <a:spcPct val="86000"/>
                </a:lnSpc>
                <a:spcBef>
                  <a:spcPct val="40000"/>
                </a:spcBef>
              </a:pPr>
              <a:r>
                <a:rPr lang="en-US" altLang="en-US" sz="1800" b="1" i="1">
                  <a:latin typeface="Arial" panose="020B0604020202020204" pitchFamily="34" charset="0"/>
                </a:rPr>
                <a:t>Instruction</a:t>
              </a:r>
            </a:p>
          </p:txBody>
        </p:sp>
        <p:sp>
          <p:nvSpPr>
            <p:cNvPr id="65545" name="Line 9">
              <a:extLst>
                <a:ext uri="{FF2B5EF4-FFF2-40B4-BE49-F238E27FC236}">
                  <a16:creationId xmlns:a16="http://schemas.microsoft.com/office/drawing/2014/main" id="{589DCCF0-259C-488D-BFF6-AEE844B1AD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128"/>
              <a:ext cx="0" cy="16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46" name="Line 10">
              <a:extLst>
                <a:ext uri="{FF2B5EF4-FFF2-40B4-BE49-F238E27FC236}">
                  <a16:creationId xmlns:a16="http://schemas.microsoft.com/office/drawing/2014/main" id="{3ECF6AA4-9D2B-4099-95F3-EE3FA31C3F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2310"/>
              <a:ext cx="0" cy="16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47" name="Line 11">
              <a:extLst>
                <a:ext uri="{FF2B5EF4-FFF2-40B4-BE49-F238E27FC236}">
                  <a16:creationId xmlns:a16="http://schemas.microsoft.com/office/drawing/2014/main" id="{F6A4FD99-15D3-4ECB-9D33-18CF7F54F9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718"/>
              <a:ext cx="0" cy="16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48" name="Line 12">
              <a:extLst>
                <a:ext uri="{FF2B5EF4-FFF2-40B4-BE49-F238E27FC236}">
                  <a16:creationId xmlns:a16="http://schemas.microsoft.com/office/drawing/2014/main" id="{938EA797-E4F4-4CBA-9EE4-4C7F1BF909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3310"/>
              <a:ext cx="0" cy="16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49" name="Line 13">
              <a:extLst>
                <a:ext uri="{FF2B5EF4-FFF2-40B4-BE49-F238E27FC236}">
                  <a16:creationId xmlns:a16="http://schemas.microsoft.com/office/drawing/2014/main" id="{3EAC53CC-7AAD-4691-9ACB-5D79C73A38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2674"/>
              <a:ext cx="0" cy="21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50" name="Line 14">
              <a:extLst>
                <a:ext uri="{FF2B5EF4-FFF2-40B4-BE49-F238E27FC236}">
                  <a16:creationId xmlns:a16="http://schemas.microsoft.com/office/drawing/2014/main" id="{3C3201DB-EA42-4553-A2E1-08AE90B5B5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3902"/>
              <a:ext cx="0" cy="7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51" name="Line 15">
              <a:extLst>
                <a:ext uri="{FF2B5EF4-FFF2-40B4-BE49-F238E27FC236}">
                  <a16:creationId xmlns:a16="http://schemas.microsoft.com/office/drawing/2014/main" id="{F1834529-C9F9-4843-B5B5-3617CCBB9EC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6" y="3984"/>
              <a:ext cx="6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52" name="Line 16">
              <a:extLst>
                <a:ext uri="{FF2B5EF4-FFF2-40B4-BE49-F238E27FC236}">
                  <a16:creationId xmlns:a16="http://schemas.microsoft.com/office/drawing/2014/main" id="{7AA59BCD-F2ED-467B-BFB7-E0A77FB1841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4" y="520"/>
              <a:ext cx="0" cy="347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53" name="Line 17">
              <a:extLst>
                <a:ext uri="{FF2B5EF4-FFF2-40B4-BE49-F238E27FC236}">
                  <a16:creationId xmlns:a16="http://schemas.microsoft.com/office/drawing/2014/main" id="{93170070-3FF6-40B6-B8B5-ACDAA22675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2" y="528"/>
              <a:ext cx="65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54" name="Line 18">
              <a:extLst>
                <a:ext uri="{FF2B5EF4-FFF2-40B4-BE49-F238E27FC236}">
                  <a16:creationId xmlns:a16="http://schemas.microsoft.com/office/drawing/2014/main" id="{F06C11F4-3050-47CF-AD86-DDB1024A8E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536"/>
              <a:ext cx="0" cy="16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5556" name="Rectangle 20">
            <a:extLst>
              <a:ext uri="{FF2B5EF4-FFF2-40B4-BE49-F238E27FC236}">
                <a16:creationId xmlns:a16="http://schemas.microsoft.com/office/drawing/2014/main" id="{FB433DFB-8B4B-4530-953F-E16969B5EB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6969" y="1516053"/>
            <a:ext cx="5549900" cy="31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3500" tIns="25400" rIns="63500" bIns="25400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8001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573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717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>
              <a:lnSpc>
                <a:spcPct val="97000"/>
              </a:lnSpc>
              <a:spcBef>
                <a:spcPct val="49000"/>
              </a:spcBef>
            </a:pPr>
            <a:r>
              <a:rPr lang="en-US" altLang="en-US" sz="1800" b="1">
                <a:latin typeface="Arial" panose="020B0604020202020204" pitchFamily="34" charset="0"/>
              </a:rPr>
              <a:t>Obtain instruction from program storage</a:t>
            </a:r>
          </a:p>
        </p:txBody>
      </p:sp>
      <p:sp>
        <p:nvSpPr>
          <p:cNvPr id="65557" name="Rectangle 21">
            <a:extLst>
              <a:ext uri="{FF2B5EF4-FFF2-40B4-BE49-F238E27FC236}">
                <a16:creationId xmlns:a16="http://schemas.microsoft.com/office/drawing/2014/main" id="{49A76E81-C707-42D1-99D5-D661045B55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65816" y="2445047"/>
            <a:ext cx="5473700" cy="31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3500" tIns="25400" rIns="63500" bIns="25400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8001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573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717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>
              <a:lnSpc>
                <a:spcPct val="97000"/>
              </a:lnSpc>
              <a:spcBef>
                <a:spcPct val="49000"/>
              </a:spcBef>
            </a:pPr>
            <a:r>
              <a:rPr lang="en-US" altLang="en-US" sz="1800" b="1" dirty="0">
                <a:latin typeface="Arial" panose="020B0604020202020204" pitchFamily="34" charset="0"/>
              </a:rPr>
              <a:t>Determine required actions and instruction size</a:t>
            </a:r>
          </a:p>
        </p:txBody>
      </p:sp>
      <p:sp>
        <p:nvSpPr>
          <p:cNvPr id="65558" name="Rectangle 22">
            <a:extLst>
              <a:ext uri="{FF2B5EF4-FFF2-40B4-BE49-F238E27FC236}">
                <a16:creationId xmlns:a16="http://schemas.microsoft.com/office/drawing/2014/main" id="{9AAF6A73-6323-47B4-8E64-2EB772DA85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4700" y="3425285"/>
            <a:ext cx="5321300" cy="31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3500" tIns="25400" rIns="63500" bIns="25400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8001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573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717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>
              <a:lnSpc>
                <a:spcPct val="97000"/>
              </a:lnSpc>
              <a:spcBef>
                <a:spcPct val="49000"/>
              </a:spcBef>
            </a:pPr>
            <a:r>
              <a:rPr lang="en-US" altLang="en-US" sz="1800" b="1">
                <a:latin typeface="Arial" panose="020B0604020202020204" pitchFamily="34" charset="0"/>
              </a:rPr>
              <a:t>Locate and obtain operand data</a:t>
            </a:r>
          </a:p>
        </p:txBody>
      </p:sp>
      <p:sp>
        <p:nvSpPr>
          <p:cNvPr id="65559" name="Rectangle 23">
            <a:extLst>
              <a:ext uri="{FF2B5EF4-FFF2-40B4-BE49-F238E27FC236}">
                <a16:creationId xmlns:a16="http://schemas.microsoft.com/office/drawing/2014/main" id="{2A83F19F-D9BC-42B4-B596-DFC96657A6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9011" y="4189915"/>
            <a:ext cx="5321300" cy="31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3500" tIns="25400" rIns="63500" bIns="25400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8001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573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717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>
              <a:lnSpc>
                <a:spcPct val="97000"/>
              </a:lnSpc>
              <a:spcBef>
                <a:spcPct val="49000"/>
              </a:spcBef>
            </a:pPr>
            <a:r>
              <a:rPr lang="en-US" altLang="en-US" sz="1800" b="1">
                <a:latin typeface="Arial" panose="020B0604020202020204" pitchFamily="34" charset="0"/>
              </a:rPr>
              <a:t>Compute result value or status</a:t>
            </a:r>
          </a:p>
        </p:txBody>
      </p:sp>
      <p:sp>
        <p:nvSpPr>
          <p:cNvPr id="65560" name="Rectangle 24">
            <a:extLst>
              <a:ext uri="{FF2B5EF4-FFF2-40B4-BE49-F238E27FC236}">
                <a16:creationId xmlns:a16="http://schemas.microsoft.com/office/drawing/2014/main" id="{51B8D763-476E-4DE6-868D-A76C5D29A0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9011" y="4974387"/>
            <a:ext cx="5245100" cy="31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3500" tIns="25400" rIns="63500" bIns="25400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8001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573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717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>
              <a:lnSpc>
                <a:spcPct val="97000"/>
              </a:lnSpc>
              <a:spcBef>
                <a:spcPct val="49000"/>
              </a:spcBef>
            </a:pPr>
            <a:r>
              <a:rPr lang="en-US" altLang="en-US" sz="1800" b="1">
                <a:latin typeface="Arial" panose="020B0604020202020204" pitchFamily="34" charset="0"/>
              </a:rPr>
              <a:t>Deposit results in storage for later use</a:t>
            </a:r>
          </a:p>
        </p:txBody>
      </p:sp>
      <p:sp>
        <p:nvSpPr>
          <p:cNvPr id="65561" name="Rectangle 25">
            <a:extLst>
              <a:ext uri="{FF2B5EF4-FFF2-40B4-BE49-F238E27FC236}">
                <a16:creationId xmlns:a16="http://schemas.microsoft.com/office/drawing/2014/main" id="{3E955405-E167-4FC9-85A4-EB5535E38F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9011" y="5808569"/>
            <a:ext cx="5168900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3500" tIns="25400" rIns="63500" bIns="25400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8001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573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717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>
              <a:lnSpc>
                <a:spcPct val="97000"/>
              </a:lnSpc>
              <a:spcBef>
                <a:spcPct val="49000"/>
              </a:spcBef>
            </a:pPr>
            <a:r>
              <a:rPr lang="en-US" altLang="en-US" sz="1800" b="1">
                <a:latin typeface="Arial" panose="020B0604020202020204" pitchFamily="34" charset="0"/>
              </a:rPr>
              <a:t>Determine successor instruction; can generally be combined w/ Decode</a:t>
            </a:r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17A14-B522-47DD-97BE-C6DB7C9D3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 of today's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033224-7945-4FCB-A5B7-F71772B46B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dirty="0"/>
              <a:t>HAVE A NICE DAY!</a:t>
            </a:r>
          </a:p>
        </p:txBody>
      </p:sp>
    </p:spTree>
    <p:extLst>
      <p:ext uri="{BB962C8B-B14F-4D97-AF65-F5344CB8AC3E}">
        <p14:creationId xmlns:p14="http://schemas.microsoft.com/office/powerpoint/2010/main" val="49942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C66C0-14BF-48CE-8E81-7AA6E2445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computer?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DC17E9-B16B-4537-A83B-C2DDF75F6F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???</a:t>
            </a:r>
          </a:p>
        </p:txBody>
      </p:sp>
      <p:pic>
        <p:nvPicPr>
          <p:cNvPr id="39938" name="Picture 2" descr="What is a Computer? Webopedia Definition">
            <a:extLst>
              <a:ext uri="{FF2B5EF4-FFF2-40B4-BE49-F238E27FC236}">
                <a16:creationId xmlns:a16="http://schemas.microsoft.com/office/drawing/2014/main" id="{72986851-B2E6-42C4-818A-47CC59C023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1268" y="2556711"/>
            <a:ext cx="34290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1797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2">
            <a:extLst>
              <a:ext uri="{FF2B5EF4-FFF2-40B4-BE49-F238E27FC236}">
                <a16:creationId xmlns:a16="http://schemas.microsoft.com/office/drawing/2014/main" id="{921504FC-AC02-41CE-BB04-241B3E63FB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-24063"/>
            <a:ext cx="9144000" cy="6882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9549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FEA16-BEC6-4D80-B118-35AD6DCF3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computer?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F13617-6AA0-4894-8C93-9AECC90E83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8914" name="Picture 2" descr="What is Computer? Types of Computer | | InforamtionQ.com">
            <a:extLst>
              <a:ext uri="{FF2B5EF4-FFF2-40B4-BE49-F238E27FC236}">
                <a16:creationId xmlns:a16="http://schemas.microsoft.com/office/drawing/2014/main" id="{CCF5F316-E897-4441-9D16-FAEE19896B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0463" y="0"/>
            <a:ext cx="98710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1694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CC766E14-2543-465D-9A37-76D6E1CE9D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vert="horz" lIns="90488" tIns="44450" rIns="90488" bIns="44450" rtlCol="0" anchor="ctr">
            <a:normAutofit/>
          </a:bodyPr>
          <a:lstStyle/>
          <a:p>
            <a:pPr>
              <a:defRPr/>
            </a:pPr>
            <a:r>
              <a:rPr lang="en-US" altLang="en-US"/>
              <a:t>The Five Classic Components of a Computer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A0C44307-7E30-4A76-A9E3-68D43559F6D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09800" y="1600200"/>
            <a:ext cx="7772400" cy="4114800"/>
          </a:xfr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>
            <a:normAutofit fontScale="92500" lnSpcReduction="10000"/>
          </a:bodyPr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400"/>
          </a:p>
          <a:p>
            <a:pPr>
              <a:lnSpc>
                <a:spcPct val="90000"/>
              </a:lnSpc>
            </a:pPr>
            <a:r>
              <a:rPr lang="en-US" altLang="en-US"/>
              <a:t>Input (mouse, keyboard, …)</a:t>
            </a:r>
          </a:p>
          <a:p>
            <a:pPr>
              <a:lnSpc>
                <a:spcPct val="90000"/>
              </a:lnSpc>
            </a:pPr>
            <a:r>
              <a:rPr lang="en-US" altLang="en-US"/>
              <a:t>Output (display, printer, …)</a:t>
            </a:r>
          </a:p>
          <a:p>
            <a:pPr>
              <a:lnSpc>
                <a:spcPct val="90000"/>
              </a:lnSpc>
            </a:pPr>
            <a:r>
              <a:rPr lang="en-US" altLang="en-US"/>
              <a:t>Memory 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main (DRAM), cache (SRAM)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secondary (disk, 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/>
              <a:t>    CD, DVD, …)</a:t>
            </a:r>
          </a:p>
          <a:p>
            <a:pPr>
              <a:lnSpc>
                <a:spcPct val="90000"/>
              </a:lnSpc>
            </a:pPr>
            <a:r>
              <a:rPr lang="en-US" altLang="en-US"/>
              <a:t>Datapath</a:t>
            </a:r>
          </a:p>
          <a:p>
            <a:pPr>
              <a:lnSpc>
                <a:spcPct val="90000"/>
              </a:lnSpc>
            </a:pPr>
            <a:r>
              <a:rPr lang="en-US" altLang="en-US"/>
              <a:t>Control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/>
              <a:t>			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BFA93A-7061-4738-9112-64B277559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6BA1957-F781-4F26-8A45-00D23C418CCE}" type="datetime1">
              <a:rPr lang="en-US"/>
              <a:pPr>
                <a:defRPr/>
              </a:pPr>
              <a:t>6/27/2020</a:t>
            </a:fld>
            <a:endParaRPr lang="en-US"/>
          </a:p>
        </p:txBody>
      </p:sp>
      <p:sp>
        <p:nvSpPr>
          <p:cNvPr id="17413" name="Footer Placeholder 2">
            <a:extLst>
              <a:ext uri="{FF2B5EF4-FFF2-40B4-BE49-F238E27FC236}">
                <a16:creationId xmlns:a16="http://schemas.microsoft.com/office/drawing/2014/main" id="{643FAC97-D832-4636-9C66-018C546443D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7030A0"/>
                </a:solidFill>
              </a:rPr>
              <a:t>Shammi Akhtar</a:t>
            </a:r>
          </a:p>
        </p:txBody>
      </p:sp>
      <p:sp>
        <p:nvSpPr>
          <p:cNvPr id="17414" name="Slide Number Placeholder 3">
            <a:extLst>
              <a:ext uri="{FF2B5EF4-FFF2-40B4-BE49-F238E27FC236}">
                <a16:creationId xmlns:a16="http://schemas.microsoft.com/office/drawing/2014/main" id="{0F56B557-5229-4ECC-8094-C3813760BD0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01511CC-1AFB-4ECA-A2B4-D10435F1F10F}" type="slidenum">
              <a:rPr lang="en-US" altLang="en-US">
                <a:solidFill>
                  <a:schemeClr val="accent1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en-US" altLang="en-US">
              <a:solidFill>
                <a:schemeClr val="accent1"/>
              </a:solidFill>
            </a:endParaRPr>
          </a:p>
        </p:txBody>
      </p:sp>
      <p:grpSp>
        <p:nvGrpSpPr>
          <p:cNvPr id="301060" name="Group 4">
            <a:extLst>
              <a:ext uri="{FF2B5EF4-FFF2-40B4-BE49-F238E27FC236}">
                <a16:creationId xmlns:a16="http://schemas.microsoft.com/office/drawing/2014/main" id="{E4D7346B-2E7D-43F7-A0B7-28E58C7B3F7C}"/>
              </a:ext>
            </a:extLst>
          </p:cNvPr>
          <p:cNvGrpSpPr>
            <a:grpSpLocks/>
          </p:cNvGrpSpPr>
          <p:nvPr/>
        </p:nvGrpSpPr>
        <p:grpSpPr bwMode="auto">
          <a:xfrm>
            <a:off x="5181600" y="2381250"/>
            <a:ext cx="4699000" cy="3790950"/>
            <a:chOff x="1824" y="1308"/>
            <a:chExt cx="2960" cy="2388"/>
          </a:xfrm>
        </p:grpSpPr>
        <p:sp>
          <p:nvSpPr>
            <p:cNvPr id="17418" name="Rectangle 5">
              <a:extLst>
                <a:ext uri="{FF2B5EF4-FFF2-40B4-BE49-F238E27FC236}">
                  <a16:creationId xmlns:a16="http://schemas.microsoft.com/office/drawing/2014/main" id="{7324B4B6-238B-4622-923E-3B84013CFC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208"/>
              <a:ext cx="1299" cy="1488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120000"/>
                </a:lnSpc>
                <a:spcBef>
                  <a:spcPts val="10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2pPr>
              <a:lvl3pPr marL="1143000" indent="-228600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3pPr>
              <a:lvl4pPr marL="1600200" indent="-228600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Gill Sans MT" panose="020B0502020104020203" pitchFamily="34" charset="0"/>
                </a:defRPr>
              </a:lvl4pPr>
              <a:lvl5pPr marL="2057400" indent="-228600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200">
                  <a:solidFill>
                    <a:schemeClr val="tx1"/>
                  </a:solidFill>
                  <a:latin typeface="Gill Sans MT" panose="020B0502020104020203" pitchFamily="34" charset="0"/>
                </a:defRPr>
              </a:lvl5pPr>
              <a:lvl6pPr marL="2514600" indent="-228600" defTabSz="457200" fontAlgn="base">
                <a:lnSpc>
                  <a:spcPct val="12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200">
                  <a:solidFill>
                    <a:schemeClr val="tx1"/>
                  </a:solidFill>
                  <a:latin typeface="Gill Sans MT" panose="020B0502020104020203" pitchFamily="34" charset="0"/>
                </a:defRPr>
              </a:lvl6pPr>
              <a:lvl7pPr marL="2971800" indent="-228600" defTabSz="457200" fontAlgn="base">
                <a:lnSpc>
                  <a:spcPct val="12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200">
                  <a:solidFill>
                    <a:schemeClr val="tx1"/>
                  </a:solidFill>
                  <a:latin typeface="Gill Sans MT" panose="020B0502020104020203" pitchFamily="34" charset="0"/>
                </a:defRPr>
              </a:lvl7pPr>
              <a:lvl8pPr marL="3429000" indent="-228600" defTabSz="457200" fontAlgn="base">
                <a:lnSpc>
                  <a:spcPct val="12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200">
                  <a:solidFill>
                    <a:schemeClr val="tx1"/>
                  </a:solidFill>
                  <a:latin typeface="Gill Sans MT" panose="020B0502020104020203" pitchFamily="34" charset="0"/>
                </a:defRPr>
              </a:lvl8pPr>
              <a:lvl9pPr marL="3886200" indent="-228600" defTabSz="457200" fontAlgn="base">
                <a:lnSpc>
                  <a:spcPct val="12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200">
                  <a:solidFill>
                    <a:schemeClr val="tx1"/>
                  </a:solidFill>
                  <a:latin typeface="Gill Sans MT" panose="020B0502020104020203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ahoma" panose="020B0604030504040204" pitchFamily="34" charset="0"/>
              </a:endParaRPr>
            </a:p>
          </p:txBody>
        </p:sp>
        <p:sp>
          <p:nvSpPr>
            <p:cNvPr id="17419" name="Rectangle 6">
              <a:extLst>
                <a:ext uri="{FF2B5EF4-FFF2-40B4-BE49-F238E27FC236}">
                  <a16:creationId xmlns:a16="http://schemas.microsoft.com/office/drawing/2014/main" id="{55D0C5FC-5891-4A89-83CD-68F01AF735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3" y="2638"/>
              <a:ext cx="1012" cy="964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120000"/>
                </a:lnSpc>
                <a:spcBef>
                  <a:spcPts val="10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2pPr>
              <a:lvl3pPr marL="1143000" indent="-228600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3pPr>
              <a:lvl4pPr marL="1600200" indent="-228600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Gill Sans MT" panose="020B0502020104020203" pitchFamily="34" charset="0"/>
                </a:defRPr>
              </a:lvl4pPr>
              <a:lvl5pPr marL="2057400" indent="-228600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200">
                  <a:solidFill>
                    <a:schemeClr val="tx1"/>
                  </a:solidFill>
                  <a:latin typeface="Gill Sans MT" panose="020B0502020104020203" pitchFamily="34" charset="0"/>
                </a:defRPr>
              </a:lvl5pPr>
              <a:lvl6pPr marL="2514600" indent="-228600" defTabSz="457200" fontAlgn="base">
                <a:lnSpc>
                  <a:spcPct val="12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200">
                  <a:solidFill>
                    <a:schemeClr val="tx1"/>
                  </a:solidFill>
                  <a:latin typeface="Gill Sans MT" panose="020B0502020104020203" pitchFamily="34" charset="0"/>
                </a:defRPr>
              </a:lvl6pPr>
              <a:lvl7pPr marL="2971800" indent="-228600" defTabSz="457200" fontAlgn="base">
                <a:lnSpc>
                  <a:spcPct val="12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200">
                  <a:solidFill>
                    <a:schemeClr val="tx1"/>
                  </a:solidFill>
                  <a:latin typeface="Gill Sans MT" panose="020B0502020104020203" pitchFamily="34" charset="0"/>
                </a:defRPr>
              </a:lvl7pPr>
              <a:lvl8pPr marL="3429000" indent="-228600" defTabSz="457200" fontAlgn="base">
                <a:lnSpc>
                  <a:spcPct val="12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200">
                  <a:solidFill>
                    <a:schemeClr val="tx1"/>
                  </a:solidFill>
                  <a:latin typeface="Gill Sans MT" panose="020B0502020104020203" pitchFamily="34" charset="0"/>
                </a:defRPr>
              </a:lvl8pPr>
              <a:lvl9pPr marL="3886200" indent="-228600" defTabSz="457200" fontAlgn="base">
                <a:lnSpc>
                  <a:spcPct val="12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200">
                  <a:solidFill>
                    <a:schemeClr val="tx1"/>
                  </a:solidFill>
                  <a:latin typeface="Gill Sans MT" panose="020B0502020104020203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ahoma" panose="020B0604030504040204" pitchFamily="34" charset="0"/>
              </a:endParaRPr>
            </a:p>
          </p:txBody>
        </p:sp>
        <p:sp>
          <p:nvSpPr>
            <p:cNvPr id="17420" name="Rectangle 7">
              <a:extLst>
                <a:ext uri="{FF2B5EF4-FFF2-40B4-BE49-F238E27FC236}">
                  <a16:creationId xmlns:a16="http://schemas.microsoft.com/office/drawing/2014/main" id="{BA623059-E067-4D75-9EC1-5796BBB8DA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5" y="1308"/>
              <a:ext cx="484" cy="484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 anchor="ctr"/>
            <a:lstStyle>
              <a:lvl1pPr>
                <a:lnSpc>
                  <a:spcPct val="120000"/>
                </a:lnSpc>
                <a:spcBef>
                  <a:spcPts val="10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2pPr>
              <a:lvl3pPr marL="1143000" indent="-228600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3pPr>
              <a:lvl4pPr marL="1600200" indent="-228600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Gill Sans MT" panose="020B0502020104020203" pitchFamily="34" charset="0"/>
                </a:defRPr>
              </a:lvl4pPr>
              <a:lvl5pPr marL="2057400" indent="-228600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200">
                  <a:solidFill>
                    <a:schemeClr val="tx1"/>
                  </a:solidFill>
                  <a:latin typeface="Gill Sans MT" panose="020B0502020104020203" pitchFamily="34" charset="0"/>
                </a:defRPr>
              </a:lvl5pPr>
              <a:lvl6pPr marL="2514600" indent="-228600" defTabSz="457200" fontAlgn="base">
                <a:lnSpc>
                  <a:spcPct val="12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200">
                  <a:solidFill>
                    <a:schemeClr val="tx1"/>
                  </a:solidFill>
                  <a:latin typeface="Gill Sans MT" panose="020B0502020104020203" pitchFamily="34" charset="0"/>
                </a:defRPr>
              </a:lvl6pPr>
              <a:lvl7pPr marL="2971800" indent="-228600" defTabSz="457200" fontAlgn="base">
                <a:lnSpc>
                  <a:spcPct val="12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200">
                  <a:solidFill>
                    <a:schemeClr val="tx1"/>
                  </a:solidFill>
                  <a:latin typeface="Gill Sans MT" panose="020B0502020104020203" pitchFamily="34" charset="0"/>
                </a:defRPr>
              </a:lvl7pPr>
              <a:lvl8pPr marL="3429000" indent="-228600" defTabSz="457200" fontAlgn="base">
                <a:lnSpc>
                  <a:spcPct val="12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200">
                  <a:solidFill>
                    <a:schemeClr val="tx1"/>
                  </a:solidFill>
                  <a:latin typeface="Gill Sans MT" panose="020B0502020104020203" pitchFamily="34" charset="0"/>
                </a:defRPr>
              </a:lvl8pPr>
              <a:lvl9pPr marL="3886200" indent="-228600" defTabSz="457200" fontAlgn="base">
                <a:lnSpc>
                  <a:spcPct val="12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200">
                  <a:solidFill>
                    <a:schemeClr val="tx1"/>
                  </a:solidFill>
                  <a:latin typeface="Gill Sans MT" panose="020B0502020104020203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b="1">
                  <a:latin typeface="Helvetica" panose="020B0604020202020204" pitchFamily="34" charset="0"/>
                </a:rPr>
                <a:t>Input</a:t>
              </a:r>
            </a:p>
          </p:txBody>
        </p:sp>
        <p:sp>
          <p:nvSpPr>
            <p:cNvPr id="17421" name="Line 8">
              <a:extLst>
                <a:ext uri="{FF2B5EF4-FFF2-40B4-BE49-F238E27FC236}">
                  <a16:creationId xmlns:a16="http://schemas.microsoft.com/office/drawing/2014/main" id="{8C5C0981-E6E9-49AD-8D95-E4962C7716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81" y="2229"/>
              <a:ext cx="303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22" name="Line 9">
              <a:extLst>
                <a:ext uri="{FF2B5EF4-FFF2-40B4-BE49-F238E27FC236}">
                  <a16:creationId xmlns:a16="http://schemas.microsoft.com/office/drawing/2014/main" id="{9802F0E6-37D7-4BFA-A172-5463E8AFE8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85" y="3456"/>
              <a:ext cx="495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23" name="Rectangle 10">
              <a:extLst>
                <a:ext uri="{FF2B5EF4-FFF2-40B4-BE49-F238E27FC236}">
                  <a16:creationId xmlns:a16="http://schemas.microsoft.com/office/drawing/2014/main" id="{6AA5FD16-F80E-496A-AF45-F8C32E0BB9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2" y="2267"/>
              <a:ext cx="818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7" tIns="44450" rIns="90487" bIns="44450">
              <a:spAutoFit/>
            </a:bodyPr>
            <a:lstStyle>
              <a:lvl1pPr>
                <a:lnSpc>
                  <a:spcPct val="120000"/>
                </a:lnSpc>
                <a:spcBef>
                  <a:spcPts val="10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2pPr>
              <a:lvl3pPr marL="1143000" indent="-228600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3pPr>
              <a:lvl4pPr marL="1600200" indent="-228600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Gill Sans MT" panose="020B0502020104020203" pitchFamily="34" charset="0"/>
                </a:defRPr>
              </a:lvl4pPr>
              <a:lvl5pPr marL="2057400" indent="-228600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200">
                  <a:solidFill>
                    <a:schemeClr val="tx1"/>
                  </a:solidFill>
                  <a:latin typeface="Gill Sans MT" panose="020B0502020104020203" pitchFamily="34" charset="0"/>
                </a:defRPr>
              </a:lvl5pPr>
              <a:lvl6pPr marL="2514600" indent="-228600" defTabSz="457200" fontAlgn="base">
                <a:lnSpc>
                  <a:spcPct val="12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200">
                  <a:solidFill>
                    <a:schemeClr val="tx1"/>
                  </a:solidFill>
                  <a:latin typeface="Gill Sans MT" panose="020B0502020104020203" pitchFamily="34" charset="0"/>
                </a:defRPr>
              </a:lvl6pPr>
              <a:lvl7pPr marL="2971800" indent="-228600" defTabSz="457200" fontAlgn="base">
                <a:lnSpc>
                  <a:spcPct val="12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200">
                  <a:solidFill>
                    <a:schemeClr val="tx1"/>
                  </a:solidFill>
                  <a:latin typeface="Gill Sans MT" panose="020B0502020104020203" pitchFamily="34" charset="0"/>
                </a:defRPr>
              </a:lvl7pPr>
              <a:lvl8pPr marL="3429000" indent="-228600" defTabSz="457200" fontAlgn="base">
                <a:lnSpc>
                  <a:spcPct val="12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200">
                  <a:solidFill>
                    <a:schemeClr val="tx1"/>
                  </a:solidFill>
                  <a:latin typeface="Gill Sans MT" panose="020B0502020104020203" pitchFamily="34" charset="0"/>
                </a:defRPr>
              </a:lvl8pPr>
              <a:lvl9pPr marL="3886200" indent="-228600" defTabSz="457200" fontAlgn="base">
                <a:lnSpc>
                  <a:spcPct val="12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200">
                  <a:solidFill>
                    <a:schemeClr val="tx1"/>
                  </a:solidFill>
                  <a:latin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b="1">
                  <a:latin typeface="Helvetica" panose="020B0604020202020204" pitchFamily="34" charset="0"/>
                </a:rPr>
                <a:t>Processor</a:t>
              </a:r>
            </a:p>
          </p:txBody>
        </p:sp>
        <p:sp>
          <p:nvSpPr>
            <p:cNvPr id="17424" name="Rectangle 11">
              <a:extLst>
                <a:ext uri="{FF2B5EF4-FFF2-40B4-BE49-F238E27FC236}">
                  <a16:creationId xmlns:a16="http://schemas.microsoft.com/office/drawing/2014/main" id="{8D2AE8DB-2C91-4464-9D01-58696012E2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2544"/>
              <a:ext cx="1056" cy="3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 anchor="ctr"/>
            <a:lstStyle>
              <a:lvl1pPr>
                <a:lnSpc>
                  <a:spcPct val="120000"/>
                </a:lnSpc>
                <a:spcBef>
                  <a:spcPts val="10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2pPr>
              <a:lvl3pPr marL="1143000" indent="-228600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3pPr>
              <a:lvl4pPr marL="1600200" indent="-228600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Gill Sans MT" panose="020B0502020104020203" pitchFamily="34" charset="0"/>
                </a:defRPr>
              </a:lvl4pPr>
              <a:lvl5pPr marL="2057400" indent="-228600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200">
                  <a:solidFill>
                    <a:schemeClr val="tx1"/>
                  </a:solidFill>
                  <a:latin typeface="Gill Sans MT" panose="020B0502020104020203" pitchFamily="34" charset="0"/>
                </a:defRPr>
              </a:lvl5pPr>
              <a:lvl6pPr marL="2514600" indent="-228600" defTabSz="457200" fontAlgn="base">
                <a:lnSpc>
                  <a:spcPct val="12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200">
                  <a:solidFill>
                    <a:schemeClr val="tx1"/>
                  </a:solidFill>
                  <a:latin typeface="Gill Sans MT" panose="020B0502020104020203" pitchFamily="34" charset="0"/>
                </a:defRPr>
              </a:lvl6pPr>
              <a:lvl7pPr marL="2971800" indent="-228600" defTabSz="457200" fontAlgn="base">
                <a:lnSpc>
                  <a:spcPct val="12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200">
                  <a:solidFill>
                    <a:schemeClr val="tx1"/>
                  </a:solidFill>
                  <a:latin typeface="Gill Sans MT" panose="020B0502020104020203" pitchFamily="34" charset="0"/>
                </a:defRPr>
              </a:lvl7pPr>
              <a:lvl8pPr marL="3429000" indent="-228600" defTabSz="457200" fontAlgn="base">
                <a:lnSpc>
                  <a:spcPct val="12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200">
                  <a:solidFill>
                    <a:schemeClr val="tx1"/>
                  </a:solidFill>
                  <a:latin typeface="Gill Sans MT" panose="020B0502020104020203" pitchFamily="34" charset="0"/>
                </a:defRPr>
              </a:lvl8pPr>
              <a:lvl9pPr marL="3886200" indent="-228600" defTabSz="457200" fontAlgn="base">
                <a:lnSpc>
                  <a:spcPct val="12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200">
                  <a:solidFill>
                    <a:schemeClr val="tx1"/>
                  </a:solidFill>
                  <a:latin typeface="Gill Sans MT" panose="020B0502020104020203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 b="1">
                  <a:latin typeface="Helvetica" panose="020B0604020202020204" pitchFamily="34" charset="0"/>
                </a:rPr>
                <a:t>Control</a:t>
              </a:r>
            </a:p>
          </p:txBody>
        </p:sp>
        <p:sp>
          <p:nvSpPr>
            <p:cNvPr id="17425" name="Rectangle 12">
              <a:extLst>
                <a:ext uri="{FF2B5EF4-FFF2-40B4-BE49-F238E27FC236}">
                  <a16:creationId xmlns:a16="http://schemas.microsoft.com/office/drawing/2014/main" id="{E8EF1E21-0ECB-4303-A670-39E220673E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3120"/>
              <a:ext cx="1055" cy="48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 anchor="ctr"/>
            <a:lstStyle>
              <a:lvl1pPr>
                <a:lnSpc>
                  <a:spcPct val="120000"/>
                </a:lnSpc>
                <a:spcBef>
                  <a:spcPts val="10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2pPr>
              <a:lvl3pPr marL="1143000" indent="-228600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3pPr>
              <a:lvl4pPr marL="1600200" indent="-228600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Gill Sans MT" panose="020B0502020104020203" pitchFamily="34" charset="0"/>
                </a:defRPr>
              </a:lvl4pPr>
              <a:lvl5pPr marL="2057400" indent="-228600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200">
                  <a:solidFill>
                    <a:schemeClr val="tx1"/>
                  </a:solidFill>
                  <a:latin typeface="Gill Sans MT" panose="020B0502020104020203" pitchFamily="34" charset="0"/>
                </a:defRPr>
              </a:lvl5pPr>
              <a:lvl6pPr marL="2514600" indent="-228600" defTabSz="457200" fontAlgn="base">
                <a:lnSpc>
                  <a:spcPct val="12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200">
                  <a:solidFill>
                    <a:schemeClr val="tx1"/>
                  </a:solidFill>
                  <a:latin typeface="Gill Sans MT" panose="020B0502020104020203" pitchFamily="34" charset="0"/>
                </a:defRPr>
              </a:lvl6pPr>
              <a:lvl7pPr marL="2971800" indent="-228600" defTabSz="457200" fontAlgn="base">
                <a:lnSpc>
                  <a:spcPct val="12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200">
                  <a:solidFill>
                    <a:schemeClr val="tx1"/>
                  </a:solidFill>
                  <a:latin typeface="Gill Sans MT" panose="020B0502020104020203" pitchFamily="34" charset="0"/>
                </a:defRPr>
              </a:lvl7pPr>
              <a:lvl8pPr marL="3429000" indent="-228600" defTabSz="457200" fontAlgn="base">
                <a:lnSpc>
                  <a:spcPct val="12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200">
                  <a:solidFill>
                    <a:schemeClr val="tx1"/>
                  </a:solidFill>
                  <a:latin typeface="Gill Sans MT" panose="020B0502020104020203" pitchFamily="34" charset="0"/>
                </a:defRPr>
              </a:lvl8pPr>
              <a:lvl9pPr marL="3886200" indent="-228600" defTabSz="457200" fontAlgn="base">
                <a:lnSpc>
                  <a:spcPct val="12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200">
                  <a:solidFill>
                    <a:schemeClr val="tx1"/>
                  </a:solidFill>
                  <a:latin typeface="Gill Sans MT" panose="020B0502020104020203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 b="1">
                  <a:latin typeface="Helvetica" panose="020B0604020202020204" pitchFamily="34" charset="0"/>
                </a:rPr>
                <a:t>Datapath</a:t>
              </a:r>
            </a:p>
          </p:txBody>
        </p:sp>
        <p:sp>
          <p:nvSpPr>
            <p:cNvPr id="17426" name="Line 13">
              <a:extLst>
                <a:ext uri="{FF2B5EF4-FFF2-40B4-BE49-F238E27FC236}">
                  <a16:creationId xmlns:a16="http://schemas.microsoft.com/office/drawing/2014/main" id="{8C105C84-4823-4978-ACB7-3850D900DC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0" y="2933"/>
              <a:ext cx="0" cy="18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27" name="Line 14">
              <a:extLst>
                <a:ext uri="{FF2B5EF4-FFF2-40B4-BE49-F238E27FC236}">
                  <a16:creationId xmlns:a16="http://schemas.microsoft.com/office/drawing/2014/main" id="{111D217E-D756-479E-B281-87C62482E8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96" y="2933"/>
              <a:ext cx="0" cy="18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28" name="Line 15">
              <a:extLst>
                <a:ext uri="{FF2B5EF4-FFF2-40B4-BE49-F238E27FC236}">
                  <a16:creationId xmlns:a16="http://schemas.microsoft.com/office/drawing/2014/main" id="{D1028ADD-7EEA-4BA1-9A71-8595F6D09E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2" y="2933"/>
              <a:ext cx="0" cy="18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29" name="Line 16">
              <a:extLst>
                <a:ext uri="{FF2B5EF4-FFF2-40B4-BE49-F238E27FC236}">
                  <a16:creationId xmlns:a16="http://schemas.microsoft.com/office/drawing/2014/main" id="{E8B3BBED-FE13-4109-B3EF-8B51E551A3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2933"/>
              <a:ext cx="0" cy="18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30" name="Line 17">
              <a:extLst>
                <a:ext uri="{FF2B5EF4-FFF2-40B4-BE49-F238E27FC236}">
                  <a16:creationId xmlns:a16="http://schemas.microsoft.com/office/drawing/2014/main" id="{D49884CA-C06B-4699-8425-075994A767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4" y="2933"/>
              <a:ext cx="0" cy="18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31" name="Line 18">
              <a:extLst>
                <a:ext uri="{FF2B5EF4-FFF2-40B4-BE49-F238E27FC236}">
                  <a16:creationId xmlns:a16="http://schemas.microsoft.com/office/drawing/2014/main" id="{32BA8226-8113-479D-A46E-A743CD1892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0" y="2933"/>
              <a:ext cx="0" cy="18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32" name="Rectangle 19">
              <a:extLst>
                <a:ext uri="{FF2B5EF4-FFF2-40B4-BE49-F238E27FC236}">
                  <a16:creationId xmlns:a16="http://schemas.microsoft.com/office/drawing/2014/main" id="{D1AE7910-D4B9-4B5D-9910-5B657D5685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5" y="1987"/>
              <a:ext cx="484" cy="484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 anchor="ctr"/>
            <a:lstStyle>
              <a:lvl1pPr>
                <a:lnSpc>
                  <a:spcPct val="120000"/>
                </a:lnSpc>
                <a:spcBef>
                  <a:spcPts val="10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2pPr>
              <a:lvl3pPr marL="1143000" indent="-228600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3pPr>
              <a:lvl4pPr marL="1600200" indent="-228600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Gill Sans MT" panose="020B0502020104020203" pitchFamily="34" charset="0"/>
                </a:defRPr>
              </a:lvl4pPr>
              <a:lvl5pPr marL="2057400" indent="-228600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200">
                  <a:solidFill>
                    <a:schemeClr val="tx1"/>
                  </a:solidFill>
                  <a:latin typeface="Gill Sans MT" panose="020B0502020104020203" pitchFamily="34" charset="0"/>
                </a:defRPr>
              </a:lvl5pPr>
              <a:lvl6pPr marL="2514600" indent="-228600" defTabSz="457200" fontAlgn="base">
                <a:lnSpc>
                  <a:spcPct val="12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200">
                  <a:solidFill>
                    <a:schemeClr val="tx1"/>
                  </a:solidFill>
                  <a:latin typeface="Gill Sans MT" panose="020B0502020104020203" pitchFamily="34" charset="0"/>
                </a:defRPr>
              </a:lvl6pPr>
              <a:lvl7pPr marL="2971800" indent="-228600" defTabSz="457200" fontAlgn="base">
                <a:lnSpc>
                  <a:spcPct val="12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200">
                  <a:solidFill>
                    <a:schemeClr val="tx1"/>
                  </a:solidFill>
                  <a:latin typeface="Gill Sans MT" panose="020B0502020104020203" pitchFamily="34" charset="0"/>
                </a:defRPr>
              </a:lvl7pPr>
              <a:lvl8pPr marL="3429000" indent="-228600" defTabSz="457200" fontAlgn="base">
                <a:lnSpc>
                  <a:spcPct val="12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200">
                  <a:solidFill>
                    <a:schemeClr val="tx1"/>
                  </a:solidFill>
                  <a:latin typeface="Gill Sans MT" panose="020B0502020104020203" pitchFamily="34" charset="0"/>
                </a:defRPr>
              </a:lvl8pPr>
              <a:lvl9pPr marL="3886200" indent="-228600" defTabSz="457200" fontAlgn="base">
                <a:lnSpc>
                  <a:spcPct val="12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200">
                  <a:solidFill>
                    <a:schemeClr val="tx1"/>
                  </a:solidFill>
                  <a:latin typeface="Gill Sans MT" panose="020B0502020104020203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b="1">
                  <a:latin typeface="Helvetica" panose="020B0604020202020204" pitchFamily="34" charset="0"/>
                </a:rPr>
                <a:t>Output</a:t>
              </a:r>
            </a:p>
          </p:txBody>
        </p:sp>
        <p:sp>
          <p:nvSpPr>
            <p:cNvPr id="17433" name="Line 20">
              <a:extLst>
                <a:ext uri="{FF2B5EF4-FFF2-40B4-BE49-F238E27FC236}">
                  <a16:creationId xmlns:a16="http://schemas.microsoft.com/office/drawing/2014/main" id="{A8282BC9-FDF0-43FC-B51C-674FC15BC2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81" y="1550"/>
              <a:ext cx="303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34" name="Line 21">
              <a:extLst>
                <a:ext uri="{FF2B5EF4-FFF2-40B4-BE49-F238E27FC236}">
                  <a16:creationId xmlns:a16="http://schemas.microsoft.com/office/drawing/2014/main" id="{AE9653C4-D627-4E65-94C9-65FFA7C048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85" y="2229"/>
              <a:ext cx="255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35" name="Line 22">
              <a:extLst>
                <a:ext uri="{FF2B5EF4-FFF2-40B4-BE49-F238E27FC236}">
                  <a16:creationId xmlns:a16="http://schemas.microsoft.com/office/drawing/2014/main" id="{360ACC65-FC77-4D80-9A41-D75B993770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0" y="2236"/>
              <a:ext cx="0" cy="687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36" name="Line 23">
              <a:extLst>
                <a:ext uri="{FF2B5EF4-FFF2-40B4-BE49-F238E27FC236}">
                  <a16:creationId xmlns:a16="http://schemas.microsoft.com/office/drawing/2014/main" id="{09DDF8F9-E08B-4534-9DE8-EB127669F8B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83" y="2928"/>
              <a:ext cx="431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37" name="Line 24">
              <a:extLst>
                <a:ext uri="{FF2B5EF4-FFF2-40B4-BE49-F238E27FC236}">
                  <a16:creationId xmlns:a16="http://schemas.microsoft.com/office/drawing/2014/main" id="{1B4FFCEF-EF06-4656-A630-8E49765188F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83" y="2640"/>
              <a:ext cx="287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38" name="Line 25">
              <a:extLst>
                <a:ext uri="{FF2B5EF4-FFF2-40B4-BE49-F238E27FC236}">
                  <a16:creationId xmlns:a16="http://schemas.microsoft.com/office/drawing/2014/main" id="{0ED1FCE2-DBD0-4887-9C63-2868AE7978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6" y="1553"/>
              <a:ext cx="0" cy="1071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39" name="Line 26">
              <a:extLst>
                <a:ext uri="{FF2B5EF4-FFF2-40B4-BE49-F238E27FC236}">
                  <a16:creationId xmlns:a16="http://schemas.microsoft.com/office/drawing/2014/main" id="{635BF4B9-3655-4821-AE63-4E5C50F4EC5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43" y="1550"/>
              <a:ext cx="431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40" name="Line 27">
              <a:extLst>
                <a:ext uri="{FF2B5EF4-FFF2-40B4-BE49-F238E27FC236}">
                  <a16:creationId xmlns:a16="http://schemas.microsoft.com/office/drawing/2014/main" id="{674A63E8-E1FE-4B29-9009-BD4B9B9E2B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85" y="3216"/>
              <a:ext cx="495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41" name="Rectangle 28">
              <a:extLst>
                <a:ext uri="{FF2B5EF4-FFF2-40B4-BE49-F238E27FC236}">
                  <a16:creationId xmlns:a16="http://schemas.microsoft.com/office/drawing/2014/main" id="{6A89863A-7661-4468-8CB5-6F7E78E163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5" y="2689"/>
              <a:ext cx="1006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7" tIns="44450" rIns="90487" bIns="44450">
              <a:spAutoFit/>
            </a:bodyPr>
            <a:lstStyle>
              <a:lvl1pPr>
                <a:lnSpc>
                  <a:spcPct val="120000"/>
                </a:lnSpc>
                <a:spcBef>
                  <a:spcPts val="10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2pPr>
              <a:lvl3pPr marL="1143000" indent="-228600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3pPr>
              <a:lvl4pPr marL="1600200" indent="-228600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Gill Sans MT" panose="020B0502020104020203" pitchFamily="34" charset="0"/>
                </a:defRPr>
              </a:lvl4pPr>
              <a:lvl5pPr marL="2057400" indent="-228600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200">
                  <a:solidFill>
                    <a:schemeClr val="tx1"/>
                  </a:solidFill>
                  <a:latin typeface="Gill Sans MT" panose="020B0502020104020203" pitchFamily="34" charset="0"/>
                </a:defRPr>
              </a:lvl5pPr>
              <a:lvl6pPr marL="2514600" indent="-228600" defTabSz="457200" fontAlgn="base">
                <a:lnSpc>
                  <a:spcPct val="12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200">
                  <a:solidFill>
                    <a:schemeClr val="tx1"/>
                  </a:solidFill>
                  <a:latin typeface="Gill Sans MT" panose="020B0502020104020203" pitchFamily="34" charset="0"/>
                </a:defRPr>
              </a:lvl6pPr>
              <a:lvl7pPr marL="2971800" indent="-228600" defTabSz="457200" fontAlgn="base">
                <a:lnSpc>
                  <a:spcPct val="12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200">
                  <a:solidFill>
                    <a:schemeClr val="tx1"/>
                  </a:solidFill>
                  <a:latin typeface="Gill Sans MT" panose="020B0502020104020203" pitchFamily="34" charset="0"/>
                </a:defRPr>
              </a:lvl7pPr>
              <a:lvl8pPr marL="3429000" indent="-228600" defTabSz="457200" fontAlgn="base">
                <a:lnSpc>
                  <a:spcPct val="12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200">
                  <a:solidFill>
                    <a:schemeClr val="tx1"/>
                  </a:solidFill>
                  <a:latin typeface="Gill Sans MT" panose="020B0502020104020203" pitchFamily="34" charset="0"/>
                </a:defRPr>
              </a:lvl8pPr>
              <a:lvl9pPr marL="3886200" indent="-228600" defTabSz="457200" fontAlgn="base">
                <a:lnSpc>
                  <a:spcPct val="12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200">
                  <a:solidFill>
                    <a:schemeClr val="tx1"/>
                  </a:solidFill>
                  <a:latin typeface="Gill Sans MT" panose="020B0502020104020203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b="1">
                  <a:latin typeface="Helvetica" panose="020B0604020202020204" pitchFamily="34" charset="0"/>
                </a:rPr>
                <a:t>Memory</a:t>
              </a:r>
            </a:p>
          </p:txBody>
        </p:sp>
        <p:sp>
          <p:nvSpPr>
            <p:cNvPr id="17442" name="Rectangle 29">
              <a:extLst>
                <a:ext uri="{FF2B5EF4-FFF2-40B4-BE49-F238E27FC236}">
                  <a16:creationId xmlns:a16="http://schemas.microsoft.com/office/drawing/2014/main" id="{727E343B-C091-4424-BCF8-D0409AC036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9" y="2937"/>
              <a:ext cx="814" cy="94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 anchor="ctr"/>
            <a:lstStyle>
              <a:lvl1pPr>
                <a:lnSpc>
                  <a:spcPct val="120000"/>
                </a:lnSpc>
                <a:spcBef>
                  <a:spcPts val="10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2pPr>
              <a:lvl3pPr marL="1143000" indent="-228600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3pPr>
              <a:lvl4pPr marL="1600200" indent="-228600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Gill Sans MT" panose="020B0502020104020203" pitchFamily="34" charset="0"/>
                </a:defRPr>
              </a:lvl4pPr>
              <a:lvl5pPr marL="2057400" indent="-228600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200">
                  <a:solidFill>
                    <a:schemeClr val="tx1"/>
                  </a:solidFill>
                  <a:latin typeface="Gill Sans MT" panose="020B0502020104020203" pitchFamily="34" charset="0"/>
                </a:defRPr>
              </a:lvl5pPr>
              <a:lvl6pPr marL="2514600" indent="-228600" defTabSz="457200" fontAlgn="base">
                <a:lnSpc>
                  <a:spcPct val="12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200">
                  <a:solidFill>
                    <a:schemeClr val="tx1"/>
                  </a:solidFill>
                  <a:latin typeface="Gill Sans MT" panose="020B0502020104020203" pitchFamily="34" charset="0"/>
                </a:defRPr>
              </a:lvl6pPr>
              <a:lvl7pPr marL="2971800" indent="-228600" defTabSz="457200" fontAlgn="base">
                <a:lnSpc>
                  <a:spcPct val="12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200">
                  <a:solidFill>
                    <a:schemeClr val="tx1"/>
                  </a:solidFill>
                  <a:latin typeface="Gill Sans MT" panose="020B0502020104020203" pitchFamily="34" charset="0"/>
                </a:defRPr>
              </a:lvl7pPr>
              <a:lvl8pPr marL="3429000" indent="-228600" defTabSz="457200" fontAlgn="base">
                <a:lnSpc>
                  <a:spcPct val="12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200">
                  <a:solidFill>
                    <a:schemeClr val="tx1"/>
                  </a:solidFill>
                  <a:latin typeface="Gill Sans MT" panose="020B0502020104020203" pitchFamily="34" charset="0"/>
                </a:defRPr>
              </a:lvl8pPr>
              <a:lvl9pPr marL="3886200" indent="-228600" defTabSz="457200" fontAlgn="base">
                <a:lnSpc>
                  <a:spcPct val="12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200">
                  <a:solidFill>
                    <a:schemeClr val="tx1"/>
                  </a:solidFill>
                  <a:latin typeface="Gill Sans MT" panose="020B0502020104020203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>
                  <a:latin typeface="Courier" charset="0"/>
                </a:rPr>
                <a:t>1001010010110000</a:t>
              </a:r>
            </a:p>
          </p:txBody>
        </p:sp>
        <p:sp>
          <p:nvSpPr>
            <p:cNvPr id="17443" name="Rectangle 30">
              <a:extLst>
                <a:ext uri="{FF2B5EF4-FFF2-40B4-BE49-F238E27FC236}">
                  <a16:creationId xmlns:a16="http://schemas.microsoft.com/office/drawing/2014/main" id="{A629BBA0-1E3B-427D-97FA-F713CB8CD1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9" y="3025"/>
              <a:ext cx="814" cy="94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 anchor="ctr"/>
            <a:lstStyle>
              <a:lvl1pPr>
                <a:lnSpc>
                  <a:spcPct val="120000"/>
                </a:lnSpc>
                <a:spcBef>
                  <a:spcPts val="10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2pPr>
              <a:lvl3pPr marL="1143000" indent="-228600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3pPr>
              <a:lvl4pPr marL="1600200" indent="-228600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Gill Sans MT" panose="020B0502020104020203" pitchFamily="34" charset="0"/>
                </a:defRPr>
              </a:lvl4pPr>
              <a:lvl5pPr marL="2057400" indent="-228600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200">
                  <a:solidFill>
                    <a:schemeClr val="tx1"/>
                  </a:solidFill>
                  <a:latin typeface="Gill Sans MT" panose="020B0502020104020203" pitchFamily="34" charset="0"/>
                </a:defRPr>
              </a:lvl5pPr>
              <a:lvl6pPr marL="2514600" indent="-228600" defTabSz="457200" fontAlgn="base">
                <a:lnSpc>
                  <a:spcPct val="12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200">
                  <a:solidFill>
                    <a:schemeClr val="tx1"/>
                  </a:solidFill>
                  <a:latin typeface="Gill Sans MT" panose="020B0502020104020203" pitchFamily="34" charset="0"/>
                </a:defRPr>
              </a:lvl6pPr>
              <a:lvl7pPr marL="2971800" indent="-228600" defTabSz="457200" fontAlgn="base">
                <a:lnSpc>
                  <a:spcPct val="12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200">
                  <a:solidFill>
                    <a:schemeClr val="tx1"/>
                  </a:solidFill>
                  <a:latin typeface="Gill Sans MT" panose="020B0502020104020203" pitchFamily="34" charset="0"/>
                </a:defRPr>
              </a:lvl7pPr>
              <a:lvl8pPr marL="3429000" indent="-228600" defTabSz="457200" fontAlgn="base">
                <a:lnSpc>
                  <a:spcPct val="12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200">
                  <a:solidFill>
                    <a:schemeClr val="tx1"/>
                  </a:solidFill>
                  <a:latin typeface="Gill Sans MT" panose="020B0502020104020203" pitchFamily="34" charset="0"/>
                </a:defRPr>
              </a:lvl8pPr>
              <a:lvl9pPr marL="3886200" indent="-228600" defTabSz="457200" fontAlgn="base">
                <a:lnSpc>
                  <a:spcPct val="12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200">
                  <a:solidFill>
                    <a:schemeClr val="tx1"/>
                  </a:solidFill>
                  <a:latin typeface="Gill Sans MT" panose="020B0502020104020203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>
                  <a:latin typeface="Courier" charset="0"/>
                </a:rPr>
                <a:t>0010100101010001</a:t>
              </a:r>
            </a:p>
          </p:txBody>
        </p:sp>
        <p:sp>
          <p:nvSpPr>
            <p:cNvPr id="17444" name="Rectangle 31">
              <a:extLst>
                <a:ext uri="{FF2B5EF4-FFF2-40B4-BE49-F238E27FC236}">
                  <a16:creationId xmlns:a16="http://schemas.microsoft.com/office/drawing/2014/main" id="{1E051471-67B1-4E59-B739-5CA4410392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9" y="3121"/>
              <a:ext cx="814" cy="94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 anchor="ctr"/>
            <a:lstStyle>
              <a:lvl1pPr>
                <a:lnSpc>
                  <a:spcPct val="120000"/>
                </a:lnSpc>
                <a:spcBef>
                  <a:spcPts val="10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2pPr>
              <a:lvl3pPr marL="1143000" indent="-228600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3pPr>
              <a:lvl4pPr marL="1600200" indent="-228600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Gill Sans MT" panose="020B0502020104020203" pitchFamily="34" charset="0"/>
                </a:defRPr>
              </a:lvl4pPr>
              <a:lvl5pPr marL="2057400" indent="-228600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200">
                  <a:solidFill>
                    <a:schemeClr val="tx1"/>
                  </a:solidFill>
                  <a:latin typeface="Gill Sans MT" panose="020B0502020104020203" pitchFamily="34" charset="0"/>
                </a:defRPr>
              </a:lvl5pPr>
              <a:lvl6pPr marL="2514600" indent="-228600" defTabSz="457200" fontAlgn="base">
                <a:lnSpc>
                  <a:spcPct val="12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200">
                  <a:solidFill>
                    <a:schemeClr val="tx1"/>
                  </a:solidFill>
                  <a:latin typeface="Gill Sans MT" panose="020B0502020104020203" pitchFamily="34" charset="0"/>
                </a:defRPr>
              </a:lvl6pPr>
              <a:lvl7pPr marL="2971800" indent="-228600" defTabSz="457200" fontAlgn="base">
                <a:lnSpc>
                  <a:spcPct val="12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200">
                  <a:solidFill>
                    <a:schemeClr val="tx1"/>
                  </a:solidFill>
                  <a:latin typeface="Gill Sans MT" panose="020B0502020104020203" pitchFamily="34" charset="0"/>
                </a:defRPr>
              </a:lvl7pPr>
              <a:lvl8pPr marL="3429000" indent="-228600" defTabSz="457200" fontAlgn="base">
                <a:lnSpc>
                  <a:spcPct val="12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200">
                  <a:solidFill>
                    <a:schemeClr val="tx1"/>
                  </a:solidFill>
                  <a:latin typeface="Gill Sans MT" panose="020B0502020104020203" pitchFamily="34" charset="0"/>
                </a:defRPr>
              </a:lvl8pPr>
              <a:lvl9pPr marL="3886200" indent="-228600" defTabSz="457200" fontAlgn="base">
                <a:lnSpc>
                  <a:spcPct val="12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200">
                  <a:solidFill>
                    <a:schemeClr val="tx1"/>
                  </a:solidFill>
                  <a:latin typeface="Gill Sans MT" panose="020B0502020104020203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>
                  <a:latin typeface="Courier" charset="0"/>
                </a:rPr>
                <a:t>1111011101100110</a:t>
              </a:r>
            </a:p>
          </p:txBody>
        </p:sp>
        <p:sp>
          <p:nvSpPr>
            <p:cNvPr id="17445" name="Rectangle 32">
              <a:extLst>
                <a:ext uri="{FF2B5EF4-FFF2-40B4-BE49-F238E27FC236}">
                  <a16:creationId xmlns:a16="http://schemas.microsoft.com/office/drawing/2014/main" id="{3223F46B-160C-4A22-8FA9-08A4E6B74A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9" y="3217"/>
              <a:ext cx="814" cy="94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 anchor="ctr"/>
            <a:lstStyle>
              <a:lvl1pPr>
                <a:lnSpc>
                  <a:spcPct val="120000"/>
                </a:lnSpc>
                <a:spcBef>
                  <a:spcPts val="10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2pPr>
              <a:lvl3pPr marL="1143000" indent="-228600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3pPr>
              <a:lvl4pPr marL="1600200" indent="-228600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Gill Sans MT" panose="020B0502020104020203" pitchFamily="34" charset="0"/>
                </a:defRPr>
              </a:lvl4pPr>
              <a:lvl5pPr marL="2057400" indent="-228600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200">
                  <a:solidFill>
                    <a:schemeClr val="tx1"/>
                  </a:solidFill>
                  <a:latin typeface="Gill Sans MT" panose="020B0502020104020203" pitchFamily="34" charset="0"/>
                </a:defRPr>
              </a:lvl5pPr>
              <a:lvl6pPr marL="2514600" indent="-228600" defTabSz="457200" fontAlgn="base">
                <a:lnSpc>
                  <a:spcPct val="12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200">
                  <a:solidFill>
                    <a:schemeClr val="tx1"/>
                  </a:solidFill>
                  <a:latin typeface="Gill Sans MT" panose="020B0502020104020203" pitchFamily="34" charset="0"/>
                </a:defRPr>
              </a:lvl6pPr>
              <a:lvl7pPr marL="2971800" indent="-228600" defTabSz="457200" fontAlgn="base">
                <a:lnSpc>
                  <a:spcPct val="12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200">
                  <a:solidFill>
                    <a:schemeClr val="tx1"/>
                  </a:solidFill>
                  <a:latin typeface="Gill Sans MT" panose="020B0502020104020203" pitchFamily="34" charset="0"/>
                </a:defRPr>
              </a:lvl7pPr>
              <a:lvl8pPr marL="3429000" indent="-228600" defTabSz="457200" fontAlgn="base">
                <a:lnSpc>
                  <a:spcPct val="12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200">
                  <a:solidFill>
                    <a:schemeClr val="tx1"/>
                  </a:solidFill>
                  <a:latin typeface="Gill Sans MT" panose="020B0502020104020203" pitchFamily="34" charset="0"/>
                </a:defRPr>
              </a:lvl8pPr>
              <a:lvl9pPr marL="3886200" indent="-228600" defTabSz="457200" fontAlgn="base">
                <a:lnSpc>
                  <a:spcPct val="12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200">
                  <a:solidFill>
                    <a:schemeClr val="tx1"/>
                  </a:solidFill>
                  <a:latin typeface="Gill Sans MT" panose="020B0502020104020203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>
                  <a:latin typeface="Courier" charset="0"/>
                </a:rPr>
                <a:t>1001010010110000</a:t>
              </a:r>
            </a:p>
          </p:txBody>
        </p:sp>
        <p:sp>
          <p:nvSpPr>
            <p:cNvPr id="17446" name="Rectangle 33">
              <a:extLst>
                <a:ext uri="{FF2B5EF4-FFF2-40B4-BE49-F238E27FC236}">
                  <a16:creationId xmlns:a16="http://schemas.microsoft.com/office/drawing/2014/main" id="{7323DEDA-3519-4687-A091-A463BE0FEC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9" y="3313"/>
              <a:ext cx="814" cy="94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 anchor="ctr"/>
            <a:lstStyle>
              <a:lvl1pPr>
                <a:lnSpc>
                  <a:spcPct val="120000"/>
                </a:lnSpc>
                <a:spcBef>
                  <a:spcPts val="10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2pPr>
              <a:lvl3pPr marL="1143000" indent="-228600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3pPr>
              <a:lvl4pPr marL="1600200" indent="-228600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Gill Sans MT" panose="020B0502020104020203" pitchFamily="34" charset="0"/>
                </a:defRPr>
              </a:lvl4pPr>
              <a:lvl5pPr marL="2057400" indent="-228600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200">
                  <a:solidFill>
                    <a:schemeClr val="tx1"/>
                  </a:solidFill>
                  <a:latin typeface="Gill Sans MT" panose="020B0502020104020203" pitchFamily="34" charset="0"/>
                </a:defRPr>
              </a:lvl5pPr>
              <a:lvl6pPr marL="2514600" indent="-228600" defTabSz="457200" fontAlgn="base">
                <a:lnSpc>
                  <a:spcPct val="12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200">
                  <a:solidFill>
                    <a:schemeClr val="tx1"/>
                  </a:solidFill>
                  <a:latin typeface="Gill Sans MT" panose="020B0502020104020203" pitchFamily="34" charset="0"/>
                </a:defRPr>
              </a:lvl6pPr>
              <a:lvl7pPr marL="2971800" indent="-228600" defTabSz="457200" fontAlgn="base">
                <a:lnSpc>
                  <a:spcPct val="12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200">
                  <a:solidFill>
                    <a:schemeClr val="tx1"/>
                  </a:solidFill>
                  <a:latin typeface="Gill Sans MT" panose="020B0502020104020203" pitchFamily="34" charset="0"/>
                </a:defRPr>
              </a:lvl7pPr>
              <a:lvl8pPr marL="3429000" indent="-228600" defTabSz="457200" fontAlgn="base">
                <a:lnSpc>
                  <a:spcPct val="12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200">
                  <a:solidFill>
                    <a:schemeClr val="tx1"/>
                  </a:solidFill>
                  <a:latin typeface="Gill Sans MT" panose="020B0502020104020203" pitchFamily="34" charset="0"/>
                </a:defRPr>
              </a:lvl8pPr>
              <a:lvl9pPr marL="3886200" indent="-228600" defTabSz="457200" fontAlgn="base">
                <a:lnSpc>
                  <a:spcPct val="12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200">
                  <a:solidFill>
                    <a:schemeClr val="tx1"/>
                  </a:solidFill>
                  <a:latin typeface="Gill Sans MT" panose="020B0502020104020203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>
                  <a:latin typeface="Courier" charset="0"/>
                </a:rPr>
                <a:t>1001010010110000</a:t>
              </a:r>
            </a:p>
          </p:txBody>
        </p:sp>
        <p:sp>
          <p:nvSpPr>
            <p:cNvPr id="17447" name="Rectangle 34">
              <a:extLst>
                <a:ext uri="{FF2B5EF4-FFF2-40B4-BE49-F238E27FC236}">
                  <a16:creationId xmlns:a16="http://schemas.microsoft.com/office/drawing/2014/main" id="{89304BE5-0B45-41CB-B8BC-AC8521E0BE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9" y="3409"/>
              <a:ext cx="814" cy="94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 anchor="ctr"/>
            <a:lstStyle>
              <a:lvl1pPr>
                <a:lnSpc>
                  <a:spcPct val="120000"/>
                </a:lnSpc>
                <a:spcBef>
                  <a:spcPts val="10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2pPr>
              <a:lvl3pPr marL="1143000" indent="-228600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3pPr>
              <a:lvl4pPr marL="1600200" indent="-228600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Gill Sans MT" panose="020B0502020104020203" pitchFamily="34" charset="0"/>
                </a:defRPr>
              </a:lvl4pPr>
              <a:lvl5pPr marL="2057400" indent="-228600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200">
                  <a:solidFill>
                    <a:schemeClr val="tx1"/>
                  </a:solidFill>
                  <a:latin typeface="Gill Sans MT" panose="020B0502020104020203" pitchFamily="34" charset="0"/>
                </a:defRPr>
              </a:lvl5pPr>
              <a:lvl6pPr marL="2514600" indent="-228600" defTabSz="457200" fontAlgn="base">
                <a:lnSpc>
                  <a:spcPct val="12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200">
                  <a:solidFill>
                    <a:schemeClr val="tx1"/>
                  </a:solidFill>
                  <a:latin typeface="Gill Sans MT" panose="020B0502020104020203" pitchFamily="34" charset="0"/>
                </a:defRPr>
              </a:lvl6pPr>
              <a:lvl7pPr marL="2971800" indent="-228600" defTabSz="457200" fontAlgn="base">
                <a:lnSpc>
                  <a:spcPct val="12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200">
                  <a:solidFill>
                    <a:schemeClr val="tx1"/>
                  </a:solidFill>
                  <a:latin typeface="Gill Sans MT" panose="020B0502020104020203" pitchFamily="34" charset="0"/>
                </a:defRPr>
              </a:lvl7pPr>
              <a:lvl8pPr marL="3429000" indent="-228600" defTabSz="457200" fontAlgn="base">
                <a:lnSpc>
                  <a:spcPct val="12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200">
                  <a:solidFill>
                    <a:schemeClr val="tx1"/>
                  </a:solidFill>
                  <a:latin typeface="Gill Sans MT" panose="020B0502020104020203" pitchFamily="34" charset="0"/>
                </a:defRPr>
              </a:lvl8pPr>
              <a:lvl9pPr marL="3886200" indent="-228600" defTabSz="457200" fontAlgn="base">
                <a:lnSpc>
                  <a:spcPct val="12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200">
                  <a:solidFill>
                    <a:schemeClr val="tx1"/>
                  </a:solidFill>
                  <a:latin typeface="Gill Sans MT" panose="020B0502020104020203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>
                  <a:latin typeface="Courier" charset="0"/>
                </a:rPr>
                <a:t>1001010010110000</a:t>
              </a:r>
            </a:p>
          </p:txBody>
        </p:sp>
      </p:grpSp>
      <p:sp>
        <p:nvSpPr>
          <p:cNvPr id="17416" name="Text Box 35">
            <a:extLst>
              <a:ext uri="{FF2B5EF4-FFF2-40B4-BE49-F238E27FC236}">
                <a16:creationId xmlns:a16="http://schemas.microsoft.com/office/drawing/2014/main" id="{FFCA7D01-9051-4966-8085-0DB01CB40A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3938588"/>
            <a:ext cx="1073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Processor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(CPU)</a:t>
            </a:r>
          </a:p>
        </p:txBody>
      </p:sp>
      <p:sp>
        <p:nvSpPr>
          <p:cNvPr id="17417" name="AutoShape 36">
            <a:extLst>
              <a:ext uri="{FF2B5EF4-FFF2-40B4-BE49-F238E27FC236}">
                <a16:creationId xmlns:a16="http://schemas.microsoft.com/office/drawing/2014/main" id="{0040A0F0-8EB6-45CE-99F0-F249D033A879}"/>
              </a:ext>
            </a:extLst>
          </p:cNvPr>
          <p:cNvSpPr>
            <a:spLocks/>
          </p:cNvSpPr>
          <p:nvPr/>
        </p:nvSpPr>
        <p:spPr bwMode="auto">
          <a:xfrm>
            <a:off x="3733800" y="3962400"/>
            <a:ext cx="76200" cy="609600"/>
          </a:xfrm>
          <a:prstGeom prst="rightBrace">
            <a:avLst>
              <a:gd name="adj1" fmla="val 66667"/>
              <a:gd name="adj2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10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10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1ED40-BABB-4D2C-ACBD-C8038809C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Question/answer</a:t>
            </a:r>
          </a:p>
        </p:txBody>
      </p:sp>
    </p:spTree>
    <p:extLst>
      <p:ext uri="{BB962C8B-B14F-4D97-AF65-F5344CB8AC3E}">
        <p14:creationId xmlns:p14="http://schemas.microsoft.com/office/powerpoint/2010/main" val="11580866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7EF89724-980C-4725-BD9D-AD6DC4B46A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vert="horz" lIns="90488" tIns="44450" rIns="90488" bIns="44450" rtlCol="0" anchor="ctr">
            <a:normAutofit/>
          </a:bodyPr>
          <a:lstStyle/>
          <a:p>
            <a:pPr>
              <a:defRPr/>
            </a:pPr>
            <a:r>
              <a:rPr lang="en-US" altLang="en-US"/>
              <a:t>Introduction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472D1960-C523-4BE9-B397-6D2A103593C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590800" y="1752600"/>
            <a:ext cx="8077200" cy="5105400"/>
          </a:xfr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>
            <a:normAutofit/>
          </a:bodyPr>
          <a:lstStyle/>
          <a:p>
            <a:pPr>
              <a:lnSpc>
                <a:spcPct val="110000"/>
              </a:lnSpc>
              <a:spcBef>
                <a:spcPct val="30000"/>
              </a:spcBef>
            </a:pPr>
            <a:r>
              <a:rPr lang="en-US" altLang="en-US" dirty="0"/>
              <a:t>Rapidly changing field:</a:t>
            </a:r>
          </a:p>
          <a:p>
            <a:pPr lvl="1">
              <a:lnSpc>
                <a:spcPct val="110000"/>
              </a:lnSpc>
              <a:spcBef>
                <a:spcPct val="30000"/>
              </a:spcBef>
            </a:pPr>
            <a:r>
              <a:rPr lang="en-US" altLang="en-US" dirty="0"/>
              <a:t>vacuum tube -&gt; transistor -&gt; IC -&gt; VLSI </a:t>
            </a:r>
          </a:p>
          <a:p>
            <a:pPr lvl="1">
              <a:lnSpc>
                <a:spcPct val="110000"/>
              </a:lnSpc>
              <a:spcBef>
                <a:spcPct val="30000"/>
              </a:spcBef>
            </a:pPr>
            <a:r>
              <a:rPr lang="en-US" altLang="en-US" dirty="0"/>
              <a:t>doubling every 1.5 years:</a:t>
            </a:r>
          </a:p>
          <a:p>
            <a:pPr lvl="2">
              <a:lnSpc>
                <a:spcPct val="110000"/>
              </a:lnSpc>
              <a:spcBef>
                <a:spcPct val="30000"/>
              </a:spcBef>
            </a:pPr>
            <a:r>
              <a:rPr lang="en-US" altLang="en-US" dirty="0"/>
              <a:t>memory capacity</a:t>
            </a:r>
            <a:r>
              <a:rPr lang="en-US" altLang="en-US" i="1" dirty="0"/>
              <a:t> </a:t>
            </a:r>
            <a:endParaRPr lang="en-US" altLang="en-US" i="1" dirty="0">
              <a:latin typeface="Times New Roman" panose="02020603050405020304" pitchFamily="18" charset="0"/>
            </a:endParaRPr>
          </a:p>
          <a:p>
            <a:pPr lvl="2">
              <a:lnSpc>
                <a:spcPct val="110000"/>
              </a:lnSpc>
              <a:spcBef>
                <a:spcPct val="30000"/>
              </a:spcBef>
            </a:pPr>
            <a:r>
              <a:rPr lang="en-US" altLang="en-US" dirty="0"/>
              <a:t>processor speed (due to advances in technology </a:t>
            </a:r>
            <a:r>
              <a:rPr lang="en-US" altLang="en-US" u="sng" dirty="0"/>
              <a:t>and</a:t>
            </a:r>
            <a:r>
              <a:rPr lang="en-US" altLang="en-US" dirty="0"/>
              <a:t> hardware organization)</a:t>
            </a:r>
            <a:r>
              <a:rPr lang="en-US" altLang="en-US" i="1" dirty="0"/>
              <a:t> </a:t>
            </a:r>
          </a:p>
          <a:p>
            <a:pPr>
              <a:lnSpc>
                <a:spcPct val="110000"/>
              </a:lnSpc>
              <a:spcBef>
                <a:spcPct val="30000"/>
              </a:spcBef>
            </a:pPr>
            <a:r>
              <a:rPr lang="en-US" altLang="en-US" dirty="0"/>
              <a:t>Things we’ll be learning:</a:t>
            </a:r>
          </a:p>
          <a:p>
            <a:pPr lvl="1">
              <a:lnSpc>
                <a:spcPct val="110000"/>
              </a:lnSpc>
              <a:spcBef>
                <a:spcPct val="30000"/>
              </a:spcBef>
            </a:pPr>
            <a:r>
              <a:rPr lang="en-US" altLang="en-US" dirty="0"/>
              <a:t>how computers work, what’s a good design and what’s not</a:t>
            </a:r>
          </a:p>
          <a:p>
            <a:pPr lvl="1">
              <a:lnSpc>
                <a:spcPct val="110000"/>
              </a:lnSpc>
              <a:spcBef>
                <a:spcPct val="30000"/>
              </a:spcBef>
            </a:pPr>
            <a:r>
              <a:rPr lang="en-US" altLang="en-US" dirty="0"/>
              <a:t>how to make them – </a:t>
            </a:r>
            <a:r>
              <a:rPr lang="en-US" altLang="en-US" i="1" dirty="0"/>
              <a:t>yes</a:t>
            </a:r>
            <a:r>
              <a:rPr lang="en-US" altLang="en-US" dirty="0"/>
              <a:t>, </a:t>
            </a:r>
            <a:r>
              <a:rPr lang="en-US" altLang="en-US" i="1" dirty="0"/>
              <a:t>we will actually build working computers</a:t>
            </a:r>
            <a:r>
              <a:rPr lang="en-US" altLang="en-US" dirty="0"/>
              <a:t>!!</a:t>
            </a:r>
            <a:endParaRPr lang="en-US" altLang="en-US" i="1" dirty="0"/>
          </a:p>
          <a:p>
            <a:pPr lvl="1">
              <a:lnSpc>
                <a:spcPct val="110000"/>
              </a:lnSpc>
              <a:spcBef>
                <a:spcPct val="30000"/>
              </a:spcBef>
            </a:pPr>
            <a:r>
              <a:rPr lang="en-US" altLang="en-US" dirty="0"/>
              <a:t>issues affecting modern processors (e.g., caches, pipelines)</a:t>
            </a:r>
            <a:br>
              <a:rPr lang="en-US" altLang="en-US" dirty="0"/>
            </a:br>
            <a:endParaRPr lang="en-US" alt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0152A6-03BF-4151-A423-F93B83762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55BB3DF-FC8C-4D48-81CC-556EF96F61C4}" type="datetime1">
              <a:rPr lang="en-US"/>
              <a:pPr>
                <a:defRPr/>
              </a:pPr>
              <a:t>6/27/2020</a:t>
            </a:fld>
            <a:endParaRPr lang="en-US"/>
          </a:p>
        </p:txBody>
      </p:sp>
      <p:sp>
        <p:nvSpPr>
          <p:cNvPr id="15365" name="Footer Placeholder 2">
            <a:extLst>
              <a:ext uri="{FF2B5EF4-FFF2-40B4-BE49-F238E27FC236}">
                <a16:creationId xmlns:a16="http://schemas.microsoft.com/office/drawing/2014/main" id="{ADB9D836-9BF9-4D06-8FBB-3F0969B37B5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7030A0"/>
                </a:solidFill>
              </a:rPr>
              <a:t>Shammi Akhtar</a:t>
            </a:r>
          </a:p>
        </p:txBody>
      </p:sp>
      <p:sp>
        <p:nvSpPr>
          <p:cNvPr id="15366" name="Slide Number Placeholder 3">
            <a:extLst>
              <a:ext uri="{FF2B5EF4-FFF2-40B4-BE49-F238E27FC236}">
                <a16:creationId xmlns:a16="http://schemas.microsoft.com/office/drawing/2014/main" id="{E6C8B3A9-088F-4558-A4E6-2A509CF705D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656A999-BB07-4BF4-94F9-FB10CA01ED56}" type="slidenum">
              <a:rPr lang="en-US" altLang="en-US">
                <a:solidFill>
                  <a:schemeClr val="accent1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en-US" altLang="en-US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B866FB9B-0466-425C-A6F9-AC0B501397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Our Primary Focus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9271B08E-B97C-42D0-B921-F7F2EC4C5D9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altLang="en-US" dirty="0"/>
              <a:t>The processor (CPU)…</a:t>
            </a:r>
          </a:p>
          <a:p>
            <a:pPr lvl="1">
              <a:defRPr/>
            </a:pPr>
            <a:r>
              <a:rPr lang="en-US" altLang="en-US" dirty="0" err="1"/>
              <a:t>datapath</a:t>
            </a:r>
            <a:r>
              <a:rPr lang="en-US" altLang="en-US" dirty="0"/>
              <a:t> </a:t>
            </a:r>
          </a:p>
          <a:p>
            <a:pPr lvl="1">
              <a:defRPr/>
            </a:pPr>
            <a:r>
              <a:rPr lang="en-US" altLang="en-US" dirty="0"/>
              <a:t>control</a:t>
            </a:r>
          </a:p>
          <a:p>
            <a:pPr>
              <a:defRPr/>
            </a:pPr>
            <a:r>
              <a:rPr lang="en-US" altLang="en-US" dirty="0"/>
              <a:t>…implemented using millions of transistors</a:t>
            </a:r>
          </a:p>
          <a:p>
            <a:pPr>
              <a:defRPr/>
            </a:pPr>
            <a:r>
              <a:rPr lang="en-US" altLang="en-US" dirty="0"/>
              <a:t>…impossible to understand by looking at individual transistors</a:t>
            </a:r>
          </a:p>
          <a:p>
            <a:pPr>
              <a:defRPr/>
            </a:pPr>
            <a:r>
              <a:rPr lang="en-US" altLang="en-US" dirty="0"/>
              <a:t>we need...</a:t>
            </a:r>
            <a:br>
              <a:rPr lang="en-US" altLang="en-US" dirty="0"/>
            </a:br>
            <a:br>
              <a:rPr lang="en-US" altLang="en-US" dirty="0"/>
            </a:br>
            <a:endParaRPr lang="en-US" alt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B74EE7-6C67-4D91-B5BC-FA0CF2540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B02140F-2D82-443E-A840-E2490E3A51AF}" type="datetime1">
              <a:rPr lang="en-US"/>
              <a:pPr>
                <a:defRPr/>
              </a:pPr>
              <a:t>6/27/2020</a:t>
            </a:fld>
            <a:endParaRPr lang="en-US"/>
          </a:p>
        </p:txBody>
      </p:sp>
      <p:sp>
        <p:nvSpPr>
          <p:cNvPr id="19461" name="Footer Placeholder 2">
            <a:extLst>
              <a:ext uri="{FF2B5EF4-FFF2-40B4-BE49-F238E27FC236}">
                <a16:creationId xmlns:a16="http://schemas.microsoft.com/office/drawing/2014/main" id="{EA145D2B-49AD-45B6-B5C7-78D8735F7C5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7030A0"/>
                </a:solidFill>
              </a:rPr>
              <a:t>Shammi Akhtar</a:t>
            </a:r>
          </a:p>
        </p:txBody>
      </p:sp>
      <p:sp>
        <p:nvSpPr>
          <p:cNvPr id="19462" name="Slide Number Placeholder 3">
            <a:extLst>
              <a:ext uri="{FF2B5EF4-FFF2-40B4-BE49-F238E27FC236}">
                <a16:creationId xmlns:a16="http://schemas.microsoft.com/office/drawing/2014/main" id="{2AF53E11-EBD1-4608-9BBA-65C96135C92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FBE69360-8DD9-44A4-AA85-19401303E6D3}" type="slidenum">
              <a:rPr lang="en-US" altLang="en-US">
                <a:solidFill>
                  <a:schemeClr val="accent1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en-US" altLang="en-US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684</TotalTime>
  <Words>1391</Words>
  <Application>Microsoft Office PowerPoint</Application>
  <PresentationFormat>Widescreen</PresentationFormat>
  <Paragraphs>255</Paragraphs>
  <Slides>28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41" baseType="lpstr">
      <vt:lpstr>Arial</vt:lpstr>
      <vt:lpstr>Calibri</vt:lpstr>
      <vt:lpstr>Courier</vt:lpstr>
      <vt:lpstr>Courier New</vt:lpstr>
      <vt:lpstr>Gill Sans MT</vt:lpstr>
      <vt:lpstr>Helvetica</vt:lpstr>
      <vt:lpstr>Tahoma</vt:lpstr>
      <vt:lpstr>Times New Roman</vt:lpstr>
      <vt:lpstr>Tw Cen MT</vt:lpstr>
      <vt:lpstr>Tw Cen MT Condensed</vt:lpstr>
      <vt:lpstr>Wingdings</vt:lpstr>
      <vt:lpstr>Wingdings 3</vt:lpstr>
      <vt:lpstr>Integral</vt:lpstr>
      <vt:lpstr>WELCOME TO OUR ONLINE CLASS</vt:lpstr>
      <vt:lpstr>COMPUTER  ARCHITECTURE</vt:lpstr>
      <vt:lpstr>What is computer?</vt:lpstr>
      <vt:lpstr>PowerPoint Presentation</vt:lpstr>
      <vt:lpstr>What is computer?</vt:lpstr>
      <vt:lpstr>The Five Classic Components of a Computer</vt:lpstr>
      <vt:lpstr>Question/answer</vt:lpstr>
      <vt:lpstr>Introduction</vt:lpstr>
      <vt:lpstr>Our Primary Focus</vt:lpstr>
      <vt:lpstr>What is “Computer Architecture”</vt:lpstr>
      <vt:lpstr>Instruction Set Architecture (subset of Computer Arch.)</vt:lpstr>
      <vt:lpstr>The Instruction Set: a Critical Interface</vt:lpstr>
      <vt:lpstr>Instruction Set Architecture</vt:lpstr>
      <vt:lpstr> What is Computer Architecture? Easy Answer</vt:lpstr>
      <vt:lpstr>What is “Computer Architecture”?</vt:lpstr>
      <vt:lpstr>Organization</vt:lpstr>
      <vt:lpstr>#introduction to computer architecture</vt:lpstr>
      <vt:lpstr>Forces on Computer Architecture</vt:lpstr>
      <vt:lpstr>PowerPoint Presentation</vt:lpstr>
      <vt:lpstr>Measurement and Evaluation</vt:lpstr>
      <vt:lpstr>Why do Computer Architecture?</vt:lpstr>
      <vt:lpstr>Course Content</vt:lpstr>
      <vt:lpstr>So what's in it for me?</vt:lpstr>
      <vt:lpstr>   What you should know from prereqs?</vt:lpstr>
      <vt:lpstr>Levels of Representation </vt:lpstr>
      <vt:lpstr>Levels of Organization</vt:lpstr>
      <vt:lpstr>Execution Cycle</vt:lpstr>
      <vt:lpstr>End of today's CLASS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 ARCHITECTURE</dc:title>
  <dc:creator>Akhter Hasan</dc:creator>
  <cp:lastModifiedBy>Akhter Hasan</cp:lastModifiedBy>
  <cp:revision>17</cp:revision>
  <dcterms:created xsi:type="dcterms:W3CDTF">2020-06-02T17:57:55Z</dcterms:created>
  <dcterms:modified xsi:type="dcterms:W3CDTF">2020-06-27T16:51:01Z</dcterms:modified>
</cp:coreProperties>
</file>