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8" r:id="rId4"/>
    <p:sldId id="259" r:id="rId5"/>
    <p:sldId id="275" r:id="rId6"/>
    <p:sldId id="308" r:id="rId7"/>
    <p:sldId id="257" r:id="rId8"/>
    <p:sldId id="262" r:id="rId9"/>
    <p:sldId id="263" r:id="rId10"/>
    <p:sldId id="264" r:id="rId11"/>
    <p:sldId id="272" r:id="rId12"/>
    <p:sldId id="309" r:id="rId13"/>
    <p:sldId id="273" r:id="rId14"/>
    <p:sldId id="310" r:id="rId15"/>
    <p:sldId id="288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</p:embeddedFont>
    <p:embeddedFont>
      <p:font typeface="Sor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8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d1bf8d60a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d1bf8d60a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286fec561a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286fec561a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d1bf8d60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d1bf8d60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rot="-5400000" flipH="1">
              <a:off x="-380550" y="571163"/>
              <a:ext cx="2426100" cy="9030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2" name="Google Shape;102;p11"/>
            <p:cNvCxnSpPr/>
            <p:nvPr/>
          </p:nvCxnSpPr>
          <p:spPr>
            <a:xfrm rot="-5400000" flipH="1">
              <a:off x="-924000" y="1419413"/>
              <a:ext cx="3439500" cy="524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name="adj1" fmla="val 5119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5" name="Google Shape;105;p11"/>
            <p:cNvCxnSpPr/>
            <p:nvPr/>
          </p:nvCxnSpPr>
          <p:spPr>
            <a:xfrm rot="10800000" flipH="1">
              <a:off x="-135425" y="4399725"/>
              <a:ext cx="8882400" cy="252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name="adj1" fmla="val 325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14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rot="10800000" flipH="1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name="adj1" fmla="val 434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7" name="Google Shape;147;p15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1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2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3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4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name="adj1" fmla="val 81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name="adj1" fmla="val 4694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2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3" name="Google Shape;223;p21"/>
            <p:cNvCxnSpPr/>
            <p:nvPr/>
          </p:nvCxnSpPr>
          <p:spPr>
            <a:xfrm rot="-5400000" flipH="1">
              <a:off x="6680600" y="138925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7" name="Google Shape;227;p21"/>
            <p:cNvCxnSpPr/>
            <p:nvPr/>
          </p:nvCxnSpPr>
          <p:spPr>
            <a:xfrm rot="-5400000" flipH="1">
              <a:off x="-1623700" y="-109780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2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3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4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5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6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9059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9476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1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3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4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5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6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7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8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9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3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14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5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name="adj1" fmla="val -366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1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3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5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1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CREDITS: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  <a:hlinkClick r:id="rId2"/>
              </a:rPr>
              <a:t>Slidesgo</a:t>
            </a:r>
            <a:r>
              <a:rPr lang="en-GB" sz="1200" b="1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,</a:t>
            </a:r>
            <a:r>
              <a:rPr lang="en-GB"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 and includes icons by </a:t>
            </a:r>
            <a:r>
              <a:rPr lang="en-GB" sz="1200" b="1" u="sng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 </a:t>
            </a:r>
            <a:endParaRPr sz="1200" b="1" u="sng">
              <a:solidFill>
                <a:schemeClr val="dk1"/>
              </a:solidFill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2000" y="295804"/>
            <a:ext cx="8100000" cy="594000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 panose="020F0302020204030203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6" name="Google Shape;36;p4"/>
          <p:cNvCxnSpPr/>
          <p:nvPr/>
        </p:nvCxnSpPr>
        <p:spPr>
          <a:xfrm rot="-5400000" flipH="1">
            <a:off x="-1741502" y="1903025"/>
            <a:ext cx="4581000" cy="342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64;p6"/>
            <p:cNvCxnSpPr/>
            <p:nvPr/>
          </p:nvCxnSpPr>
          <p:spPr>
            <a:xfrm rot="-5400000" flipH="1">
              <a:off x="-2079325" y="1859333"/>
              <a:ext cx="4747800" cy="149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>
            <a:spLocks noGrp="1"/>
          </p:cNvSpPr>
          <p:nvPr>
            <p:ph type="pic" idx="2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name="adj1" fmla="val 6414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name="adj1" fmla="val 34437"/>
                <a:gd name="adj2" fmla="val 30563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●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○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■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●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○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■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●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○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Char char="■"/>
              <a:defRPr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4157700" y="247790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Speech Processing Project</a:t>
            </a:r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3995420" y="2242185"/>
            <a:ext cx="4502150" cy="1910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Group Number :3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Group Members: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                               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Susmita Goswami,2221409042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                                      Nafis Karim, 2221342642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                                    Marium Uddin ‌2233480042</a:t>
            </a:r>
          </a:p>
        </p:txBody>
      </p:sp>
      <p:cxnSp>
        <p:nvCxnSpPr>
          <p:cNvPr id="370" name="Google Shape;370;p33"/>
          <p:cNvCxnSpPr/>
          <p:nvPr/>
        </p:nvCxnSpPr>
        <p:spPr>
          <a:xfrm rot="-5400000" flipH="1">
            <a:off x="1775110" y="106543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/>
                    <a:t>    </a:t>
                  </a: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Expected Results</a:t>
            </a:r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997585" y="1437005"/>
            <a:ext cx="7331710" cy="2087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Accurate text transcription from audio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Correct speaker identification and segmentation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Natural-sounding synthesized speech output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Additional features: pitch changer and voice changer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Timeline &amp; Task Breakdown</a:t>
            </a:r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354330" y="1642745"/>
          <a:ext cx="8166735" cy="2551430"/>
        </p:xfrm>
        <a:graphic>
          <a:graphicData uri="http://schemas.openxmlformats.org/drawingml/2006/table">
            <a:tbl>
              <a:tblPr/>
              <a:tblGrid>
                <a:gridCol w="272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Week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Speech-to-Text (STT)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Develop speech transcription system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Text-to-Speech (TTS)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Build natural speech synthesis module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Audio Processing &amp; Editing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Implement noise reduction, volume control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Speaker Diarization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Separate speakers in audio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Pitch Changer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Modify audio pitch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Voice Changer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Change speaker’s voice profile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75FE-3FD9-4154-94BC-C3DAC9B3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C6C4-EF72-4FA5-989E-3B81879C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4602498" cy="2726521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processing:upgrade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to work instantly for lie calls or meetings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support: Add transcription and speech synthesis in multiple language and accents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deployment: host the system online for broader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accesscibility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scalability.</a:t>
            </a:r>
          </a:p>
        </p:txBody>
      </p:sp>
      <p:grpSp>
        <p:nvGrpSpPr>
          <p:cNvPr id="4" name="Google Shape;1792;p64">
            <a:extLst>
              <a:ext uri="{FF2B5EF4-FFF2-40B4-BE49-F238E27FC236}">
                <a16:creationId xmlns:a16="http://schemas.microsoft.com/office/drawing/2014/main" id="{65E8A301-7E02-4D30-8A43-2F3CEB69964A}"/>
              </a:ext>
            </a:extLst>
          </p:cNvPr>
          <p:cNvGrpSpPr/>
          <p:nvPr/>
        </p:nvGrpSpPr>
        <p:grpSpPr>
          <a:xfrm>
            <a:off x="6269148" y="1302812"/>
            <a:ext cx="1796197" cy="1982044"/>
            <a:chOff x="-3156875" y="1538300"/>
            <a:chExt cx="2930175" cy="3233350"/>
          </a:xfrm>
        </p:grpSpPr>
        <p:sp>
          <p:nvSpPr>
            <p:cNvPr id="5" name="Google Shape;1793;p64">
              <a:extLst>
                <a:ext uri="{FF2B5EF4-FFF2-40B4-BE49-F238E27FC236}">
                  <a16:creationId xmlns:a16="http://schemas.microsoft.com/office/drawing/2014/main" id="{F603A0CF-1F92-448D-981E-44064D48D033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94;p64">
              <a:extLst>
                <a:ext uri="{FF2B5EF4-FFF2-40B4-BE49-F238E27FC236}">
                  <a16:creationId xmlns:a16="http://schemas.microsoft.com/office/drawing/2014/main" id="{4254FAD4-5B9A-4B2B-8D0B-65541D1CA234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95;p64">
              <a:extLst>
                <a:ext uri="{FF2B5EF4-FFF2-40B4-BE49-F238E27FC236}">
                  <a16:creationId xmlns:a16="http://schemas.microsoft.com/office/drawing/2014/main" id="{DBCA7BFD-ABB9-498A-AD00-470198C84A94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96;p64">
              <a:extLst>
                <a:ext uri="{FF2B5EF4-FFF2-40B4-BE49-F238E27FC236}">
                  <a16:creationId xmlns:a16="http://schemas.microsoft.com/office/drawing/2014/main" id="{908F060B-FBC5-4D2A-B32C-D6FCED093DB6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97;p64">
              <a:extLst>
                <a:ext uri="{FF2B5EF4-FFF2-40B4-BE49-F238E27FC236}">
                  <a16:creationId xmlns:a16="http://schemas.microsoft.com/office/drawing/2014/main" id="{AA569B9F-B354-4613-A9EB-9CC74A008E79}"/>
                </a:ext>
              </a:extLst>
            </p:cNvPr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98;p64">
              <a:extLst>
                <a:ext uri="{FF2B5EF4-FFF2-40B4-BE49-F238E27FC236}">
                  <a16:creationId xmlns:a16="http://schemas.microsoft.com/office/drawing/2014/main" id="{18031B40-4D51-4BC1-86ED-A02AEA33E97E}"/>
                </a:ext>
              </a:extLst>
            </p:cNvPr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9;p64">
              <a:extLst>
                <a:ext uri="{FF2B5EF4-FFF2-40B4-BE49-F238E27FC236}">
                  <a16:creationId xmlns:a16="http://schemas.microsoft.com/office/drawing/2014/main" id="{1B0DFFB3-D78D-4AD5-A71E-DE58365511AB}"/>
                </a:ext>
              </a:extLst>
            </p:cNvPr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2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0;p64">
              <a:extLst>
                <a:ext uri="{FF2B5EF4-FFF2-40B4-BE49-F238E27FC236}">
                  <a16:creationId xmlns:a16="http://schemas.microsoft.com/office/drawing/2014/main" id="{D7FA028F-41D2-49D2-A1D5-CAE433C2F0BA}"/>
                </a:ext>
              </a:extLst>
            </p:cNvPr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01;p64">
              <a:extLst>
                <a:ext uri="{FF2B5EF4-FFF2-40B4-BE49-F238E27FC236}">
                  <a16:creationId xmlns:a16="http://schemas.microsoft.com/office/drawing/2014/main" id="{16BB4634-B7D1-441F-BE65-79CE51BC4C9F}"/>
                </a:ext>
              </a:extLst>
            </p:cNvPr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2;p64">
              <a:extLst>
                <a:ext uri="{FF2B5EF4-FFF2-40B4-BE49-F238E27FC236}">
                  <a16:creationId xmlns:a16="http://schemas.microsoft.com/office/drawing/2014/main" id="{54EEE7BC-5AA3-4F71-8F8D-DB3A5F12E648}"/>
                </a:ext>
              </a:extLst>
            </p:cNvPr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3;p64">
              <a:extLst>
                <a:ext uri="{FF2B5EF4-FFF2-40B4-BE49-F238E27FC236}">
                  <a16:creationId xmlns:a16="http://schemas.microsoft.com/office/drawing/2014/main" id="{46F98519-958C-41CE-A5C5-04A8990AE7E3}"/>
                </a:ext>
              </a:extLst>
            </p:cNvPr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4;p64">
              <a:extLst>
                <a:ext uri="{FF2B5EF4-FFF2-40B4-BE49-F238E27FC236}">
                  <a16:creationId xmlns:a16="http://schemas.microsoft.com/office/drawing/2014/main" id="{92FCAAE3-3160-42E1-868D-2AA96E79AC2C}"/>
                </a:ext>
              </a:extLst>
            </p:cNvPr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05;p64">
              <a:extLst>
                <a:ext uri="{FF2B5EF4-FFF2-40B4-BE49-F238E27FC236}">
                  <a16:creationId xmlns:a16="http://schemas.microsoft.com/office/drawing/2014/main" id="{2333BA41-6966-48B5-9BF0-461351489DE3}"/>
                </a:ext>
              </a:extLst>
            </p:cNvPr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06;p64">
              <a:extLst>
                <a:ext uri="{FF2B5EF4-FFF2-40B4-BE49-F238E27FC236}">
                  <a16:creationId xmlns:a16="http://schemas.microsoft.com/office/drawing/2014/main" id="{4D763AB8-65A8-48A9-ADDA-A0561AAC63F2}"/>
                </a:ext>
              </a:extLst>
            </p:cNvPr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07;p64">
              <a:extLst>
                <a:ext uri="{FF2B5EF4-FFF2-40B4-BE49-F238E27FC236}">
                  <a16:creationId xmlns:a16="http://schemas.microsoft.com/office/drawing/2014/main" id="{EFE3673F-1258-4CD1-86A0-541191D6D16E}"/>
                </a:ext>
              </a:extLst>
            </p:cNvPr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08;p64">
              <a:extLst>
                <a:ext uri="{FF2B5EF4-FFF2-40B4-BE49-F238E27FC236}">
                  <a16:creationId xmlns:a16="http://schemas.microsoft.com/office/drawing/2014/main" id="{E8F584E3-CF90-4C97-8F1A-5758CE5D8854}"/>
                </a:ext>
              </a:extLst>
            </p:cNvPr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09;p64">
              <a:extLst>
                <a:ext uri="{FF2B5EF4-FFF2-40B4-BE49-F238E27FC236}">
                  <a16:creationId xmlns:a16="http://schemas.microsoft.com/office/drawing/2014/main" id="{90AB475C-74BD-4F9A-8DAA-DB2E461BF23B}"/>
                </a:ext>
              </a:extLst>
            </p:cNvPr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0;p64">
              <a:extLst>
                <a:ext uri="{FF2B5EF4-FFF2-40B4-BE49-F238E27FC236}">
                  <a16:creationId xmlns:a16="http://schemas.microsoft.com/office/drawing/2014/main" id="{7BFDCB42-A088-47EF-AA94-7F4747043639}"/>
                </a:ext>
              </a:extLst>
            </p:cNvPr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11;p64">
              <a:extLst>
                <a:ext uri="{FF2B5EF4-FFF2-40B4-BE49-F238E27FC236}">
                  <a16:creationId xmlns:a16="http://schemas.microsoft.com/office/drawing/2014/main" id="{2B148999-CD14-4999-A234-FCF56C3DA476}"/>
                </a:ext>
              </a:extLst>
            </p:cNvPr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12;p64">
              <a:extLst>
                <a:ext uri="{FF2B5EF4-FFF2-40B4-BE49-F238E27FC236}">
                  <a16:creationId xmlns:a16="http://schemas.microsoft.com/office/drawing/2014/main" id="{8FC57A6E-7F36-4B8C-A155-C6E447B438FA}"/>
                </a:ext>
              </a:extLst>
            </p:cNvPr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3;p64">
              <a:extLst>
                <a:ext uri="{FF2B5EF4-FFF2-40B4-BE49-F238E27FC236}">
                  <a16:creationId xmlns:a16="http://schemas.microsoft.com/office/drawing/2014/main" id="{967B84DD-0A3A-46EC-8248-B9016B7F91D7}"/>
                </a:ext>
              </a:extLst>
            </p:cNvPr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14;p64">
              <a:extLst>
                <a:ext uri="{FF2B5EF4-FFF2-40B4-BE49-F238E27FC236}">
                  <a16:creationId xmlns:a16="http://schemas.microsoft.com/office/drawing/2014/main" id="{7641AADF-C055-4A0B-BC17-D4AF64D2C55B}"/>
                </a:ext>
              </a:extLst>
            </p:cNvPr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30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15;p64">
              <a:extLst>
                <a:ext uri="{FF2B5EF4-FFF2-40B4-BE49-F238E27FC236}">
                  <a16:creationId xmlns:a16="http://schemas.microsoft.com/office/drawing/2014/main" id="{4F2B6ADA-C23B-4D5C-B6FD-A42DFBFE05A8}"/>
                </a:ext>
              </a:extLst>
            </p:cNvPr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16;p64">
              <a:extLst>
                <a:ext uri="{FF2B5EF4-FFF2-40B4-BE49-F238E27FC236}">
                  <a16:creationId xmlns:a16="http://schemas.microsoft.com/office/drawing/2014/main" id="{DBA80492-E5BE-4246-9BC6-A2BD625755BA}"/>
                </a:ext>
              </a:extLst>
            </p:cNvPr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17;p64">
              <a:extLst>
                <a:ext uri="{FF2B5EF4-FFF2-40B4-BE49-F238E27FC236}">
                  <a16:creationId xmlns:a16="http://schemas.microsoft.com/office/drawing/2014/main" id="{56C7D119-8E25-4E16-ACD0-09E5B33A8A18}"/>
                </a:ext>
              </a:extLst>
            </p:cNvPr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18;p64">
              <a:extLst>
                <a:ext uri="{FF2B5EF4-FFF2-40B4-BE49-F238E27FC236}">
                  <a16:creationId xmlns:a16="http://schemas.microsoft.com/office/drawing/2014/main" id="{DE28634D-D4DE-42D5-AF0D-53671EEE246E}"/>
                </a:ext>
              </a:extLst>
            </p:cNvPr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19;p64">
              <a:extLst>
                <a:ext uri="{FF2B5EF4-FFF2-40B4-BE49-F238E27FC236}">
                  <a16:creationId xmlns:a16="http://schemas.microsoft.com/office/drawing/2014/main" id="{5E9B79E4-C660-41F0-8DB8-ACA75E2616DA}"/>
                </a:ext>
              </a:extLst>
            </p:cNvPr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20;p64">
              <a:extLst>
                <a:ext uri="{FF2B5EF4-FFF2-40B4-BE49-F238E27FC236}">
                  <a16:creationId xmlns:a16="http://schemas.microsoft.com/office/drawing/2014/main" id="{BE23FFDA-C369-4007-B2A7-8609DECCA558}"/>
                </a:ext>
              </a:extLst>
            </p:cNvPr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018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997585" y="1437005"/>
            <a:ext cx="7331710" cy="2087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Built an integrated system combining key speech processing techniques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System performs well with real-world audio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Demonstrates practical applications for transcription, voice modification, and audio editing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Steps toward accessible speech technology for everyday 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FC38-BCC8-4C51-878F-6872F372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298" y="1790745"/>
            <a:ext cx="2825458" cy="59877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633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Reference</a:t>
            </a:r>
          </a:p>
        </p:txBody>
      </p:sp>
      <p:sp>
        <p:nvSpPr>
          <p:cNvPr id="1827" name="Google Shape;1827;p65"/>
          <p:cNvSpPr txBox="1">
            <a:spLocks noGrp="1"/>
          </p:cNvSpPr>
          <p:nvPr>
            <p:ph type="subTitle" idx="2"/>
          </p:nvPr>
        </p:nvSpPr>
        <p:spPr>
          <a:xfrm>
            <a:off x="840105" y="1163955"/>
            <a:ext cx="7583805" cy="3015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0"/>
              <a:t>Dwivedi, D., Ganguly, A. and V.V. Haragopal (2023). Contrast between simple and complex classification algorithms. Elsevier eBooks, pp.93–110. doi:https://doi.org/10.1016/b978-0-323-91776-6.00016-6.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0"/>
              <a:t>Gladia.io. (2023). Gladia - Introduction to Speech-to-Text AI. [online] Available at: https://www.gladia.io/blog/introduction-to-speech-to-text-ai.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0"/>
              <a:t>Le Prell, C.G. and Clavier, O.H. (2017). Effects of noise on speech recognition: Challenges for communication by service members. Hearing Research, 349, pp.76–89. doi:https://doi.org/10.1016/j.heares.2016.10.004.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997585" y="1437005"/>
            <a:ext cx="7331710" cy="2087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What is Speech Processing?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Importance: virtual assistants, call centers, voice-operated 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Our goal: Build a robust system to clean audio, identify speakers, transcribe speech, and convert text back to speech</a:t>
            </a:r>
          </a:p>
        </p:txBody>
      </p:sp>
      <p:sp>
        <p:nvSpPr>
          <p:cNvPr id="1776" name="Google Shape;1776;p64"/>
          <p:cNvSpPr/>
          <p:nvPr/>
        </p:nvSpPr>
        <p:spPr>
          <a:xfrm>
            <a:off x="7710731" y="991572"/>
            <a:ext cx="67234" cy="124016"/>
          </a:xfrm>
          <a:custGeom>
            <a:avLst/>
            <a:gdLst/>
            <a:ahLst/>
            <a:cxnLst/>
            <a:rect l="l" t="t" r="r" b="b"/>
            <a:pathLst>
              <a:path w="4104" h="7570" extrusionOk="0">
                <a:moveTo>
                  <a:pt x="1" y="1"/>
                </a:moveTo>
                <a:lnTo>
                  <a:pt x="1" y="7569"/>
                </a:lnTo>
                <a:lnTo>
                  <a:pt x="4104" y="7569"/>
                </a:lnTo>
                <a:lnTo>
                  <a:pt x="41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64"/>
          <p:cNvSpPr/>
          <p:nvPr/>
        </p:nvSpPr>
        <p:spPr>
          <a:xfrm>
            <a:off x="7776452" y="843190"/>
            <a:ext cx="396899" cy="316231"/>
          </a:xfrm>
          <a:custGeom>
            <a:avLst/>
            <a:gdLst/>
            <a:ahLst/>
            <a:cxnLst/>
            <a:rect l="l" t="t" r="r" b="b"/>
            <a:pathLst>
              <a:path w="24227" h="19303" extrusionOk="0">
                <a:moveTo>
                  <a:pt x="62" y="9059"/>
                </a:moveTo>
                <a:cubicBezTo>
                  <a:pt x="62" y="9059"/>
                  <a:pt x="5746" y="1034"/>
                  <a:pt x="16627" y="1"/>
                </a:cubicBezTo>
                <a:lnTo>
                  <a:pt x="16354" y="9089"/>
                </a:lnTo>
                <a:cubicBezTo>
                  <a:pt x="16323" y="10396"/>
                  <a:pt x="16688" y="11673"/>
                  <a:pt x="17478" y="12676"/>
                </a:cubicBezTo>
                <a:cubicBezTo>
                  <a:pt x="18542" y="13983"/>
                  <a:pt x="20579" y="15168"/>
                  <a:pt x="24226" y="14104"/>
                </a:cubicBezTo>
                <a:cubicBezTo>
                  <a:pt x="24226" y="14104"/>
                  <a:pt x="17843" y="17782"/>
                  <a:pt x="10183" y="18816"/>
                </a:cubicBezTo>
                <a:cubicBezTo>
                  <a:pt x="6657" y="19302"/>
                  <a:pt x="3040" y="18512"/>
                  <a:pt x="1" y="16627"/>
                </a:cubicBezTo>
                <a:lnTo>
                  <a:pt x="1" y="16627"/>
                </a:lnTo>
                <a:lnTo>
                  <a:pt x="1" y="90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64"/>
          <p:cNvSpPr/>
          <p:nvPr/>
        </p:nvSpPr>
        <p:spPr>
          <a:xfrm>
            <a:off x="8037701" y="815309"/>
            <a:ext cx="314888" cy="265954"/>
          </a:xfrm>
          <a:custGeom>
            <a:avLst/>
            <a:gdLst/>
            <a:ahLst/>
            <a:cxnLst/>
            <a:rect l="l" t="t" r="r" b="b"/>
            <a:pathLst>
              <a:path w="19221" h="16234" extrusionOk="0">
                <a:moveTo>
                  <a:pt x="12838" y="1"/>
                </a:moveTo>
                <a:cubicBezTo>
                  <a:pt x="4509" y="548"/>
                  <a:pt x="588" y="4864"/>
                  <a:pt x="588" y="4864"/>
                </a:cubicBezTo>
                <a:lnTo>
                  <a:pt x="436" y="10791"/>
                </a:lnTo>
                <a:cubicBezTo>
                  <a:pt x="0" y="13945"/>
                  <a:pt x="2549" y="16234"/>
                  <a:pt x="5730" y="16234"/>
                </a:cubicBezTo>
                <a:cubicBezTo>
                  <a:pt x="6319" y="16234"/>
                  <a:pt x="6931" y="16155"/>
                  <a:pt x="7549" y="15989"/>
                </a:cubicBezTo>
                <a:lnTo>
                  <a:pt x="13141" y="14530"/>
                </a:lnTo>
                <a:lnTo>
                  <a:pt x="16333" y="11186"/>
                </a:lnTo>
                <a:lnTo>
                  <a:pt x="19221" y="7265"/>
                </a:lnTo>
                <a:lnTo>
                  <a:pt x="17488" y="5776"/>
                </a:lnTo>
                <a:lnTo>
                  <a:pt x="14084" y="7083"/>
                </a:lnTo>
                <a:lnTo>
                  <a:pt x="10953" y="8299"/>
                </a:lnTo>
                <a:lnTo>
                  <a:pt x="6181" y="8299"/>
                </a:lnTo>
                <a:lnTo>
                  <a:pt x="5421" y="6171"/>
                </a:lnTo>
                <a:cubicBezTo>
                  <a:pt x="9737" y="3891"/>
                  <a:pt x="12838" y="3648"/>
                  <a:pt x="12838" y="3648"/>
                </a:cubicBezTo>
                <a:lnTo>
                  <a:pt x="13476" y="2432"/>
                </a:lnTo>
                <a:lnTo>
                  <a:pt x="128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64"/>
          <p:cNvSpPr/>
          <p:nvPr/>
        </p:nvSpPr>
        <p:spPr>
          <a:xfrm>
            <a:off x="7047992" y="1054804"/>
            <a:ext cx="145919" cy="186253"/>
          </a:xfrm>
          <a:custGeom>
            <a:avLst/>
            <a:gdLst/>
            <a:ahLst/>
            <a:cxnLst/>
            <a:rect l="l" t="t" r="r" b="b"/>
            <a:pathLst>
              <a:path w="8907" h="11369" extrusionOk="0">
                <a:moveTo>
                  <a:pt x="3740" y="1"/>
                </a:moveTo>
                <a:lnTo>
                  <a:pt x="1" y="5533"/>
                </a:lnTo>
                <a:lnTo>
                  <a:pt x="4712" y="11369"/>
                </a:lnTo>
                <a:lnTo>
                  <a:pt x="8907" y="7843"/>
                </a:lnTo>
                <a:lnTo>
                  <a:pt x="37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64"/>
          <p:cNvSpPr/>
          <p:nvPr/>
        </p:nvSpPr>
        <p:spPr>
          <a:xfrm>
            <a:off x="6907588" y="1145426"/>
            <a:ext cx="305255" cy="369999"/>
          </a:xfrm>
          <a:custGeom>
            <a:avLst/>
            <a:gdLst/>
            <a:ahLst/>
            <a:cxnLst/>
            <a:rect l="l" t="t" r="r" b="b"/>
            <a:pathLst>
              <a:path w="18633" h="22585" extrusionOk="0">
                <a:moveTo>
                  <a:pt x="8572" y="1"/>
                </a:moveTo>
                <a:cubicBezTo>
                  <a:pt x="2645" y="1065"/>
                  <a:pt x="426" y="9758"/>
                  <a:pt x="0" y="22190"/>
                </a:cubicBezTo>
                <a:cubicBezTo>
                  <a:pt x="0" y="22190"/>
                  <a:pt x="1824" y="22402"/>
                  <a:pt x="3313" y="21551"/>
                </a:cubicBezTo>
                <a:cubicBezTo>
                  <a:pt x="4013" y="21156"/>
                  <a:pt x="4712" y="20792"/>
                  <a:pt x="5532" y="20670"/>
                </a:cubicBezTo>
                <a:cubicBezTo>
                  <a:pt x="7265" y="20244"/>
                  <a:pt x="10122" y="19971"/>
                  <a:pt x="12311" y="21612"/>
                </a:cubicBezTo>
                <a:cubicBezTo>
                  <a:pt x="12311" y="21612"/>
                  <a:pt x="13283" y="22585"/>
                  <a:pt x="15168" y="21764"/>
                </a:cubicBezTo>
                <a:cubicBezTo>
                  <a:pt x="15168" y="21764"/>
                  <a:pt x="18633" y="9758"/>
                  <a:pt x="14408" y="37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64"/>
          <p:cNvSpPr/>
          <p:nvPr/>
        </p:nvSpPr>
        <p:spPr>
          <a:xfrm>
            <a:off x="6879707" y="1473708"/>
            <a:ext cx="198703" cy="255321"/>
          </a:xfrm>
          <a:custGeom>
            <a:avLst/>
            <a:gdLst/>
            <a:ahLst/>
            <a:cxnLst/>
            <a:rect l="l" t="t" r="r" b="b"/>
            <a:pathLst>
              <a:path w="12129" h="15585" extrusionOk="0">
                <a:moveTo>
                  <a:pt x="9279" y="1"/>
                </a:moveTo>
                <a:cubicBezTo>
                  <a:pt x="8415" y="1"/>
                  <a:pt x="7123" y="170"/>
                  <a:pt x="5958" y="995"/>
                </a:cubicBezTo>
                <a:cubicBezTo>
                  <a:pt x="5958" y="995"/>
                  <a:pt x="0" y="8563"/>
                  <a:pt x="4104" y="15585"/>
                </a:cubicBezTo>
                <a:lnTo>
                  <a:pt x="6353" y="14247"/>
                </a:lnTo>
                <a:cubicBezTo>
                  <a:pt x="6353" y="14247"/>
                  <a:pt x="3283" y="8411"/>
                  <a:pt x="7994" y="5098"/>
                </a:cubicBezTo>
                <a:lnTo>
                  <a:pt x="8663" y="4855"/>
                </a:lnTo>
                <a:lnTo>
                  <a:pt x="8663" y="6618"/>
                </a:lnTo>
                <a:lnTo>
                  <a:pt x="8663" y="13791"/>
                </a:lnTo>
                <a:lnTo>
                  <a:pt x="11672" y="13791"/>
                </a:lnTo>
                <a:lnTo>
                  <a:pt x="11672" y="6679"/>
                </a:lnTo>
                <a:lnTo>
                  <a:pt x="12128" y="569"/>
                </a:lnTo>
                <a:cubicBezTo>
                  <a:pt x="11429" y="235"/>
                  <a:pt x="10791" y="113"/>
                  <a:pt x="10274" y="83"/>
                </a:cubicBezTo>
                <a:cubicBezTo>
                  <a:pt x="10274" y="83"/>
                  <a:pt x="9880" y="1"/>
                  <a:pt x="92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64"/>
          <p:cNvSpPr/>
          <p:nvPr/>
        </p:nvSpPr>
        <p:spPr>
          <a:xfrm>
            <a:off x="7106261" y="862110"/>
            <a:ext cx="644864" cy="931198"/>
          </a:xfrm>
          <a:custGeom>
            <a:avLst/>
            <a:gdLst/>
            <a:ahLst/>
            <a:cxnLst/>
            <a:rect l="l" t="t" r="r" b="b"/>
            <a:pathLst>
              <a:path w="39363" h="56841" extrusionOk="0">
                <a:moveTo>
                  <a:pt x="39211" y="12463"/>
                </a:moveTo>
                <a:cubicBezTo>
                  <a:pt x="38846" y="20700"/>
                  <a:pt x="37326" y="37904"/>
                  <a:pt x="31551" y="48938"/>
                </a:cubicBezTo>
                <a:cubicBezTo>
                  <a:pt x="28663" y="54470"/>
                  <a:pt x="22888" y="56841"/>
                  <a:pt x="17569" y="56050"/>
                </a:cubicBezTo>
                <a:cubicBezTo>
                  <a:pt x="13496" y="55442"/>
                  <a:pt x="9666" y="53011"/>
                  <a:pt x="7538" y="48695"/>
                </a:cubicBezTo>
                <a:cubicBezTo>
                  <a:pt x="3648" y="40913"/>
                  <a:pt x="1246" y="28785"/>
                  <a:pt x="243" y="12767"/>
                </a:cubicBezTo>
                <a:cubicBezTo>
                  <a:pt x="0" y="9393"/>
                  <a:pt x="1794" y="6262"/>
                  <a:pt x="4712" y="4682"/>
                </a:cubicBezTo>
                <a:cubicBezTo>
                  <a:pt x="5198" y="4408"/>
                  <a:pt x="5745" y="4165"/>
                  <a:pt x="6322" y="3983"/>
                </a:cubicBezTo>
                <a:cubicBezTo>
                  <a:pt x="6930" y="3800"/>
                  <a:pt x="7508" y="3618"/>
                  <a:pt x="8207" y="3436"/>
                </a:cubicBezTo>
                <a:cubicBezTo>
                  <a:pt x="15380" y="1521"/>
                  <a:pt x="25989" y="1"/>
                  <a:pt x="34590" y="4378"/>
                </a:cubicBezTo>
                <a:cubicBezTo>
                  <a:pt x="34682" y="4408"/>
                  <a:pt x="34773" y="4469"/>
                  <a:pt x="34894" y="4530"/>
                </a:cubicBezTo>
                <a:cubicBezTo>
                  <a:pt x="37660" y="6141"/>
                  <a:pt x="39363" y="9180"/>
                  <a:pt x="39211" y="12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3" name="Google Shape;1783;p64"/>
          <p:cNvSpPr/>
          <p:nvPr/>
        </p:nvSpPr>
        <p:spPr>
          <a:xfrm>
            <a:off x="7106261" y="862110"/>
            <a:ext cx="570668" cy="918256"/>
          </a:xfrm>
          <a:custGeom>
            <a:avLst/>
            <a:gdLst/>
            <a:ahLst/>
            <a:cxnLst/>
            <a:rect l="l" t="t" r="r" b="b"/>
            <a:pathLst>
              <a:path w="34834" h="56051" extrusionOk="0">
                <a:moveTo>
                  <a:pt x="34834" y="4560"/>
                </a:moveTo>
                <a:cubicBezTo>
                  <a:pt x="26171" y="1"/>
                  <a:pt x="15472" y="1521"/>
                  <a:pt x="8177" y="3466"/>
                </a:cubicBezTo>
                <a:cubicBezTo>
                  <a:pt x="7508" y="3648"/>
                  <a:pt x="6870" y="3831"/>
                  <a:pt x="6262" y="3983"/>
                </a:cubicBezTo>
                <a:cubicBezTo>
                  <a:pt x="5684" y="4135"/>
                  <a:pt x="5167" y="4378"/>
                  <a:pt x="4681" y="4682"/>
                </a:cubicBezTo>
                <a:cubicBezTo>
                  <a:pt x="1794" y="6232"/>
                  <a:pt x="0" y="9332"/>
                  <a:pt x="183" y="12767"/>
                </a:cubicBezTo>
                <a:cubicBezTo>
                  <a:pt x="1216" y="28785"/>
                  <a:pt x="3617" y="40913"/>
                  <a:pt x="7478" y="48695"/>
                </a:cubicBezTo>
                <a:cubicBezTo>
                  <a:pt x="9605" y="53011"/>
                  <a:pt x="13435" y="55442"/>
                  <a:pt x="17508" y="56050"/>
                </a:cubicBezTo>
                <a:cubicBezTo>
                  <a:pt x="10608" y="42403"/>
                  <a:pt x="7326" y="31673"/>
                  <a:pt x="6140" y="23405"/>
                </a:cubicBezTo>
                <a:cubicBezTo>
                  <a:pt x="5046" y="15685"/>
                  <a:pt x="11095" y="8724"/>
                  <a:pt x="18876" y="8876"/>
                </a:cubicBezTo>
                <a:lnTo>
                  <a:pt x="19666" y="8876"/>
                </a:lnTo>
                <a:cubicBezTo>
                  <a:pt x="27022" y="8876"/>
                  <a:pt x="33131" y="7053"/>
                  <a:pt x="34834" y="4560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64"/>
          <p:cNvSpPr/>
          <p:nvPr/>
        </p:nvSpPr>
        <p:spPr>
          <a:xfrm>
            <a:off x="7085342" y="190605"/>
            <a:ext cx="723058" cy="512068"/>
          </a:xfrm>
          <a:custGeom>
            <a:avLst/>
            <a:gdLst/>
            <a:ahLst/>
            <a:cxnLst/>
            <a:rect l="l" t="t" r="r" b="b"/>
            <a:pathLst>
              <a:path w="44136" h="31257" extrusionOk="0">
                <a:moveTo>
                  <a:pt x="27905" y="1"/>
                </a:moveTo>
                <a:cubicBezTo>
                  <a:pt x="24936" y="1"/>
                  <a:pt x="21964" y="419"/>
                  <a:pt x="19089" y="1296"/>
                </a:cubicBezTo>
                <a:cubicBezTo>
                  <a:pt x="10700" y="3789"/>
                  <a:pt x="5198" y="9290"/>
                  <a:pt x="1551" y="16676"/>
                </a:cubicBezTo>
                <a:cubicBezTo>
                  <a:pt x="335" y="19108"/>
                  <a:pt x="1" y="21874"/>
                  <a:pt x="639" y="24549"/>
                </a:cubicBezTo>
                <a:cubicBezTo>
                  <a:pt x="1437" y="27790"/>
                  <a:pt x="3830" y="31257"/>
                  <a:pt x="10420" y="31257"/>
                </a:cubicBezTo>
                <a:cubicBezTo>
                  <a:pt x="11863" y="31257"/>
                  <a:pt x="13508" y="31091"/>
                  <a:pt x="15381" y="30719"/>
                </a:cubicBezTo>
                <a:cubicBezTo>
                  <a:pt x="15381" y="30719"/>
                  <a:pt x="31764" y="28136"/>
                  <a:pt x="39819" y="23941"/>
                </a:cubicBezTo>
                <a:cubicBezTo>
                  <a:pt x="42494" y="22512"/>
                  <a:pt x="44135" y="19716"/>
                  <a:pt x="44014" y="16707"/>
                </a:cubicBezTo>
                <a:cubicBezTo>
                  <a:pt x="42281" y="10445"/>
                  <a:pt x="39910" y="5187"/>
                  <a:pt x="36779" y="1235"/>
                </a:cubicBezTo>
                <a:cubicBezTo>
                  <a:pt x="33894" y="426"/>
                  <a:pt x="30901" y="1"/>
                  <a:pt x="27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64"/>
          <p:cNvSpPr/>
          <p:nvPr/>
        </p:nvSpPr>
        <p:spPr>
          <a:xfrm>
            <a:off x="7344756" y="486682"/>
            <a:ext cx="129979" cy="66251"/>
          </a:xfrm>
          <a:custGeom>
            <a:avLst/>
            <a:gdLst/>
            <a:ahLst/>
            <a:cxnLst/>
            <a:rect l="l" t="t" r="r" b="b"/>
            <a:pathLst>
              <a:path w="7934" h="4044" extrusionOk="0">
                <a:moveTo>
                  <a:pt x="7721" y="2280"/>
                </a:moveTo>
                <a:cubicBezTo>
                  <a:pt x="7721" y="2280"/>
                  <a:pt x="5472" y="1"/>
                  <a:pt x="1581" y="1490"/>
                </a:cubicBezTo>
                <a:cubicBezTo>
                  <a:pt x="1125" y="1672"/>
                  <a:pt x="639" y="1976"/>
                  <a:pt x="335" y="2402"/>
                </a:cubicBezTo>
                <a:cubicBezTo>
                  <a:pt x="31" y="2767"/>
                  <a:pt x="1" y="3435"/>
                  <a:pt x="396" y="3739"/>
                </a:cubicBezTo>
                <a:cubicBezTo>
                  <a:pt x="852" y="4043"/>
                  <a:pt x="1399" y="3830"/>
                  <a:pt x="1824" y="3618"/>
                </a:cubicBezTo>
                <a:cubicBezTo>
                  <a:pt x="2372" y="3314"/>
                  <a:pt x="2919" y="3010"/>
                  <a:pt x="3527" y="2827"/>
                </a:cubicBezTo>
                <a:cubicBezTo>
                  <a:pt x="4864" y="2402"/>
                  <a:pt x="6262" y="2311"/>
                  <a:pt x="7630" y="2615"/>
                </a:cubicBezTo>
                <a:cubicBezTo>
                  <a:pt x="7812" y="2675"/>
                  <a:pt x="7934" y="2311"/>
                  <a:pt x="7721" y="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64"/>
          <p:cNvSpPr/>
          <p:nvPr/>
        </p:nvSpPr>
        <p:spPr>
          <a:xfrm>
            <a:off x="7704260" y="396060"/>
            <a:ext cx="59272" cy="66251"/>
          </a:xfrm>
          <a:custGeom>
            <a:avLst/>
            <a:gdLst/>
            <a:ahLst/>
            <a:cxnLst/>
            <a:rect l="l" t="t" r="r" b="b"/>
            <a:pathLst>
              <a:path w="3618" h="4044" extrusionOk="0">
                <a:moveTo>
                  <a:pt x="2493" y="153"/>
                </a:moveTo>
                <a:cubicBezTo>
                  <a:pt x="1733" y="1"/>
                  <a:pt x="1003" y="365"/>
                  <a:pt x="578" y="973"/>
                </a:cubicBezTo>
                <a:cubicBezTo>
                  <a:pt x="0" y="1764"/>
                  <a:pt x="244" y="4043"/>
                  <a:pt x="244" y="4043"/>
                </a:cubicBezTo>
                <a:cubicBezTo>
                  <a:pt x="244" y="4013"/>
                  <a:pt x="274" y="3982"/>
                  <a:pt x="274" y="3922"/>
                </a:cubicBezTo>
                <a:cubicBezTo>
                  <a:pt x="304" y="3891"/>
                  <a:pt x="335" y="3861"/>
                  <a:pt x="335" y="3770"/>
                </a:cubicBezTo>
                <a:lnTo>
                  <a:pt x="335" y="3739"/>
                </a:lnTo>
                <a:cubicBezTo>
                  <a:pt x="517" y="3526"/>
                  <a:pt x="700" y="3283"/>
                  <a:pt x="912" y="3101"/>
                </a:cubicBezTo>
                <a:cubicBezTo>
                  <a:pt x="1216" y="2888"/>
                  <a:pt x="1551" y="2767"/>
                  <a:pt x="1946" y="2675"/>
                </a:cubicBezTo>
                <a:cubicBezTo>
                  <a:pt x="2584" y="2523"/>
                  <a:pt x="3344" y="2371"/>
                  <a:pt x="3496" y="1612"/>
                </a:cubicBezTo>
                <a:cubicBezTo>
                  <a:pt x="3618" y="973"/>
                  <a:pt x="3131" y="274"/>
                  <a:pt x="2493" y="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64"/>
          <p:cNvSpPr/>
          <p:nvPr/>
        </p:nvSpPr>
        <p:spPr>
          <a:xfrm>
            <a:off x="7300445" y="1125522"/>
            <a:ext cx="257959" cy="231567"/>
          </a:xfrm>
          <a:custGeom>
            <a:avLst/>
            <a:gdLst/>
            <a:ahLst/>
            <a:cxnLst/>
            <a:rect l="l" t="t" r="r" b="b"/>
            <a:pathLst>
              <a:path w="15746" h="14135" extrusionOk="0">
                <a:moveTo>
                  <a:pt x="7873" y="0"/>
                </a:moveTo>
                <a:cubicBezTo>
                  <a:pt x="3526" y="0"/>
                  <a:pt x="1" y="3161"/>
                  <a:pt x="1" y="7052"/>
                </a:cubicBezTo>
                <a:cubicBezTo>
                  <a:pt x="1" y="10943"/>
                  <a:pt x="3526" y="14134"/>
                  <a:pt x="7873" y="14134"/>
                </a:cubicBezTo>
                <a:cubicBezTo>
                  <a:pt x="12220" y="14134"/>
                  <a:pt x="15745" y="10943"/>
                  <a:pt x="15745" y="7052"/>
                </a:cubicBezTo>
                <a:cubicBezTo>
                  <a:pt x="15745" y="3161"/>
                  <a:pt x="12220" y="0"/>
                  <a:pt x="7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64"/>
          <p:cNvSpPr/>
          <p:nvPr/>
        </p:nvSpPr>
        <p:spPr>
          <a:xfrm>
            <a:off x="7332814" y="1154403"/>
            <a:ext cx="193215" cy="173294"/>
          </a:xfrm>
          <a:custGeom>
            <a:avLst/>
            <a:gdLst/>
            <a:ahLst/>
            <a:cxnLst/>
            <a:rect l="l" t="t" r="r" b="b"/>
            <a:pathLst>
              <a:path w="11794" h="10578" extrusionOk="0">
                <a:moveTo>
                  <a:pt x="11794" y="5289"/>
                </a:moveTo>
                <a:cubicBezTo>
                  <a:pt x="11794" y="8207"/>
                  <a:pt x="9149" y="10578"/>
                  <a:pt x="5897" y="10578"/>
                </a:cubicBezTo>
                <a:cubicBezTo>
                  <a:pt x="2645" y="10578"/>
                  <a:pt x="0" y="8207"/>
                  <a:pt x="0" y="5289"/>
                </a:cubicBezTo>
                <a:cubicBezTo>
                  <a:pt x="0" y="2371"/>
                  <a:pt x="2645" y="0"/>
                  <a:pt x="5897" y="0"/>
                </a:cubicBezTo>
                <a:cubicBezTo>
                  <a:pt x="9149" y="0"/>
                  <a:pt x="11794" y="2371"/>
                  <a:pt x="11794" y="5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64"/>
          <p:cNvSpPr/>
          <p:nvPr/>
        </p:nvSpPr>
        <p:spPr>
          <a:xfrm>
            <a:off x="8029904" y="463404"/>
            <a:ext cx="372489" cy="423651"/>
          </a:xfrm>
          <a:custGeom>
            <a:avLst/>
            <a:gdLst/>
            <a:ahLst/>
            <a:cxnLst/>
            <a:rect l="l" t="t" r="r" b="b"/>
            <a:pathLst>
              <a:path w="22737" h="25860" extrusionOk="0">
                <a:moveTo>
                  <a:pt x="11095" y="631"/>
                </a:moveTo>
                <a:lnTo>
                  <a:pt x="11095" y="8899"/>
                </a:lnTo>
                <a:lnTo>
                  <a:pt x="1034" y="4309"/>
                </a:lnTo>
                <a:lnTo>
                  <a:pt x="11095" y="631"/>
                </a:lnTo>
                <a:close/>
                <a:moveTo>
                  <a:pt x="11611" y="631"/>
                </a:moveTo>
                <a:lnTo>
                  <a:pt x="21703" y="4279"/>
                </a:lnTo>
                <a:lnTo>
                  <a:pt x="11611" y="8899"/>
                </a:lnTo>
                <a:lnTo>
                  <a:pt x="11611" y="631"/>
                </a:lnTo>
                <a:close/>
                <a:moveTo>
                  <a:pt x="22128" y="4704"/>
                </a:moveTo>
                <a:lnTo>
                  <a:pt x="22159" y="19385"/>
                </a:lnTo>
                <a:lnTo>
                  <a:pt x="11642" y="14431"/>
                </a:lnTo>
                <a:lnTo>
                  <a:pt x="11642" y="9507"/>
                </a:lnTo>
                <a:lnTo>
                  <a:pt x="11611" y="9507"/>
                </a:lnTo>
                <a:lnTo>
                  <a:pt x="22128" y="4704"/>
                </a:lnTo>
                <a:close/>
                <a:moveTo>
                  <a:pt x="578" y="4704"/>
                </a:moveTo>
                <a:lnTo>
                  <a:pt x="11064" y="9507"/>
                </a:lnTo>
                <a:lnTo>
                  <a:pt x="11064" y="14431"/>
                </a:lnTo>
                <a:lnTo>
                  <a:pt x="578" y="19416"/>
                </a:lnTo>
                <a:lnTo>
                  <a:pt x="578" y="4704"/>
                </a:lnTo>
                <a:close/>
                <a:moveTo>
                  <a:pt x="11095" y="15039"/>
                </a:moveTo>
                <a:lnTo>
                  <a:pt x="11095" y="25161"/>
                </a:lnTo>
                <a:lnTo>
                  <a:pt x="912" y="19902"/>
                </a:lnTo>
                <a:lnTo>
                  <a:pt x="11095" y="15039"/>
                </a:lnTo>
                <a:close/>
                <a:moveTo>
                  <a:pt x="11611" y="15039"/>
                </a:moveTo>
                <a:lnTo>
                  <a:pt x="21824" y="19841"/>
                </a:lnTo>
                <a:lnTo>
                  <a:pt x="11611" y="25161"/>
                </a:lnTo>
                <a:lnTo>
                  <a:pt x="11611" y="15039"/>
                </a:lnTo>
                <a:close/>
                <a:moveTo>
                  <a:pt x="11338" y="1"/>
                </a:moveTo>
                <a:cubicBezTo>
                  <a:pt x="11307" y="1"/>
                  <a:pt x="11277" y="8"/>
                  <a:pt x="11247" y="23"/>
                </a:cubicBezTo>
                <a:lnTo>
                  <a:pt x="183" y="4036"/>
                </a:lnTo>
                <a:lnTo>
                  <a:pt x="122" y="4036"/>
                </a:lnTo>
                <a:lnTo>
                  <a:pt x="61" y="4096"/>
                </a:lnTo>
                <a:lnTo>
                  <a:pt x="31" y="4127"/>
                </a:lnTo>
                <a:cubicBezTo>
                  <a:pt x="0" y="4157"/>
                  <a:pt x="0" y="4188"/>
                  <a:pt x="0" y="4248"/>
                </a:cubicBezTo>
                <a:lnTo>
                  <a:pt x="0" y="4279"/>
                </a:lnTo>
                <a:lnTo>
                  <a:pt x="0" y="19841"/>
                </a:lnTo>
                <a:cubicBezTo>
                  <a:pt x="0" y="19902"/>
                  <a:pt x="0" y="19933"/>
                  <a:pt x="31" y="19963"/>
                </a:cubicBezTo>
                <a:cubicBezTo>
                  <a:pt x="31" y="19993"/>
                  <a:pt x="61" y="19993"/>
                  <a:pt x="61" y="20054"/>
                </a:cubicBezTo>
                <a:lnTo>
                  <a:pt x="122" y="20084"/>
                </a:lnTo>
                <a:lnTo>
                  <a:pt x="11155" y="25829"/>
                </a:lnTo>
                <a:cubicBezTo>
                  <a:pt x="11216" y="25860"/>
                  <a:pt x="11247" y="25860"/>
                  <a:pt x="11277" y="25860"/>
                </a:cubicBezTo>
                <a:cubicBezTo>
                  <a:pt x="11307" y="25860"/>
                  <a:pt x="11368" y="25860"/>
                  <a:pt x="11399" y="25829"/>
                </a:cubicBezTo>
                <a:lnTo>
                  <a:pt x="22493" y="19993"/>
                </a:lnTo>
                <a:lnTo>
                  <a:pt x="22523" y="19963"/>
                </a:lnTo>
                <a:cubicBezTo>
                  <a:pt x="22554" y="19933"/>
                  <a:pt x="22554" y="19933"/>
                  <a:pt x="22554" y="19902"/>
                </a:cubicBezTo>
                <a:cubicBezTo>
                  <a:pt x="22736" y="19902"/>
                  <a:pt x="22736" y="19841"/>
                  <a:pt x="22736" y="19811"/>
                </a:cubicBezTo>
                <a:lnTo>
                  <a:pt x="22675" y="4279"/>
                </a:lnTo>
                <a:lnTo>
                  <a:pt x="22675" y="4248"/>
                </a:lnTo>
                <a:cubicBezTo>
                  <a:pt x="22675" y="4188"/>
                  <a:pt x="22675" y="4157"/>
                  <a:pt x="22645" y="4127"/>
                </a:cubicBezTo>
                <a:lnTo>
                  <a:pt x="22615" y="4096"/>
                </a:lnTo>
                <a:lnTo>
                  <a:pt x="22554" y="4036"/>
                </a:lnTo>
                <a:lnTo>
                  <a:pt x="22493" y="4036"/>
                </a:lnTo>
                <a:lnTo>
                  <a:pt x="11429" y="23"/>
                </a:lnTo>
                <a:cubicBezTo>
                  <a:pt x="11399" y="8"/>
                  <a:pt x="11368" y="1"/>
                  <a:pt x="11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Project Significance</a:t>
            </a:r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2847975" y="1437005"/>
            <a:ext cx="5335270" cy="3138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Complex engineering problem requiring: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Deep knowledge in signal processing &amp; ML (P1)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Handling conflicting technical requirements (P2)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Original thinking in advanced models (P3)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Meeting diverse user needs (P6)</a:t>
            </a:r>
          </a:p>
        </p:txBody>
      </p:sp>
      <p:grpSp>
        <p:nvGrpSpPr>
          <p:cNvPr id="1792" name="Google Shape;1792;p64"/>
          <p:cNvGrpSpPr/>
          <p:nvPr/>
        </p:nvGrpSpPr>
        <p:grpSpPr>
          <a:xfrm>
            <a:off x="963903" y="1760012"/>
            <a:ext cx="1796197" cy="1982044"/>
            <a:chOff x="-3156875" y="1538300"/>
            <a:chExt cx="2930175" cy="3233350"/>
          </a:xfrm>
        </p:grpSpPr>
        <p:sp>
          <p:nvSpPr>
            <p:cNvPr id="1793" name="Google Shape;1793;p64"/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4"/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4"/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4"/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4"/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4"/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4"/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2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4"/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4"/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4"/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30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4"/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90" y="370840"/>
            <a:ext cx="4045585" cy="643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5535" y="-174357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6" name="Google Shape;526;p38"/>
          <p:cNvSpPr txBox="1"/>
          <p:nvPr/>
        </p:nvSpPr>
        <p:spPr>
          <a:xfrm>
            <a:off x="830580" y="1490980"/>
            <a:ext cx="4829175" cy="39763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3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Speaker Diarization: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Identify who spoke when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Speech-to-Text: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Convert audio to accurate text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Audio Preprocessing: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Noise reduction, normalization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Text-to-Speech: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Convert text back to clear speech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 Key Technologies &amp; Libraries</a:t>
            </a:r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997585" y="1241425"/>
            <a:ext cx="7331710" cy="2087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Noise Reduction: noisereduce (spectral gating)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Speaker Diarization: pyannote.audio (deep learning)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Speech-to-Text: OpenAI Whisper (transformer model)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Text-to-Speech: gTTS (Google TTS engine)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Audio Editing: pydub (trimming, concatenation, normalization)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70" y="445135"/>
            <a:ext cx="8542020" cy="753110"/>
          </a:xfrm>
        </p:spPr>
        <p:txBody>
          <a:bodyPr/>
          <a:lstStyle/>
          <a:p>
            <a:r>
              <a:rPr lang="en-US" altLang="en-US" sz="3200" b="0">
                <a:latin typeface="Times New Roman" panose="02020603050405020304" charset="0"/>
                <a:cs typeface="Times New Roman" panose="02020603050405020304" charset="0"/>
              </a:rPr>
              <a:t>Single line commands for running our programms</a:t>
            </a:r>
          </a:p>
        </p:txBody>
      </p:sp>
      <p:pic>
        <p:nvPicPr>
          <p:cNvPr id="5" name="Picture 4" descr="WhatsApp Image 2025-08-13 at 12.51.01 AM (1)"/>
          <p:cNvPicPr>
            <a:picLocks noChangeAspect="1"/>
          </p:cNvPicPr>
          <p:nvPr/>
        </p:nvPicPr>
        <p:blipFill>
          <a:blip r:embed="rId2"/>
          <a:srcRect r="16092" b="8953"/>
          <a:stretch>
            <a:fillRect/>
          </a:stretch>
        </p:blipFill>
        <p:spPr>
          <a:xfrm>
            <a:off x="509270" y="1972310"/>
            <a:ext cx="8348345" cy="1744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Methodology Overview</a:t>
            </a:r>
          </a:p>
        </p:txBody>
      </p:sp>
      <p:cxnSp>
        <p:nvCxnSpPr>
          <p:cNvPr id="444" name="Google Shape;444;p34"/>
          <p:cNvCxnSpPr>
            <a:endCxn id="443" idx="3"/>
          </p:cNvCxnSpPr>
          <p:nvPr/>
        </p:nvCxnSpPr>
        <p:spPr>
          <a:xfrm rot="10800000">
            <a:off x="6641675" y="4364525"/>
            <a:ext cx="2684100" cy="614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>
          <a:xfrm>
            <a:off x="720090" y="1216025"/>
            <a:ext cx="7971790" cy="2588260"/>
          </a:xfrm>
        </p:spPr>
        <p:txBody>
          <a:bodyPr/>
          <a:lstStyle/>
          <a:p>
            <a:r>
              <a:rPr lang="en-US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Data: Pre-recorded WAV audio (varied speakers, accents)</a:t>
            </a:r>
          </a:p>
          <a:p>
            <a:endParaRPr lang="en-US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Preprocessing: Noise removal, silence trimming, volume normalization</a:t>
            </a:r>
          </a:p>
          <a:p>
            <a:endParaRPr lang="en-US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Feature Extraction: MFCCs, pitch, and energy</a:t>
            </a:r>
          </a:p>
          <a:p>
            <a:endParaRPr lang="en-US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Processing Pipeline:</a:t>
            </a:r>
            <a:r>
              <a:rPr lang="en-US" alt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Noise reduction → Diarization → Transcription → Synthesis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704340" y="219710"/>
            <a:ext cx="6083300" cy="725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Implementation Details</a:t>
            </a:r>
          </a:p>
        </p:txBody>
      </p:sp>
      <p:sp>
        <p:nvSpPr>
          <p:cNvPr id="532" name="Google Shape;532;p39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Python ecosystem with FFmpeg backend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Modular design for easy updates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Integration of all modules for smooth workflow</a:t>
            </a:r>
          </a:p>
        </p:txBody>
      </p:sp>
      <p:grpSp>
        <p:nvGrpSpPr>
          <p:cNvPr id="533" name="Google Shape;533;p39"/>
          <p:cNvGrpSpPr/>
          <p:nvPr/>
        </p:nvGrpSpPr>
        <p:grpSpPr>
          <a:xfrm>
            <a:off x="5824825" y="1527650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Testing &amp; Evaluation</a:t>
            </a:r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997585" y="1437005"/>
            <a:ext cx="7331710" cy="2087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Tested with various audio 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Checked: Noise reduction clarity, diarization accuracy, transcription correctness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Evaluation mainly qualitative with audio and text verification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2*200"/>
  <p:tag name="TABLE_ENDDRAG_RECT" val="27*129*643*200"/>
</p:tagLst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576</Words>
  <Application>Microsoft Office PowerPoint</Application>
  <PresentationFormat>On-screen Show (16:9)</PresentationFormat>
  <Paragraphs>109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Open Sans</vt:lpstr>
      <vt:lpstr>Arial</vt:lpstr>
      <vt:lpstr>Lato Light</vt:lpstr>
      <vt:lpstr>Times New Roman</vt:lpstr>
      <vt:lpstr>Lato</vt:lpstr>
      <vt:lpstr>Sora</vt:lpstr>
      <vt:lpstr>Wingdings</vt:lpstr>
      <vt:lpstr>AI Essentials Workshop by Slidesgo</vt:lpstr>
      <vt:lpstr>Speech Processing Project</vt:lpstr>
      <vt:lpstr>Project Overview</vt:lpstr>
      <vt:lpstr>Project Significance</vt:lpstr>
      <vt:lpstr>PowerPoint Presentation</vt:lpstr>
      <vt:lpstr> Key Technologies &amp; Libraries</vt:lpstr>
      <vt:lpstr>Single line commands for running our programms</vt:lpstr>
      <vt:lpstr>Methodology Overview</vt:lpstr>
      <vt:lpstr>Implementation Details</vt:lpstr>
      <vt:lpstr>Testing &amp; Evaluation</vt:lpstr>
      <vt:lpstr>Expected Results</vt:lpstr>
      <vt:lpstr>Timeline &amp; Task Breakdown</vt:lpstr>
      <vt:lpstr>Future development</vt:lpstr>
      <vt:lpstr>Conclusion</vt:lpstr>
      <vt:lpstr>Thank you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Processing Project</dc:title>
  <dc:creator>609.14.IP17</dc:creator>
  <cp:lastModifiedBy>609.14.IP17</cp:lastModifiedBy>
  <cp:revision>2</cp:revision>
  <dcterms:created xsi:type="dcterms:W3CDTF">2025-08-12T18:59:06Z</dcterms:created>
  <dcterms:modified xsi:type="dcterms:W3CDTF">2025-08-13T04:18:06Z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EBA7DFB6614B4E88A7A64A86CFF765A6_13</vt:lpwstr>
  </property>
  <property fmtid="{D5CDD505-2E9C-101B-9397-08002B2CF9AE}" pid="3" name="KSOProductBuildVer">
    <vt:lpwstr>1033-12.2.0.21931</vt:lpwstr>
  </property>
</Properties>
</file>