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59BC89-7E26-431C-97CA-C20C2A329E6D}">
  <a:tblStyle styleId="{FC59BC89-7E26-431C-97CA-C20C2A329E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4.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7f0d52da3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7f0d52da3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df1a421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df1a421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7f0d52da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7f0d52da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eople.cs.pitt.edu/~babay/courses/cs3551/papers/MedRec.pdf" TargetMode="External"/><Relationship Id="rId4" Type="http://schemas.openxmlformats.org/officeDocument/2006/relationships/hyperlink" Target="https://medicalchain.com/en/" TargetMode="External"/><Relationship Id="rId5" Type="http://schemas.openxmlformats.org/officeDocument/2006/relationships/hyperlink" Target="https://cryptoslate.com/introduction-medicalchain-blockchain-electronic-health-recor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ublication/351921320_A_Blockchain-Based_Healthcare_Platform_for_Secure_Personalised_Data_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420450" y="543250"/>
            <a:ext cx="5480100" cy="842100"/>
          </a:xfrm>
          <a:prstGeom prst="rect">
            <a:avLst/>
          </a:prstGeom>
          <a:solidFill>
            <a:srgbClr val="351C75"/>
          </a:solidFill>
          <a:ln cap="flat" cmpd="sng" w="28575">
            <a:solidFill>
              <a:srgbClr val="E2DFF8"/>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MediEase</a:t>
            </a:r>
            <a:endParaRPr b="1"/>
          </a:p>
          <a:p>
            <a:pPr indent="0" lvl="0" marL="0" rtl="0" algn="ctr">
              <a:spcBef>
                <a:spcPts val="0"/>
              </a:spcBef>
              <a:spcAft>
                <a:spcPts val="0"/>
              </a:spcAft>
              <a:buNone/>
            </a:pPr>
            <a:r>
              <a:rPr b="1" lang="en" sz="1100">
                <a:latin typeface="Arial"/>
                <a:ea typeface="Arial"/>
                <a:cs typeface="Arial"/>
                <a:sym typeface="Arial"/>
              </a:rPr>
              <a:t>A </a:t>
            </a:r>
            <a:r>
              <a:rPr b="1" lang="en" sz="1100">
                <a:latin typeface="Arial"/>
                <a:ea typeface="Arial"/>
                <a:cs typeface="Arial"/>
                <a:sym typeface="Arial"/>
              </a:rPr>
              <a:t>Blockchain-Based Medical Web Application</a:t>
            </a:r>
            <a:endParaRPr b="1"/>
          </a:p>
          <a:p>
            <a:pPr indent="0" lvl="0" marL="0" rtl="0" algn="l">
              <a:spcBef>
                <a:spcPts val="0"/>
              </a:spcBef>
              <a:spcAft>
                <a:spcPts val="0"/>
              </a:spcAft>
              <a:buNone/>
            </a:pPr>
            <a:r>
              <a:t/>
            </a:r>
            <a:endParaRPr b="1"/>
          </a:p>
        </p:txBody>
      </p:sp>
      <p:sp>
        <p:nvSpPr>
          <p:cNvPr id="135" name="Google Shape;135;p13"/>
          <p:cNvSpPr/>
          <p:nvPr/>
        </p:nvSpPr>
        <p:spPr>
          <a:xfrm>
            <a:off x="3420500" y="1520475"/>
            <a:ext cx="5480100" cy="3517200"/>
          </a:xfrm>
          <a:prstGeom prst="round2DiagRect">
            <a:avLst>
              <a:gd fmla="val 16667" name="adj1"/>
              <a:gd fmla="val 0" name="adj2"/>
            </a:avLst>
          </a:prstGeom>
          <a:solidFill>
            <a:srgbClr val="FFFFFF">
              <a:alpha val="445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000" u="sng">
                <a:latin typeface="Times New Roman"/>
                <a:ea typeface="Times New Roman"/>
                <a:cs typeface="Times New Roman"/>
                <a:sym typeface="Times New Roman"/>
              </a:rPr>
              <a:t>Problem Statement-</a:t>
            </a:r>
            <a:r>
              <a:rPr b="1" lang="en" sz="1000">
                <a:latin typeface="Times New Roman"/>
                <a:ea typeface="Times New Roman"/>
                <a:cs typeface="Times New Roman"/>
                <a:sym typeface="Times New Roman"/>
              </a:rPr>
              <a:t> </a:t>
            </a:r>
            <a:r>
              <a:rPr lang="en" sz="1000">
                <a:latin typeface="Times New Roman"/>
                <a:ea typeface="Times New Roman"/>
                <a:cs typeface="Times New Roman"/>
                <a:sym typeface="Times New Roman"/>
              </a:rPr>
              <a:t>Healthcare data is often isolated and fragmented, making it difficult for patients and healthcare providers to access and share information. This can lead to errors, delays, and inefficiencies in the treatment process.</a:t>
            </a:r>
            <a:endParaRPr sz="1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000" u="sng">
                <a:latin typeface="Times New Roman"/>
                <a:ea typeface="Times New Roman"/>
                <a:cs typeface="Times New Roman"/>
                <a:sym typeface="Times New Roman"/>
              </a:rPr>
              <a:t>Solution</a:t>
            </a:r>
            <a:r>
              <a:rPr lang="en" sz="1000">
                <a:latin typeface="Times New Roman"/>
                <a:ea typeface="Times New Roman"/>
                <a:cs typeface="Times New Roman"/>
                <a:sym typeface="Times New Roman"/>
              </a:rPr>
              <a:t>: The blockchain-based medical web application solves this problem by securely storing patients' medical records on a tamper-proof blockchain. This ensures that data is always accurate and up-to-date, and that it can be easily accessed by authorized parties. The decentralized nature of the blockchain also guarantees that patients have control over their data, and that it is compliant with data regulations.</a:t>
            </a:r>
            <a:endParaRPr sz="1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000" u="sng">
                <a:latin typeface="Times New Roman"/>
                <a:ea typeface="Times New Roman"/>
                <a:cs typeface="Times New Roman"/>
                <a:sym typeface="Times New Roman"/>
              </a:rPr>
              <a:t>Benefits:</a:t>
            </a:r>
            <a:r>
              <a:rPr lang="en" sz="1000">
                <a:latin typeface="Times New Roman"/>
                <a:ea typeface="Times New Roman"/>
                <a:cs typeface="Times New Roman"/>
                <a:sym typeface="Times New Roman"/>
              </a:rPr>
              <a:t> The blockchain-based medical web application offers a number of benefits for patients and healthcare providers, including:</a:t>
            </a:r>
            <a:endParaRPr sz="1000">
              <a:latin typeface="Times New Roman"/>
              <a:ea typeface="Times New Roman"/>
              <a:cs typeface="Times New Roman"/>
              <a:sym typeface="Times New Roman"/>
            </a:endParaRPr>
          </a:p>
          <a:p>
            <a:pPr indent="-292100" lvl="0" marL="457200" rtl="0" algn="l">
              <a:lnSpc>
                <a:spcPct val="115000"/>
              </a:lnSpc>
              <a:spcBef>
                <a:spcPts val="1200"/>
              </a:spcBef>
              <a:spcAft>
                <a:spcPts val="0"/>
              </a:spcAft>
              <a:buSzPts val="1000"/>
              <a:buFont typeface="Times New Roman"/>
              <a:buChar char="●"/>
            </a:pPr>
            <a:r>
              <a:rPr lang="en" sz="1000">
                <a:latin typeface="Times New Roman"/>
                <a:ea typeface="Times New Roman"/>
                <a:cs typeface="Times New Roman"/>
                <a:sym typeface="Times New Roman"/>
              </a:rPr>
              <a:t>Increased data accuracy and integrity</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Improved efficiency in the treatment process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Reduced administrative costs</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Enhanced patient privacy and control</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Increased compliance with data regulations</a:t>
            </a:r>
            <a:endParaRPr sz="1000"/>
          </a:p>
        </p:txBody>
      </p:sp>
      <p:sp>
        <p:nvSpPr>
          <p:cNvPr id="136" name="Google Shape;136;p13"/>
          <p:cNvSpPr txBox="1"/>
          <p:nvPr/>
        </p:nvSpPr>
        <p:spPr>
          <a:xfrm>
            <a:off x="289650" y="3312025"/>
            <a:ext cx="2650200" cy="1230300"/>
          </a:xfrm>
          <a:prstGeom prst="rect">
            <a:avLst/>
          </a:prstGeom>
          <a:solidFill>
            <a:srgbClr val="FFFFFF">
              <a:alpha val="445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Members:</a:t>
            </a:r>
            <a:endParaRPr>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Chowdhury Nafis Faiyaz</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ID: 1931841642</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Ayman Ibne Hakim</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ID: 2013364042</a:t>
            </a:r>
            <a:endParaRPr sz="11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solidFill>
      </p:bgPr>
    </p:bg>
    <p:spTree>
      <p:nvGrpSpPr>
        <p:cNvPr id="140" name="Shape 140"/>
        <p:cNvGrpSpPr/>
        <p:nvPr/>
      </p:nvGrpSpPr>
      <p:grpSpPr>
        <a:xfrm>
          <a:off x="0" y="0"/>
          <a:ext cx="0" cy="0"/>
          <a:chOff x="0" y="0"/>
          <a:chExt cx="0" cy="0"/>
        </a:xfrm>
      </p:grpSpPr>
      <p:sp>
        <p:nvSpPr>
          <p:cNvPr id="141" name="Google Shape;141;p14"/>
          <p:cNvSpPr txBox="1"/>
          <p:nvPr/>
        </p:nvSpPr>
        <p:spPr>
          <a:xfrm>
            <a:off x="2334588" y="0"/>
            <a:ext cx="4474800" cy="429300"/>
          </a:xfrm>
          <a:prstGeom prst="rect">
            <a:avLst/>
          </a:prstGeom>
          <a:solidFill>
            <a:schemeClr val="lt2"/>
          </a:solidFill>
          <a:ln cap="flat" cmpd="sng" w="38100">
            <a:solidFill>
              <a:srgbClr val="E2DFF8"/>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Recent Works</a:t>
            </a:r>
            <a:endParaRPr b="1" sz="1600">
              <a:solidFill>
                <a:schemeClr val="lt1"/>
              </a:solidFill>
              <a:latin typeface="Times New Roman"/>
              <a:ea typeface="Times New Roman"/>
              <a:cs typeface="Times New Roman"/>
              <a:sym typeface="Times New Roman"/>
            </a:endParaRPr>
          </a:p>
        </p:txBody>
      </p:sp>
      <p:graphicFrame>
        <p:nvGraphicFramePr>
          <p:cNvPr id="142" name="Google Shape;142;p14"/>
          <p:cNvGraphicFramePr/>
          <p:nvPr/>
        </p:nvGraphicFramePr>
        <p:xfrm>
          <a:off x="1148925" y="1095750"/>
          <a:ext cx="3000000" cy="3000000"/>
        </p:xfrm>
        <a:graphic>
          <a:graphicData uri="http://schemas.openxmlformats.org/drawingml/2006/table">
            <a:tbl>
              <a:tblPr>
                <a:noFill/>
                <a:tableStyleId>{FC59BC89-7E26-431C-97CA-C20C2A329E6D}</a:tableStyleId>
              </a:tblPr>
              <a:tblGrid>
                <a:gridCol w="7139100"/>
              </a:tblGrid>
              <a:tr h="10399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MedRec: Using Blockchain for Medical Data Access and Permission Management</a:t>
                      </a:r>
                      <a:endParaRPr b="1">
                        <a:latin typeface="Times New Roman"/>
                        <a:ea typeface="Times New Roman"/>
                        <a:cs typeface="Times New Roman"/>
                        <a:sym typeface="Times New Roman"/>
                      </a:endParaRPr>
                    </a:p>
                    <a:p>
                      <a:pPr indent="0" lvl="0" marL="0" rtl="0" algn="l">
                        <a:spcBef>
                          <a:spcPts val="0"/>
                        </a:spcBef>
                        <a:spcAft>
                          <a:spcPts val="0"/>
                        </a:spcAft>
                        <a:buNone/>
                      </a:pPr>
                      <a:r>
                        <a:rPr lang="en" sz="1000" u="sng">
                          <a:solidFill>
                            <a:schemeClr val="hlink"/>
                          </a:solidFill>
                          <a:latin typeface="Times New Roman"/>
                          <a:ea typeface="Times New Roman"/>
                          <a:cs typeface="Times New Roman"/>
                          <a:sym typeface="Times New Roman"/>
                          <a:hlinkClick r:id="rId3"/>
                        </a:rPr>
                        <a:t>https://people.cs.pitt.edu/~babay/courses/cs3551/papers/MedRec.pdf</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The current electronic medical record system is centralised and is controlled by a single entity, like the hospital</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Records are stored in separate systems that are not connected to each other, the records possess security risks, and have lack of patient control.</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The MedRec system addresses these challenges by using blockchain technology. In a blockchain based system, data is stored in blocks that are linked together in a chain.</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The MedRec system also gives patients more control over their medical data.</a:t>
                      </a:r>
                      <a:endParaRPr sz="1000"/>
                    </a:p>
                  </a:txBody>
                  <a:tcPr marT="91425" marB="91425" marR="91425" marL="91425"/>
                </a:tc>
              </a:tr>
              <a:tr h="19959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MedicalChain</a:t>
                      </a:r>
                      <a:endParaRPr b="1" sz="1200">
                        <a:latin typeface="Times New Roman"/>
                        <a:ea typeface="Times New Roman"/>
                        <a:cs typeface="Times New Roman"/>
                        <a:sym typeface="Times New Roman"/>
                      </a:endParaRPr>
                    </a:p>
                    <a:p>
                      <a:pPr indent="0" lvl="0" marL="0" rtl="0" algn="l">
                        <a:spcBef>
                          <a:spcPts val="0"/>
                        </a:spcBef>
                        <a:spcAft>
                          <a:spcPts val="0"/>
                        </a:spcAft>
                        <a:buNone/>
                      </a:pPr>
                      <a:r>
                        <a:rPr lang="en" sz="1000" u="sng">
                          <a:solidFill>
                            <a:schemeClr val="hlink"/>
                          </a:solidFill>
                          <a:latin typeface="Times New Roman"/>
                          <a:ea typeface="Times New Roman"/>
                          <a:cs typeface="Times New Roman"/>
                          <a:sym typeface="Times New Roman"/>
                          <a:hlinkClick r:id="rId4"/>
                        </a:rPr>
                        <a:t>https://medicalchain.com/en/</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u="sng">
                          <a:solidFill>
                            <a:schemeClr val="hlink"/>
                          </a:solidFill>
                          <a:latin typeface="Times New Roman"/>
                          <a:ea typeface="Times New Roman"/>
                          <a:cs typeface="Times New Roman"/>
                          <a:sym typeface="Times New Roman"/>
                          <a:hlinkClick r:id="rId5"/>
                        </a:rPr>
                        <a:t>https://cryptoslate.com/introduction-medicalchain-blockchain-electronic-health-records/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Medicalchain is an electronic health record platform powered by a dual blockchain, smart contracts and their own cryptocurrency, "MedTokens". </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Medicalchain platform is a closed and private blockchain. The structure is provided by Hyperledger Fabric and it is used to manage the storage of and access to health records. </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Data is produced from wearables, scans, or physical exams. It is encrypted and tagged with a personal identifier, then loaded into the user's personal blockchain and transmitted to cloud storage. The data can be requested and, after the patient's approval, it is decrypted and displayed on the requester's gadget. </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marketplace lets users share health data with third parties for their own purposes. </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Developers can use APIs to create decentralized healthcare apps.</a:t>
                      </a:r>
                      <a:endParaRPr sz="1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solidFill>
      </p:bgPr>
    </p:bg>
    <p:spTree>
      <p:nvGrpSpPr>
        <p:cNvPr id="146" name="Shape 146"/>
        <p:cNvGrpSpPr/>
        <p:nvPr/>
      </p:nvGrpSpPr>
      <p:grpSpPr>
        <a:xfrm>
          <a:off x="0" y="0"/>
          <a:ext cx="0" cy="0"/>
          <a:chOff x="0" y="0"/>
          <a:chExt cx="0" cy="0"/>
        </a:xfrm>
      </p:grpSpPr>
      <p:sp>
        <p:nvSpPr>
          <p:cNvPr id="147" name="Google Shape;147;p15"/>
          <p:cNvSpPr txBox="1"/>
          <p:nvPr/>
        </p:nvSpPr>
        <p:spPr>
          <a:xfrm>
            <a:off x="2135225" y="2356125"/>
            <a:ext cx="60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graphicFrame>
        <p:nvGraphicFramePr>
          <p:cNvPr id="148" name="Google Shape;148;p15"/>
          <p:cNvGraphicFramePr/>
          <p:nvPr/>
        </p:nvGraphicFramePr>
        <p:xfrm>
          <a:off x="1111675" y="1239025"/>
          <a:ext cx="3000000" cy="3000000"/>
        </p:xfrm>
        <a:graphic>
          <a:graphicData uri="http://schemas.openxmlformats.org/drawingml/2006/table">
            <a:tbl>
              <a:tblPr>
                <a:noFill/>
                <a:tableStyleId>{FC59BC89-7E26-431C-97CA-C20C2A329E6D}</a:tableStyleId>
              </a:tblPr>
              <a:tblGrid>
                <a:gridCol w="7239000"/>
              </a:tblGrid>
              <a:tr h="381000">
                <a:tc>
                  <a:txBody>
                    <a:bodyPr/>
                    <a:lstStyle/>
                    <a:p>
                      <a:pPr indent="0" lvl="0" marL="0" rtl="0" algn="l">
                        <a:spcBef>
                          <a:spcPts val="0"/>
                        </a:spcBef>
                        <a:spcAft>
                          <a:spcPts val="0"/>
                        </a:spcAft>
                        <a:buNone/>
                      </a:pPr>
                      <a:r>
                        <a:rPr b="1" lang="en" sz="1200"/>
                        <a:t>A Blockchain-Based Healthcare Platform for Secure Personalised Data Sharing</a:t>
                      </a:r>
                      <a:endParaRPr b="1" sz="1200"/>
                    </a:p>
                    <a:p>
                      <a:pPr indent="0" lvl="0" marL="0" rtl="0" algn="l">
                        <a:spcBef>
                          <a:spcPts val="0"/>
                        </a:spcBef>
                        <a:spcAft>
                          <a:spcPts val="0"/>
                        </a:spcAft>
                        <a:buNone/>
                      </a:pPr>
                      <a:r>
                        <a:rPr lang="en" sz="1000" u="sng">
                          <a:solidFill>
                            <a:schemeClr val="hlink"/>
                          </a:solidFill>
                          <a:hlinkClick r:id="rId3"/>
                        </a:rPr>
                        <a:t>https://www.researchgate.net/publication/351921320_A_Blockchain-Based_Healthcare_Platform_for_Secure_Personalised_Data_Sharing</a:t>
                      </a:r>
                      <a:endParaRPr sz="1000"/>
                    </a:p>
                    <a:p>
                      <a:pPr indent="0" lvl="0" marL="0" rtl="0" algn="l">
                        <a:lnSpc>
                          <a:spcPct val="115000"/>
                        </a:lnSpc>
                        <a:spcBef>
                          <a:spcPts val="1800"/>
                        </a:spcBef>
                        <a:spcAft>
                          <a:spcPts val="0"/>
                        </a:spcAft>
                        <a:buNone/>
                      </a:pPr>
                      <a:r>
                        <a:rPr lang="en" sz="1000">
                          <a:solidFill>
                            <a:srgbClr val="1F1F1F"/>
                          </a:solidFill>
                        </a:rPr>
                        <a:t>The paper discusses a blockchain-based platform for sharing medical data in a secure and personalized way. It describes the proposed blockchain-based platform for sharing medical data. The platform consists of the following components:</a:t>
                      </a:r>
                      <a:endParaRPr sz="1000">
                        <a:solidFill>
                          <a:srgbClr val="1F1F1F"/>
                        </a:solidFill>
                      </a:endParaRPr>
                    </a:p>
                    <a:p>
                      <a:pPr indent="-292100" lvl="0" marL="457200" rtl="0" algn="l">
                        <a:lnSpc>
                          <a:spcPct val="115000"/>
                        </a:lnSpc>
                        <a:spcBef>
                          <a:spcPts val="1800"/>
                        </a:spcBef>
                        <a:spcAft>
                          <a:spcPts val="0"/>
                        </a:spcAft>
                        <a:buClr>
                          <a:srgbClr val="1F1F1F"/>
                        </a:buClr>
                        <a:buSzPts val="1000"/>
                        <a:buChar char="●"/>
                      </a:pPr>
                      <a:r>
                        <a:rPr lang="en" sz="1000">
                          <a:solidFill>
                            <a:srgbClr val="1F1F1F"/>
                          </a:solidFill>
                        </a:rPr>
                        <a:t>A private blockchain: The private blockchain is used to store the medical data. The blockchain is maintained by a group of authorized participants, such as healthcare organizations and patients.</a:t>
                      </a:r>
                      <a:endParaRPr sz="1000">
                        <a:solidFill>
                          <a:srgbClr val="1F1F1F"/>
                        </a:solidFill>
                      </a:endParaRPr>
                    </a:p>
                    <a:p>
                      <a:pPr indent="-292100" lvl="0" marL="457200" rtl="0" algn="l">
                        <a:lnSpc>
                          <a:spcPct val="115000"/>
                        </a:lnSpc>
                        <a:spcBef>
                          <a:spcPts val="0"/>
                        </a:spcBef>
                        <a:spcAft>
                          <a:spcPts val="0"/>
                        </a:spcAft>
                        <a:buClr>
                          <a:srgbClr val="1F1F1F"/>
                        </a:buClr>
                        <a:buSzPts val="1000"/>
                        <a:buChar char="●"/>
                      </a:pPr>
                      <a:r>
                        <a:rPr lang="en" sz="1000">
                          <a:solidFill>
                            <a:srgbClr val="1F1F1F"/>
                          </a:solidFill>
                        </a:rPr>
                        <a:t>Smart contracts: Smart contracts are used to control access to the medical data. Smart contracts are self-executing contracts that are stored on the blockchain. They can be used to define who has access to the medical data and what they can do with it.</a:t>
                      </a:r>
                      <a:endParaRPr sz="1000">
                        <a:solidFill>
                          <a:srgbClr val="1F1F1F"/>
                        </a:solidFill>
                      </a:endParaRPr>
                    </a:p>
                    <a:p>
                      <a:pPr indent="-292100" lvl="0" marL="457200" rtl="0" algn="l">
                        <a:lnSpc>
                          <a:spcPct val="115000"/>
                        </a:lnSpc>
                        <a:spcBef>
                          <a:spcPts val="0"/>
                        </a:spcBef>
                        <a:spcAft>
                          <a:spcPts val="0"/>
                        </a:spcAft>
                        <a:buClr>
                          <a:srgbClr val="1F1F1F"/>
                        </a:buClr>
                        <a:buSzPts val="1000"/>
                        <a:buChar char="●"/>
                      </a:pPr>
                      <a:r>
                        <a:rPr lang="en" sz="1000">
                          <a:solidFill>
                            <a:srgbClr val="1F1F1F"/>
                          </a:solidFill>
                        </a:rPr>
                        <a:t>A data encryption scheme: The medical data is encrypted before it is stored on the blockchain. This helps to protect the confidentiality of the information.</a:t>
                      </a:r>
                      <a:endParaRPr sz="1000">
                        <a:solidFill>
                          <a:srgbClr val="1F1F1F"/>
                        </a:solidFill>
                      </a:endParaRPr>
                    </a:p>
                    <a:p>
                      <a:pPr indent="0" lvl="0" marL="0" rtl="0" algn="l">
                        <a:lnSpc>
                          <a:spcPct val="115000"/>
                        </a:lnSpc>
                        <a:spcBef>
                          <a:spcPts val="1100"/>
                        </a:spcBef>
                        <a:spcAft>
                          <a:spcPts val="1100"/>
                        </a:spcAft>
                        <a:buNone/>
                      </a:pPr>
                      <a:r>
                        <a:rPr lang="en" sz="1000">
                          <a:solidFill>
                            <a:srgbClr val="1F1F1F"/>
                          </a:solidFill>
                        </a:rPr>
                        <a:t>It also discusses the risks such as the technical challenges, regulatory </a:t>
                      </a:r>
                      <a:r>
                        <a:rPr lang="en" sz="1000">
                          <a:solidFill>
                            <a:srgbClr val="1F1F1F"/>
                          </a:solidFill>
                        </a:rPr>
                        <a:t>uncertainty, security risks, and privacy risks.</a:t>
                      </a:r>
                      <a:endParaRPr sz="1000">
                        <a:solidFill>
                          <a:srgbClr val="1F1F1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solidFill>
      </p:bgPr>
    </p:bg>
    <p:spTree>
      <p:nvGrpSpPr>
        <p:cNvPr id="152" name="Shape 152"/>
        <p:cNvGrpSpPr/>
        <p:nvPr/>
      </p:nvGrpSpPr>
      <p:grpSpPr>
        <a:xfrm>
          <a:off x="0" y="0"/>
          <a:ext cx="0" cy="0"/>
          <a:chOff x="0" y="0"/>
          <a:chExt cx="0" cy="0"/>
        </a:xfrm>
      </p:grpSpPr>
      <p:graphicFrame>
        <p:nvGraphicFramePr>
          <p:cNvPr id="153" name="Google Shape;153;p16"/>
          <p:cNvGraphicFramePr/>
          <p:nvPr/>
        </p:nvGraphicFramePr>
        <p:xfrm>
          <a:off x="399363" y="2015550"/>
          <a:ext cx="3000000" cy="3000000"/>
        </p:xfrm>
        <a:graphic>
          <a:graphicData uri="http://schemas.openxmlformats.org/drawingml/2006/table">
            <a:tbl>
              <a:tblPr>
                <a:noFill/>
                <a:tableStyleId>{FC59BC89-7E26-431C-97CA-C20C2A329E6D}</a:tableStyleId>
              </a:tblPr>
              <a:tblGrid>
                <a:gridCol w="1144525"/>
                <a:gridCol w="1260125"/>
                <a:gridCol w="1202325"/>
                <a:gridCol w="1202325"/>
                <a:gridCol w="1202325"/>
                <a:gridCol w="1202325"/>
                <a:gridCol w="1202325"/>
              </a:tblGrid>
              <a:tr h="396200">
                <a:tc>
                  <a:txBody>
                    <a:bodyPr/>
                    <a:lstStyle/>
                    <a:p>
                      <a:pPr indent="0" lvl="0" marL="0" rtl="0" algn="ctr">
                        <a:spcBef>
                          <a:spcPts val="0"/>
                        </a:spcBef>
                        <a:spcAft>
                          <a:spcPts val="0"/>
                        </a:spcAft>
                        <a:buNone/>
                      </a:pPr>
                      <a:r>
                        <a:rPr lang="en">
                          <a:solidFill>
                            <a:schemeClr val="dk2"/>
                          </a:solidFill>
                        </a:rPr>
                        <a:t>Stage 1</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2"/>
                          </a:solidFill>
                        </a:rPr>
                        <a:t>Stage 2</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2"/>
                          </a:solidFill>
                        </a:rPr>
                        <a:t>Stage 3</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2"/>
                          </a:solidFill>
                        </a:rPr>
                        <a:t>Stage 4</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2"/>
                          </a:solidFill>
                        </a:rPr>
                        <a:t>Stage 5</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2"/>
                          </a:solidFill>
                        </a:rPr>
                        <a:t>Stage 6</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2"/>
                          </a:solidFill>
                        </a:rPr>
                        <a:t>Stage 7</a:t>
                      </a:r>
                      <a:endParaRPr>
                        <a:solidFill>
                          <a:schemeClr val="dk2"/>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16459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Exploring Related Works</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a:t>
                      </a:r>
                      <a:r>
                        <a:rPr lang="en" sz="1200">
                          <a:latin typeface="Times New Roman"/>
                          <a:ea typeface="Times New Roman"/>
                          <a:cs typeface="Times New Roman"/>
                          <a:sym typeface="Times New Roman"/>
                        </a:rPr>
                        <a:t>Planning and Features &amp; Functionality Selection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 Cases)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 U</a:t>
                      </a:r>
                      <a:r>
                        <a:rPr lang="en" sz="1200">
                          <a:latin typeface="Times New Roman"/>
                          <a:ea typeface="Times New Roman"/>
                          <a:cs typeface="Times New Roman"/>
                          <a:sym typeface="Times New Roman"/>
                        </a:rPr>
                        <a:t>nderstand the requirements</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Identify the components.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Define the interaction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Document the design.</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System designs and diagrams</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Application </a:t>
                      </a:r>
                      <a:r>
                        <a:rPr lang="en" sz="1200">
                          <a:latin typeface="Times New Roman"/>
                          <a:ea typeface="Times New Roman"/>
                          <a:cs typeface="Times New Roman"/>
                          <a:sym typeface="Times New Roman"/>
                        </a:rPr>
                        <a:t>development</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Testing and deployment</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Paper Publication</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r>
            </a:tbl>
          </a:graphicData>
        </a:graphic>
      </p:graphicFrame>
      <p:sp>
        <p:nvSpPr>
          <p:cNvPr id="154" name="Google Shape;154;p16"/>
          <p:cNvSpPr txBox="1"/>
          <p:nvPr/>
        </p:nvSpPr>
        <p:spPr>
          <a:xfrm>
            <a:off x="2370088" y="637075"/>
            <a:ext cx="4474800" cy="429300"/>
          </a:xfrm>
          <a:prstGeom prst="rect">
            <a:avLst/>
          </a:prstGeom>
          <a:solidFill>
            <a:schemeClr val="lt2"/>
          </a:solidFill>
          <a:ln cap="flat" cmpd="sng" w="38100">
            <a:solidFill>
              <a:srgbClr val="E2DFF8"/>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Proposed Working plan</a:t>
            </a:r>
            <a:endParaRPr b="1" sz="16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999999"/>
      </a:dk1>
      <a:lt1>
        <a:srgbClr val="FFFFFF"/>
      </a:lt1>
      <a:dk2>
        <a:srgbClr val="D9D9D9"/>
      </a:dk2>
      <a:lt2>
        <a:srgbClr val="351C75"/>
      </a:lt2>
      <a:accent1>
        <a:srgbClr val="7F71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