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df1a421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df1a421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fb223f9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fb223f9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fb223f9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fb223f9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fb223f9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fb223f9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0f4fac5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0f4fac5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fb223f9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fb223f9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0f4fac5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0f4fac5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5.jp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9750" y="1187275"/>
            <a:ext cx="5480100" cy="1666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MedEase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Blockchain-Based Medical Web Application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Arial"/>
                <a:ea typeface="Arial"/>
                <a:cs typeface="Arial"/>
                <a:sym typeface="Arial"/>
              </a:rPr>
              <a:t>Final Presentation 499A</a:t>
            </a:r>
            <a:endParaRPr b="1"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479750" y="2974200"/>
            <a:ext cx="5480100" cy="1666200"/>
          </a:xfrm>
          <a:prstGeom prst="rect">
            <a:avLst/>
          </a:prstGeom>
          <a:solidFill>
            <a:srgbClr val="FFFFFF">
              <a:alpha val="445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Team Members: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Chowdhury Nafis Faiyaz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ID: 1931841642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Ayman Ibne Hakim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ID: 2013364042</a:t>
            </a:r>
            <a:endParaRPr b="1"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2135225" y="2356125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2408713" y="0"/>
            <a:ext cx="4474800" cy="429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E2DF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MedEase?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200650" y="615150"/>
            <a:ext cx="7515000" cy="4217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Blockchain based Centralized Healthcare application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Revolutionize healthcare with our cutting-edge blockchain-based medical web application.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This platform will securely store patients' medical records, treatment histories, and diagnostic reports on a tamper-proof blockchain, ensuring data integrity and privacy.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decentralized nature of the blockchain guarantees that medical data remains under patients' control, enhancing trust and compliance with data regulations.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Patients can seamlessly grant healthcare providers access to their records, streamlining the treatment process and reducing administrative hurdles.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Patients can interact with doctors and take treatment without the hassle of in person meetups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Doctors can access patient reports, medical history and health information with ease.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2216000" y="0"/>
            <a:ext cx="4780200" cy="429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E2DF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Design: How do we use blockchain for file storage?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25" y="1411900"/>
            <a:ext cx="4328174" cy="3531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15"/>
          <p:cNvSpPr/>
          <p:nvPr/>
        </p:nvSpPr>
        <p:spPr>
          <a:xfrm>
            <a:off x="4587650" y="1045000"/>
            <a:ext cx="4409700" cy="389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 our proposed system, we plan to combine several technologies to create a secure and decentralized infrastructure for managing files and encryption keys: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Hyperledger Fabric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This is the foundation of our private blockchain network. It's a permissioned blockchain platform designed for enterprise applications. Only authorized nodes can participate, ensuring security and control.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IPFS (InterPlanetary File System)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We'll use IPFS to store files in a decentralized manner. IPFS operates through a peer-to-peer network, making it resilient and efficient for file storage and sharing.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Keybase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Keybase serves as the platform for verifying online identities and securely sharing encrypted files and messages. Users link their online identities to a public key, and encryption keys for files will be stored in Keybase. Doctors can request these keys from the patient to access the files.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1095425" y="0"/>
            <a:ext cx="2889900" cy="3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Design: Class and Use-Case diagram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932" y="19950"/>
            <a:ext cx="4022064" cy="51036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0" l="28622" r="0" t="24288"/>
          <a:stretch/>
        </p:blipFill>
        <p:spPr>
          <a:xfrm>
            <a:off x="11375" y="377938"/>
            <a:ext cx="5057976" cy="36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2334588" y="0"/>
            <a:ext cx="4474800" cy="429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E2DF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 and social effects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208075" y="963525"/>
            <a:ext cx="7278000" cy="373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Environmental and Health Effects: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Reduced Paper Usage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Energy Consumption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E-Waste Generation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Centers' Carbon Footprint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Accessible Health care facility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Social Effects: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Improved Patient Care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Enhanced Efficiency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Security and Privacy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Access Disparities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Workforce Impact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Ethical Considerations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2429700" y="0"/>
            <a:ext cx="4514700" cy="42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E2DF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and professional Responsibility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208075" y="1608325"/>
            <a:ext cx="7255800" cy="2149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and Professional Responsibility:</a:t>
            </a:r>
            <a:endParaRPr sz="12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Principle 1.2: Avoid Harm.</a:t>
            </a:r>
            <a:endParaRPr sz="12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1.6: Respect Privacy. 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1.7: Honor Confidentiality. </a:t>
            </a:r>
            <a:endParaRPr sz="12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Principle 2.1: Strive to achieve high quality in both the processes and products of professional 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Principle 2.4: Communicate professionally and honestly with others.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Principle 2.5: Consider potential impacts of computing work on society.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Principle 2.9: Design and implement systems that are robustly and usably secure.</a:t>
            </a:r>
            <a:endParaRPr sz="12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2334588" y="0"/>
            <a:ext cx="4474800" cy="429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E2DF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 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4" name="Google Shape;174;p19"/>
          <p:cNvGrpSpPr/>
          <p:nvPr/>
        </p:nvGrpSpPr>
        <p:grpSpPr>
          <a:xfrm>
            <a:off x="2084725" y="937475"/>
            <a:ext cx="5034609" cy="3239175"/>
            <a:chOff x="2084725" y="937475"/>
            <a:chExt cx="5034609" cy="3239175"/>
          </a:xfrm>
        </p:grpSpPr>
        <p:grpSp>
          <p:nvGrpSpPr>
            <p:cNvPr id="175" name="Google Shape;175;p19"/>
            <p:cNvGrpSpPr/>
            <p:nvPr/>
          </p:nvGrpSpPr>
          <p:grpSpPr>
            <a:xfrm>
              <a:off x="4762325" y="937475"/>
              <a:ext cx="2357009" cy="3010100"/>
              <a:chOff x="4762325" y="937475"/>
              <a:chExt cx="2357009" cy="3010100"/>
            </a:xfrm>
          </p:grpSpPr>
          <p:pic>
            <p:nvPicPr>
              <p:cNvPr id="176" name="Google Shape;176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17549" y="937475"/>
                <a:ext cx="914825" cy="914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Google Shape;177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71450" y="937475"/>
                <a:ext cx="847884" cy="9148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8" name="Google Shape;178;p19"/>
              <p:cNvCxnSpPr>
                <a:stCxn id="176" idx="2"/>
              </p:cNvCxnSpPr>
              <p:nvPr/>
            </p:nvCxnSpPr>
            <p:spPr>
              <a:xfrm>
                <a:off x="5574961" y="1852300"/>
                <a:ext cx="371100" cy="49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9" name="Google Shape;179;p19"/>
              <p:cNvCxnSpPr>
                <a:stCxn id="177" idx="2"/>
              </p:cNvCxnSpPr>
              <p:nvPr/>
            </p:nvCxnSpPr>
            <p:spPr>
              <a:xfrm flipH="1">
                <a:off x="6146392" y="1852300"/>
                <a:ext cx="549000" cy="48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0" name="Google Shape;180;p19"/>
              <p:cNvSpPr txBox="1"/>
              <p:nvPr/>
            </p:nvSpPr>
            <p:spPr>
              <a:xfrm>
                <a:off x="5657150" y="2445800"/>
                <a:ext cx="1104300" cy="28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Lato"/>
                    <a:ea typeface="Lato"/>
                    <a:cs typeface="Lato"/>
                    <a:sym typeface="Lato"/>
                  </a:rPr>
                  <a:t>Back End</a:t>
                </a:r>
                <a:endParaRPr b="1" sz="12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81" name="Google Shape;181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226750" y="3055000"/>
                <a:ext cx="892575" cy="892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Google Shape;182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762325" y="3252225"/>
                <a:ext cx="1270051" cy="63502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3" name="Google Shape;183;p19"/>
              <p:cNvCxnSpPr>
                <a:endCxn id="180" idx="2"/>
              </p:cNvCxnSpPr>
              <p:nvPr/>
            </p:nvCxnSpPr>
            <p:spPr>
              <a:xfrm rot="10800000">
                <a:off x="6209300" y="2727500"/>
                <a:ext cx="243600" cy="61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4" name="Google Shape;184;p19"/>
              <p:cNvCxnSpPr/>
              <p:nvPr/>
            </p:nvCxnSpPr>
            <p:spPr>
              <a:xfrm flipH="1" rot="10800000">
                <a:off x="5549900" y="2754500"/>
                <a:ext cx="259500" cy="6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85" name="Google Shape;185;p19"/>
            <p:cNvGrpSpPr/>
            <p:nvPr/>
          </p:nvGrpSpPr>
          <p:grpSpPr>
            <a:xfrm>
              <a:off x="2084725" y="937475"/>
              <a:ext cx="2212962" cy="3239175"/>
              <a:chOff x="2084725" y="937475"/>
              <a:chExt cx="2212962" cy="3239175"/>
            </a:xfrm>
          </p:grpSpPr>
          <p:pic>
            <p:nvPicPr>
              <p:cNvPr descr="Switching it up: how Tailwind CSS helped me create a dark ..." id="186" name="Google Shape;186;p1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345212" y="969450"/>
                <a:ext cx="952475" cy="952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1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084725" y="937475"/>
                <a:ext cx="952475" cy="101641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8" name="Google Shape;188;p19"/>
              <p:cNvCxnSpPr>
                <a:stCxn id="187" idx="2"/>
              </p:cNvCxnSpPr>
              <p:nvPr/>
            </p:nvCxnSpPr>
            <p:spPr>
              <a:xfrm>
                <a:off x="2560963" y="1953891"/>
                <a:ext cx="498000" cy="52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" name="Google Shape;189;p19"/>
              <p:cNvCxnSpPr>
                <a:stCxn id="186" idx="2"/>
              </p:cNvCxnSpPr>
              <p:nvPr/>
            </p:nvCxnSpPr>
            <p:spPr>
              <a:xfrm flipH="1">
                <a:off x="3140450" y="1921925"/>
                <a:ext cx="681000" cy="53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0" name="Google Shape;190;p19"/>
              <p:cNvSpPr txBox="1"/>
              <p:nvPr/>
            </p:nvSpPr>
            <p:spPr>
              <a:xfrm>
                <a:off x="2695725" y="2496600"/>
                <a:ext cx="914700" cy="28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Lato"/>
                    <a:ea typeface="Lato"/>
                    <a:cs typeface="Lato"/>
                    <a:sym typeface="Lato"/>
                  </a:rPr>
                  <a:t>Front End</a:t>
                </a:r>
                <a:endParaRPr b="1" sz="12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91" name="Google Shape;191;p19"/>
              <p:cNvGrpSpPr/>
              <p:nvPr/>
            </p:nvGrpSpPr>
            <p:grpSpPr>
              <a:xfrm>
                <a:off x="2271750" y="2778425"/>
                <a:ext cx="1416000" cy="1398225"/>
                <a:chOff x="2271750" y="2778425"/>
                <a:chExt cx="1416000" cy="1398225"/>
              </a:xfrm>
            </p:grpSpPr>
            <p:pic>
              <p:nvPicPr>
                <p:cNvPr id="192" name="Google Shape;192;p19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658500" y="3269525"/>
                  <a:ext cx="642520" cy="588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3" name="Google Shape;193;p19"/>
                <p:cNvSpPr txBox="1"/>
                <p:nvPr/>
              </p:nvSpPr>
              <p:spPr>
                <a:xfrm>
                  <a:off x="2271750" y="3894950"/>
                  <a:ext cx="1416000" cy="28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Lato"/>
                      <a:ea typeface="Lato"/>
                      <a:cs typeface="Lato"/>
                      <a:sym typeface="Lato"/>
                    </a:rPr>
                    <a:t>Keybase SDK</a:t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94" name="Google Shape;194;p19"/>
                <p:cNvCxnSpPr>
                  <a:stCxn id="192" idx="0"/>
                  <a:endCxn id="190" idx="2"/>
                </p:cNvCxnSpPr>
                <p:nvPr/>
              </p:nvCxnSpPr>
              <p:spPr>
                <a:xfrm flipH="1" rot="10800000">
                  <a:off x="2979760" y="2778425"/>
                  <a:ext cx="173400" cy="491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2334588" y="0"/>
            <a:ext cx="4474800" cy="429300"/>
          </a:xfrm>
          <a:prstGeom prst="rect">
            <a:avLst/>
          </a:prstGeom>
          <a:solidFill>
            <a:srgbClr val="351C75"/>
          </a:solidFill>
          <a:ln cap="flat" cmpd="sng" w="38100">
            <a:solidFill>
              <a:srgbClr val="E2DF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</a:t>
            </a: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Working plan and Results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4000"/>
            <a:ext cx="8839199" cy="294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999999"/>
      </a:dk1>
      <a:lt1>
        <a:srgbClr val="FFFFFF"/>
      </a:lt1>
      <a:dk2>
        <a:srgbClr val="D9D9D9"/>
      </a:dk2>
      <a:lt2>
        <a:srgbClr val="351C75"/>
      </a:lt2>
      <a:accent1>
        <a:srgbClr val="7F71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