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SemiBold"/>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65B3E7-9240-489E-BD0C-140144B7AB7A}">
  <a:tblStyle styleId="{6965B3E7-9240-489E-BD0C-140144B7AB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SemiBold-bold.fntdata"/><Relationship Id="rId16" Type="http://schemas.openxmlformats.org/officeDocument/2006/relationships/font" Target="fonts/MontserratSemiBold-regular.fntdata"/><Relationship Id="rId19" Type="http://schemas.openxmlformats.org/officeDocument/2006/relationships/font" Target="fonts/MontserratSemiBold-boldItalic.fntdata"/><Relationship Id="rId18" Type="http://schemas.openxmlformats.org/officeDocument/2006/relationships/font" Target="fonts/Montserra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7f0d52da3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7f0d52da3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df1a421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df1a421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fb223f9a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fb223f9a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fb223f9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fb223f9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fb223f9a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fb223f9a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0f4fac54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0f4fac54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fb223f9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fb223f9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0f4fac54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0f4fac54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rgbClr val="E2DFF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fade/>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6.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79750" y="1187275"/>
            <a:ext cx="5480100" cy="1666200"/>
          </a:xfrm>
          <a:prstGeom prst="rect">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None/>
            </a:pPr>
            <a:r>
              <a:rPr b="1" lang="en"/>
              <a:t>MedEase</a:t>
            </a:r>
            <a:endParaRPr b="1"/>
          </a:p>
          <a:p>
            <a:pPr indent="0" lvl="0" marL="0" rtl="0" algn="ctr">
              <a:spcBef>
                <a:spcPts val="0"/>
              </a:spcBef>
              <a:spcAft>
                <a:spcPts val="0"/>
              </a:spcAft>
              <a:buNone/>
            </a:pPr>
            <a:r>
              <a:rPr b="1" lang="en" sz="1100">
                <a:latin typeface="Arial"/>
                <a:ea typeface="Arial"/>
                <a:cs typeface="Arial"/>
                <a:sym typeface="Arial"/>
              </a:rPr>
              <a:t>A </a:t>
            </a:r>
            <a:r>
              <a:rPr b="1" lang="en" sz="1100">
                <a:latin typeface="Arial"/>
                <a:ea typeface="Arial"/>
                <a:cs typeface="Arial"/>
                <a:sym typeface="Arial"/>
              </a:rPr>
              <a:t>Blockchain-Based Medical Web Application\</a:t>
            </a:r>
            <a:endParaRPr b="1" sz="1100">
              <a:latin typeface="Arial"/>
              <a:ea typeface="Arial"/>
              <a:cs typeface="Arial"/>
              <a:sym typeface="Arial"/>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rPr b="1" lang="en" sz="800"/>
              <a:t>Project Design</a:t>
            </a:r>
            <a:endParaRPr b="1" sz="1100">
              <a:latin typeface="Arial"/>
              <a:ea typeface="Arial"/>
              <a:cs typeface="Arial"/>
              <a:sym typeface="Arial"/>
            </a:endParaRPr>
          </a:p>
        </p:txBody>
      </p:sp>
      <p:sp>
        <p:nvSpPr>
          <p:cNvPr id="135" name="Google Shape;135;p13"/>
          <p:cNvSpPr txBox="1"/>
          <p:nvPr/>
        </p:nvSpPr>
        <p:spPr>
          <a:xfrm>
            <a:off x="3479750" y="2974200"/>
            <a:ext cx="5480100" cy="1666200"/>
          </a:xfrm>
          <a:prstGeom prst="rect">
            <a:avLst/>
          </a:prstGeom>
          <a:solidFill>
            <a:srgbClr val="FFFFFF">
              <a:alpha val="44550"/>
            </a:srgbClr>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Team Members:</a:t>
            </a:r>
            <a:endParaRPr>
              <a:latin typeface="Montserrat SemiBold"/>
              <a:ea typeface="Montserrat SemiBold"/>
              <a:cs typeface="Montserrat SemiBold"/>
              <a:sym typeface="Montserrat SemiBold"/>
            </a:endParaRPr>
          </a:p>
          <a:p>
            <a:pPr indent="0" lvl="0" marL="0" rtl="0" algn="ctr">
              <a:spcBef>
                <a:spcPts val="0"/>
              </a:spcBef>
              <a:spcAft>
                <a:spcPts val="0"/>
              </a:spcAft>
              <a:buNone/>
            </a:pPr>
            <a:r>
              <a:t/>
            </a:r>
            <a:endParaRPr>
              <a:latin typeface="Montserrat SemiBold"/>
              <a:ea typeface="Montserrat SemiBold"/>
              <a:cs typeface="Montserrat SemiBold"/>
              <a:sym typeface="Montserrat SemiBold"/>
            </a:endParaRPr>
          </a:p>
          <a:p>
            <a:pPr indent="0" lvl="0" marL="0" rtl="0" algn="ctr">
              <a:spcBef>
                <a:spcPts val="0"/>
              </a:spcBef>
              <a:spcAft>
                <a:spcPts val="0"/>
              </a:spcAft>
              <a:buNone/>
            </a:pPr>
            <a:r>
              <a:rPr b="1" lang="en" sz="1100"/>
              <a:t>Chowdhury Nafis Faiyaz</a:t>
            </a:r>
            <a:endParaRPr b="1" sz="1100"/>
          </a:p>
          <a:p>
            <a:pPr indent="0" lvl="0" marL="0" rtl="0" algn="ctr">
              <a:spcBef>
                <a:spcPts val="0"/>
              </a:spcBef>
              <a:spcAft>
                <a:spcPts val="0"/>
              </a:spcAft>
              <a:buNone/>
            </a:pPr>
            <a:r>
              <a:rPr b="1" lang="en" sz="1100"/>
              <a:t>ID: 1931841642</a:t>
            </a:r>
            <a:endParaRPr b="1" sz="1100"/>
          </a:p>
          <a:p>
            <a:pPr indent="0" lvl="0" marL="0" rtl="0" algn="ctr">
              <a:spcBef>
                <a:spcPts val="0"/>
              </a:spcBef>
              <a:spcAft>
                <a:spcPts val="0"/>
              </a:spcAft>
              <a:buNone/>
            </a:pPr>
            <a:r>
              <a:t/>
            </a:r>
            <a:endParaRPr b="1" sz="1100"/>
          </a:p>
          <a:p>
            <a:pPr indent="0" lvl="0" marL="0" rtl="0" algn="ctr">
              <a:spcBef>
                <a:spcPts val="0"/>
              </a:spcBef>
              <a:spcAft>
                <a:spcPts val="0"/>
              </a:spcAft>
              <a:buNone/>
            </a:pPr>
            <a:r>
              <a:rPr b="1" lang="en" sz="1100"/>
              <a:t>Ayman Ibne Hakim</a:t>
            </a:r>
            <a:endParaRPr b="1" sz="1100"/>
          </a:p>
          <a:p>
            <a:pPr indent="0" lvl="0" marL="0" rtl="0" algn="ctr">
              <a:spcBef>
                <a:spcPts val="0"/>
              </a:spcBef>
              <a:spcAft>
                <a:spcPts val="0"/>
              </a:spcAft>
              <a:buNone/>
            </a:pPr>
            <a:r>
              <a:rPr b="1" lang="en" sz="1100"/>
              <a:t>ID: 2013364042</a:t>
            </a:r>
            <a:endParaRPr b="1"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nvSpPr>
        <p:spPr>
          <a:xfrm>
            <a:off x="2408713" y="0"/>
            <a:ext cx="4474800" cy="429300"/>
          </a:xfrm>
          <a:prstGeom prst="rect">
            <a:avLst/>
          </a:prstGeom>
          <a:solidFill>
            <a:schemeClr val="lt2"/>
          </a:solidFill>
          <a:ln cap="flat" cmpd="sng" w="38100">
            <a:solidFill>
              <a:srgbClr val="E2DFF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Times New Roman"/>
                <a:ea typeface="Times New Roman"/>
                <a:cs typeface="Times New Roman"/>
                <a:sym typeface="Times New Roman"/>
              </a:rPr>
              <a:t>Problem Statement and Solution</a:t>
            </a:r>
            <a:endParaRPr b="1" sz="1600">
              <a:solidFill>
                <a:schemeClr val="lt1"/>
              </a:solidFill>
              <a:latin typeface="Times New Roman"/>
              <a:ea typeface="Times New Roman"/>
              <a:cs typeface="Times New Roman"/>
              <a:sym typeface="Times New Roman"/>
            </a:endParaRPr>
          </a:p>
        </p:txBody>
      </p:sp>
      <p:sp>
        <p:nvSpPr>
          <p:cNvPr id="141" name="Google Shape;141;p14"/>
          <p:cNvSpPr/>
          <p:nvPr/>
        </p:nvSpPr>
        <p:spPr>
          <a:xfrm>
            <a:off x="1578625" y="813150"/>
            <a:ext cx="7018500" cy="4178100"/>
          </a:xfrm>
          <a:prstGeom prst="round2DiagRect">
            <a:avLst>
              <a:gd fmla="val 16667" name="adj1"/>
              <a:gd fmla="val 0" name="adj2"/>
            </a:avLst>
          </a:prstGeom>
          <a:solidFill>
            <a:srgbClr val="FFFFFF">
              <a:alpha val="4455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200" u="sng">
                <a:latin typeface="Times New Roman"/>
                <a:ea typeface="Times New Roman"/>
                <a:cs typeface="Times New Roman"/>
                <a:sym typeface="Times New Roman"/>
              </a:rPr>
              <a:t>Problem Statement-</a:t>
            </a:r>
            <a:r>
              <a:rPr b="1"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Healthcare data is often isolated and fragmented, making it difficult for patients and healthcare providers to access and share information. This can lead to errors, delays, and inefficiencies in the treatment process.</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200" u="sng">
                <a:latin typeface="Times New Roman"/>
                <a:ea typeface="Times New Roman"/>
                <a:cs typeface="Times New Roman"/>
                <a:sym typeface="Times New Roman"/>
              </a:rPr>
              <a:t>Solution</a:t>
            </a:r>
            <a:r>
              <a:rPr lang="en" sz="1200">
                <a:latin typeface="Times New Roman"/>
                <a:ea typeface="Times New Roman"/>
                <a:cs typeface="Times New Roman"/>
                <a:sym typeface="Times New Roman"/>
              </a:rPr>
              <a:t>: The blockchain-based medical web application solves this problem by securely storing patients' medical records on a tamper-proof blockchain. This ensures that data is always accurate and up-to-date, and that it can be easily accessed by authorized parties. The decentralized nature of the blockchain also guarantees that patients have control over their data, and that it is compliant with data regulations.</a:t>
            </a:r>
            <a:endParaRPr sz="12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200" u="sng">
                <a:latin typeface="Times New Roman"/>
                <a:ea typeface="Times New Roman"/>
                <a:cs typeface="Times New Roman"/>
                <a:sym typeface="Times New Roman"/>
              </a:rPr>
              <a:t>Benefits:</a:t>
            </a:r>
            <a:r>
              <a:rPr lang="en" sz="1200">
                <a:latin typeface="Times New Roman"/>
                <a:ea typeface="Times New Roman"/>
                <a:cs typeface="Times New Roman"/>
                <a:sym typeface="Times New Roman"/>
              </a:rPr>
              <a:t> The blockchain-based medical web application offers a number of benefits for patients and healthcare providers, including:</a:t>
            </a:r>
            <a:endParaRPr sz="1200">
              <a:latin typeface="Times New Roman"/>
              <a:ea typeface="Times New Roman"/>
              <a:cs typeface="Times New Roman"/>
              <a:sym typeface="Times New Roman"/>
            </a:endParaRPr>
          </a:p>
          <a:p>
            <a:pPr indent="-304800" lvl="0" marL="457200" rtl="0" algn="just">
              <a:lnSpc>
                <a:spcPct val="115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Increased data accuracy and integrity</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Improved efficiency in the treatment process</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Reduced administrative costs</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Enhanced patient privacy and control</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Increased compliance with data regulations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nvSpPr>
        <p:spPr>
          <a:xfrm>
            <a:off x="2135225" y="2356125"/>
            <a:ext cx="60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7" name="Google Shape;147;p15"/>
          <p:cNvSpPr txBox="1"/>
          <p:nvPr/>
        </p:nvSpPr>
        <p:spPr>
          <a:xfrm>
            <a:off x="2408713" y="0"/>
            <a:ext cx="4474800" cy="429300"/>
          </a:xfrm>
          <a:prstGeom prst="rect">
            <a:avLst/>
          </a:prstGeom>
          <a:solidFill>
            <a:schemeClr val="lt2"/>
          </a:solidFill>
          <a:ln cap="flat" cmpd="sng" w="38100">
            <a:solidFill>
              <a:srgbClr val="E2DFF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Times New Roman"/>
                <a:ea typeface="Times New Roman"/>
                <a:cs typeface="Times New Roman"/>
                <a:sym typeface="Times New Roman"/>
              </a:rPr>
              <a:t>What is MedEase?</a:t>
            </a:r>
            <a:endParaRPr b="1" sz="1600">
              <a:solidFill>
                <a:schemeClr val="lt1"/>
              </a:solidFill>
              <a:latin typeface="Times New Roman"/>
              <a:ea typeface="Times New Roman"/>
              <a:cs typeface="Times New Roman"/>
              <a:sym typeface="Times New Roman"/>
            </a:endParaRPr>
          </a:p>
        </p:txBody>
      </p:sp>
      <p:sp>
        <p:nvSpPr>
          <p:cNvPr id="148" name="Google Shape;148;p15"/>
          <p:cNvSpPr/>
          <p:nvPr/>
        </p:nvSpPr>
        <p:spPr>
          <a:xfrm>
            <a:off x="1200650" y="615150"/>
            <a:ext cx="7515000" cy="4217100"/>
          </a:xfrm>
          <a:prstGeom prst="round2DiagRect">
            <a:avLst>
              <a:gd fmla="val 16667" name="adj1"/>
              <a:gd fmla="val 0" name="adj2"/>
            </a:avLst>
          </a:prstGeom>
          <a:solidFill>
            <a:srgbClr val="FFFFFF">
              <a:alpha val="4455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 </a:t>
            </a:r>
            <a:r>
              <a:rPr b="1" lang="en">
                <a:latin typeface="Times New Roman"/>
                <a:ea typeface="Times New Roman"/>
                <a:cs typeface="Times New Roman"/>
                <a:sym typeface="Times New Roman"/>
              </a:rPr>
              <a:t>Blockchain based Centralized Healthcare application</a:t>
            </a:r>
            <a:endParaRPr b="1">
              <a:latin typeface="Times New Roman"/>
              <a:ea typeface="Times New Roman"/>
              <a:cs typeface="Times New Roman"/>
              <a:sym typeface="Times New Roman"/>
            </a:endParaRPr>
          </a:p>
          <a:p>
            <a:pPr indent="0" lvl="0" marL="0" rtl="0" algn="just">
              <a:lnSpc>
                <a:spcPct val="115000"/>
              </a:lnSpc>
              <a:spcBef>
                <a:spcPts val="300"/>
              </a:spcBef>
              <a:spcAft>
                <a:spcPts val="0"/>
              </a:spcAft>
              <a:buNone/>
            </a:pPr>
            <a:r>
              <a:t/>
            </a:r>
            <a:endParaRPr sz="13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Revolutionize healthcare with our cutting-edge blockchain-based medical web application.</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This platform will securely store patients' medical records, treatment histories, and diagnostic reports on a tamper-proof blockchain, ensuring data integrity and privacy.</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Patients can seamlessly grant healthcare providers access to their records, streamlining the treatment process and reducing administrative hurdles.</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decentralized nature of the blockchain guarantees that medical data remains under patients' control, enhancing trust and compliance with data regulations. </a:t>
            </a:r>
            <a:endParaRPr sz="12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000">
              <a:solidFill>
                <a:srgbClr val="1F1F1F"/>
              </a:solidFill>
            </a:endParaRPr>
          </a:p>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DFF8">
            <a:alpha val="54549"/>
          </a:srgbClr>
        </a:solidFill>
      </p:bgPr>
    </p:bg>
    <p:spTree>
      <p:nvGrpSpPr>
        <p:cNvPr id="152" name="Shape 152"/>
        <p:cNvGrpSpPr/>
        <p:nvPr/>
      </p:nvGrpSpPr>
      <p:grpSpPr>
        <a:xfrm>
          <a:off x="0" y="0"/>
          <a:ext cx="0" cy="0"/>
          <a:chOff x="0" y="0"/>
          <a:chExt cx="0" cy="0"/>
        </a:xfrm>
      </p:grpSpPr>
      <p:sp>
        <p:nvSpPr>
          <p:cNvPr id="153" name="Google Shape;153;p16"/>
          <p:cNvSpPr txBox="1"/>
          <p:nvPr/>
        </p:nvSpPr>
        <p:spPr>
          <a:xfrm>
            <a:off x="2408713" y="0"/>
            <a:ext cx="4474800" cy="429300"/>
          </a:xfrm>
          <a:prstGeom prst="rect">
            <a:avLst/>
          </a:prstGeom>
          <a:solidFill>
            <a:schemeClr val="lt2"/>
          </a:solidFill>
          <a:ln cap="flat" cmpd="sng" w="38100">
            <a:solidFill>
              <a:srgbClr val="E2DFF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Times New Roman"/>
                <a:ea typeface="Times New Roman"/>
                <a:cs typeface="Times New Roman"/>
                <a:sym typeface="Times New Roman"/>
              </a:rPr>
              <a:t>How do we use blockchain for file storage?</a:t>
            </a:r>
            <a:endParaRPr b="1" sz="1600">
              <a:solidFill>
                <a:schemeClr val="lt1"/>
              </a:solidFill>
              <a:latin typeface="Times New Roman"/>
              <a:ea typeface="Times New Roman"/>
              <a:cs typeface="Times New Roman"/>
              <a:sym typeface="Times New Roman"/>
            </a:endParaRPr>
          </a:p>
        </p:txBody>
      </p:sp>
      <p:pic>
        <p:nvPicPr>
          <p:cNvPr id="154" name="Google Shape;154;p16"/>
          <p:cNvPicPr preferRelativeResize="0"/>
          <p:nvPr/>
        </p:nvPicPr>
        <p:blipFill>
          <a:blip r:embed="rId3">
            <a:alphaModFix/>
          </a:blip>
          <a:stretch>
            <a:fillRect/>
          </a:stretch>
        </p:blipFill>
        <p:spPr>
          <a:xfrm>
            <a:off x="178825" y="1411900"/>
            <a:ext cx="4328174" cy="3531600"/>
          </a:xfrm>
          <a:prstGeom prst="rect">
            <a:avLst/>
          </a:prstGeom>
          <a:noFill/>
          <a:ln cap="flat" cmpd="sng" w="28575">
            <a:solidFill>
              <a:schemeClr val="lt1"/>
            </a:solidFill>
            <a:prstDash val="solid"/>
            <a:round/>
            <a:headEnd len="sm" w="sm" type="none"/>
            <a:tailEnd len="sm" w="sm" type="none"/>
          </a:ln>
        </p:spPr>
      </p:pic>
      <p:sp>
        <p:nvSpPr>
          <p:cNvPr id="155" name="Google Shape;155;p16"/>
          <p:cNvSpPr/>
          <p:nvPr/>
        </p:nvSpPr>
        <p:spPr>
          <a:xfrm>
            <a:off x="4587650" y="1045000"/>
            <a:ext cx="4409700" cy="3898500"/>
          </a:xfrm>
          <a:prstGeom prst="round2DiagRect">
            <a:avLst>
              <a:gd fmla="val 16667" name="adj1"/>
              <a:gd fmla="val 0" name="adj2"/>
            </a:avLst>
          </a:prstGeom>
          <a:solidFill>
            <a:srgbClr val="FFFFFF">
              <a:alpha val="4455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lang="en" sz="1100">
                <a:latin typeface="Times New Roman"/>
                <a:ea typeface="Times New Roman"/>
                <a:cs typeface="Times New Roman"/>
                <a:sym typeface="Times New Roman"/>
              </a:rPr>
              <a:t>In our proposed system, we plan to combine several technologies to create a secure and decentralized infrastructure for managing files and encryption keys:</a:t>
            </a:r>
            <a:endParaRPr sz="1100">
              <a:latin typeface="Times New Roman"/>
              <a:ea typeface="Times New Roman"/>
              <a:cs typeface="Times New Roman"/>
              <a:sym typeface="Times New Roman"/>
            </a:endParaRPr>
          </a:p>
          <a:p>
            <a:pPr indent="-298450" lvl="0" marL="457200" rtl="0" algn="just">
              <a:lnSpc>
                <a:spcPct val="115000"/>
              </a:lnSpc>
              <a:spcBef>
                <a:spcPts val="1200"/>
              </a:spcBef>
              <a:spcAft>
                <a:spcPts val="0"/>
              </a:spcAft>
              <a:buSzPts val="1100"/>
              <a:buAutoNum type="arabicPeriod"/>
            </a:pPr>
            <a:r>
              <a:rPr b="1" lang="en" sz="1100">
                <a:latin typeface="Times New Roman"/>
                <a:ea typeface="Times New Roman"/>
                <a:cs typeface="Times New Roman"/>
                <a:sym typeface="Times New Roman"/>
              </a:rPr>
              <a:t>Hyperledger Fabric</a:t>
            </a:r>
            <a:r>
              <a:rPr lang="en" sz="1100">
                <a:latin typeface="Times New Roman"/>
                <a:ea typeface="Times New Roman"/>
                <a:cs typeface="Times New Roman"/>
                <a:sym typeface="Times New Roman"/>
              </a:rPr>
              <a:t>: This is the foundation of our private blockchain network. It's a permissioned blockchain platform designed for enterprise applications. Only authorized nodes can participate, ensuring security and control.</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SzPts val="1100"/>
              <a:buAutoNum type="arabicPeriod"/>
            </a:pPr>
            <a:r>
              <a:rPr b="1" lang="en" sz="1100">
                <a:latin typeface="Times New Roman"/>
                <a:ea typeface="Times New Roman"/>
                <a:cs typeface="Times New Roman"/>
                <a:sym typeface="Times New Roman"/>
              </a:rPr>
              <a:t>IPFS (InterPlanetary File System)</a:t>
            </a:r>
            <a:r>
              <a:rPr lang="en" sz="1100">
                <a:latin typeface="Times New Roman"/>
                <a:ea typeface="Times New Roman"/>
                <a:cs typeface="Times New Roman"/>
                <a:sym typeface="Times New Roman"/>
              </a:rPr>
              <a:t>: We'll use IPFS to store files in a decentralized manner. IPFS operates through a peer-to-peer network, making it resilient and efficient for file storage and sharing.</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SzPts val="1100"/>
              <a:buAutoNum type="arabicPeriod"/>
            </a:pPr>
            <a:r>
              <a:rPr b="1" lang="en" sz="1100">
                <a:latin typeface="Times New Roman"/>
                <a:ea typeface="Times New Roman"/>
                <a:cs typeface="Times New Roman"/>
                <a:sym typeface="Times New Roman"/>
              </a:rPr>
              <a:t>Keybase</a:t>
            </a:r>
            <a:r>
              <a:rPr lang="en" sz="1100">
                <a:latin typeface="Times New Roman"/>
                <a:ea typeface="Times New Roman"/>
                <a:cs typeface="Times New Roman"/>
                <a:sym typeface="Times New Roman"/>
              </a:rPr>
              <a:t>: Keybase serves as the platform for verifying online identities and securely sharing encrypted files and messages. Users link their online identities to a public key, and encryption keys for files will be stored in Keybase. Doctors can request these keys from the patient to access the files.</a:t>
            </a:r>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DFF8">
            <a:alpha val="54549"/>
          </a:srgbClr>
        </a:solidFill>
      </p:bgPr>
    </p:bg>
    <p:spTree>
      <p:nvGrpSpPr>
        <p:cNvPr id="159" name="Shape 159"/>
        <p:cNvGrpSpPr/>
        <p:nvPr/>
      </p:nvGrpSpPr>
      <p:grpSpPr>
        <a:xfrm>
          <a:off x="0" y="0"/>
          <a:ext cx="0" cy="0"/>
          <a:chOff x="0" y="0"/>
          <a:chExt cx="0" cy="0"/>
        </a:xfrm>
      </p:grpSpPr>
      <p:sp>
        <p:nvSpPr>
          <p:cNvPr id="160" name="Google Shape;160;p17"/>
          <p:cNvSpPr txBox="1"/>
          <p:nvPr/>
        </p:nvSpPr>
        <p:spPr>
          <a:xfrm>
            <a:off x="1097450" y="995275"/>
            <a:ext cx="3060900" cy="40020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Times New Roman"/>
                <a:ea typeface="Times New Roman"/>
                <a:cs typeface="Times New Roman"/>
                <a:sym typeface="Times New Roman"/>
              </a:rPr>
              <a:t>Use-Case diagram</a:t>
            </a:r>
            <a:endParaRPr b="1" sz="1600">
              <a:solidFill>
                <a:schemeClr val="lt1"/>
              </a:solidFill>
              <a:latin typeface="Times New Roman"/>
              <a:ea typeface="Times New Roman"/>
              <a:cs typeface="Times New Roman"/>
              <a:sym typeface="Times New Roman"/>
            </a:endParaRPr>
          </a:p>
        </p:txBody>
      </p:sp>
      <p:pic>
        <p:nvPicPr>
          <p:cNvPr id="161" name="Google Shape;161;p17"/>
          <p:cNvPicPr preferRelativeResize="0"/>
          <p:nvPr/>
        </p:nvPicPr>
        <p:blipFill>
          <a:blip r:embed="rId3">
            <a:alphaModFix/>
          </a:blip>
          <a:stretch>
            <a:fillRect/>
          </a:stretch>
        </p:blipFill>
        <p:spPr>
          <a:xfrm>
            <a:off x="4898132" y="39900"/>
            <a:ext cx="4022064" cy="51036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DFF8">
            <a:alpha val="54549"/>
          </a:srgbClr>
        </a:solidFill>
      </p:bgPr>
    </p:bg>
    <p:spTree>
      <p:nvGrpSpPr>
        <p:cNvPr id="165" name="Shape 165"/>
        <p:cNvGrpSpPr/>
        <p:nvPr/>
      </p:nvGrpSpPr>
      <p:grpSpPr>
        <a:xfrm>
          <a:off x="0" y="0"/>
          <a:ext cx="0" cy="0"/>
          <a:chOff x="0" y="0"/>
          <a:chExt cx="0" cy="0"/>
        </a:xfrm>
      </p:grpSpPr>
      <p:sp>
        <p:nvSpPr>
          <p:cNvPr id="166" name="Google Shape;166;p18"/>
          <p:cNvSpPr txBox="1"/>
          <p:nvPr/>
        </p:nvSpPr>
        <p:spPr>
          <a:xfrm>
            <a:off x="2334588" y="0"/>
            <a:ext cx="4474800" cy="429300"/>
          </a:xfrm>
          <a:prstGeom prst="rect">
            <a:avLst/>
          </a:prstGeom>
          <a:solidFill>
            <a:schemeClr val="lt2"/>
          </a:solidFill>
          <a:ln cap="flat" cmpd="sng" w="38100">
            <a:solidFill>
              <a:srgbClr val="E2DFF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Times New Roman"/>
                <a:ea typeface="Times New Roman"/>
                <a:cs typeface="Times New Roman"/>
                <a:sym typeface="Times New Roman"/>
              </a:rPr>
              <a:t>Class</a:t>
            </a:r>
            <a:r>
              <a:rPr b="1" lang="en" sz="1600">
                <a:solidFill>
                  <a:schemeClr val="lt1"/>
                </a:solidFill>
                <a:latin typeface="Times New Roman"/>
                <a:ea typeface="Times New Roman"/>
                <a:cs typeface="Times New Roman"/>
                <a:sym typeface="Times New Roman"/>
              </a:rPr>
              <a:t> diagram</a:t>
            </a:r>
            <a:endParaRPr b="1" sz="1600">
              <a:solidFill>
                <a:schemeClr val="lt1"/>
              </a:solidFill>
              <a:latin typeface="Times New Roman"/>
              <a:ea typeface="Times New Roman"/>
              <a:cs typeface="Times New Roman"/>
              <a:sym typeface="Times New Roman"/>
            </a:endParaRPr>
          </a:p>
        </p:txBody>
      </p:sp>
      <p:pic>
        <p:nvPicPr>
          <p:cNvPr id="167" name="Google Shape;167;p18"/>
          <p:cNvPicPr preferRelativeResize="0"/>
          <p:nvPr/>
        </p:nvPicPr>
        <p:blipFill rotWithShape="1">
          <a:blip r:embed="rId3">
            <a:alphaModFix/>
          </a:blip>
          <a:srcRect b="0" l="28622" r="0" t="24288"/>
          <a:stretch/>
        </p:blipFill>
        <p:spPr>
          <a:xfrm>
            <a:off x="1504500" y="637400"/>
            <a:ext cx="6433075" cy="4378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DFF8">
            <a:alpha val="54549"/>
          </a:srgbClr>
        </a:solidFill>
      </p:bgPr>
    </p:bg>
    <p:spTree>
      <p:nvGrpSpPr>
        <p:cNvPr id="171" name="Shape 171"/>
        <p:cNvGrpSpPr/>
        <p:nvPr/>
      </p:nvGrpSpPr>
      <p:grpSpPr>
        <a:xfrm>
          <a:off x="0" y="0"/>
          <a:ext cx="0" cy="0"/>
          <a:chOff x="0" y="0"/>
          <a:chExt cx="0" cy="0"/>
        </a:xfrm>
      </p:grpSpPr>
      <p:sp>
        <p:nvSpPr>
          <p:cNvPr id="172" name="Google Shape;172;p19"/>
          <p:cNvSpPr/>
          <p:nvPr/>
        </p:nvSpPr>
        <p:spPr>
          <a:xfrm>
            <a:off x="246350" y="1545300"/>
            <a:ext cx="4288200" cy="3561000"/>
          </a:xfrm>
          <a:prstGeom prst="round2DiagRect">
            <a:avLst>
              <a:gd fmla="val 16667" name="adj1"/>
              <a:gd fmla="val 0" name="adj2"/>
            </a:avLst>
          </a:prstGeom>
          <a:solidFill>
            <a:srgbClr val="E2DFF8">
              <a:alpha val="54549"/>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lang="en" sz="1200">
                <a:latin typeface="Times New Roman"/>
                <a:ea typeface="Times New Roman"/>
                <a:cs typeface="Times New Roman"/>
                <a:sym typeface="Times New Roman"/>
              </a:rPr>
              <a:t>Environmental Effects:</a:t>
            </a:r>
            <a:endParaRPr sz="1200">
              <a:latin typeface="Times New Roman"/>
              <a:ea typeface="Times New Roman"/>
              <a:cs typeface="Times New Roman"/>
              <a:sym typeface="Times New Roman"/>
            </a:endParaRPr>
          </a:p>
          <a:p>
            <a:pPr indent="-304800" lvl="0" marL="457200" rtl="0" algn="just">
              <a:lnSpc>
                <a:spcPct val="115000"/>
              </a:lnSpc>
              <a:spcBef>
                <a:spcPts val="1200"/>
              </a:spcBef>
              <a:spcAft>
                <a:spcPts val="0"/>
              </a:spcAft>
              <a:buSzPts val="1200"/>
              <a:buFont typeface="Times New Roman"/>
              <a:buAutoNum type="arabicPeriod"/>
            </a:pPr>
            <a:r>
              <a:rPr lang="en" sz="1200">
                <a:latin typeface="Times New Roman"/>
                <a:ea typeface="Times New Roman"/>
                <a:cs typeface="Times New Roman"/>
                <a:sym typeface="Times New Roman"/>
              </a:rPr>
              <a:t>Reduced Paper Usage</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Energy Consumption</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E-Waste Generation</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Data Centers' Carbon Footprint</a:t>
            </a:r>
            <a:endParaRPr sz="12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200">
                <a:latin typeface="Times New Roman"/>
                <a:ea typeface="Times New Roman"/>
                <a:cs typeface="Times New Roman"/>
                <a:sym typeface="Times New Roman"/>
              </a:rPr>
              <a:t>Social Effects:</a:t>
            </a:r>
            <a:endParaRPr sz="1200">
              <a:latin typeface="Times New Roman"/>
              <a:ea typeface="Times New Roman"/>
              <a:cs typeface="Times New Roman"/>
              <a:sym typeface="Times New Roman"/>
            </a:endParaRPr>
          </a:p>
          <a:p>
            <a:pPr indent="-304800" lvl="0" marL="457200" rtl="0" algn="just">
              <a:lnSpc>
                <a:spcPct val="115000"/>
              </a:lnSpc>
              <a:spcBef>
                <a:spcPts val="1200"/>
              </a:spcBef>
              <a:spcAft>
                <a:spcPts val="0"/>
              </a:spcAft>
              <a:buSzPts val="1200"/>
              <a:buFont typeface="Times New Roman"/>
              <a:buAutoNum type="arabicPeriod"/>
            </a:pPr>
            <a:r>
              <a:rPr lang="en" sz="1200">
                <a:latin typeface="Times New Roman"/>
                <a:ea typeface="Times New Roman"/>
                <a:cs typeface="Times New Roman"/>
                <a:sym typeface="Times New Roman"/>
              </a:rPr>
              <a:t>Improved Patient Care</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Enhanced Efficiency</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Data Security and Privacy</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Access Disparities</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Workforce Impact</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Ethical Considerations</a:t>
            </a:r>
            <a:endParaRPr>
              <a:latin typeface="Lato"/>
              <a:ea typeface="Lato"/>
              <a:cs typeface="Lato"/>
              <a:sym typeface="Lato"/>
            </a:endParaRPr>
          </a:p>
        </p:txBody>
      </p:sp>
      <p:sp>
        <p:nvSpPr>
          <p:cNvPr id="173" name="Google Shape;173;p19"/>
          <p:cNvSpPr/>
          <p:nvPr/>
        </p:nvSpPr>
        <p:spPr>
          <a:xfrm>
            <a:off x="4638950" y="1455700"/>
            <a:ext cx="4288200" cy="3598200"/>
          </a:xfrm>
          <a:prstGeom prst="round2DiagRect">
            <a:avLst>
              <a:gd fmla="val 16667" name="adj1"/>
              <a:gd fmla="val 0" name="adj2"/>
            </a:avLst>
          </a:prstGeom>
          <a:solidFill>
            <a:srgbClr val="E2DFF8">
              <a:alpha val="54549"/>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800"/>
              </a:spcBef>
              <a:spcAft>
                <a:spcPts val="0"/>
              </a:spcAft>
              <a:buNone/>
            </a:pPr>
            <a:r>
              <a:rPr lang="en" sz="1200">
                <a:solidFill>
                  <a:srgbClr val="1F1F1F"/>
                </a:solidFill>
                <a:latin typeface="Times New Roman"/>
                <a:ea typeface="Times New Roman"/>
                <a:cs typeface="Times New Roman"/>
                <a:sym typeface="Times New Roman"/>
              </a:rPr>
              <a:t>Ethical and Professional Responsibility:</a:t>
            </a:r>
            <a:endParaRPr sz="1200">
              <a:solidFill>
                <a:srgbClr val="1F1F1F"/>
              </a:solidFill>
              <a:latin typeface="Times New Roman"/>
              <a:ea typeface="Times New Roman"/>
              <a:cs typeface="Times New Roman"/>
              <a:sym typeface="Times New Roman"/>
            </a:endParaRPr>
          </a:p>
          <a:p>
            <a:pPr indent="-304800" lvl="0" marL="457200" rtl="0" algn="just">
              <a:lnSpc>
                <a:spcPct val="115000"/>
              </a:lnSpc>
              <a:spcBef>
                <a:spcPts val="1800"/>
              </a:spcBef>
              <a:spcAft>
                <a:spcPts val="0"/>
              </a:spcAft>
              <a:buSzPts val="1200"/>
              <a:buFont typeface="Times New Roman"/>
              <a:buAutoNum type="arabicPeriod"/>
            </a:pPr>
            <a:r>
              <a:rPr lang="en" sz="1200">
                <a:latin typeface="Times New Roman"/>
                <a:ea typeface="Times New Roman"/>
                <a:cs typeface="Times New Roman"/>
                <a:sym typeface="Times New Roman"/>
              </a:rPr>
              <a:t>Principle 1.2: Avoid Harm.</a:t>
            </a:r>
            <a:endParaRPr sz="1200">
              <a:solidFill>
                <a:srgbClr val="1F1F1F"/>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1F1F1F"/>
              </a:buClr>
              <a:buSzPts val="1200"/>
              <a:buFont typeface="Times New Roman"/>
              <a:buAutoNum type="arabicPeriod"/>
            </a:pPr>
            <a:r>
              <a:rPr lang="en" sz="1200">
                <a:solidFill>
                  <a:srgbClr val="1F1F1F"/>
                </a:solidFill>
                <a:latin typeface="Times New Roman"/>
                <a:ea typeface="Times New Roman"/>
                <a:cs typeface="Times New Roman"/>
                <a:sym typeface="Times New Roman"/>
              </a:rPr>
              <a:t>Principle 1.6: Respect Privacy. </a:t>
            </a:r>
            <a:endParaRPr sz="1200">
              <a:solidFill>
                <a:srgbClr val="1F1F1F"/>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1F1F1F"/>
              </a:buClr>
              <a:buSzPts val="1200"/>
              <a:buFont typeface="Times New Roman"/>
              <a:buAutoNum type="arabicPeriod"/>
            </a:pPr>
            <a:r>
              <a:rPr lang="en" sz="1200">
                <a:solidFill>
                  <a:srgbClr val="1F1F1F"/>
                </a:solidFill>
                <a:latin typeface="Times New Roman"/>
                <a:ea typeface="Times New Roman"/>
                <a:cs typeface="Times New Roman"/>
                <a:sym typeface="Times New Roman"/>
              </a:rPr>
              <a:t>Principle 1.7: Honor Confidentiality. </a:t>
            </a:r>
            <a:endParaRPr sz="1200">
              <a:solidFill>
                <a:srgbClr val="1F1F1F"/>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1F1F1F"/>
              </a:buClr>
              <a:buSzPts val="1200"/>
              <a:buFont typeface="Calibri"/>
              <a:buAutoNum type="arabicPeriod"/>
            </a:pPr>
            <a:r>
              <a:rPr lang="en" sz="1200">
                <a:solidFill>
                  <a:srgbClr val="1F1F1F"/>
                </a:solidFill>
                <a:latin typeface="Calibri"/>
                <a:ea typeface="Calibri"/>
                <a:cs typeface="Calibri"/>
                <a:sym typeface="Calibri"/>
              </a:rPr>
              <a:t>Principle 2.1: Strive to achieve high quality in both the processes and products of professional </a:t>
            </a:r>
            <a:endParaRPr sz="1200">
              <a:solidFill>
                <a:srgbClr val="1F1F1F"/>
              </a:solidFill>
              <a:highlight>
                <a:srgbClr val="FFFFFF"/>
              </a:highlight>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Principle 2.4: Communicate professionally and honestly with others. </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Principle 2.5: Consider potential impacts of computing work on society.</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Principle 2.9: Design and implement systems that are robustly and usably secure.</a:t>
            </a:r>
            <a:endParaRPr sz="1200">
              <a:solidFill>
                <a:srgbClr val="1F1F1F"/>
              </a:solidFill>
              <a:latin typeface="Times New Roman"/>
              <a:ea typeface="Times New Roman"/>
              <a:cs typeface="Times New Roman"/>
              <a:sym typeface="Times New Roman"/>
            </a:endParaRPr>
          </a:p>
        </p:txBody>
      </p:sp>
      <p:sp>
        <p:nvSpPr>
          <p:cNvPr id="174" name="Google Shape;174;p19"/>
          <p:cNvSpPr txBox="1"/>
          <p:nvPr/>
        </p:nvSpPr>
        <p:spPr>
          <a:xfrm>
            <a:off x="1288725" y="0"/>
            <a:ext cx="6900600" cy="410700"/>
          </a:xfrm>
          <a:prstGeom prst="rect">
            <a:avLst/>
          </a:prstGeom>
          <a:solidFill>
            <a:schemeClr val="lt2"/>
          </a:solidFill>
          <a:ln cap="flat" cmpd="sng" w="38100">
            <a:solidFill>
              <a:srgbClr val="E2DFF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Times New Roman"/>
                <a:ea typeface="Times New Roman"/>
                <a:cs typeface="Times New Roman"/>
                <a:sym typeface="Times New Roman"/>
              </a:rPr>
              <a:t>Environmental and social effects And Ethical and professional Responsibility</a:t>
            </a:r>
            <a:endParaRPr b="1" sz="15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DFF8">
            <a:alpha val="54549"/>
          </a:srgbClr>
        </a:solidFill>
      </p:bgPr>
    </p:bg>
    <p:spTree>
      <p:nvGrpSpPr>
        <p:cNvPr id="178" name="Shape 178"/>
        <p:cNvGrpSpPr/>
        <p:nvPr/>
      </p:nvGrpSpPr>
      <p:grpSpPr>
        <a:xfrm>
          <a:off x="0" y="0"/>
          <a:ext cx="0" cy="0"/>
          <a:chOff x="0" y="0"/>
          <a:chExt cx="0" cy="0"/>
        </a:xfrm>
      </p:grpSpPr>
      <p:sp>
        <p:nvSpPr>
          <p:cNvPr id="179" name="Google Shape;179;p20"/>
          <p:cNvSpPr txBox="1"/>
          <p:nvPr/>
        </p:nvSpPr>
        <p:spPr>
          <a:xfrm>
            <a:off x="2334588" y="0"/>
            <a:ext cx="4474800" cy="429300"/>
          </a:xfrm>
          <a:prstGeom prst="rect">
            <a:avLst/>
          </a:prstGeom>
          <a:solidFill>
            <a:schemeClr val="lt2"/>
          </a:solidFill>
          <a:ln cap="flat" cmpd="sng" w="38100">
            <a:solidFill>
              <a:srgbClr val="E2DFF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Times New Roman"/>
                <a:ea typeface="Times New Roman"/>
                <a:cs typeface="Times New Roman"/>
                <a:sym typeface="Times New Roman"/>
              </a:rPr>
              <a:t>Tech Stack </a:t>
            </a:r>
            <a:endParaRPr b="1" sz="1600">
              <a:solidFill>
                <a:schemeClr val="lt1"/>
              </a:solidFill>
              <a:latin typeface="Times New Roman"/>
              <a:ea typeface="Times New Roman"/>
              <a:cs typeface="Times New Roman"/>
              <a:sym typeface="Times New Roman"/>
            </a:endParaRPr>
          </a:p>
        </p:txBody>
      </p:sp>
      <p:pic>
        <p:nvPicPr>
          <p:cNvPr id="180" name="Google Shape;180;p20"/>
          <p:cNvPicPr preferRelativeResize="0"/>
          <p:nvPr/>
        </p:nvPicPr>
        <p:blipFill>
          <a:blip r:embed="rId3">
            <a:alphaModFix/>
          </a:blip>
          <a:stretch>
            <a:fillRect/>
          </a:stretch>
        </p:blipFill>
        <p:spPr>
          <a:xfrm>
            <a:off x="3536674" y="1589625"/>
            <a:ext cx="914825" cy="914825"/>
          </a:xfrm>
          <a:prstGeom prst="rect">
            <a:avLst/>
          </a:prstGeom>
          <a:noFill/>
          <a:ln>
            <a:noFill/>
          </a:ln>
        </p:spPr>
      </p:pic>
      <p:pic>
        <p:nvPicPr>
          <p:cNvPr descr="Switching it up: how Tailwind CSS helped me create a dark ..." id="181" name="Google Shape;181;p20"/>
          <p:cNvPicPr preferRelativeResize="0"/>
          <p:nvPr/>
        </p:nvPicPr>
        <p:blipFill>
          <a:blip r:embed="rId4">
            <a:alphaModFix/>
          </a:blip>
          <a:stretch>
            <a:fillRect/>
          </a:stretch>
        </p:blipFill>
        <p:spPr>
          <a:xfrm>
            <a:off x="1687087" y="1570800"/>
            <a:ext cx="952475" cy="952475"/>
          </a:xfrm>
          <a:prstGeom prst="rect">
            <a:avLst/>
          </a:prstGeom>
          <a:noFill/>
          <a:ln>
            <a:noFill/>
          </a:ln>
        </p:spPr>
      </p:pic>
      <p:pic>
        <p:nvPicPr>
          <p:cNvPr id="182" name="Google Shape;182;p20"/>
          <p:cNvPicPr preferRelativeResize="0"/>
          <p:nvPr/>
        </p:nvPicPr>
        <p:blipFill>
          <a:blip r:embed="rId5">
            <a:alphaModFix/>
          </a:blip>
          <a:stretch>
            <a:fillRect/>
          </a:stretch>
        </p:blipFill>
        <p:spPr>
          <a:xfrm>
            <a:off x="426600" y="1538825"/>
            <a:ext cx="952475" cy="1016416"/>
          </a:xfrm>
          <a:prstGeom prst="rect">
            <a:avLst/>
          </a:prstGeom>
          <a:noFill/>
          <a:ln>
            <a:noFill/>
          </a:ln>
        </p:spPr>
      </p:pic>
      <p:pic>
        <p:nvPicPr>
          <p:cNvPr id="183" name="Google Shape;183;p20"/>
          <p:cNvPicPr preferRelativeResize="0"/>
          <p:nvPr/>
        </p:nvPicPr>
        <p:blipFill>
          <a:blip r:embed="rId6">
            <a:alphaModFix/>
          </a:blip>
          <a:stretch>
            <a:fillRect/>
          </a:stretch>
        </p:blipFill>
        <p:spPr>
          <a:xfrm>
            <a:off x="4690575" y="1589625"/>
            <a:ext cx="847884" cy="914825"/>
          </a:xfrm>
          <a:prstGeom prst="rect">
            <a:avLst/>
          </a:prstGeom>
          <a:noFill/>
          <a:ln>
            <a:noFill/>
          </a:ln>
        </p:spPr>
      </p:pic>
      <p:cxnSp>
        <p:nvCxnSpPr>
          <p:cNvPr id="184" name="Google Shape;184;p20"/>
          <p:cNvCxnSpPr>
            <a:stCxn id="182" idx="2"/>
          </p:cNvCxnSpPr>
          <p:nvPr/>
        </p:nvCxnSpPr>
        <p:spPr>
          <a:xfrm>
            <a:off x="902838" y="2555241"/>
            <a:ext cx="498000" cy="528000"/>
          </a:xfrm>
          <a:prstGeom prst="straightConnector1">
            <a:avLst/>
          </a:prstGeom>
          <a:noFill/>
          <a:ln cap="flat" cmpd="sng" w="9525">
            <a:solidFill>
              <a:schemeClr val="lt2"/>
            </a:solidFill>
            <a:prstDash val="solid"/>
            <a:round/>
            <a:headEnd len="med" w="med" type="none"/>
            <a:tailEnd len="med" w="med" type="triangle"/>
          </a:ln>
        </p:spPr>
      </p:cxnSp>
      <p:cxnSp>
        <p:nvCxnSpPr>
          <p:cNvPr id="185" name="Google Shape;185;p20"/>
          <p:cNvCxnSpPr>
            <a:stCxn id="181" idx="2"/>
          </p:cNvCxnSpPr>
          <p:nvPr/>
        </p:nvCxnSpPr>
        <p:spPr>
          <a:xfrm flipH="1">
            <a:off x="1482325" y="2523275"/>
            <a:ext cx="681000" cy="537600"/>
          </a:xfrm>
          <a:prstGeom prst="straightConnector1">
            <a:avLst/>
          </a:prstGeom>
          <a:noFill/>
          <a:ln cap="flat" cmpd="sng" w="9525">
            <a:solidFill>
              <a:schemeClr val="lt2"/>
            </a:solidFill>
            <a:prstDash val="solid"/>
            <a:round/>
            <a:headEnd len="med" w="med" type="none"/>
            <a:tailEnd len="med" w="med" type="triangle"/>
          </a:ln>
        </p:spPr>
      </p:cxnSp>
      <p:cxnSp>
        <p:nvCxnSpPr>
          <p:cNvPr id="186" name="Google Shape;186;p20"/>
          <p:cNvCxnSpPr>
            <a:stCxn id="180" idx="2"/>
          </p:cNvCxnSpPr>
          <p:nvPr/>
        </p:nvCxnSpPr>
        <p:spPr>
          <a:xfrm>
            <a:off x="3994086" y="2504450"/>
            <a:ext cx="371100" cy="497100"/>
          </a:xfrm>
          <a:prstGeom prst="straightConnector1">
            <a:avLst/>
          </a:prstGeom>
          <a:noFill/>
          <a:ln cap="flat" cmpd="sng" w="9525">
            <a:solidFill>
              <a:schemeClr val="lt2"/>
            </a:solidFill>
            <a:prstDash val="solid"/>
            <a:round/>
            <a:headEnd len="med" w="med" type="none"/>
            <a:tailEnd len="med" w="med" type="triangle"/>
          </a:ln>
        </p:spPr>
      </p:cxnSp>
      <p:cxnSp>
        <p:nvCxnSpPr>
          <p:cNvPr id="187" name="Google Shape;187;p20"/>
          <p:cNvCxnSpPr>
            <a:stCxn id="183" idx="2"/>
          </p:cNvCxnSpPr>
          <p:nvPr/>
        </p:nvCxnSpPr>
        <p:spPr>
          <a:xfrm flipH="1">
            <a:off x="4565517" y="2504450"/>
            <a:ext cx="549000" cy="482400"/>
          </a:xfrm>
          <a:prstGeom prst="straightConnector1">
            <a:avLst/>
          </a:prstGeom>
          <a:noFill/>
          <a:ln cap="flat" cmpd="sng" w="9525">
            <a:solidFill>
              <a:schemeClr val="lt2"/>
            </a:solidFill>
            <a:prstDash val="solid"/>
            <a:round/>
            <a:headEnd len="med" w="med" type="none"/>
            <a:tailEnd len="med" w="med" type="triangle"/>
          </a:ln>
        </p:spPr>
      </p:cxnSp>
      <p:sp>
        <p:nvSpPr>
          <p:cNvPr id="188" name="Google Shape;188;p20"/>
          <p:cNvSpPr txBox="1"/>
          <p:nvPr/>
        </p:nvSpPr>
        <p:spPr>
          <a:xfrm>
            <a:off x="1037600" y="3097950"/>
            <a:ext cx="9147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Front End</a:t>
            </a:r>
            <a:endParaRPr b="1" sz="1200">
              <a:latin typeface="Lato"/>
              <a:ea typeface="Lato"/>
              <a:cs typeface="Lato"/>
              <a:sym typeface="Lato"/>
            </a:endParaRPr>
          </a:p>
        </p:txBody>
      </p:sp>
      <p:sp>
        <p:nvSpPr>
          <p:cNvPr id="189" name="Google Shape;189;p20"/>
          <p:cNvSpPr txBox="1"/>
          <p:nvPr/>
        </p:nvSpPr>
        <p:spPr>
          <a:xfrm>
            <a:off x="4076275" y="3097950"/>
            <a:ext cx="11043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Back End</a:t>
            </a:r>
            <a:endParaRPr b="1" sz="12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p21"/>
          <p:cNvGraphicFramePr/>
          <p:nvPr/>
        </p:nvGraphicFramePr>
        <p:xfrm>
          <a:off x="399363" y="1903575"/>
          <a:ext cx="3000000" cy="3000000"/>
        </p:xfrm>
        <a:graphic>
          <a:graphicData uri="http://schemas.openxmlformats.org/drawingml/2006/table">
            <a:tbl>
              <a:tblPr>
                <a:noFill/>
                <a:tableStyleId>{6965B3E7-9240-489E-BD0C-140144B7AB7A}</a:tableStyleId>
              </a:tblPr>
              <a:tblGrid>
                <a:gridCol w="1144525"/>
                <a:gridCol w="1260125"/>
                <a:gridCol w="1202325"/>
                <a:gridCol w="1202325"/>
                <a:gridCol w="1202325"/>
                <a:gridCol w="1202325"/>
                <a:gridCol w="1202325"/>
              </a:tblGrid>
              <a:tr h="508175">
                <a:tc>
                  <a:txBody>
                    <a:bodyPr/>
                    <a:lstStyle/>
                    <a:p>
                      <a:pPr indent="0" lvl="0" marL="0" rtl="0" algn="ctr">
                        <a:spcBef>
                          <a:spcPts val="0"/>
                        </a:spcBef>
                        <a:spcAft>
                          <a:spcPts val="0"/>
                        </a:spcAft>
                        <a:buNone/>
                      </a:pPr>
                      <a:r>
                        <a:rPr b="1" lang="en">
                          <a:solidFill>
                            <a:srgbClr val="D9D9D9"/>
                          </a:solidFill>
                        </a:rPr>
                        <a:t>Stage 1</a:t>
                      </a:r>
                      <a:endParaRPr b="1">
                        <a:solidFill>
                          <a:srgbClr val="D9D9D9"/>
                        </a:solidFill>
                      </a:endParaRPr>
                    </a:p>
                    <a:p>
                      <a:pPr indent="0" lvl="0" marL="0" rtl="0" algn="ctr">
                        <a:spcBef>
                          <a:spcPts val="0"/>
                        </a:spcBef>
                        <a:spcAft>
                          <a:spcPts val="0"/>
                        </a:spcAft>
                        <a:buNone/>
                      </a:pPr>
                      <a:r>
                        <a:rPr lang="en" sz="1000">
                          <a:solidFill>
                            <a:srgbClr val="D9D9D9"/>
                          </a:solidFill>
                        </a:rPr>
                        <a:t>Completed✅</a:t>
                      </a:r>
                      <a:endParaRPr sz="1000">
                        <a:solidFill>
                          <a:srgbClr val="D9D9D9"/>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None/>
                      </a:pPr>
                      <a:r>
                        <a:rPr b="1" lang="en">
                          <a:solidFill>
                            <a:srgbClr val="D9D9D9"/>
                          </a:solidFill>
                        </a:rPr>
                        <a:t>Stage 2</a:t>
                      </a:r>
                      <a:endParaRPr b="1">
                        <a:solidFill>
                          <a:srgbClr val="D9D9D9"/>
                        </a:solidFill>
                      </a:endParaRPr>
                    </a:p>
                    <a:p>
                      <a:pPr indent="0" lvl="0" marL="0" rtl="0" algn="ctr">
                        <a:spcBef>
                          <a:spcPts val="0"/>
                        </a:spcBef>
                        <a:spcAft>
                          <a:spcPts val="0"/>
                        </a:spcAft>
                        <a:buNone/>
                      </a:pPr>
                      <a:r>
                        <a:rPr lang="en" sz="1000">
                          <a:solidFill>
                            <a:schemeClr val="dk2"/>
                          </a:solidFill>
                        </a:rPr>
                        <a:t>Completed✅</a:t>
                      </a:r>
                      <a:endParaRPr>
                        <a:solidFill>
                          <a:srgbClr val="D9D9D9"/>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None/>
                      </a:pPr>
                      <a:r>
                        <a:rPr b="1" lang="en">
                          <a:solidFill>
                            <a:srgbClr val="D9D9D9"/>
                          </a:solidFill>
                        </a:rPr>
                        <a:t>Stage 3</a:t>
                      </a:r>
                      <a:endParaRPr b="1">
                        <a:solidFill>
                          <a:srgbClr val="D9D9D9"/>
                        </a:solidFill>
                      </a:endParaRPr>
                    </a:p>
                    <a:p>
                      <a:pPr indent="0" lvl="0" marL="0" rtl="0" algn="ctr">
                        <a:spcBef>
                          <a:spcPts val="0"/>
                        </a:spcBef>
                        <a:spcAft>
                          <a:spcPts val="0"/>
                        </a:spcAft>
                        <a:buNone/>
                      </a:pPr>
                      <a:r>
                        <a:rPr lang="en" sz="1000">
                          <a:solidFill>
                            <a:schemeClr val="dk2"/>
                          </a:solidFill>
                        </a:rPr>
                        <a:t>Completed✅</a:t>
                      </a:r>
                      <a:endParaRPr b="1">
                        <a:solidFill>
                          <a:srgbClr val="D9D9D9"/>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None/>
                      </a:pPr>
                      <a:r>
                        <a:rPr b="1" lang="en">
                          <a:solidFill>
                            <a:srgbClr val="D9D9D9"/>
                          </a:solidFill>
                        </a:rPr>
                        <a:t>Stage 4</a:t>
                      </a:r>
                      <a:endParaRPr b="1">
                        <a:solidFill>
                          <a:srgbClr val="D9D9D9"/>
                        </a:solidFill>
                      </a:endParaRPr>
                    </a:p>
                    <a:p>
                      <a:pPr indent="0" lvl="0" marL="0" rtl="0" algn="ctr">
                        <a:spcBef>
                          <a:spcPts val="0"/>
                        </a:spcBef>
                        <a:spcAft>
                          <a:spcPts val="0"/>
                        </a:spcAft>
                        <a:buNone/>
                      </a:pPr>
                      <a:r>
                        <a:rPr lang="en" sz="1000">
                          <a:solidFill>
                            <a:schemeClr val="dk2"/>
                          </a:solidFill>
                        </a:rPr>
                        <a:t>Completed✅</a:t>
                      </a:r>
                      <a:endParaRPr b="1">
                        <a:solidFill>
                          <a:srgbClr val="D9D9D9"/>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None/>
                      </a:pPr>
                      <a:r>
                        <a:rPr b="1" lang="en">
                          <a:solidFill>
                            <a:srgbClr val="D9D9D9"/>
                          </a:solidFill>
                        </a:rPr>
                        <a:t>Stage 5</a:t>
                      </a:r>
                      <a:endParaRPr b="1">
                        <a:solidFill>
                          <a:srgbClr val="D9D9D9"/>
                        </a:solidFill>
                      </a:endParaRPr>
                    </a:p>
                    <a:p>
                      <a:pPr indent="0" lvl="0" marL="0" rtl="0" algn="ctr">
                        <a:spcBef>
                          <a:spcPts val="0"/>
                        </a:spcBef>
                        <a:spcAft>
                          <a:spcPts val="0"/>
                        </a:spcAft>
                        <a:buNone/>
                      </a:pPr>
                      <a:r>
                        <a:t/>
                      </a:r>
                      <a:endParaRPr b="1">
                        <a:solidFill>
                          <a:srgbClr val="D9D9D9"/>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None/>
                      </a:pPr>
                      <a:r>
                        <a:rPr b="1" lang="en">
                          <a:solidFill>
                            <a:srgbClr val="D9D9D9"/>
                          </a:solidFill>
                        </a:rPr>
                        <a:t>Stage 6</a:t>
                      </a:r>
                      <a:endParaRPr b="1">
                        <a:solidFill>
                          <a:srgbClr val="D9D9D9"/>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None/>
                      </a:pPr>
                      <a:r>
                        <a:rPr b="1" lang="en">
                          <a:solidFill>
                            <a:srgbClr val="D9D9D9"/>
                          </a:solidFill>
                        </a:rPr>
                        <a:t>Stage 7</a:t>
                      </a:r>
                      <a:endParaRPr b="1">
                        <a:solidFill>
                          <a:srgbClr val="D9D9D9"/>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51C75"/>
                    </a:solidFill>
                  </a:tcPr>
                </a:tc>
              </a:tr>
              <a:tr h="16459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Exploring Related Works</a:t>
                      </a:r>
                      <a:endParaRPr sz="12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Planning and Features &amp; Functionality Selection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(Use Cases)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2. Understand the requirements</a:t>
                      </a:r>
                      <a:endParaRPr sz="12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Identify the components.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Define the interaction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Document the design.</a:t>
                      </a:r>
                      <a:endParaRPr sz="12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System designs and diagrams</a:t>
                      </a:r>
                      <a:endParaRPr sz="12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Application development</a:t>
                      </a:r>
                      <a:endParaRPr sz="1200">
                        <a:latin typeface="Times New Roman"/>
                        <a:ea typeface="Times New Roman"/>
                        <a:cs typeface="Times New Roman"/>
                        <a:sym typeface="Times New Roman"/>
                      </a:endParaRPr>
                    </a:p>
                    <a:p>
                      <a:pPr indent="0" lvl="0" marL="0" rtl="0" algn="ctr">
                        <a:spcBef>
                          <a:spcPts val="0"/>
                        </a:spcBef>
                        <a:spcAft>
                          <a:spcPts val="0"/>
                        </a:spcAft>
                        <a:buNone/>
                      </a:pPr>
                      <a:r>
                        <a:t/>
                      </a:r>
                      <a:endParaRPr sz="12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November-March</a:t>
                      </a:r>
                      <a:endParaRPr b="1" sz="10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Testing and deployment</a:t>
                      </a:r>
                      <a:endParaRPr sz="1200">
                        <a:latin typeface="Times New Roman"/>
                        <a:ea typeface="Times New Roman"/>
                        <a:cs typeface="Times New Roman"/>
                        <a:sym typeface="Times New Roman"/>
                      </a:endParaRPr>
                    </a:p>
                    <a:p>
                      <a:pPr indent="0" lvl="0" marL="0" rtl="0" algn="ctr">
                        <a:spcBef>
                          <a:spcPts val="0"/>
                        </a:spcBef>
                        <a:spcAft>
                          <a:spcPts val="0"/>
                        </a:spcAft>
                        <a:buNone/>
                      </a:pPr>
                      <a:r>
                        <a:t/>
                      </a:r>
                      <a:endParaRPr sz="12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March</a:t>
                      </a:r>
                      <a:endParaRPr b="1" sz="10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Paper Publication</a:t>
                      </a:r>
                      <a:endParaRPr sz="1200">
                        <a:latin typeface="Times New Roman"/>
                        <a:ea typeface="Times New Roman"/>
                        <a:cs typeface="Times New Roman"/>
                        <a:sym typeface="Times New Roman"/>
                      </a:endParaRPr>
                    </a:p>
                    <a:p>
                      <a:pPr indent="0" lvl="0" marL="0" rtl="0" algn="ctr">
                        <a:spcBef>
                          <a:spcPts val="0"/>
                        </a:spcBef>
                        <a:spcAft>
                          <a:spcPts val="0"/>
                        </a:spcAft>
                        <a:buNone/>
                      </a:pPr>
                      <a:r>
                        <a:t/>
                      </a:r>
                      <a:endParaRPr sz="12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May</a:t>
                      </a:r>
                      <a:endParaRPr b="1" sz="1000">
                        <a:latin typeface="Times New Roman"/>
                        <a:ea typeface="Times New Roman"/>
                        <a:cs typeface="Times New Roman"/>
                        <a:sym typeface="Times New Roman"/>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9E9E9E"/>
                      </a:solidFill>
                      <a:prstDash val="solid"/>
                      <a:round/>
                      <a:headEnd len="sm" w="sm" type="none"/>
                      <a:tailEnd len="sm" w="sm" type="none"/>
                    </a:lnB>
                    <a:solidFill>
                      <a:srgbClr val="FFFFFF">
                        <a:alpha val="44550"/>
                      </a:srgbClr>
                    </a:solidFill>
                  </a:tcPr>
                </a:tc>
              </a:tr>
            </a:tbl>
          </a:graphicData>
        </a:graphic>
      </p:graphicFrame>
      <p:sp>
        <p:nvSpPr>
          <p:cNvPr id="195" name="Google Shape;195;p21"/>
          <p:cNvSpPr txBox="1"/>
          <p:nvPr/>
        </p:nvSpPr>
        <p:spPr>
          <a:xfrm>
            <a:off x="2334588" y="0"/>
            <a:ext cx="4474800" cy="429300"/>
          </a:xfrm>
          <a:prstGeom prst="rect">
            <a:avLst/>
          </a:prstGeom>
          <a:solidFill>
            <a:srgbClr val="351C75"/>
          </a:solidFill>
          <a:ln cap="flat" cmpd="sng" w="38100">
            <a:solidFill>
              <a:srgbClr val="E2DFF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Proposed Working plan</a:t>
            </a:r>
            <a:endParaRPr b="1" sz="16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999999"/>
      </a:dk1>
      <a:lt1>
        <a:srgbClr val="FFFFFF"/>
      </a:lt1>
      <a:dk2>
        <a:srgbClr val="D9D9D9"/>
      </a:dk2>
      <a:lt2>
        <a:srgbClr val="351C75"/>
      </a:lt2>
      <a:accent1>
        <a:srgbClr val="7F71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