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852" r:id="rId3"/>
  </p:sldMasterIdLst>
  <p:notesMasterIdLst>
    <p:notesMasterId r:id="rId60"/>
  </p:notesMasterIdLst>
  <p:sldIdLst>
    <p:sldId id="256" r:id="rId4"/>
    <p:sldId id="273" r:id="rId5"/>
    <p:sldId id="277" r:id="rId6"/>
    <p:sldId id="332" r:id="rId7"/>
    <p:sldId id="333" r:id="rId8"/>
    <p:sldId id="312" r:id="rId9"/>
    <p:sldId id="334" r:id="rId10"/>
    <p:sldId id="364" r:id="rId11"/>
    <p:sldId id="368" r:id="rId12"/>
    <p:sldId id="349" r:id="rId13"/>
    <p:sldId id="374" r:id="rId14"/>
    <p:sldId id="330" r:id="rId15"/>
    <p:sldId id="335" r:id="rId16"/>
    <p:sldId id="336" r:id="rId17"/>
    <p:sldId id="337" r:id="rId18"/>
    <p:sldId id="369" r:id="rId19"/>
    <p:sldId id="365" r:id="rId20"/>
    <p:sldId id="377" r:id="rId21"/>
    <p:sldId id="371" r:id="rId22"/>
    <p:sldId id="379" r:id="rId23"/>
    <p:sldId id="331" r:id="rId24"/>
    <p:sldId id="366" r:id="rId25"/>
    <p:sldId id="376" r:id="rId26"/>
    <p:sldId id="373" r:id="rId27"/>
    <p:sldId id="375" r:id="rId28"/>
    <p:sldId id="367" r:id="rId29"/>
    <p:sldId id="378" r:id="rId30"/>
    <p:sldId id="372" r:id="rId31"/>
    <p:sldId id="395" r:id="rId32"/>
    <p:sldId id="300" r:id="rId33"/>
    <p:sldId id="380" r:id="rId34"/>
    <p:sldId id="401" r:id="rId35"/>
    <p:sldId id="381" r:id="rId36"/>
    <p:sldId id="396" r:id="rId37"/>
    <p:sldId id="382" r:id="rId38"/>
    <p:sldId id="397" r:id="rId39"/>
    <p:sldId id="387" r:id="rId40"/>
    <p:sldId id="394" r:id="rId41"/>
    <p:sldId id="309" r:id="rId42"/>
    <p:sldId id="386" r:id="rId43"/>
    <p:sldId id="398" r:id="rId44"/>
    <p:sldId id="389" r:id="rId45"/>
    <p:sldId id="391" r:id="rId46"/>
    <p:sldId id="310" r:id="rId47"/>
    <p:sldId id="384" r:id="rId48"/>
    <p:sldId id="392" r:id="rId49"/>
    <p:sldId id="385" r:id="rId50"/>
    <p:sldId id="393" r:id="rId51"/>
    <p:sldId id="388" r:id="rId52"/>
    <p:sldId id="390" r:id="rId53"/>
    <p:sldId id="311" r:id="rId54"/>
    <p:sldId id="348" r:id="rId55"/>
    <p:sldId id="360" r:id="rId56"/>
    <p:sldId id="399" r:id="rId57"/>
    <p:sldId id="400" r:id="rId58"/>
    <p:sldId id="272" r:id="rId5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F8B786"/>
    <a:srgbClr val="99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4779" autoAdjust="0"/>
    <p:restoredTop sz="94600"/>
  </p:normalViewPr>
  <p:slideViewPr>
    <p:cSldViewPr>
      <p:cViewPr varScale="1">
        <p:scale>
          <a:sx n="68" d="100"/>
          <a:sy n="68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AAC0731-3944-4BCD-A35D-19011DA22DF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E955D79-437D-46F2-9EFF-3F4F90C3BF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91534-AA0C-4190-818F-527ED2A260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968A53-A85A-4407-9AA0-BE79539CF4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2CBF03E-1A00-46F4-9846-B98706FAA8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865E1-5675-4284-B5D7-95344A99F4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7B8203-FCA7-4E09-9531-B165C6C86E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243684-385F-4DCF-A5F2-A2348E50E8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EF0CF-57E6-4DA2-BDFA-E5CBB3FC33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8401D-078B-4044-B7C0-D09059191F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4BC0C8-92ED-458F-BD00-C9487EA7E5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E329AC-6187-4489-A778-A623873885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5A10E2-2802-48E2-B712-399ED11955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C2B8F-0E22-48BE-9C7C-B4CAC3FB20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02B19-2FA9-4DF8-AF9E-5A9FCD752E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14F421-B05F-4565-AE43-8D51746D6F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2CBF03E-1A00-46F4-9846-B98706FAA8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1865E1-5675-4284-B5D7-95344A99F4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8A7B8203-FCA7-4E09-9531-B165C6C86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243684-385F-4DCF-A5F2-A2348E50E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CEF0CF-57E6-4DA2-BDFA-E5CBB3FC3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08401D-078B-4044-B7C0-D09059191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4BC0C8-92ED-458F-BD00-C9487EA7E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6428B-A8AC-4B6D-9270-02F352B10F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E329AC-6187-4489-A778-A623873885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3C2B8F-0E22-48BE-9C7C-B4CAC3FB20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C02B19-2FA9-4DF8-AF9E-5A9FCD752E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414F421-B05F-4565-AE43-8D51746D6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82A4A1-0A9F-4F79-B2ED-B913D88428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ABBDA-2209-4FBA-B538-E33ACCE7B0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633F3F-9A6B-4E6C-852C-E73133E354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862A47-32FB-48E9-A4B1-D4251C7DF9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ED942-42A3-4C24-B288-B683762D5C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34EFD-BB3D-4438-BE9B-D2FD9250C1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8D6229-671C-4BEC-B1F0-E63FCEE0EB7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9AC26FE-0FC5-427F-88CC-922510E298B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68D6229-671C-4BEC-B1F0-E63FCEE0EB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1295400"/>
          </a:xfrm>
        </p:spPr>
        <p:txBody>
          <a:bodyPr>
            <a:noAutofit/>
            <a:scene3d>
              <a:camera prst="perspectiveFront"/>
              <a:lightRig rig="glow" dir="tl">
                <a:rot lat="0" lon="0" rev="5400000"/>
              </a:lightRig>
            </a:scene3d>
            <a:sp3d contourW="12700"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ln w="11430"/>
                <a:solidFill>
                  <a:schemeClr val="bg2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CSE  308 </a:t>
            </a:r>
            <a:br>
              <a:rPr lang="en-US" sz="2400" b="1" dirty="0" smtClean="0">
                <a:ln w="11430"/>
                <a:solidFill>
                  <a:schemeClr val="bg2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</a:br>
            <a:r>
              <a:rPr lang="en-US" sz="2400" b="1" dirty="0" smtClean="0">
                <a:ln w="11430"/>
                <a:solidFill>
                  <a:schemeClr val="bg2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           </a:t>
            </a:r>
            <a:r>
              <a:rPr lang="en-US" sz="2400" dirty="0" smtClean="0">
                <a:ln w="11430"/>
                <a:solidFill>
                  <a:schemeClr val="bg2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       </a:t>
            </a:r>
            <a:r>
              <a:rPr lang="en-US" sz="2400" b="1" dirty="0" smtClean="0">
                <a:ln w="11430"/>
                <a:solidFill>
                  <a:schemeClr val="bg2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Software Engineering  and</a:t>
            </a:r>
            <a:br>
              <a:rPr lang="en-US" sz="2400" b="1" dirty="0" smtClean="0">
                <a:ln w="11430"/>
                <a:solidFill>
                  <a:schemeClr val="bg2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</a:br>
            <a:r>
              <a:rPr lang="en-US" sz="2400" dirty="0" smtClean="0">
                <a:ln w="11430"/>
                <a:solidFill>
                  <a:schemeClr val="bg2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              </a:t>
            </a:r>
            <a:r>
              <a:rPr lang="en-US" sz="2400" b="1" dirty="0" smtClean="0">
                <a:ln w="11430"/>
                <a:solidFill>
                  <a:schemeClr val="bg2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Information System Design </a:t>
            </a:r>
            <a:r>
              <a:rPr lang="en-US" sz="2400" b="1" dirty="0" err="1" smtClean="0">
                <a:ln w="11430"/>
                <a:solidFill>
                  <a:schemeClr val="bg2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Sessional</a:t>
            </a:r>
            <a:r>
              <a:rPr lang="en-US" sz="2400" b="1" dirty="0" smtClean="0">
                <a:ln w="11430"/>
                <a:solidFill>
                  <a:schemeClr val="bg2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b="1" dirty="0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/>
            </a:r>
            <a:br>
              <a:rPr lang="en-US" sz="2400" b="1" dirty="0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</a:br>
            <a:endParaRPr lang="en-US" sz="2400" b="1" dirty="0">
              <a:ln w="11430"/>
              <a:solidFill>
                <a:schemeClr val="accent2">
                  <a:lumMod val="7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  <a:reflection blurRad="6350" stA="55000" endA="300" endPos="45500" dir="5400000" sy="-100000" algn="bl" rotWithShape="0"/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5D79-437D-46F2-9EFF-3F4F90C3BF9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33800" y="4267200"/>
            <a:ext cx="5410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b="1" dirty="0" smtClean="0">
                <a:ln w="1905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Group No: 01</a:t>
            </a:r>
          </a:p>
          <a:p>
            <a:pPr algn="r"/>
            <a:r>
              <a:rPr lang="en-US" sz="2800" b="1" dirty="0" smtClean="0">
                <a:ln w="1905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Group Members:1005091</a:t>
            </a:r>
          </a:p>
          <a:p>
            <a:pPr algn="r"/>
            <a:r>
              <a:rPr lang="en-US" sz="2800" b="1" dirty="0" smtClean="0">
                <a:ln w="1905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	1005111</a:t>
            </a:r>
          </a:p>
          <a:p>
            <a:pPr algn="r"/>
            <a:r>
              <a:rPr lang="en-US" sz="2800" b="1" dirty="0" smtClean="0">
                <a:ln w="1905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	1005113</a:t>
            </a:r>
          </a:p>
          <a:p>
            <a:pPr algn="r"/>
            <a:r>
              <a:rPr lang="en-US" sz="2800" b="1" dirty="0" smtClean="0">
                <a:ln w="1905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	1005115</a:t>
            </a:r>
          </a:p>
          <a:p>
            <a:pPr algn="r"/>
            <a:r>
              <a:rPr lang="en-US" sz="2800" b="1" dirty="0" smtClean="0">
                <a:ln w="1905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	1005120</a:t>
            </a:r>
            <a:endParaRPr lang="en-US" sz="2800" b="1" dirty="0">
              <a:ln w="1905"/>
              <a:solidFill>
                <a:schemeClr val="accent5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447800"/>
            <a:ext cx="6781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tx1"/>
              </a:buClr>
              <a:defRPr/>
            </a:pPr>
            <a:r>
              <a:rPr lang="en-US" sz="4000" kern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Automation of </a:t>
            </a:r>
          </a:p>
          <a:p>
            <a:pPr lvl="0" algn="ctr">
              <a:buClr>
                <a:schemeClr val="tx1"/>
              </a:buClr>
              <a:defRPr/>
            </a:pPr>
            <a:r>
              <a:rPr lang="en-US" sz="4000" kern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BCB’s</a:t>
            </a:r>
          </a:p>
          <a:p>
            <a:pPr lvl="0" algn="ctr">
              <a:buClr>
                <a:schemeClr val="tx1"/>
              </a:buClr>
              <a:defRPr/>
            </a:pPr>
            <a:r>
              <a:rPr lang="en-US" sz="4000" kern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Game Development Committee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7000" y="33528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648200"/>
            <a:ext cx="2667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Collaboration diagram &amp; Class diagram</a:t>
            </a:r>
          </a:p>
          <a:p>
            <a:endParaRPr lang="en-US" sz="2800" b="1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 descr="1655786_616193948453982_1661409202_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0287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Arrange School Cricket Tournament 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</a:p>
          <a:p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Collaboration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 descr="1655786_616193948453982_1661409202_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3108"/>
            <a:ext cx="9144000" cy="52375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School Cricket Tournament Arrange:  </a:t>
            </a:r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Class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1905000"/>
            <a:ext cx="71628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Youth Cricket management </a:t>
            </a:r>
          </a:p>
          <a:p>
            <a:pPr algn="ctr"/>
            <a:r>
              <a:rPr lang="en-US" sz="48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System</a:t>
            </a:r>
            <a:endParaRPr lang="en-US" sz="48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81534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lvl="1"/>
            <a:r>
              <a:rPr lang="en-US" sz="2800" b="1" dirty="0" smtClean="0">
                <a:solidFill>
                  <a:schemeClr val="tx2"/>
                </a:solidFill>
              </a:rPr>
              <a:t>Arrange Youth Cricket Tournament </a:t>
            </a:r>
            <a:r>
              <a:rPr lang="en-US" sz="32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</a:p>
          <a:p>
            <a:pPr marL="0" lvl="1"/>
            <a:r>
              <a:rPr lang="en-US" sz="2400" b="1" cap="none" spc="0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Noun Identification</a:t>
            </a:r>
            <a:endParaRPr lang="en-US" sz="2400" b="1" cap="none" spc="0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066800"/>
          <a:ext cx="7772399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037"/>
                <a:gridCol w="3949362"/>
              </a:tblGrid>
              <a:tr h="17782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Actor Action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(School Representative, School cricket administrator )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359" marR="67359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System Response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359" marR="67359" marT="0" marB="0">
                    <a:solidFill>
                      <a:schemeClr val="tx2"/>
                    </a:solidFill>
                  </a:tcPr>
                </a:tc>
              </a:tr>
              <a:tr h="36121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1.none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 Get team information </a:t>
                      </a:r>
                    </a:p>
                  </a:txBody>
                  <a:tcPr marL="68580" marR="68580" marT="0" marB="0"/>
                </a:tc>
              </a:tr>
              <a:tr h="722426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3. Get ground database and show them to youth cricket administrator</a:t>
                      </a:r>
                    </a:p>
                  </a:txBody>
                  <a:tcPr marL="68580" marR="68580" marT="0" marB="0"/>
                </a:tc>
              </a:tr>
              <a:tr h="144485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5. Youth Cricket Administrator schedules tournament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6. Sends approval request to program manager</a:t>
                      </a:r>
                    </a:p>
                  </a:txBody>
                  <a:tcPr marL="68580" marR="68580" marT="0" marB="0"/>
                </a:tc>
              </a:tr>
              <a:tr h="72242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7. Program manager approves or rejects the tournament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8. If accepts then updates youth tournament info,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youthTeam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info and ground info. 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81534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Arrange Youth Cricket Tournament </a:t>
            </a:r>
            <a:r>
              <a:rPr lang="en-US" sz="32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  <a:r>
              <a:rPr lang="en-US" sz="32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Entity</a:t>
            </a:r>
            <a:endParaRPr lang="en-US" sz="3200" b="1" cap="none" spc="0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1600200" y="2209801"/>
            <a:ext cx="5410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YouthTeams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lang="en-US" sz="4000" dirty="0" err="1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YouthTournaments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Ground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 descr="1655786_616193948453982_1661409202_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5791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0287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Arrange Youth Cricket Tournament 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</a:p>
          <a:p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Collaboration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 descr="1655786_616193948453982_1661409202_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2243"/>
            <a:ext cx="9144000" cy="53993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0287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Youth Cricket Tournament Arrange:</a:t>
            </a:r>
          </a:p>
          <a:p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 </a:t>
            </a:r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Class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81534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lvl="1"/>
            <a:r>
              <a:rPr lang="en-US" sz="2800" b="1" dirty="0" smtClean="0">
                <a:solidFill>
                  <a:schemeClr val="tx2"/>
                </a:solidFill>
              </a:rPr>
              <a:t>Update Tournament Info</a:t>
            </a:r>
            <a:r>
              <a:rPr lang="en-US" sz="32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</a:p>
          <a:p>
            <a:pPr marL="0" lvl="1"/>
            <a:r>
              <a:rPr lang="en-US" sz="2400" b="1" cap="none" spc="0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Noun Identification</a:t>
            </a:r>
            <a:endParaRPr lang="en-US" sz="2400" b="1" cap="none" spc="0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799" y="1066800"/>
          <a:ext cx="7696199" cy="5417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6837"/>
                <a:gridCol w="3949362"/>
              </a:tblGrid>
              <a:tr h="17782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Actor Action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Youth cricket administrator 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359" marR="67359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System Response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359" marR="67359" marT="0" marB="0">
                    <a:solidFill>
                      <a:schemeClr val="tx2"/>
                    </a:solidFill>
                  </a:tcPr>
                </a:tc>
              </a:tr>
              <a:tr h="36121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1.none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 Get tournaments and show them to youth admin.</a:t>
                      </a:r>
                    </a:p>
                  </a:txBody>
                  <a:tcPr marL="68580" marR="68580" marT="0" marB="0"/>
                </a:tc>
              </a:tr>
              <a:tr h="72242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3. Youth Cricket Administrator selects tournament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4. Get tournament information and show them to youth cricket administrator</a:t>
                      </a:r>
                    </a:p>
                  </a:txBody>
                  <a:tcPr marL="68580" marR="68580" marT="0" marB="0"/>
                </a:tc>
              </a:tr>
              <a:tr h="144485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5. Youth Cricket Administrator updates tournament information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6. Updates youthTournament and youthTeams database.</a:t>
                      </a:r>
                    </a:p>
                  </a:txBody>
                  <a:tcPr marL="68580" marR="68580" marT="0" marB="0"/>
                </a:tc>
              </a:tr>
              <a:tr h="72242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1.none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 Get tournaments and show them to youth admin.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81534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Update Tournament Info </a:t>
            </a:r>
            <a:r>
              <a:rPr lang="en-US" sz="32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</a:t>
            </a:r>
          </a:p>
          <a:p>
            <a:r>
              <a:rPr lang="en-US" sz="32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</a:t>
            </a:r>
            <a:r>
              <a:rPr lang="en-US" sz="32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Entity</a:t>
            </a:r>
            <a:endParaRPr lang="en-US" sz="3200" b="1" cap="none" spc="0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1600200" y="2209801"/>
            <a:ext cx="5410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YouthTeams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lang="en-US" sz="4000" dirty="0" err="1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YouthTournament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Tournaments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" name="Picture 3" descr="1655786_616193948453982_1661409202_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9144000" cy="6019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0287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Update Tournament Info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</a:p>
          <a:p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Collaboration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67000" y="381000"/>
            <a:ext cx="327788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Subsystems</a:t>
            </a:r>
            <a:endParaRPr lang="en-US" sz="44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010400" cy="445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School Cricket Management System</a:t>
            </a:r>
          </a:p>
          <a:p>
            <a:pPr marL="514350" lvl="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Youth Cricket Management System</a:t>
            </a:r>
          </a:p>
          <a:p>
            <a:pPr marL="514350" lvl="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Facilities and Equipment Management System</a:t>
            </a:r>
          </a:p>
          <a:p>
            <a:pPr marL="514350" lvl="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Divisional Cricket Management System</a:t>
            </a:r>
          </a:p>
          <a:p>
            <a:pPr marL="514350" lvl="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Academy Operations Management System</a:t>
            </a:r>
          </a:p>
          <a:p>
            <a:pPr marL="514350" lvl="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Coach Management System</a:t>
            </a:r>
          </a:p>
          <a:p>
            <a:pPr marL="514350" lvl="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Control Management System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Picture 3" descr="1655786_616193948453982_1661409202_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8228069" cy="571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Update Tournament Info:  </a:t>
            </a:r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Class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828800"/>
            <a:ext cx="81534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Facilities &amp; Equipment management </a:t>
            </a:r>
          </a:p>
          <a:p>
            <a:pPr algn="ctr"/>
            <a:r>
              <a:rPr lang="en-US" sz="48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System</a:t>
            </a:r>
            <a:endParaRPr lang="en-US" sz="48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81534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lvl="1"/>
            <a:r>
              <a:rPr lang="en-US" sz="2800" b="1" dirty="0" smtClean="0">
                <a:solidFill>
                  <a:schemeClr val="tx2"/>
                </a:solidFill>
              </a:rPr>
              <a:t>Ask for facilities</a:t>
            </a:r>
            <a:r>
              <a:rPr lang="en-US" sz="32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</a:p>
          <a:p>
            <a:pPr marL="0" lvl="1"/>
            <a:r>
              <a:rPr lang="en-US" sz="2400" b="1" cap="none" spc="0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Noun Identification</a:t>
            </a:r>
            <a:endParaRPr lang="en-US" sz="2400" b="1" cap="none" spc="0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1" y="1066801"/>
          <a:ext cx="7848598" cy="5799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9236"/>
                <a:gridCol w="3949362"/>
              </a:tblGrid>
              <a:tr h="13833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Actor Action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Youth cricket administrator, School Cricket</a:t>
                      </a:r>
                      <a:r>
                        <a:rPr kumimoji="0"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Administrator</a:t>
                      </a: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359" marR="67359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System Response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359" marR="67359" marT="0" marB="0">
                    <a:solidFill>
                      <a:schemeClr val="tx2"/>
                    </a:solidFill>
                  </a:tcPr>
                </a:tc>
              </a:tr>
              <a:tr h="99301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1.none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 System will show a window to the school cricket administrator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or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youth cricket administrator.</a:t>
                      </a:r>
                    </a:p>
                  </a:txBody>
                  <a:tcPr marL="68580" marR="68580" marT="0" marB="0"/>
                </a:tc>
              </a:tr>
              <a:tr h="99301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3. school cricket administrator, Youth Cricket Administrator send list of facilities to the facility administrator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4. System will save the list of requests and notify the facility administrator</a:t>
                      </a:r>
                    </a:p>
                  </a:txBody>
                  <a:tcPr marL="68580" marR="68580" marT="0" marB="0"/>
                </a:tc>
              </a:tr>
              <a:tr h="112399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5. Facility Administrator  show the facility requests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b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</a:tr>
              <a:tr h="99301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1.none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 System will show a window to the school cricket administrator and youth cricket administrator.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81534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Ask for facilities </a:t>
            </a:r>
            <a:r>
              <a:rPr lang="en-US" sz="32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</a:p>
          <a:p>
            <a:r>
              <a:rPr lang="en-US" sz="32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Entity</a:t>
            </a:r>
            <a:endParaRPr lang="en-US" sz="3200" b="1" cap="none" spc="0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1600200" y="2209801"/>
            <a:ext cx="5410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FacilityLists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" name="Picture 3" descr="1655786_616193948453982_1661409202_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791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0287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Ask for facilities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</a:p>
          <a:p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Collaboration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" name="Picture 3" descr="1655786_616193948453982_1661409202_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4" y="914400"/>
            <a:ext cx="8978811" cy="571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Ask for Facilities:  </a:t>
            </a:r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Class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81534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lvl="1"/>
            <a:r>
              <a:rPr lang="en-US" sz="2800" b="1" dirty="0" smtClean="0">
                <a:solidFill>
                  <a:schemeClr val="tx2"/>
                </a:solidFill>
              </a:rPr>
              <a:t>Provide </a:t>
            </a:r>
            <a:r>
              <a:rPr lang="en-US" sz="2800" b="1" dirty="0" err="1" smtClean="0">
                <a:solidFill>
                  <a:schemeClr val="tx2"/>
                </a:solidFill>
              </a:rPr>
              <a:t>Facilites</a:t>
            </a:r>
            <a:r>
              <a:rPr lang="en-US" sz="32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</a:p>
          <a:p>
            <a:pPr marL="0" lvl="1"/>
            <a:r>
              <a:rPr lang="en-US" sz="2400" b="1" cap="none" spc="0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Noun Identification</a:t>
            </a:r>
            <a:endParaRPr lang="en-US" sz="2400" b="1" cap="none" spc="0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1" y="1066801"/>
          <a:ext cx="7848598" cy="5590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9236"/>
                <a:gridCol w="3949362"/>
              </a:tblGrid>
              <a:tr h="13833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Actor Action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(</a:t>
                      </a: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Facility Admin, Program Manager 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359" marR="67359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System Response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359" marR="67359" marT="0" marB="0">
                    <a:solidFill>
                      <a:schemeClr val="tx2"/>
                    </a:solidFill>
                  </a:tcPr>
                </a:tc>
              </a:tr>
              <a:tr h="99301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1.none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 Get facilityList and show list to facility admin</a:t>
                      </a:r>
                    </a:p>
                  </a:txBody>
                  <a:tcPr marL="68580" marR="68580" marT="0" marB="0"/>
                </a:tc>
              </a:tr>
              <a:tr h="99301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3. Facility admin selects facility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4. Stores provided facilities to provided facilities and updates facilities and facilityList </a:t>
                      </a:r>
                    </a:p>
                  </a:txBody>
                  <a:tcPr marL="68580" marR="68580" marT="0" marB="0"/>
                </a:tc>
              </a:tr>
              <a:tr h="112399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5. Facility admin reports about facilities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6. shows report to program manager</a:t>
                      </a:r>
                    </a:p>
                  </a:txBody>
                  <a:tcPr marL="68580" marR="68580" marT="0" marB="0"/>
                </a:tc>
              </a:tr>
              <a:tr h="99301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1.none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 Get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facilityList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 and show list to facility admin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81534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Provide </a:t>
            </a:r>
            <a:r>
              <a:rPr lang="en-US" sz="3200" b="1" dirty="0" err="1" smtClean="0">
                <a:solidFill>
                  <a:schemeClr val="tx2"/>
                </a:solidFill>
              </a:rPr>
              <a:t>Facilites</a:t>
            </a:r>
            <a:r>
              <a:rPr lang="en-US" sz="3200" b="1" dirty="0" smtClean="0">
                <a:solidFill>
                  <a:schemeClr val="tx2"/>
                </a:solidFill>
              </a:rPr>
              <a:t> </a:t>
            </a:r>
            <a:r>
              <a:rPr lang="en-US" sz="32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</a:p>
          <a:p>
            <a:r>
              <a:rPr lang="en-US" sz="32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Entity</a:t>
            </a:r>
            <a:endParaRPr lang="en-US" sz="3200" b="1" cap="none" spc="0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1600200" y="2209801"/>
            <a:ext cx="5410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FacilityLists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lang="en-US" sz="4000" dirty="0" err="1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ProvidedFacilities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4" name="Picture 3" descr="1655786_616193948453982_1661409202_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5791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0287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Provide facilities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</a:p>
          <a:p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Collaboration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Provide facilities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</a:p>
          <a:p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Class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" name="Picture 5" descr="prov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5607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828800"/>
            <a:ext cx="81534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School Cricket management </a:t>
            </a:r>
          </a:p>
          <a:p>
            <a:pPr algn="ctr"/>
            <a:r>
              <a:rPr lang="en-US" sz="48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System</a:t>
            </a:r>
            <a:endParaRPr lang="en-US" sz="48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828800"/>
            <a:ext cx="91440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Divisional </a:t>
            </a:r>
          </a:p>
          <a:p>
            <a:pPr algn="ctr"/>
            <a:r>
              <a:rPr lang="en-US" sz="4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Cricket</a:t>
            </a:r>
            <a:r>
              <a:rPr lang="en-US" sz="48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management </a:t>
            </a:r>
          </a:p>
          <a:p>
            <a:pPr algn="ctr"/>
            <a:r>
              <a:rPr lang="en-US" sz="48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System</a:t>
            </a:r>
            <a:endParaRPr lang="en-US" sz="48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" name="Picture 3" descr="1655786_616193948453982_1661409202_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5791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0287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Form District Team 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</a:p>
          <a:p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Collaboration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4" name="Picture 3" descr="1655786_616193948453982_1661409202_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75" y="1066800"/>
            <a:ext cx="8715049" cy="5791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0287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Form District Team 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</a:p>
          <a:p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Class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4" name="Picture 3" descr="1655786_616193948453982_1661409202_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5791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0287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Form Divisional Team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</a:p>
          <a:p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Collaboration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Form Divisional Team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</a:p>
          <a:p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Class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" name="Picture 5" descr="division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799"/>
            <a:ext cx="9144000" cy="56388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4" name="Picture 3" descr="1655786_616193948453982_1661409202_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" y="1066800"/>
            <a:ext cx="9087898" cy="5791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0287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Recommend Players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</a:p>
          <a:p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Collaboration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Recommend Players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</a:p>
          <a:p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Class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" name="Picture 5" descr="recomme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4" name="Picture 3" descr="1655786_616193948453982_1661409202_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5791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0287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Assign Coach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</a:p>
          <a:p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Collaboration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4" name="Picture 3" descr="1655786_616193948453982_1661409202_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799"/>
            <a:ext cx="8077200" cy="6080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Assign Coach:  </a:t>
            </a:r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Class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828800"/>
            <a:ext cx="91440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Academy Operations</a:t>
            </a:r>
          </a:p>
          <a:p>
            <a:pPr algn="ctr"/>
            <a:r>
              <a:rPr lang="en-US" sz="48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management </a:t>
            </a:r>
          </a:p>
          <a:p>
            <a:pPr algn="ctr"/>
            <a:r>
              <a:rPr lang="en-US" sz="48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System</a:t>
            </a:r>
            <a:endParaRPr lang="en-US" sz="48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81534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School registration:  </a:t>
            </a:r>
            <a:r>
              <a:rPr lang="en-US" sz="2400" b="1" cap="none" spc="0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Noun Identification</a:t>
            </a:r>
            <a:endParaRPr lang="en-US" sz="2400" b="1" cap="none" spc="0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066800"/>
          <a:ext cx="7772399" cy="5481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037"/>
                <a:gridCol w="3949362"/>
              </a:tblGrid>
              <a:tr h="17782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Actor Action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(School Representative, School cricket administrator )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359" marR="67359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System Response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359" marR="67359" marT="0" marB="0">
                    <a:solidFill>
                      <a:schemeClr val="tx2"/>
                    </a:solidFill>
                  </a:tcPr>
                </a:tc>
              </a:tr>
              <a:tr h="36121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1.none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359" marR="673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2. Show registration Form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359" marR="67359" marT="0" marB="0"/>
                </a:tc>
              </a:tr>
              <a:tr h="72242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3. Submit registration form.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359" marR="673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4. Send registration form to School cricket administrator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359" marR="67359" marT="0" marB="0"/>
                </a:tc>
              </a:tr>
              <a:tr h="144485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5. School Cricket Administrator accepts or rejects the Registration request.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359" marR="673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6. If accepts, then the system enrolls the school and save the school info into database. If rejects, then the system ignores the school info.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359" marR="67359" marT="0" marB="0"/>
                </a:tc>
              </a:tr>
              <a:tr h="722426">
                <a:tc>
                  <a:txBody>
                    <a:bodyPr/>
                    <a:lstStyle/>
                    <a:p>
                      <a:endParaRPr lang="en-US" sz="18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7359" marR="6735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7. Send acceptance/ decline message to School representative.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359" marR="67359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4" name="Picture 3" descr="1655786_616193948453982_1661409202_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5791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0287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Maintain Academy Teams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</a:p>
          <a:p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Collaboration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Maintain Academy Teams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</a:p>
          <a:p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Class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" name="Picture 5" descr="maintain academy team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533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4" name="Picture 3" descr="1655786_616193948453982_1661409202_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5867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0287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Observe player lacking:  </a:t>
            </a:r>
          </a:p>
          <a:p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Collaboration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4" name="Picture 3" descr="1655786_616193948453982_1661409202_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8716"/>
            <a:ext cx="9144000" cy="53863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Observe Player Lacking:  </a:t>
            </a:r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Class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828800"/>
            <a:ext cx="91440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Coach </a:t>
            </a:r>
            <a:r>
              <a:rPr lang="en-US" sz="48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management </a:t>
            </a:r>
          </a:p>
          <a:p>
            <a:pPr algn="ctr"/>
            <a:r>
              <a:rPr lang="en-US" sz="48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System</a:t>
            </a:r>
            <a:endParaRPr lang="en-US" sz="48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4" name="Picture 3" descr="1655786_616193948453982_1661409202_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199"/>
            <a:ext cx="9144000" cy="60599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0287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Assign Head Coach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</a:p>
          <a:p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Collaboration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4" name="Picture 3" descr="1655786_616193948453982_1661409202_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890000" cy="571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Assign Head Coach:  </a:t>
            </a:r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Class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4" name="Picture 3" descr="1655786_616193948453982_1661409202_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5791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0287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Maintain Academy Coaches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</a:p>
          <a:p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Collaboration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4" name="Picture 3" descr="1655786_616193948453982_1661409202_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71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Maintain Academy Coaches:  </a:t>
            </a:r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Class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4" name="Picture 3" descr="1655786_616193948453982_1661409202_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5791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0287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Notify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</a:p>
          <a:p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Collaboration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81534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School registration:  </a:t>
            </a:r>
            <a:r>
              <a:rPr lang="en-US" sz="32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Entity</a:t>
            </a:r>
            <a:endParaRPr lang="en-US" sz="3200" b="1" cap="none" spc="0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1600200" y="2209800"/>
            <a:ext cx="4648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School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RegistrationInfo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4" name="Picture 3" descr="1655786_616193948453982_1661409202_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135"/>
            <a:ext cx="9144000" cy="50815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Notify:  </a:t>
            </a:r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Class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828800"/>
            <a:ext cx="91440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Control </a:t>
            </a:r>
          </a:p>
          <a:p>
            <a:pPr algn="ctr"/>
            <a:r>
              <a:rPr lang="en-US" sz="48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management </a:t>
            </a:r>
          </a:p>
          <a:p>
            <a:pPr algn="ctr"/>
            <a:r>
              <a:rPr lang="en-US" sz="48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System</a:t>
            </a:r>
            <a:endParaRPr lang="en-US" sz="48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4" name="Picture 3" descr="1655786_616193948453982_1661409202_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5791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0287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Observe all subsystems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</a:p>
          <a:p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Collaboration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4" name="Picture 3" descr="1655786_616193948453982_1661409202_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14400"/>
            <a:ext cx="7214633" cy="571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Observe All Subsystem:  </a:t>
            </a:r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Class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4" name="Picture 3" descr="1655786_616193948453982_1661409202_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5791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02870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Notify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</a:p>
          <a:p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Collaboration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4" name="Picture 3" descr="1655786_616193948453982_1661409202_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135"/>
            <a:ext cx="9144000" cy="50815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Notify:  </a:t>
            </a:r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Class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>
            <a:spLocks noChangeArrowheads="1"/>
          </p:cNvSpPr>
          <p:nvPr/>
        </p:nvSpPr>
        <p:spPr bwMode="auto">
          <a:xfrm>
            <a:off x="1143000" y="1905000"/>
            <a:ext cx="70104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800" b="1" i="0" u="none" strike="noStrike" normalizeH="0" baseline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Segoe UI" pitchFamily="34" charset="0"/>
                <a:ea typeface="Calibri" pitchFamily="34" charset="0"/>
                <a:cs typeface="Arial" pitchFamily="34" charset="0"/>
              </a:rPr>
              <a:t>Thank You</a:t>
            </a:r>
            <a:endParaRPr kumimoji="0" lang="en-US" sz="8800" b="1" i="0" u="none" strike="noStrike" normalizeH="0" baseline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 descr="1655786_616193948453982_1661409202_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09600"/>
            <a:ext cx="9144001" cy="6248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School registration:  </a:t>
            </a:r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Collaboration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School registration:  </a:t>
            </a:r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Class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6" name="Picture 5" descr="school regi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5934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815340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lvl="1"/>
            <a:r>
              <a:rPr lang="en-US" sz="2800" b="1" dirty="0" smtClean="0">
                <a:solidFill>
                  <a:schemeClr val="tx2"/>
                </a:solidFill>
              </a:rPr>
              <a:t>Arrange School Cricket Tournament </a:t>
            </a:r>
            <a:r>
              <a:rPr lang="en-US" sz="32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</a:p>
          <a:p>
            <a:pPr marL="0" lvl="1"/>
            <a:r>
              <a:rPr lang="en-US" sz="2400" b="1" cap="none" spc="0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Noun Identification</a:t>
            </a:r>
            <a:endParaRPr lang="en-US" sz="2400" b="1" cap="none" spc="0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066800"/>
          <a:ext cx="7772399" cy="5417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037"/>
                <a:gridCol w="3949362"/>
              </a:tblGrid>
              <a:tr h="17782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Actor Action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(School 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cricket 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administrator,</a:t>
                      </a: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Program manager</a:t>
                      </a: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359" marR="67359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Arial" pitchFamily="34" charset="0"/>
                          <a:cs typeface="Arial" pitchFamily="34" charset="0"/>
                        </a:rPr>
                        <a:t>System Response</a:t>
                      </a:r>
                      <a:endParaRPr lang="en-U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7359" marR="67359" marT="0" marB="0">
                    <a:solidFill>
                      <a:schemeClr val="tx2"/>
                    </a:solidFill>
                  </a:tcPr>
                </a:tc>
              </a:tr>
              <a:tr h="36121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1.none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2. Get school information </a:t>
                      </a:r>
                    </a:p>
                  </a:txBody>
                  <a:tcPr marL="68580" marR="68580" marT="0" marB="0"/>
                </a:tc>
              </a:tr>
              <a:tr h="72242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3. none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4. Get ground database and show them to school cricket administrator</a:t>
                      </a:r>
                    </a:p>
                  </a:txBody>
                  <a:tcPr marL="68580" marR="68580" marT="0" marB="0"/>
                </a:tc>
              </a:tr>
              <a:tr h="144485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5. School Cricket Administrator schedules tournament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6. Sends approval request to program manager</a:t>
                      </a:r>
                    </a:p>
                  </a:txBody>
                  <a:tcPr marL="68580" marR="68580" marT="0" marB="0"/>
                </a:tc>
              </a:tr>
              <a:tr h="72242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7. Program manager approves or rejects the tournament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8. If accepts then updates school tournament info, school info and ground info. 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81534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Arrange School Cricket Tournament </a:t>
            </a:r>
            <a:r>
              <a:rPr lang="en-US" sz="32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  <a:r>
              <a:rPr lang="en-US" sz="32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Entity</a:t>
            </a:r>
            <a:endParaRPr lang="en-US" sz="3200" b="1" cap="none" spc="0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1600200" y="2209800"/>
            <a:ext cx="5562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School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SchoolTournament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Ground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d_3929_slide">
  <a:themeElements>
    <a:clrScheme name="Office Theme 2">
      <a:dk1>
        <a:srgbClr val="000000"/>
      </a:dk1>
      <a:lt1>
        <a:srgbClr val="CCCC66"/>
      </a:lt1>
      <a:dk2>
        <a:srgbClr val="000000"/>
      </a:dk2>
      <a:lt2>
        <a:srgbClr val="CCCCCC"/>
      </a:lt2>
      <a:accent1>
        <a:srgbClr val="806A00"/>
      </a:accent1>
      <a:accent2>
        <a:srgbClr val="517300"/>
      </a:accent2>
      <a:accent3>
        <a:srgbClr val="E2E2B8"/>
      </a:accent3>
      <a:accent4>
        <a:srgbClr val="000000"/>
      </a:accent4>
      <a:accent5>
        <a:srgbClr val="C0B9AA"/>
      </a:accent5>
      <a:accent6>
        <a:srgbClr val="496800"/>
      </a:accent6>
      <a:hlink>
        <a:srgbClr val="595900"/>
      </a:hlink>
      <a:folHlink>
        <a:srgbClr val="135E2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6A7800"/>
        </a:accent1>
        <a:accent2>
          <a:srgbClr val="6B6B00"/>
        </a:accent2>
        <a:accent3>
          <a:srgbClr val="E2E2B8"/>
        </a:accent3>
        <a:accent4>
          <a:srgbClr val="000000"/>
        </a:accent4>
        <a:accent5>
          <a:srgbClr val="B9BEAA"/>
        </a:accent5>
        <a:accent6>
          <a:srgbClr val="606000"/>
        </a:accent6>
        <a:hlink>
          <a:srgbClr val="566100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806A00"/>
        </a:accent1>
        <a:accent2>
          <a:srgbClr val="517300"/>
        </a:accent2>
        <a:accent3>
          <a:srgbClr val="E2E2B8"/>
        </a:accent3>
        <a:accent4>
          <a:srgbClr val="000000"/>
        </a:accent4>
        <a:accent5>
          <a:srgbClr val="C0B9AA"/>
        </a:accent5>
        <a:accent6>
          <a:srgbClr val="496800"/>
        </a:accent6>
        <a:hlink>
          <a:srgbClr val="595900"/>
        </a:hlink>
        <a:folHlink>
          <a:srgbClr val="135E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8C4242"/>
        </a:accent1>
        <a:accent2>
          <a:srgbClr val="616100"/>
        </a:accent2>
        <a:accent3>
          <a:srgbClr val="E2E2B8"/>
        </a:accent3>
        <a:accent4>
          <a:srgbClr val="000000"/>
        </a:accent4>
        <a:accent5>
          <a:srgbClr val="C5B0B0"/>
        </a:accent5>
        <a:accent6>
          <a:srgbClr val="575700"/>
        </a:accent6>
        <a:hlink>
          <a:srgbClr val="731E5C"/>
        </a:hlink>
        <a:folHlink>
          <a:srgbClr val="473F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31677A"/>
        </a:accent1>
        <a:accent2>
          <a:srgbClr val="8C512A"/>
        </a:accent2>
        <a:accent3>
          <a:srgbClr val="E2E2B8"/>
        </a:accent3>
        <a:accent4>
          <a:srgbClr val="000000"/>
        </a:accent4>
        <a:accent5>
          <a:srgbClr val="ADB8BE"/>
        </a:accent5>
        <a:accent6>
          <a:srgbClr val="7E4925"/>
        </a:accent6>
        <a:hlink>
          <a:srgbClr val="5F426E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A7800"/>
        </a:accent1>
        <a:accent2>
          <a:srgbClr val="6B6B00"/>
        </a:accent2>
        <a:accent3>
          <a:srgbClr val="FFFFFF"/>
        </a:accent3>
        <a:accent4>
          <a:srgbClr val="000000"/>
        </a:accent4>
        <a:accent5>
          <a:srgbClr val="B9BEAA"/>
        </a:accent5>
        <a:accent6>
          <a:srgbClr val="606000"/>
        </a:accent6>
        <a:hlink>
          <a:srgbClr val="566100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06A00"/>
        </a:accent1>
        <a:accent2>
          <a:srgbClr val="517300"/>
        </a:accent2>
        <a:accent3>
          <a:srgbClr val="FFFFFF"/>
        </a:accent3>
        <a:accent4>
          <a:srgbClr val="000000"/>
        </a:accent4>
        <a:accent5>
          <a:srgbClr val="C0B9AA"/>
        </a:accent5>
        <a:accent6>
          <a:srgbClr val="496800"/>
        </a:accent6>
        <a:hlink>
          <a:srgbClr val="595900"/>
        </a:hlink>
        <a:folHlink>
          <a:srgbClr val="135E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C4242"/>
        </a:accent1>
        <a:accent2>
          <a:srgbClr val="616100"/>
        </a:accent2>
        <a:accent3>
          <a:srgbClr val="FFFFFF"/>
        </a:accent3>
        <a:accent4>
          <a:srgbClr val="000000"/>
        </a:accent4>
        <a:accent5>
          <a:srgbClr val="C5B0B0"/>
        </a:accent5>
        <a:accent6>
          <a:srgbClr val="575700"/>
        </a:accent6>
        <a:hlink>
          <a:srgbClr val="731E5C"/>
        </a:hlink>
        <a:folHlink>
          <a:srgbClr val="473F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1677A"/>
        </a:accent1>
        <a:accent2>
          <a:srgbClr val="8C512A"/>
        </a:accent2>
        <a:accent3>
          <a:srgbClr val="FFFFFF"/>
        </a:accent3>
        <a:accent4>
          <a:srgbClr val="000000"/>
        </a:accent4>
        <a:accent5>
          <a:srgbClr val="ADB8BE"/>
        </a:accent5>
        <a:accent6>
          <a:srgbClr val="7E4925"/>
        </a:accent6>
        <a:hlink>
          <a:srgbClr val="5F426E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Custom 1">
      <a:dk1>
        <a:srgbClr val="424456"/>
      </a:dk1>
      <a:lt1>
        <a:srgbClr val="FFFFFF"/>
      </a:lt1>
      <a:dk2>
        <a:srgbClr val="424456"/>
      </a:dk2>
      <a:lt2>
        <a:srgbClr val="FFFFCC"/>
      </a:lt2>
      <a:accent1>
        <a:srgbClr val="800000"/>
      </a:accent1>
      <a:accent2>
        <a:srgbClr val="663300"/>
      </a:accent2>
      <a:accent3>
        <a:srgbClr val="006600"/>
      </a:accent3>
      <a:accent4>
        <a:srgbClr val="003300"/>
      </a:accent4>
      <a:accent5>
        <a:srgbClr val="996633"/>
      </a:accent5>
      <a:accent6>
        <a:srgbClr val="CC6600"/>
      </a:accent6>
      <a:hlink>
        <a:srgbClr val="CC9900"/>
      </a:hlink>
      <a:folHlink>
        <a:srgbClr val="8000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6A7800"/>
        </a:accent1>
        <a:accent2>
          <a:srgbClr val="6B6B00"/>
        </a:accent2>
        <a:accent3>
          <a:srgbClr val="E2E2B8"/>
        </a:accent3>
        <a:accent4>
          <a:srgbClr val="000000"/>
        </a:accent4>
        <a:accent5>
          <a:srgbClr val="B9BEAA"/>
        </a:accent5>
        <a:accent6>
          <a:srgbClr val="606000"/>
        </a:accent6>
        <a:hlink>
          <a:srgbClr val="566100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806A00"/>
        </a:accent1>
        <a:accent2>
          <a:srgbClr val="517300"/>
        </a:accent2>
        <a:accent3>
          <a:srgbClr val="E2E2B8"/>
        </a:accent3>
        <a:accent4>
          <a:srgbClr val="000000"/>
        </a:accent4>
        <a:accent5>
          <a:srgbClr val="C0B9AA"/>
        </a:accent5>
        <a:accent6>
          <a:srgbClr val="496800"/>
        </a:accent6>
        <a:hlink>
          <a:srgbClr val="595900"/>
        </a:hlink>
        <a:folHlink>
          <a:srgbClr val="135E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8C4242"/>
        </a:accent1>
        <a:accent2>
          <a:srgbClr val="616100"/>
        </a:accent2>
        <a:accent3>
          <a:srgbClr val="E2E2B8"/>
        </a:accent3>
        <a:accent4>
          <a:srgbClr val="000000"/>
        </a:accent4>
        <a:accent5>
          <a:srgbClr val="C5B0B0"/>
        </a:accent5>
        <a:accent6>
          <a:srgbClr val="575700"/>
        </a:accent6>
        <a:hlink>
          <a:srgbClr val="731E5C"/>
        </a:hlink>
        <a:folHlink>
          <a:srgbClr val="473F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31677A"/>
        </a:accent1>
        <a:accent2>
          <a:srgbClr val="8C512A"/>
        </a:accent2>
        <a:accent3>
          <a:srgbClr val="E2E2B8"/>
        </a:accent3>
        <a:accent4>
          <a:srgbClr val="000000"/>
        </a:accent4>
        <a:accent5>
          <a:srgbClr val="ADB8BE"/>
        </a:accent5>
        <a:accent6>
          <a:srgbClr val="7E4925"/>
        </a:accent6>
        <a:hlink>
          <a:srgbClr val="5F426E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A7800"/>
        </a:accent1>
        <a:accent2>
          <a:srgbClr val="6B6B00"/>
        </a:accent2>
        <a:accent3>
          <a:srgbClr val="FFFFFF"/>
        </a:accent3>
        <a:accent4>
          <a:srgbClr val="000000"/>
        </a:accent4>
        <a:accent5>
          <a:srgbClr val="B9BEAA"/>
        </a:accent5>
        <a:accent6>
          <a:srgbClr val="606000"/>
        </a:accent6>
        <a:hlink>
          <a:srgbClr val="566100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06A00"/>
        </a:accent1>
        <a:accent2>
          <a:srgbClr val="517300"/>
        </a:accent2>
        <a:accent3>
          <a:srgbClr val="FFFFFF"/>
        </a:accent3>
        <a:accent4>
          <a:srgbClr val="000000"/>
        </a:accent4>
        <a:accent5>
          <a:srgbClr val="C0B9AA"/>
        </a:accent5>
        <a:accent6>
          <a:srgbClr val="496800"/>
        </a:accent6>
        <a:hlink>
          <a:srgbClr val="595900"/>
        </a:hlink>
        <a:folHlink>
          <a:srgbClr val="135E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C4242"/>
        </a:accent1>
        <a:accent2>
          <a:srgbClr val="616100"/>
        </a:accent2>
        <a:accent3>
          <a:srgbClr val="FFFFFF"/>
        </a:accent3>
        <a:accent4>
          <a:srgbClr val="000000"/>
        </a:accent4>
        <a:accent5>
          <a:srgbClr val="C5B0B0"/>
        </a:accent5>
        <a:accent6>
          <a:srgbClr val="575700"/>
        </a:accent6>
        <a:hlink>
          <a:srgbClr val="731E5C"/>
        </a:hlink>
        <a:folHlink>
          <a:srgbClr val="473F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1677A"/>
        </a:accent1>
        <a:accent2>
          <a:srgbClr val="8C512A"/>
        </a:accent2>
        <a:accent3>
          <a:srgbClr val="FFFFFF"/>
        </a:accent3>
        <a:accent4>
          <a:srgbClr val="000000"/>
        </a:accent4>
        <a:accent5>
          <a:srgbClr val="ADB8BE"/>
        </a:accent5>
        <a:accent6>
          <a:srgbClr val="7E4925"/>
        </a:accent6>
        <a:hlink>
          <a:srgbClr val="5F426E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pulen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ind_3929_slide</Template>
  <TotalTime>1443</TotalTime>
  <Words>859</Words>
  <Application>Microsoft PowerPoint</Application>
  <PresentationFormat>On-screen Show (4:3)</PresentationFormat>
  <Paragraphs>246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56</vt:i4>
      </vt:variant>
    </vt:vector>
  </HeadingPairs>
  <TitlesOfParts>
    <vt:vector size="59" baseType="lpstr">
      <vt:lpstr>ind_3929_slide</vt:lpstr>
      <vt:lpstr>1_Default Design</vt:lpstr>
      <vt:lpstr>Opulent</vt:lpstr>
      <vt:lpstr>CSE  308                    Software Engineering  and               Information System Design Sessional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 308              Software Engineering  and Information System Design Sessional</dc:title>
  <dc:creator>Nafisa anzum</dc:creator>
  <cp:lastModifiedBy>Nafisa anzum</cp:lastModifiedBy>
  <cp:revision>141</cp:revision>
  <dcterms:created xsi:type="dcterms:W3CDTF">2014-01-24T16:30:26Z</dcterms:created>
  <dcterms:modified xsi:type="dcterms:W3CDTF">2014-02-22T07:51:58Z</dcterms:modified>
</cp:coreProperties>
</file>