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Corbel"/>
      <p:regular r:id="rId47"/>
      <p:bold r:id="rId48"/>
      <p:italic r:id="rId49"/>
      <p:boldItalic r:id="rId50"/>
    </p:embeddedFont>
    <p:embeddedFont>
      <p:font typeface="Book Antiqua"/>
      <p:regular r:id="rId51"/>
      <p:bold r:id="rId52"/>
      <p:italic r:id="rId53"/>
      <p:boldItalic r:id="rId54"/>
    </p:embeddedFont>
    <p:embeddedFont>
      <p:font typeface="Balthazar"/>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hK0BwpY+i8pyywuv1l73TVgFRt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3A07EC-BAA1-4216-985D-C6A91C696963}">
  <a:tblStyle styleId="{A73A07EC-BAA1-4216-985D-C6A91C696963}"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D6C68B-BC03-48DB-B351-7F733776E95B}"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E6DD1212-2B61-4AA5-914B-036113CC5D7F}" styleName="Table_2">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 styleId="{5233074D-EEA5-4C4C-8E52-F951B4448579}" styleName="Table_3">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a:tcStyle>
        <a:fill>
          <a:solidFill>
            <a:srgbClr val="CDD8FB"/>
          </a:solidFill>
        </a:fill>
      </a:tcStyle>
    </a:band1H>
    <a:band2H>
      <a:tcTxStyle/>
    </a:band2H>
    <a:band1V>
      <a:tcTxStyle/>
      <a:tcStyle>
        <a:fill>
          <a:solidFill>
            <a:srgbClr val="CDD8F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BC51C75-3F76-40C8-B594-100534EAB0D4}" styleName="Table_4">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rbel-bold.fntdata"/><Relationship Id="rId47" Type="http://schemas.openxmlformats.org/officeDocument/2006/relationships/font" Target="fonts/Corbel-regular.fntdata"/><Relationship Id="rId49"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ookAntiqua-regular.fntdata"/><Relationship Id="rId50" Type="http://schemas.openxmlformats.org/officeDocument/2006/relationships/font" Target="fonts/Corbel-boldItalic.fntdata"/><Relationship Id="rId53" Type="http://schemas.openxmlformats.org/officeDocument/2006/relationships/font" Target="fonts/BookAntiqua-italic.fntdata"/><Relationship Id="rId52" Type="http://schemas.openxmlformats.org/officeDocument/2006/relationships/font" Target="fonts/BookAntiqua-bold.fntdata"/><Relationship Id="rId11" Type="http://schemas.openxmlformats.org/officeDocument/2006/relationships/slide" Target="slides/slide6.xml"/><Relationship Id="rId55" Type="http://schemas.openxmlformats.org/officeDocument/2006/relationships/font" Target="fonts/Balthazar-regular.fntdata"/><Relationship Id="rId10" Type="http://schemas.openxmlformats.org/officeDocument/2006/relationships/slide" Target="slides/slide5.xml"/><Relationship Id="rId54" Type="http://schemas.openxmlformats.org/officeDocument/2006/relationships/font" Target="fonts/BookAntiqua-bold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0" name="Google Shape;70;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6" name="Google Shape;12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2" name="Google Shape;1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9" name="Google Shape;1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7" name="Google Shape;1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2" name="Google Shape;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8cdecb02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8cdecb02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78cdecb02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8cdecb029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8cdecb029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78cdecb029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8cdecb02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8cdecb029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78cdecb029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8cdecb02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8cdecb029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78cdecb029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8cdecb029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8cdecb029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78cdecb029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8cdecb029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8cdecb029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78cdecb029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8c5a6ca90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8c5a6ca90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78c5a6ca90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8c5a6ca90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8c5a6ca90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78c5a6ca90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8c5a6ca90_2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8c5a6ca90_2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78c5a6ca90_2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8c5a6ca90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8c5a6ca90_2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78c5a6ca90_2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9" name="Google Shape;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8c5a6ca90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8c5a6ca90_2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78c5a6ca90_2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8c5a6ca90_2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8c5a6ca90_2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78c5a6ca90_2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5" name="Google Shape;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3" name="Google Shape;1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9" name="Google Shape;1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1"/>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 name="Google Shape;15;p3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360"/>
              </a:spcBef>
              <a:spcAft>
                <a:spcPts val="0"/>
              </a:spcAft>
              <a:buClr>
                <a:schemeClr val="dk1"/>
              </a:buClr>
              <a:buSzPts val="1800"/>
              <a:buChar char="○"/>
              <a:defRPr/>
            </a:lvl2pPr>
            <a:lvl3pPr indent="-342900" lvl="2" marL="1371600" algn="l">
              <a:lnSpc>
                <a:spcPct val="115000"/>
              </a:lnSpc>
              <a:spcBef>
                <a:spcPts val="360"/>
              </a:spcBef>
              <a:spcAft>
                <a:spcPts val="0"/>
              </a:spcAft>
              <a:buClr>
                <a:schemeClr val="dk1"/>
              </a:buClr>
              <a:buSzPts val="1800"/>
              <a:buChar char="■"/>
              <a:defRPr/>
            </a:lvl3pPr>
            <a:lvl4pPr indent="-342900" lvl="3" marL="1828800" algn="l">
              <a:lnSpc>
                <a:spcPct val="115000"/>
              </a:lnSpc>
              <a:spcBef>
                <a:spcPts val="360"/>
              </a:spcBef>
              <a:spcAft>
                <a:spcPts val="0"/>
              </a:spcAft>
              <a:buClr>
                <a:schemeClr val="dk1"/>
              </a:buClr>
              <a:buSzPts val="1800"/>
              <a:buChar char="●"/>
              <a:defRPr/>
            </a:lvl4pPr>
            <a:lvl5pPr indent="-342900" lvl="4" marL="2286000" algn="l">
              <a:lnSpc>
                <a:spcPct val="115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16" name="Google Shape;16;p31"/>
          <p:cNvSpPr txBox="1"/>
          <p:nvPr>
            <p:ph idx="10" type="dt"/>
          </p:nvPr>
        </p:nvSpPr>
        <p:spPr>
          <a:xfrm>
            <a:off x="609600" y="6245225"/>
            <a:ext cx="2844900" cy="47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31"/>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31"/>
          <p:cNvSpPr txBox="1"/>
          <p:nvPr>
            <p:ph idx="12" type="sldNum"/>
          </p:nvPr>
        </p:nvSpPr>
        <p:spPr>
          <a:xfrm>
            <a:off x="8737600" y="6245225"/>
            <a:ext cx="2844900" cy="476100"/>
          </a:xfrm>
          <a:prstGeom prst="rect">
            <a:avLst/>
          </a:prstGeom>
          <a:noFill/>
          <a:ln>
            <a:noFill/>
          </a:ln>
        </p:spPr>
        <p:txBody>
          <a:bodyPr anchorCtr="0" anchor="t"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4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55" name="Google Shape;55;p4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6" name="Google Shape;56;p4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7" name="Google Shape;57;p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41"/>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60" name="Google Shape;60;p4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42"/>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63" name="Google Shape;63;p42"/>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64" name="Google Shape;64;p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32"/>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 name="Google Shape;21;p32"/>
          <p:cNvSpPr txBox="1"/>
          <p:nvPr>
            <p:ph idx="1" type="body"/>
          </p:nvPr>
        </p:nvSpPr>
        <p:spPr>
          <a:xfrm>
            <a:off x="609600" y="1174750"/>
            <a:ext cx="5384700" cy="49530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360"/>
              </a:spcBef>
              <a:spcAft>
                <a:spcPts val="0"/>
              </a:spcAft>
              <a:buClr>
                <a:schemeClr val="dk1"/>
              </a:buClr>
              <a:buSzPts val="1800"/>
              <a:buChar char="○"/>
              <a:defRPr/>
            </a:lvl2pPr>
            <a:lvl3pPr indent="-342900" lvl="2" marL="1371600" algn="l">
              <a:lnSpc>
                <a:spcPct val="115000"/>
              </a:lnSpc>
              <a:spcBef>
                <a:spcPts val="360"/>
              </a:spcBef>
              <a:spcAft>
                <a:spcPts val="0"/>
              </a:spcAft>
              <a:buClr>
                <a:schemeClr val="dk1"/>
              </a:buClr>
              <a:buSzPts val="1800"/>
              <a:buChar char="■"/>
              <a:defRPr/>
            </a:lvl3pPr>
            <a:lvl4pPr indent="-342900" lvl="3" marL="1828800" algn="l">
              <a:lnSpc>
                <a:spcPct val="115000"/>
              </a:lnSpc>
              <a:spcBef>
                <a:spcPts val="360"/>
              </a:spcBef>
              <a:spcAft>
                <a:spcPts val="0"/>
              </a:spcAft>
              <a:buClr>
                <a:schemeClr val="dk1"/>
              </a:buClr>
              <a:buSzPts val="1800"/>
              <a:buChar char="●"/>
              <a:defRPr/>
            </a:lvl4pPr>
            <a:lvl5pPr indent="-342900" lvl="4" marL="2286000" algn="l">
              <a:lnSpc>
                <a:spcPct val="115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2" name="Google Shape;22;p32"/>
          <p:cNvSpPr txBox="1"/>
          <p:nvPr>
            <p:ph idx="2" type="body"/>
          </p:nvPr>
        </p:nvSpPr>
        <p:spPr>
          <a:xfrm>
            <a:off x="6197600" y="1174750"/>
            <a:ext cx="5384700" cy="49530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360"/>
              </a:spcBef>
              <a:spcAft>
                <a:spcPts val="0"/>
              </a:spcAft>
              <a:buClr>
                <a:schemeClr val="dk1"/>
              </a:buClr>
              <a:buSzPts val="1800"/>
              <a:buChar char="○"/>
              <a:defRPr/>
            </a:lvl2pPr>
            <a:lvl3pPr indent="-342900" lvl="2" marL="1371600" algn="l">
              <a:lnSpc>
                <a:spcPct val="115000"/>
              </a:lnSpc>
              <a:spcBef>
                <a:spcPts val="360"/>
              </a:spcBef>
              <a:spcAft>
                <a:spcPts val="0"/>
              </a:spcAft>
              <a:buClr>
                <a:schemeClr val="dk1"/>
              </a:buClr>
              <a:buSzPts val="1800"/>
              <a:buChar char="■"/>
              <a:defRPr/>
            </a:lvl3pPr>
            <a:lvl4pPr indent="-342900" lvl="3" marL="1828800" algn="l">
              <a:lnSpc>
                <a:spcPct val="115000"/>
              </a:lnSpc>
              <a:spcBef>
                <a:spcPts val="360"/>
              </a:spcBef>
              <a:spcAft>
                <a:spcPts val="0"/>
              </a:spcAft>
              <a:buClr>
                <a:schemeClr val="dk1"/>
              </a:buClr>
              <a:buSzPts val="1800"/>
              <a:buChar char="●"/>
              <a:defRPr/>
            </a:lvl4pPr>
            <a:lvl5pPr indent="-342900" lvl="4" marL="2286000" algn="l">
              <a:lnSpc>
                <a:spcPct val="115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3" name="Google Shape;23;p32"/>
          <p:cNvSpPr txBox="1"/>
          <p:nvPr>
            <p:ph idx="10" type="dt"/>
          </p:nvPr>
        </p:nvSpPr>
        <p:spPr>
          <a:xfrm>
            <a:off x="609600" y="6245225"/>
            <a:ext cx="2844900" cy="47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32"/>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p32"/>
          <p:cNvSpPr txBox="1"/>
          <p:nvPr>
            <p:ph idx="12" type="sldNum"/>
          </p:nvPr>
        </p:nvSpPr>
        <p:spPr>
          <a:xfrm>
            <a:off x="8737600" y="6245225"/>
            <a:ext cx="2844900" cy="476100"/>
          </a:xfrm>
          <a:prstGeom prst="rect">
            <a:avLst/>
          </a:prstGeom>
          <a:noFill/>
          <a:ln>
            <a:noFill/>
          </a:ln>
        </p:spPr>
        <p:txBody>
          <a:bodyPr anchorCtr="0" anchor="t"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33"/>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8" name="Google Shape;28;p33"/>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9" name="Google Shape;29;p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4"/>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2" name="Google Shape;32;p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3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5" name="Google Shape;35;p3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6" name="Google Shape;36;p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3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 name="Google Shape;39;p36"/>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0" name="Google Shape;40;p36"/>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1" name="Google Shape;41;p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4" name="Google Shape;44;p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38"/>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7" name="Google Shape;47;p38"/>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8" name="Google Shape;48;p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39"/>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51" name="Google Shape;51;p3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3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p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idx="1" type="body"/>
          </p:nvPr>
        </p:nvSpPr>
        <p:spPr>
          <a:xfrm>
            <a:off x="191770" y="0"/>
            <a:ext cx="11765915" cy="5892165"/>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360"/>
              </a:spcBef>
              <a:spcAft>
                <a:spcPts val="0"/>
              </a:spcAft>
              <a:buSzPts val="1800"/>
              <a:buNone/>
            </a:pPr>
            <a:r>
              <a:t/>
            </a:r>
            <a:endParaRPr/>
          </a:p>
          <a:p>
            <a:pPr indent="0" lvl="0" marL="0" rtl="0" algn="l">
              <a:lnSpc>
                <a:spcPct val="95000"/>
              </a:lnSpc>
              <a:spcBef>
                <a:spcPts val="360"/>
              </a:spcBef>
              <a:spcAft>
                <a:spcPts val="0"/>
              </a:spcAft>
              <a:buSzPts val="1800"/>
              <a:buNone/>
            </a:pPr>
            <a:r>
              <a:t/>
            </a:r>
            <a:endParaRPr/>
          </a:p>
          <a:p>
            <a:pPr indent="0" lvl="0" marL="0" rtl="0" algn="ctr">
              <a:lnSpc>
                <a:spcPct val="95000"/>
              </a:lnSpc>
              <a:spcBef>
                <a:spcPts val="360"/>
              </a:spcBef>
              <a:spcAft>
                <a:spcPts val="0"/>
              </a:spcAft>
              <a:buSzPts val="1800"/>
              <a:buNone/>
            </a:pPr>
            <a:r>
              <a:t/>
            </a:r>
            <a:endParaRPr b="1" sz="3000">
              <a:solidFill>
                <a:schemeClr val="dk1"/>
              </a:solidFill>
            </a:endParaRPr>
          </a:p>
          <a:p>
            <a:pPr indent="0" lvl="0" marL="0" rtl="0" algn="ctr">
              <a:lnSpc>
                <a:spcPct val="95000"/>
              </a:lnSpc>
              <a:spcBef>
                <a:spcPts val="360"/>
              </a:spcBef>
              <a:spcAft>
                <a:spcPts val="0"/>
              </a:spcAft>
              <a:buSzPts val="1800"/>
              <a:buNone/>
            </a:pPr>
            <a:r>
              <a:t/>
            </a:r>
            <a:endParaRPr b="1" sz="3000">
              <a:solidFill>
                <a:schemeClr val="dk1"/>
              </a:solidFill>
            </a:endParaRPr>
          </a:p>
          <a:p>
            <a:pPr indent="0" lvl="0" marL="0" rtl="0" algn="ctr">
              <a:lnSpc>
                <a:spcPct val="95000"/>
              </a:lnSpc>
              <a:spcBef>
                <a:spcPts val="360"/>
              </a:spcBef>
              <a:spcAft>
                <a:spcPts val="0"/>
              </a:spcAft>
              <a:buSzPts val="1800"/>
              <a:buNone/>
            </a:pPr>
            <a:r>
              <a:t/>
            </a:r>
            <a:endParaRPr b="1" sz="3000">
              <a:solidFill>
                <a:schemeClr val="dk1"/>
              </a:solidFill>
            </a:endParaRPr>
          </a:p>
          <a:p>
            <a:pPr indent="0" lvl="0" marL="0" rtl="0" algn="ctr">
              <a:lnSpc>
                <a:spcPct val="95000"/>
              </a:lnSpc>
              <a:spcBef>
                <a:spcPts val="360"/>
              </a:spcBef>
              <a:spcAft>
                <a:spcPts val="0"/>
              </a:spcAft>
              <a:buSzPts val="1800"/>
              <a:buNone/>
            </a:pPr>
            <a:r>
              <a:rPr b="1" lang="en-US" sz="3000">
                <a:solidFill>
                  <a:schemeClr val="dk1"/>
                </a:solidFill>
              </a:rPr>
              <a:t>     </a:t>
            </a:r>
            <a:br>
              <a:rPr b="1" lang="en-US" sz="3000">
                <a:solidFill>
                  <a:schemeClr val="dk1"/>
                </a:solidFill>
              </a:rPr>
            </a:br>
            <a:r>
              <a:rPr b="1" lang="en-US" sz="3000">
                <a:solidFill>
                  <a:schemeClr val="dk1"/>
                </a:solidFill>
              </a:rPr>
              <a:t>         </a:t>
            </a:r>
            <a:r>
              <a:rPr b="1" lang="en-US" sz="3200" u="sng">
                <a:solidFill>
                  <a:schemeClr val="dk1"/>
                </a:solidFill>
              </a:rPr>
              <a:t> </a:t>
            </a:r>
            <a:r>
              <a:rPr lang="en-US" sz="6000" u="sng">
                <a:solidFill>
                  <a:schemeClr val="dk1"/>
                </a:solidFill>
                <a:latin typeface="Calibri"/>
                <a:ea typeface="Calibri"/>
                <a:cs typeface="Calibri"/>
                <a:sym typeface="Calibri"/>
              </a:rPr>
              <a:t>Coal Mining Safety Monitoring and Alerting System</a:t>
            </a:r>
            <a:endParaRPr b="1" sz="3600" u="sng">
              <a:solidFill>
                <a:schemeClr val="dk1"/>
              </a:solidFill>
              <a:latin typeface="Calibri"/>
              <a:ea typeface="Calibri"/>
              <a:cs typeface="Calibri"/>
              <a:sym typeface="Calibri"/>
            </a:endParaRPr>
          </a:p>
          <a:p>
            <a:pPr indent="0" lvl="0" marL="0" rtl="0" algn="l">
              <a:lnSpc>
                <a:spcPct val="80000"/>
              </a:lnSpc>
              <a:spcBef>
                <a:spcPts val="3600"/>
              </a:spcBef>
              <a:spcAft>
                <a:spcPts val="0"/>
              </a:spcAft>
              <a:buSzPts val="1800"/>
              <a:buNone/>
            </a:pPr>
            <a:r>
              <a:rPr b="1" lang="en-US" sz="3000">
                <a:solidFill>
                  <a:schemeClr val="dk1"/>
                </a:solidFill>
              </a:rPr>
              <a:t>             </a:t>
            </a:r>
            <a:r>
              <a:rPr b="1" lang="en-US" sz="3000">
                <a:solidFill>
                  <a:schemeClr val="dk1"/>
                </a:solidFill>
                <a:latin typeface="Calibri"/>
                <a:ea typeface="Calibri"/>
                <a:cs typeface="Calibri"/>
                <a:sym typeface="Calibri"/>
              </a:rPr>
              <a:t>                               </a:t>
            </a:r>
            <a:r>
              <a:rPr b="1" lang="en-US" sz="3300">
                <a:solidFill>
                  <a:schemeClr val="dk1"/>
                </a:solidFill>
                <a:latin typeface="Calibri"/>
                <a:ea typeface="Calibri"/>
                <a:cs typeface="Calibri"/>
                <a:sym typeface="Calibri"/>
              </a:rPr>
              <a:t>   </a:t>
            </a:r>
            <a:endParaRPr b="1" sz="3100">
              <a:solidFill>
                <a:schemeClr val="dk1"/>
              </a:solidFill>
              <a:latin typeface="Calibri"/>
              <a:ea typeface="Calibri"/>
              <a:cs typeface="Calibri"/>
              <a:sym typeface="Calibri"/>
            </a:endParaRPr>
          </a:p>
          <a:p>
            <a:pPr indent="0" lvl="0" marL="0" rtl="0" algn="l">
              <a:lnSpc>
                <a:spcPct val="95000"/>
              </a:lnSpc>
              <a:spcBef>
                <a:spcPts val="3600"/>
              </a:spcBef>
              <a:spcAft>
                <a:spcPts val="0"/>
              </a:spcAft>
              <a:buSzPts val="1800"/>
              <a:buNone/>
            </a:pPr>
            <a:r>
              <a:t/>
            </a:r>
            <a:endParaRPr b="1" sz="3100">
              <a:solidFill>
                <a:schemeClr val="dk1"/>
              </a:solidFill>
              <a:latin typeface="Calibri"/>
              <a:ea typeface="Calibri"/>
              <a:cs typeface="Calibri"/>
              <a:sym typeface="Calibri"/>
            </a:endParaRPr>
          </a:p>
        </p:txBody>
      </p:sp>
      <p:pic>
        <p:nvPicPr>
          <p:cNvPr id="73" name="Google Shape;73;p1"/>
          <p:cNvPicPr preferRelativeResize="0"/>
          <p:nvPr/>
        </p:nvPicPr>
        <p:blipFill rotWithShape="1">
          <a:blip r:embed="rId3">
            <a:alphaModFix/>
          </a:blip>
          <a:srcRect b="0" l="0" r="0" t="0"/>
          <a:stretch/>
        </p:blipFill>
        <p:spPr>
          <a:xfrm>
            <a:off x="9624780" y="261165"/>
            <a:ext cx="1950000" cy="171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523240" y="365125"/>
            <a:ext cx="10830560" cy="13258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5000" u="sng"/>
              <a:t>Analysis on the gathered information</a:t>
            </a:r>
            <a:endParaRPr sz="5000" u="sng"/>
          </a:p>
        </p:txBody>
      </p:sp>
      <p:sp>
        <p:nvSpPr>
          <p:cNvPr id="129" name="Google Shape;129;p10"/>
          <p:cNvSpPr txBox="1"/>
          <p:nvPr>
            <p:ph idx="1" type="body"/>
          </p:nvPr>
        </p:nvSpPr>
        <p:spPr>
          <a:xfrm>
            <a:off x="485775" y="1984375"/>
            <a:ext cx="11438890" cy="419290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3000">
                <a:solidFill>
                  <a:schemeClr val="dk1"/>
                </a:solidFill>
                <a:latin typeface="Book Antiqua"/>
                <a:ea typeface="Book Antiqua"/>
                <a:cs typeface="Book Antiqua"/>
                <a:sym typeface="Book Antiqua"/>
              </a:rPr>
              <a:t>We gathered Information through review (Method-2). Following data has been collected from source-2, 3:</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None/>
            </a:pPr>
            <a:r>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Font typeface="Noto Sans Symbols"/>
              <a:buNone/>
            </a:pPr>
            <a:r>
              <a:rPr lang="en-US" sz="3000">
                <a:solidFill>
                  <a:schemeClr val="dk1"/>
                </a:solidFill>
                <a:latin typeface="Book Antiqua"/>
                <a:ea typeface="Book Antiqua"/>
                <a:cs typeface="Book Antiqua"/>
                <a:sym typeface="Book Antiqua"/>
              </a:rPr>
              <a:t>	1. What are the reasons of accidents? (I-4)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Font typeface="Calibri"/>
              <a:buNone/>
            </a:pPr>
            <a:r>
              <a:rPr lang="en-US" sz="3000">
                <a:solidFill>
                  <a:schemeClr val="dk1"/>
                </a:solidFill>
                <a:latin typeface="Book Antiqua"/>
                <a:ea typeface="Book Antiqua"/>
                <a:cs typeface="Book Antiqua"/>
                <a:sym typeface="Book Antiqua"/>
              </a:rPr>
              <a:t>	2. When does accident occure frequently? (I- 3)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Font typeface="Calibri"/>
              <a:buNone/>
            </a:pPr>
            <a:r>
              <a:rPr lang="en-US" sz="3000">
                <a:solidFill>
                  <a:schemeClr val="dk1"/>
                </a:solidFill>
                <a:latin typeface="Book Antiqua"/>
                <a:ea typeface="Book Antiqua"/>
                <a:cs typeface="Book Antiqua"/>
                <a:sym typeface="Book Antiqua"/>
              </a:rPr>
              <a:t>	3. What is the death rate inside mine? (I- 2)</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Font typeface="Calibri"/>
              <a:buNone/>
            </a:pPr>
            <a:r>
              <a:rPr lang="en-US" sz="3000">
                <a:solidFill>
                  <a:schemeClr val="dk1"/>
                </a:solidFill>
                <a:latin typeface="Book Antiqua"/>
                <a:ea typeface="Book Antiqua"/>
                <a:cs typeface="Book Antiqua"/>
                <a:sym typeface="Book Antiqua"/>
              </a:rPr>
              <a:t>	4. Which age person die most? (I- 2)</a:t>
            </a:r>
            <a:endParaRPr sz="3000">
              <a:solidFill>
                <a:schemeClr val="dk1"/>
              </a:solidFill>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479425" y="116840"/>
            <a:ext cx="11294745" cy="13258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5000" u="sng"/>
              <a:t>Analysis on gathered information</a:t>
            </a:r>
            <a:endParaRPr sz="5000" u="sng"/>
          </a:p>
        </p:txBody>
      </p:sp>
      <p:sp>
        <p:nvSpPr>
          <p:cNvPr id="135" name="Google Shape;135;p11"/>
          <p:cNvSpPr txBox="1"/>
          <p:nvPr>
            <p:ph idx="1" type="body"/>
          </p:nvPr>
        </p:nvSpPr>
        <p:spPr>
          <a:xfrm>
            <a:off x="838200" y="1955165"/>
            <a:ext cx="10515600" cy="4445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3500">
                <a:solidFill>
                  <a:schemeClr val="dk1"/>
                </a:solidFill>
                <a:latin typeface="Book Antiqua"/>
                <a:ea typeface="Book Antiqua"/>
                <a:cs typeface="Book Antiqua"/>
                <a:sym typeface="Book Antiqua"/>
              </a:rPr>
              <a:t>Outcome:</a:t>
            </a:r>
            <a:endParaRPr b="1" sz="3500">
              <a:solidFill>
                <a:schemeClr val="dk1"/>
              </a:solidFill>
              <a:latin typeface="Book Antiqua"/>
              <a:ea typeface="Book Antiqua"/>
              <a:cs typeface="Book Antiqua"/>
              <a:sym typeface="Book Antiqua"/>
            </a:endParaRPr>
          </a:p>
          <a:p>
            <a:pPr indent="0" lvl="0" marL="457200" rtl="0" algn="just">
              <a:lnSpc>
                <a:spcPct val="90000"/>
              </a:lnSpc>
              <a:spcBef>
                <a:spcPts val="1000"/>
              </a:spcBef>
              <a:spcAft>
                <a:spcPts val="0"/>
              </a:spcAft>
              <a:buClr>
                <a:schemeClr val="dk1"/>
              </a:buClr>
              <a:buSzPts val="2800"/>
              <a:buNone/>
            </a:pPr>
            <a:r>
              <a:rPr lang="en-US" sz="3000">
                <a:solidFill>
                  <a:schemeClr val="dk1"/>
                </a:solidFill>
                <a:latin typeface="Book Antiqua"/>
                <a:ea typeface="Book Antiqua"/>
                <a:cs typeface="Book Antiqua"/>
                <a:sym typeface="Book Antiqua"/>
              </a:rPr>
              <a:t>1. Natural calamity has an effect in accidental events. 	  	      (Outcome- 4)</a:t>
            </a:r>
            <a:endParaRPr sz="3000">
              <a:solidFill>
                <a:schemeClr val="dk1"/>
              </a:solidFill>
              <a:latin typeface="Book Antiqua"/>
              <a:ea typeface="Book Antiqua"/>
              <a:cs typeface="Book Antiqua"/>
              <a:sym typeface="Book Antiqua"/>
            </a:endParaRPr>
          </a:p>
          <a:p>
            <a:pPr indent="0" lvl="0" marL="0" rtl="0" algn="just">
              <a:lnSpc>
                <a:spcPct val="90000"/>
              </a:lnSpc>
              <a:spcBef>
                <a:spcPts val="1000"/>
              </a:spcBef>
              <a:spcAft>
                <a:spcPts val="0"/>
              </a:spcAft>
              <a:buClr>
                <a:schemeClr val="dk1"/>
              </a:buClr>
              <a:buSzPts val="2800"/>
              <a:buNone/>
            </a:pPr>
            <a:r>
              <a:rPr lang="en-US" sz="3000">
                <a:solidFill>
                  <a:schemeClr val="dk1"/>
                </a:solidFill>
                <a:latin typeface="Book Antiqua"/>
                <a:ea typeface="Book Antiqua"/>
                <a:cs typeface="Book Antiqua"/>
                <a:sym typeface="Book Antiqua"/>
              </a:rPr>
              <a:t>	2. People in 20-30 years die most. (Outcome- 5)</a:t>
            </a:r>
            <a:endParaRPr sz="3000">
              <a:solidFill>
                <a:schemeClr val="dk1"/>
              </a:solidFill>
              <a:latin typeface="Book Antiqua"/>
              <a:ea typeface="Book Antiqua"/>
              <a:cs typeface="Book Antiqua"/>
              <a:sym typeface="Book Antiqua"/>
            </a:endParaRPr>
          </a:p>
          <a:p>
            <a:pPr indent="0" lvl="0" marL="0" rtl="0" algn="just">
              <a:lnSpc>
                <a:spcPct val="90000"/>
              </a:lnSpc>
              <a:spcBef>
                <a:spcPts val="1000"/>
              </a:spcBef>
              <a:spcAft>
                <a:spcPts val="0"/>
              </a:spcAft>
              <a:buClr>
                <a:schemeClr val="dk1"/>
              </a:buClr>
              <a:buSzPts val="2800"/>
              <a:buNone/>
            </a:pPr>
            <a:r>
              <a:rPr lang="en-US" sz="3000">
                <a:solidFill>
                  <a:schemeClr val="dk1"/>
                </a:solidFill>
                <a:latin typeface="Book Antiqua"/>
                <a:ea typeface="Book Antiqua"/>
                <a:cs typeface="Book Antiqua"/>
                <a:sym typeface="Book Antiqua"/>
              </a:rPr>
              <a:t>	3. Rate of death is so high. (Outcome- 6)</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None/>
            </a:pPr>
            <a:r>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None/>
            </a:pPr>
            <a:r>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None/>
            </a:pPr>
            <a:r>
              <a:t/>
            </a:r>
            <a:endParaRPr sz="3000">
              <a:solidFill>
                <a:schemeClr val="dk1"/>
              </a:solidFill>
              <a:latin typeface="Book Antiqua"/>
              <a:ea typeface="Book Antiqua"/>
              <a:cs typeface="Book Antiqua"/>
              <a:sym typeface="Book Antiqua"/>
            </a:endParaRPr>
          </a:p>
        </p:txBody>
      </p:sp>
      <p:graphicFrame>
        <p:nvGraphicFramePr>
          <p:cNvPr id="136" name="Google Shape;136;p11"/>
          <p:cNvGraphicFramePr/>
          <p:nvPr/>
        </p:nvGraphicFramePr>
        <p:xfrm>
          <a:off x="1559560" y="4653280"/>
          <a:ext cx="3000000" cy="3000000"/>
        </p:xfrm>
        <a:graphic>
          <a:graphicData uri="http://schemas.openxmlformats.org/drawingml/2006/table">
            <a:tbl>
              <a:tblPr bandRow="1" firstCol="1" firstRow="1">
                <a:noFill/>
                <a:tableStyleId>{A73A07EC-BAA1-4216-985D-C6A91C696963}</a:tableStyleId>
              </a:tblPr>
              <a:tblGrid>
                <a:gridCol w="2756525"/>
                <a:gridCol w="1833875"/>
                <a:gridCol w="1227450"/>
                <a:gridCol w="1420500"/>
                <a:gridCol w="1348100"/>
                <a:gridCol w="1642750"/>
              </a:tblGrid>
              <a:tr h="1120775">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Rate</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existing system</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Very Poor</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Poor</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Good </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Fair</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Excellent</a:t>
                      </a:r>
                      <a:endParaRPr b="1" sz="2500" u="none" cap="none" strike="noStrike">
                        <a:latin typeface="Book Antiqua"/>
                        <a:ea typeface="Book Antiqua"/>
                        <a:cs typeface="Book Antiqua"/>
                        <a:sym typeface="Book Antiqua"/>
                      </a:endParaRPr>
                    </a:p>
                  </a:txBody>
                  <a:tcPr marT="0" marB="0" marR="0" marL="0"/>
                </a:tc>
              </a:tr>
              <a:tr h="626100">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latin typeface="Book Antiqua"/>
                          <a:ea typeface="Book Antiqua"/>
                          <a:cs typeface="Book Antiqua"/>
                          <a:sym typeface="Book Antiqua"/>
                        </a:rPr>
                        <a:t> </a:t>
                      </a:r>
                      <a:endParaRPr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latin typeface="Book Antiqua"/>
                          <a:ea typeface="Book Antiqua"/>
                          <a:cs typeface="Book Antiqua"/>
                          <a:sym typeface="Book Antiqua"/>
                        </a:rPr>
                        <a:t>1</a:t>
                      </a:r>
                      <a:endParaRPr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latin typeface="Book Antiqua"/>
                          <a:ea typeface="Book Antiqua"/>
                          <a:cs typeface="Book Antiqua"/>
                          <a:sym typeface="Book Antiqua"/>
                        </a:rPr>
                        <a:t>2</a:t>
                      </a:r>
                      <a:endParaRPr sz="2500" u="none" cap="none" strike="noStrike">
                        <a:latin typeface="Book Antiqua"/>
                        <a:ea typeface="Book Antiqua"/>
                        <a:cs typeface="Book Antiqua"/>
                        <a:sym typeface="Book Antiqua"/>
                      </a:endParaRPr>
                    </a:p>
                  </a:txBody>
                  <a:tcPr marT="0" marB="0" marR="0" marL="0">
                    <a:solidFill>
                      <a:schemeClr val="lt1"/>
                    </a:solidFill>
                  </a:tcPr>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latin typeface="Book Antiqua"/>
                          <a:ea typeface="Book Antiqua"/>
                          <a:cs typeface="Book Antiqua"/>
                          <a:sym typeface="Book Antiqua"/>
                        </a:rPr>
                        <a:t>3</a:t>
                      </a:r>
                      <a:endParaRPr sz="2500" u="none" cap="none" strike="noStrike">
                        <a:latin typeface="Book Antiqua"/>
                        <a:ea typeface="Book Antiqua"/>
                        <a:cs typeface="Book Antiqua"/>
                        <a:sym typeface="Book Antiqua"/>
                      </a:endParaRPr>
                    </a:p>
                  </a:txBody>
                  <a:tcPr marT="0" marB="0" marR="0" marL="0">
                    <a:solidFill>
                      <a:srgbClr val="FFCC8B"/>
                    </a:solidFill>
                  </a:tcPr>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latin typeface="Book Antiqua"/>
                          <a:ea typeface="Book Antiqua"/>
                          <a:cs typeface="Book Antiqua"/>
                          <a:sym typeface="Book Antiqua"/>
                        </a:rPr>
                        <a:t>4</a:t>
                      </a:r>
                      <a:endParaRPr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latin typeface="Book Antiqua"/>
                          <a:ea typeface="Book Antiqua"/>
                          <a:cs typeface="Book Antiqua"/>
                          <a:sym typeface="Book Antiqua"/>
                        </a:rPr>
                        <a:t>5</a:t>
                      </a:r>
                      <a:endParaRPr sz="2500" u="none" cap="none" strike="noStrike">
                        <a:latin typeface="Book Antiqua"/>
                        <a:ea typeface="Book Antiqua"/>
                        <a:cs typeface="Book Antiqua"/>
                        <a:sym typeface="Book Antiqua"/>
                      </a:endParaRPr>
                    </a:p>
                  </a:txBody>
                  <a:tcPr marT="0" marB="0" marR="0" marL="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695960" y="11684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5000" u="sng"/>
              <a:t>Analysis on gathered information</a:t>
            </a:r>
            <a:endParaRPr sz="5000" u="sng"/>
          </a:p>
        </p:txBody>
      </p:sp>
      <p:graphicFrame>
        <p:nvGraphicFramePr>
          <p:cNvPr id="142" name="Google Shape;142;p12"/>
          <p:cNvGraphicFramePr/>
          <p:nvPr/>
        </p:nvGraphicFramePr>
        <p:xfrm>
          <a:off x="2069996" y="2852894"/>
          <a:ext cx="3000000" cy="3000000"/>
        </p:xfrm>
        <a:graphic>
          <a:graphicData uri="http://schemas.openxmlformats.org/drawingml/2006/table">
            <a:tbl>
              <a:tblPr bandRow="1" firstCol="1" firstRow="1">
                <a:noFill/>
                <a:tableStyleId>{89D6C68B-BC03-48DB-B351-7F733776E95B}</a:tableStyleId>
              </a:tblPr>
              <a:tblGrid>
                <a:gridCol w="2812425"/>
                <a:gridCol w="1349375"/>
                <a:gridCol w="1015475"/>
                <a:gridCol w="877100"/>
                <a:gridCol w="864900"/>
                <a:gridCol w="1132900"/>
              </a:tblGrid>
              <a:tr h="720100">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Source</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Very poor</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Poor</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Good</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Fair</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Excellent</a:t>
                      </a:r>
                      <a:endParaRPr sz="2000" u="none" cap="none" strike="noStrike">
                        <a:solidFill>
                          <a:srgbClr val="000000"/>
                        </a:solidFill>
                        <a:latin typeface="Book Antiqua"/>
                        <a:ea typeface="Book Antiqua"/>
                        <a:cs typeface="Book Antiqua"/>
                        <a:sym typeface="Book Antiqua"/>
                      </a:endParaRPr>
                    </a:p>
                  </a:txBody>
                  <a:tcPr marT="50800" marB="50800" marR="50800" marL="50800"/>
                </a:tc>
              </a:tr>
              <a:tr h="613225">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PME department</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2</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3</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4</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5</a:t>
                      </a:r>
                      <a:endParaRPr sz="2000" u="none" cap="none" strike="noStrike">
                        <a:solidFill>
                          <a:srgbClr val="000000"/>
                        </a:solidFill>
                        <a:latin typeface="Book Antiqua"/>
                        <a:ea typeface="Book Antiqua"/>
                        <a:cs typeface="Book Antiqua"/>
                        <a:sym typeface="Book Antiqua"/>
                      </a:endParaRPr>
                    </a:p>
                  </a:txBody>
                  <a:tcPr marT="50800" marB="50800" marR="50800" marL="50800"/>
                </a:tc>
              </a:tr>
              <a:tr h="613225">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Literature review</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2</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✓3</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4</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5</a:t>
                      </a:r>
                      <a:endParaRPr sz="2000" u="none" cap="none" strike="noStrike">
                        <a:solidFill>
                          <a:srgbClr val="000000"/>
                        </a:solidFill>
                        <a:latin typeface="Book Antiqua"/>
                        <a:ea typeface="Book Antiqua"/>
                        <a:cs typeface="Book Antiqua"/>
                        <a:sym typeface="Book Antiqua"/>
                      </a:endParaRPr>
                    </a:p>
                  </a:txBody>
                  <a:tcPr marT="50800" marB="50800" marR="50800" marL="50800"/>
                </a:tc>
              </a:tr>
              <a:tr h="613225">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solidFill>
                            <a:srgbClr val="000000"/>
                          </a:solidFill>
                          <a:latin typeface="Book Antiqua"/>
                          <a:ea typeface="Book Antiqua"/>
                          <a:cs typeface="Book Antiqua"/>
                          <a:sym typeface="Book Antiqua"/>
                        </a:rPr>
                        <a:t>Coal mining statistics</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solidFill>
                            <a:srgbClr val="000000"/>
                          </a:solidFill>
                          <a:latin typeface="Book Antiqua"/>
                          <a:ea typeface="Book Antiqua"/>
                          <a:cs typeface="Book Antiqua"/>
                          <a:sym typeface="Book Antiqua"/>
                        </a:rPr>
                        <a:t>1</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solidFill>
                            <a:srgbClr val="000000"/>
                          </a:solidFill>
                          <a:latin typeface="Book Antiqua"/>
                          <a:ea typeface="Book Antiqua"/>
                          <a:cs typeface="Book Antiqua"/>
                          <a:sym typeface="Book Antiqua"/>
                        </a:rPr>
                        <a:t>2</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a:t>
                      </a:r>
                      <a:r>
                        <a:rPr lang="en-US" sz="2000" u="none" cap="none" strike="noStrike">
                          <a:solidFill>
                            <a:srgbClr val="000000"/>
                          </a:solidFill>
                          <a:latin typeface="Book Antiqua"/>
                          <a:ea typeface="Book Antiqua"/>
                          <a:cs typeface="Book Antiqua"/>
                          <a:sym typeface="Book Antiqua"/>
                        </a:rPr>
                        <a:t>3</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solidFill>
                            <a:srgbClr val="000000"/>
                          </a:solidFill>
                          <a:latin typeface="Book Antiqua"/>
                          <a:ea typeface="Book Antiqua"/>
                          <a:cs typeface="Book Antiqua"/>
                          <a:sym typeface="Book Antiqua"/>
                        </a:rPr>
                        <a:t>4</a:t>
                      </a:r>
                      <a:endParaRPr sz="2000" u="none" cap="none" strike="noStrike">
                        <a:solidFill>
                          <a:srgbClr val="000000"/>
                        </a:solidFill>
                        <a:latin typeface="Book Antiqua"/>
                        <a:ea typeface="Book Antiqua"/>
                        <a:cs typeface="Book Antiqua"/>
                        <a:sym typeface="Book Antiqua"/>
                      </a:endParaRPr>
                    </a:p>
                  </a:txBody>
                  <a:tcPr marT="50800" marB="50800" marR="50800" marL="50800"/>
                </a:tc>
                <a:tc>
                  <a:txBody>
                    <a:bodyPr/>
                    <a:lstStyle/>
                    <a:p>
                      <a:pPr indent="0" lvl="0" marL="0" marR="0" rtl="0" algn="ctr">
                        <a:lnSpc>
                          <a:spcPct val="120000"/>
                        </a:lnSpc>
                        <a:spcBef>
                          <a:spcPts val="0"/>
                        </a:spcBef>
                        <a:spcAft>
                          <a:spcPts val="0"/>
                        </a:spcAft>
                        <a:buClr>
                          <a:srgbClr val="000000"/>
                        </a:buClr>
                        <a:buSzPts val="2000"/>
                        <a:buFont typeface="Arial"/>
                        <a:buNone/>
                      </a:pPr>
                      <a:r>
                        <a:rPr lang="en-US" sz="2000" u="none" cap="none" strike="noStrike">
                          <a:solidFill>
                            <a:srgbClr val="000000"/>
                          </a:solidFill>
                          <a:latin typeface="Book Antiqua"/>
                          <a:ea typeface="Book Antiqua"/>
                          <a:cs typeface="Book Antiqua"/>
                          <a:sym typeface="Book Antiqua"/>
                        </a:rPr>
                        <a:t>5</a:t>
                      </a:r>
                      <a:endParaRPr sz="2000" u="none" cap="none" strike="noStrike">
                        <a:solidFill>
                          <a:srgbClr val="000000"/>
                        </a:solidFill>
                        <a:latin typeface="Book Antiqua"/>
                        <a:ea typeface="Book Antiqua"/>
                        <a:cs typeface="Book Antiqua"/>
                        <a:sym typeface="Book Antiqua"/>
                      </a:endParaRPr>
                    </a:p>
                  </a:txBody>
                  <a:tcPr marT="50800" marB="50800" marR="50800" marL="50800"/>
                </a:tc>
              </a:tr>
            </a:tbl>
          </a:graphicData>
        </a:graphic>
      </p:graphicFrame>
      <p:sp>
        <p:nvSpPr>
          <p:cNvPr id="143" name="Google Shape;143;p12"/>
          <p:cNvSpPr/>
          <p:nvPr/>
        </p:nvSpPr>
        <p:spPr>
          <a:xfrm>
            <a:off x="1054100" y="1442720"/>
            <a:ext cx="10013315" cy="11512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i="0" lang="en-US" sz="3000" u="none" cap="none" strike="noStrike">
                <a:solidFill>
                  <a:srgbClr val="000000"/>
                </a:solidFill>
                <a:latin typeface="Book Antiqua"/>
                <a:ea typeface="Book Antiqua"/>
                <a:cs typeface="Book Antiqua"/>
                <a:sym typeface="Book Antiqua"/>
              </a:rPr>
              <a:t>What is the rating of current system from source point of view? </a:t>
            </a:r>
            <a:endParaRPr i="0" sz="3000" u="none" cap="none" strike="noStrike">
              <a:solidFill>
                <a:schemeClr val="dk1"/>
              </a:solidFill>
              <a:latin typeface="Book Antiqua"/>
              <a:ea typeface="Book Antiqua"/>
              <a:cs typeface="Book Antiqua"/>
              <a:sym typeface="Book Antiqua"/>
            </a:endParaRPr>
          </a:p>
        </p:txBody>
      </p:sp>
      <p:sp>
        <p:nvSpPr>
          <p:cNvPr id="144" name="Google Shape;144;p12"/>
          <p:cNvSpPr/>
          <p:nvPr/>
        </p:nvSpPr>
        <p:spPr>
          <a:xfrm>
            <a:off x="3548418" y="6151306"/>
            <a:ext cx="612784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So, The current system operability is poor!!! </a:t>
            </a:r>
            <a:endParaRPr b="0" i="0" sz="2400" u="none" cap="none" strike="noStrike">
              <a:solidFill>
                <a:srgbClr val="C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5000" u="sng"/>
              <a:t>Information Gathering Matrix</a:t>
            </a:r>
            <a:endParaRPr sz="5000" u="sng"/>
          </a:p>
        </p:txBody>
      </p:sp>
      <p:graphicFrame>
        <p:nvGraphicFramePr>
          <p:cNvPr id="150" name="Google Shape;150;p13"/>
          <p:cNvGraphicFramePr/>
          <p:nvPr/>
        </p:nvGraphicFramePr>
        <p:xfrm>
          <a:off x="918845" y="2060575"/>
          <a:ext cx="3000000" cy="3000000"/>
        </p:xfrm>
        <a:graphic>
          <a:graphicData uri="http://schemas.openxmlformats.org/drawingml/2006/table">
            <a:tbl>
              <a:tblPr bandRow="1" firstCol="1" firstRow="1">
                <a:noFill/>
                <a:tableStyleId>{E6DD1212-2B61-4AA5-914B-036113CC5D7F}</a:tableStyleId>
              </a:tblPr>
              <a:tblGrid>
                <a:gridCol w="2263775"/>
                <a:gridCol w="1354450"/>
                <a:gridCol w="1560200"/>
                <a:gridCol w="1724650"/>
                <a:gridCol w="1725925"/>
                <a:gridCol w="1726575"/>
              </a:tblGrid>
              <a:tr h="1108700">
                <a:tc>
                  <a:txBody>
                    <a:bodyPr/>
                    <a:lstStyle/>
                    <a:p>
                      <a:pPr indent="0" lvl="0" marL="0" marR="0" rtl="0" algn="ctr">
                        <a:lnSpc>
                          <a:spcPct val="80000"/>
                        </a:lnSpc>
                        <a:spcBef>
                          <a:spcPts val="0"/>
                        </a:spcBef>
                        <a:spcAft>
                          <a:spcPts val="0"/>
                        </a:spcAft>
                        <a:buClr>
                          <a:srgbClr val="000000"/>
                        </a:buClr>
                        <a:buSzPts val="3000"/>
                        <a:buFont typeface="Arial"/>
                        <a:buNone/>
                      </a:pPr>
                      <a:r>
                        <a:rPr b="1" lang="en-US" sz="3000" u="none" cap="none" strike="noStrike">
                          <a:latin typeface="Book Antiqua"/>
                          <a:ea typeface="Book Antiqua"/>
                          <a:cs typeface="Book Antiqua"/>
                          <a:sym typeface="Book Antiqua"/>
                        </a:rPr>
                        <a:t>Information</a:t>
                      </a:r>
                      <a:endParaRPr b="1" sz="3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3000"/>
                        <a:buFont typeface="Arial"/>
                        <a:buNone/>
                      </a:pPr>
                      <a:r>
                        <a:rPr b="1" lang="en-US" sz="3000" u="none" cap="none" strike="noStrike">
                          <a:latin typeface="Book Antiqua"/>
                          <a:ea typeface="Book Antiqua"/>
                          <a:cs typeface="Book Antiqua"/>
                          <a:sym typeface="Book Antiqua"/>
                        </a:rPr>
                        <a:t>Info - 1</a:t>
                      </a:r>
                      <a:endParaRPr b="1" sz="3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3000"/>
                        <a:buFont typeface="Arial"/>
                        <a:buNone/>
                      </a:pPr>
                      <a:r>
                        <a:rPr b="1" lang="en-US" sz="3000" u="none" cap="none" strike="noStrike">
                          <a:latin typeface="Book Antiqua"/>
                          <a:ea typeface="Book Antiqua"/>
                          <a:cs typeface="Book Antiqua"/>
                          <a:sym typeface="Book Antiqua"/>
                        </a:rPr>
                        <a:t>Info -2</a:t>
                      </a:r>
                      <a:endParaRPr b="1" sz="3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3000"/>
                        <a:buFont typeface="Arial"/>
                        <a:buNone/>
                      </a:pPr>
                      <a:r>
                        <a:rPr b="1" lang="en-US" sz="3000" u="none" cap="none" strike="noStrike">
                          <a:latin typeface="Book Antiqua"/>
                          <a:ea typeface="Book Antiqua"/>
                          <a:cs typeface="Book Antiqua"/>
                          <a:sym typeface="Book Antiqua"/>
                        </a:rPr>
                        <a:t>Info-3</a:t>
                      </a:r>
                      <a:endParaRPr b="1" sz="3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3000"/>
                        <a:buFont typeface="Arial"/>
                        <a:buNone/>
                      </a:pPr>
                      <a:r>
                        <a:rPr b="1" lang="en-US" sz="3000" u="none" cap="none" strike="noStrike">
                          <a:latin typeface="Book Antiqua"/>
                          <a:ea typeface="Book Antiqua"/>
                          <a:cs typeface="Book Antiqua"/>
                          <a:sym typeface="Book Antiqua"/>
                        </a:rPr>
                        <a:t>Info-4</a:t>
                      </a:r>
                      <a:endParaRPr b="1" sz="3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3000"/>
                        <a:buFont typeface="Arial"/>
                        <a:buNone/>
                      </a:pPr>
                      <a:r>
                        <a:rPr b="1" lang="en-US" sz="3000" u="none" cap="none" strike="noStrike">
                          <a:latin typeface="Book Antiqua"/>
                          <a:ea typeface="Book Antiqua"/>
                          <a:cs typeface="Book Antiqua"/>
                          <a:sym typeface="Book Antiqua"/>
                        </a:rPr>
                        <a:t>Info-5</a:t>
                      </a:r>
                      <a:endParaRPr b="1" sz="3000" u="none" cap="none" strike="noStrike">
                        <a:latin typeface="Book Antiqua"/>
                        <a:ea typeface="Book Antiqua"/>
                        <a:cs typeface="Book Antiqua"/>
                        <a:sym typeface="Book Antiqua"/>
                      </a:endParaRPr>
                    </a:p>
                  </a:txBody>
                  <a:tcPr marT="0" marB="0" marR="0" marL="0" anchor="ctr"/>
                </a:tc>
              </a:tr>
              <a:tr h="1057275">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Method</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1, 2</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1, 2</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2</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2</a:t>
                      </a:r>
                      <a:endParaRPr sz="2000" u="none" cap="none" strike="noStrike">
                        <a:latin typeface="Book Antiqua"/>
                        <a:ea typeface="Book Antiqua"/>
                        <a:cs typeface="Book Antiqua"/>
                        <a:sym typeface="Book Antiqua"/>
                      </a:endParaRPr>
                    </a:p>
                  </a:txBody>
                  <a:tcPr marT="0" marB="0" marR="0" marL="0" anchor="ctr"/>
                </a:tc>
              </a:tr>
              <a:tr h="1056650">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Source</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 </a:t>
                      </a:r>
                      <a:endParaRPr sz="20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a:t>
                      </a:r>
                      <a:endParaRPr sz="20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1, 2, 3</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1, 3</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2, 3</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2, 3</a:t>
                      </a:r>
                      <a:endParaRPr sz="2000" u="none" cap="none" strike="noStrike">
                        <a:latin typeface="Book Antiqua"/>
                        <a:ea typeface="Book Antiqua"/>
                        <a:cs typeface="Book Antiqua"/>
                        <a:sym typeface="Book Antiqua"/>
                      </a:endParaRPr>
                    </a:p>
                  </a:txBody>
                  <a:tcPr marT="0" marB="0" marR="0" marL="0" anchor="ctr"/>
                </a:tc>
              </a:tr>
              <a:tr h="1057275">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Outcomes</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1, 2</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5, 6</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2, 4</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0" marL="0" anchor="ctr"/>
                </a:tc>
                <a:tc>
                  <a:txBody>
                    <a:bodyPr/>
                    <a:lstStyle/>
                    <a:p>
                      <a:pPr indent="0" lvl="0" marL="0" marR="0" rtl="0" algn="ctr">
                        <a:lnSpc>
                          <a:spcPct val="8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1, 6</a:t>
                      </a:r>
                      <a:endParaRPr sz="2000" u="none" cap="none" strike="noStrike">
                        <a:latin typeface="Book Antiqua"/>
                        <a:ea typeface="Book Antiqua"/>
                        <a:cs typeface="Book Antiqua"/>
                        <a:sym typeface="Book Antiqua"/>
                      </a:endParaRPr>
                    </a:p>
                  </a:txBody>
                  <a:tcPr marT="0" marB="0" marR="0" marL="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existing system" id="155" name="Google Shape;155;p14"/>
          <p:cNvPicPr preferRelativeResize="0"/>
          <p:nvPr/>
        </p:nvPicPr>
        <p:blipFill rotWithShape="1">
          <a:blip r:embed="rId3">
            <a:alphaModFix/>
          </a:blip>
          <a:srcRect b="13233" l="29587" r="29443" t="5363"/>
          <a:stretch/>
        </p:blipFill>
        <p:spPr>
          <a:xfrm>
            <a:off x="7272740" y="250825"/>
            <a:ext cx="4919261" cy="6606552"/>
          </a:xfrm>
          <a:prstGeom prst="rect">
            <a:avLst/>
          </a:prstGeom>
          <a:noFill/>
          <a:ln>
            <a:noFill/>
          </a:ln>
        </p:spPr>
      </p:pic>
      <p:sp>
        <p:nvSpPr>
          <p:cNvPr id="156" name="Google Shape;156;p14"/>
          <p:cNvSpPr txBox="1"/>
          <p:nvPr/>
        </p:nvSpPr>
        <p:spPr>
          <a:xfrm>
            <a:off x="430530" y="250825"/>
            <a:ext cx="6655435" cy="5267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chemeClr val="dk1"/>
                </a:solidFill>
                <a:latin typeface="Calibri"/>
                <a:ea typeface="Calibri"/>
                <a:cs typeface="Calibri"/>
                <a:sym typeface="Calibri"/>
              </a:rPr>
              <a:t>Presenting the Existing System</a:t>
            </a:r>
            <a:endParaRPr b="0" i="0" sz="5000" u="sng" cap="none" strike="noStrike">
              <a:solidFill>
                <a:schemeClr val="dk1"/>
              </a:solidFill>
              <a:latin typeface="Calibri"/>
              <a:ea typeface="Calibri"/>
              <a:cs typeface="Calibri"/>
              <a:sym typeface="Calibri"/>
            </a:endParaRPr>
          </a:p>
          <a:p>
            <a:pPr indent="0" lvl="0" marL="0" marR="0" rtl="0" algn="l">
              <a:lnSpc>
                <a:spcPct val="100000"/>
              </a:lnSpc>
              <a:spcBef>
                <a:spcPts val="2800"/>
              </a:spcBef>
              <a:spcAft>
                <a:spcPts val="0"/>
              </a:spcAft>
              <a:buNone/>
            </a:pPr>
            <a:r>
              <a:t/>
            </a:r>
            <a:endParaRPr b="0" i="0" sz="900" u="none" cap="none" strike="noStrike">
              <a:solidFill>
                <a:srgbClr val="000000"/>
              </a:solidFill>
              <a:latin typeface="Book Antiqua"/>
              <a:ea typeface="Book Antiqua"/>
              <a:cs typeface="Book Antiqua"/>
              <a:sym typeface="Book Antiqua"/>
            </a:endParaRPr>
          </a:p>
          <a:p>
            <a:pPr indent="0" lvl="0" marL="0" marR="0" rtl="0" algn="l">
              <a:lnSpc>
                <a:spcPct val="100000"/>
              </a:lnSpc>
              <a:spcBef>
                <a:spcPts val="2800"/>
              </a:spcBef>
              <a:spcAft>
                <a:spcPts val="0"/>
              </a:spcAft>
              <a:buNone/>
            </a:pPr>
            <a:r>
              <a:rPr b="0" i="0" lang="en-US" sz="3000" u="none" cap="none" strike="noStrike">
                <a:solidFill>
                  <a:schemeClr val="dk1"/>
                </a:solidFill>
                <a:latin typeface="Book Antiqua"/>
                <a:ea typeface="Book Antiqua"/>
                <a:cs typeface="Book Antiqua"/>
                <a:sym typeface="Book Antiqua"/>
              </a:rPr>
              <a:t>The existing system does not provide any special advantage to the workers because it does not incorporate any technological innovations.</a:t>
            </a:r>
            <a:endParaRPr b="0" i="0" sz="3000" u="none" cap="none" strike="noStrike">
              <a:solidFill>
                <a:schemeClr val="dk1"/>
              </a:solidFill>
              <a:latin typeface="Book Antiqua"/>
              <a:ea typeface="Book Antiqua"/>
              <a:cs typeface="Book Antiqua"/>
              <a:sym typeface="Book Antiqua"/>
            </a:endParaRPr>
          </a:p>
          <a:p>
            <a:pPr indent="0" lvl="0" marL="0" marR="0" rtl="0" algn="just">
              <a:lnSpc>
                <a:spcPct val="100000"/>
              </a:lnSpc>
              <a:spcBef>
                <a:spcPts val="140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idx="1" type="body"/>
          </p:nvPr>
        </p:nvSpPr>
        <p:spPr>
          <a:xfrm>
            <a:off x="838200" y="387985"/>
            <a:ext cx="10515600" cy="629666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800"/>
              <a:buNone/>
            </a:pPr>
            <a:r>
              <a:rPr i="0" lang="en-US" sz="5000" u="sng" strike="noStrike">
                <a:solidFill>
                  <a:schemeClr val="dk1"/>
                </a:solidFill>
                <a:latin typeface="Calibri"/>
                <a:ea typeface="Calibri"/>
                <a:cs typeface="Calibri"/>
                <a:sym typeface="Calibri"/>
              </a:rPr>
              <a:t>Feasibility Analysis</a:t>
            </a:r>
            <a:endParaRPr b="1" i="0" sz="900" u="none" strike="noStrike">
              <a:solidFill>
                <a:srgbClr val="000000"/>
              </a:solidFill>
            </a:endParaRPr>
          </a:p>
          <a:p>
            <a:pPr indent="0" lvl="0" marL="0" rtl="0" algn="just">
              <a:lnSpc>
                <a:spcPct val="115000"/>
              </a:lnSpc>
              <a:spcBef>
                <a:spcPts val="0"/>
              </a:spcBef>
              <a:spcAft>
                <a:spcPts val="0"/>
              </a:spcAft>
              <a:buSzPts val="1800"/>
              <a:buNone/>
            </a:pPr>
            <a:r>
              <a:t/>
            </a:r>
            <a:endParaRPr b="1" i="0" sz="1500" u="none" strike="noStrike">
              <a:solidFill>
                <a:srgbClr val="000000"/>
              </a:solidFill>
              <a:latin typeface="Book Antiqua"/>
              <a:ea typeface="Book Antiqua"/>
              <a:cs typeface="Book Antiqua"/>
              <a:sym typeface="Book Antiqua"/>
            </a:endParaRPr>
          </a:p>
          <a:p>
            <a:pPr indent="0" lvl="0" marL="0" rtl="0" algn="just">
              <a:lnSpc>
                <a:spcPct val="115000"/>
              </a:lnSpc>
              <a:spcBef>
                <a:spcPts val="0"/>
              </a:spcBef>
              <a:spcAft>
                <a:spcPts val="0"/>
              </a:spcAft>
              <a:buSzPts val="1800"/>
              <a:buNone/>
            </a:pPr>
            <a:r>
              <a:rPr b="1" i="0" lang="en-US" sz="1500" u="none" strike="noStrike">
                <a:solidFill>
                  <a:srgbClr val="0070C0"/>
                </a:solidFill>
                <a:latin typeface="Book Antiqua"/>
                <a:ea typeface="Book Antiqua"/>
                <a:cs typeface="Book Antiqua"/>
                <a:sym typeface="Book Antiqua"/>
              </a:rPr>
              <a:t>    </a:t>
            </a:r>
            <a:r>
              <a:rPr b="1" i="0" lang="en-US" sz="3500" u="none" strike="noStrike">
                <a:solidFill>
                  <a:schemeClr val="dk1"/>
                </a:solidFill>
                <a:latin typeface="Book Antiqua"/>
                <a:ea typeface="Book Antiqua"/>
                <a:cs typeface="Book Antiqua"/>
                <a:sym typeface="Book Antiqua"/>
              </a:rPr>
              <a:t>Proposed candidate system</a:t>
            </a:r>
            <a:endParaRPr b="1" sz="2500">
              <a:solidFill>
                <a:schemeClr val="dk1"/>
              </a:solidFill>
              <a:latin typeface="Book Antiqua"/>
              <a:ea typeface="Book Antiqua"/>
              <a:cs typeface="Book Antiqua"/>
              <a:sym typeface="Book Antiqua"/>
            </a:endParaRPr>
          </a:p>
          <a:p>
            <a:pPr indent="0" lvl="0" marL="0" rtl="0" algn="just">
              <a:lnSpc>
                <a:spcPct val="115000"/>
              </a:lnSpc>
              <a:spcBef>
                <a:spcPts val="0"/>
              </a:spcBef>
              <a:spcAft>
                <a:spcPts val="0"/>
              </a:spcAft>
              <a:buSzPts val="1800"/>
              <a:buNone/>
            </a:pPr>
            <a:r>
              <a:t/>
            </a:r>
            <a:endParaRPr b="0" i="0" sz="2500" u="none" strike="noStrike">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SzPts val="1800"/>
              <a:buNone/>
            </a:pPr>
            <a:r>
              <a:rPr b="0" i="0" lang="en-US" sz="2500" u="none" strike="noStrike">
                <a:solidFill>
                  <a:schemeClr val="dk1"/>
                </a:solidFill>
                <a:latin typeface="Book Antiqua"/>
                <a:ea typeface="Book Antiqua"/>
                <a:cs typeface="Book Antiqua"/>
                <a:sym typeface="Book Antiqua"/>
              </a:rPr>
              <a:t>The recommended proposals are solely concerned with the 	safety of the miners. Both consists of alerting systems for 	hazardous situations. Our proposed candidate systems are</a:t>
            </a:r>
            <a:endParaRPr b="0" i="0" sz="2500" u="none" strike="noStrike">
              <a:solidFill>
                <a:schemeClr val="dk1"/>
              </a:solidFill>
              <a:latin typeface="Book Antiqua"/>
              <a:ea typeface="Book Antiqua"/>
              <a:cs typeface="Book Antiqua"/>
              <a:sym typeface="Book Antiqua"/>
            </a:endParaRPr>
          </a:p>
          <a:p>
            <a:pPr indent="0" lvl="0" marL="0" rtl="0" algn="just">
              <a:lnSpc>
                <a:spcPct val="115000"/>
              </a:lnSpc>
              <a:spcBef>
                <a:spcPts val="0"/>
              </a:spcBef>
              <a:spcAft>
                <a:spcPts val="0"/>
              </a:spcAft>
              <a:buSzPts val="1800"/>
              <a:buNone/>
            </a:pPr>
            <a:r>
              <a:t/>
            </a:r>
            <a:endParaRPr b="1" sz="2500">
              <a:solidFill>
                <a:schemeClr val="dk1"/>
              </a:solidFill>
              <a:latin typeface="Book Antiqua"/>
              <a:ea typeface="Book Antiqua"/>
              <a:cs typeface="Book Antiqua"/>
              <a:sym typeface="Book Antiqua"/>
            </a:endParaRPr>
          </a:p>
          <a:p>
            <a:pPr indent="-342900" lvl="3" marL="1737360" rtl="0" algn="l">
              <a:lnSpc>
                <a:spcPct val="115000"/>
              </a:lnSpc>
              <a:spcBef>
                <a:spcPts val="1400"/>
              </a:spcBef>
              <a:spcAft>
                <a:spcPts val="0"/>
              </a:spcAft>
              <a:buSzPts val="1800"/>
              <a:buChar char="●"/>
            </a:pPr>
            <a:r>
              <a:rPr b="0" i="0" lang="en-US" sz="2500" u="none" strike="noStrike">
                <a:solidFill>
                  <a:schemeClr val="dk1"/>
                </a:solidFill>
                <a:latin typeface="Book Antiqua"/>
                <a:ea typeface="Book Antiqua"/>
                <a:cs typeface="Book Antiqua"/>
                <a:sym typeface="Book Antiqua"/>
              </a:rPr>
              <a:t>Wireless Sensors system </a:t>
            </a:r>
            <a:endParaRPr b="1" sz="2500">
              <a:solidFill>
                <a:schemeClr val="dk1"/>
              </a:solidFill>
              <a:latin typeface="Book Antiqua"/>
              <a:ea typeface="Book Antiqua"/>
              <a:cs typeface="Book Antiqua"/>
              <a:sym typeface="Book Antiqua"/>
            </a:endParaRPr>
          </a:p>
          <a:p>
            <a:pPr indent="-342900" lvl="3" marL="1737360" rtl="0" algn="l">
              <a:lnSpc>
                <a:spcPct val="115000"/>
              </a:lnSpc>
              <a:spcBef>
                <a:spcPts val="1400"/>
              </a:spcBef>
              <a:spcAft>
                <a:spcPts val="0"/>
              </a:spcAft>
              <a:buSzPts val="1800"/>
              <a:buChar char="●"/>
            </a:pPr>
            <a:r>
              <a:rPr b="0" i="0" lang="en-US" sz="2500" u="none" strike="noStrike">
                <a:solidFill>
                  <a:schemeClr val="dk1"/>
                </a:solidFill>
                <a:latin typeface="Book Antiqua"/>
                <a:ea typeface="Book Antiqua"/>
                <a:cs typeface="Book Antiqua"/>
                <a:sym typeface="Book Antiqua"/>
              </a:rPr>
              <a:t>Fuzzy Neural Network system</a:t>
            </a:r>
            <a:endParaRPr b="0" i="0" sz="2500" u="none" strike="noStrike">
              <a:solidFill>
                <a:schemeClr val="dk1"/>
              </a:solidFill>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16"/>
          <p:cNvGraphicFramePr/>
          <p:nvPr/>
        </p:nvGraphicFramePr>
        <p:xfrm>
          <a:off x="551815" y="1341120"/>
          <a:ext cx="3000000" cy="3000000"/>
        </p:xfrm>
        <a:graphic>
          <a:graphicData uri="http://schemas.openxmlformats.org/drawingml/2006/table">
            <a:tbl>
              <a:tblPr bandRow="1" firstCol="1" firstRow="1">
                <a:noFill/>
                <a:tableStyleId>{5233074D-EEA5-4C4C-8E52-F951B4448579}</a:tableStyleId>
              </a:tblPr>
              <a:tblGrid>
                <a:gridCol w="2606050"/>
                <a:gridCol w="4803775"/>
                <a:gridCol w="3705225"/>
              </a:tblGrid>
              <a:tr h="1155700">
                <a:tc>
                  <a:txBody>
                    <a:bodyPr/>
                    <a:lstStyle/>
                    <a:p>
                      <a:pPr indent="0" lvl="0" marL="0" marR="0" rtl="0" algn="ctr">
                        <a:lnSpc>
                          <a:spcPct val="107000"/>
                        </a:lnSpc>
                        <a:spcBef>
                          <a:spcPts val="0"/>
                        </a:spcBef>
                        <a:spcAft>
                          <a:spcPts val="0"/>
                        </a:spcAft>
                        <a:buNone/>
                      </a:pPr>
                      <a:r>
                        <a:rPr lang="en-US" sz="4000" u="none" cap="none" strike="noStrike">
                          <a:latin typeface="Book Antiqua"/>
                          <a:ea typeface="Book Antiqua"/>
                          <a:cs typeface="Book Antiqua"/>
                          <a:sym typeface="Book Antiqua"/>
                        </a:rPr>
                        <a:t> </a:t>
                      </a:r>
                      <a:r>
                        <a:rPr lang="en-US" sz="3000" u="none" cap="none" strike="noStrike">
                          <a:latin typeface="Book Antiqua"/>
                          <a:ea typeface="Book Antiqua"/>
                          <a:cs typeface="Book Antiqua"/>
                          <a:sym typeface="Book Antiqua"/>
                        </a:rPr>
                        <a:t>Candidate system</a:t>
                      </a:r>
                      <a:endParaRPr sz="3000" u="none" cap="none" strike="noStrike">
                        <a:latin typeface="Book Antiqua"/>
                        <a:ea typeface="Book Antiqua"/>
                        <a:cs typeface="Book Antiqua"/>
                        <a:sym typeface="Book Antiqua"/>
                      </a:endParaRPr>
                    </a:p>
                  </a:txBody>
                  <a:tcPr marT="0" marB="0" marR="50475" marL="50475"/>
                </a:tc>
                <a:tc>
                  <a:txBody>
                    <a:bodyPr/>
                    <a:lstStyle/>
                    <a:p>
                      <a:pPr indent="0" lvl="0" marL="0" marR="0" rtl="0" algn="ctr">
                        <a:lnSpc>
                          <a:spcPct val="107000"/>
                        </a:lnSpc>
                        <a:spcBef>
                          <a:spcPts val="0"/>
                        </a:spcBef>
                        <a:spcAft>
                          <a:spcPts val="0"/>
                        </a:spcAft>
                        <a:buNone/>
                      </a:pPr>
                      <a:r>
                        <a:t/>
                      </a:r>
                      <a:endParaRPr sz="16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1600" u="none" cap="none" strike="noStrike">
                          <a:latin typeface="Book Antiqua"/>
                          <a:ea typeface="Book Antiqua"/>
                          <a:cs typeface="Book Antiqua"/>
                          <a:sym typeface="Book Antiqua"/>
                        </a:rPr>
                        <a:t> </a:t>
                      </a:r>
                      <a:r>
                        <a:rPr lang="en-US" sz="3000" u="none" cap="none" strike="noStrike">
                          <a:latin typeface="Book Antiqua"/>
                          <a:ea typeface="Book Antiqua"/>
                          <a:cs typeface="Book Antiqua"/>
                          <a:sym typeface="Book Antiqua"/>
                        </a:rPr>
                        <a:t>Features</a:t>
                      </a:r>
                      <a:endParaRPr sz="3000" u="none" cap="none" strike="noStrike">
                        <a:latin typeface="Book Antiqua"/>
                        <a:ea typeface="Book Antiqua"/>
                        <a:cs typeface="Book Antiqua"/>
                        <a:sym typeface="Book Antiqua"/>
                      </a:endParaRPr>
                    </a:p>
                  </a:txBody>
                  <a:tcPr marT="0" marB="0" marR="50475" marL="50475"/>
                </a:tc>
                <a:tc>
                  <a:txBody>
                    <a:bodyPr/>
                    <a:lstStyle/>
                    <a:p>
                      <a:pPr indent="0" lvl="0" marL="0" marR="0" rtl="0" algn="ctr">
                        <a:lnSpc>
                          <a:spcPct val="107000"/>
                        </a:lnSpc>
                        <a:spcBef>
                          <a:spcPts val="0"/>
                        </a:spcBef>
                        <a:spcAft>
                          <a:spcPts val="0"/>
                        </a:spcAft>
                        <a:buNone/>
                      </a:pPr>
                      <a:r>
                        <a:rPr lang="en-US" sz="1600" u="none" cap="none" strike="noStrike">
                          <a:latin typeface="Book Antiqua"/>
                          <a:ea typeface="Book Antiqua"/>
                          <a:cs typeface="Book Antiqua"/>
                          <a:sym typeface="Book Antiqua"/>
                        </a:rPr>
                        <a:t> </a:t>
                      </a:r>
                      <a:endParaRPr sz="16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3000" u="none" cap="none" strike="noStrike">
                          <a:latin typeface="Book Antiqua"/>
                          <a:ea typeface="Book Antiqua"/>
                          <a:cs typeface="Book Antiqua"/>
                          <a:sym typeface="Book Antiqua"/>
                        </a:rPr>
                        <a:t>Process flow</a:t>
                      </a:r>
                      <a:endParaRPr sz="3000" u="none" cap="none" strike="noStrike">
                        <a:latin typeface="Book Antiqua"/>
                        <a:ea typeface="Book Antiqua"/>
                        <a:cs typeface="Book Antiqua"/>
                        <a:sym typeface="Book Antiqua"/>
                      </a:endParaRPr>
                    </a:p>
                  </a:txBody>
                  <a:tcPr marT="0" marB="0" marR="50475" marL="50475"/>
                </a:tc>
              </a:tr>
              <a:tr h="4150350">
                <a:tc>
                  <a:txBody>
                    <a:bodyPr/>
                    <a:lstStyle/>
                    <a:p>
                      <a:pPr indent="0" lvl="0" marL="0" marR="0" rtl="0" algn="just">
                        <a:lnSpc>
                          <a:spcPct val="107000"/>
                        </a:lnSpc>
                        <a:spcBef>
                          <a:spcPts val="0"/>
                        </a:spcBef>
                        <a:spcAft>
                          <a:spcPts val="0"/>
                        </a:spcAft>
                        <a:buNone/>
                      </a:pPr>
                      <a:br>
                        <a:rPr lang="en-US" sz="1600" u="none" cap="none" strike="noStrike">
                          <a:latin typeface="Book Antiqua"/>
                          <a:ea typeface="Book Antiqua"/>
                          <a:cs typeface="Book Antiqua"/>
                          <a:sym typeface="Book Antiqua"/>
                        </a:rPr>
                      </a:br>
                      <a:br>
                        <a:rPr lang="en-US" sz="1600" u="none" cap="none" strike="noStrike">
                          <a:latin typeface="Book Antiqua"/>
                          <a:ea typeface="Book Antiqua"/>
                          <a:cs typeface="Book Antiqua"/>
                          <a:sym typeface="Book Antiqua"/>
                        </a:rPr>
                      </a:br>
                      <a:endParaRPr sz="1600" u="none" cap="none" strike="noStrike">
                        <a:latin typeface="Book Antiqua"/>
                        <a:ea typeface="Book Antiqua"/>
                        <a:cs typeface="Book Antiqua"/>
                        <a:sym typeface="Book Antiqua"/>
                      </a:endParaRPr>
                    </a:p>
                    <a:p>
                      <a:pPr indent="0" lvl="0" marL="0" marR="0" rtl="0" algn="just">
                        <a:lnSpc>
                          <a:spcPct val="107000"/>
                        </a:lnSpc>
                        <a:spcBef>
                          <a:spcPts val="1200"/>
                        </a:spcBef>
                        <a:spcAft>
                          <a:spcPts val="0"/>
                        </a:spcAft>
                        <a:buNone/>
                      </a:pPr>
                      <a:br>
                        <a:rPr lang="en-US" sz="1600" u="none" cap="none" strike="noStrike">
                          <a:latin typeface="Book Antiqua"/>
                          <a:ea typeface="Book Antiqua"/>
                          <a:cs typeface="Book Antiqua"/>
                          <a:sym typeface="Book Antiqua"/>
                        </a:rPr>
                      </a:br>
                      <a:endParaRPr sz="16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Wireless</a:t>
                      </a:r>
                      <a:endParaRPr sz="25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Sensors</a:t>
                      </a:r>
                      <a:endParaRPr sz="2500" u="none" cap="none" strike="noStrike">
                        <a:latin typeface="Book Antiqua"/>
                        <a:ea typeface="Book Antiqua"/>
                        <a:cs typeface="Book Antiqua"/>
                        <a:sym typeface="Book Antiqua"/>
                      </a:endParaRPr>
                    </a:p>
                  </a:txBody>
                  <a:tcPr marT="0" marB="0" marR="50475" marL="50475"/>
                </a:tc>
                <a:tc>
                  <a:txBody>
                    <a:bodyPr/>
                    <a:lstStyle/>
                    <a:p>
                      <a:pPr indent="-355600" lvl="0" marL="457200" marR="0" rtl="0" algn="just">
                        <a:lnSpc>
                          <a:spcPct val="107000"/>
                        </a:lnSpc>
                        <a:spcBef>
                          <a:spcPts val="0"/>
                        </a:spcBef>
                        <a:spcAft>
                          <a:spcPts val="0"/>
                        </a:spcAft>
                        <a:buSzPts val="2000"/>
                        <a:buFont typeface="Book Antiqua"/>
                        <a:buChar char="●"/>
                      </a:pPr>
                      <a:r>
                        <a:rPr lang="en-US" sz="2000" u="none" cap="none" strike="noStrike">
                          <a:latin typeface="Book Antiqua"/>
                          <a:ea typeface="Book Antiqua"/>
                          <a:cs typeface="Book Antiqua"/>
                          <a:sym typeface="Book Antiqua"/>
                        </a:rPr>
                        <a:t>Based on Internet of Things.</a:t>
                      </a:r>
                      <a:endParaRPr sz="2000" u="none" cap="none" strike="noStrike">
                        <a:latin typeface="Book Antiqua"/>
                        <a:ea typeface="Book Antiqua"/>
                        <a:cs typeface="Book Antiqua"/>
                        <a:sym typeface="Book Antiqua"/>
                      </a:endParaRPr>
                    </a:p>
                    <a:p>
                      <a:pPr indent="-158750" lvl="0" marL="28575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355600" lvl="0" marL="457200" marR="0" rtl="0" algn="just">
                        <a:lnSpc>
                          <a:spcPct val="107000"/>
                        </a:lnSpc>
                        <a:spcBef>
                          <a:spcPts val="800"/>
                        </a:spcBef>
                        <a:spcAft>
                          <a:spcPts val="0"/>
                        </a:spcAft>
                        <a:buSzPts val="2000"/>
                        <a:buFont typeface="Book Antiqua"/>
                        <a:buChar char="●"/>
                      </a:pPr>
                      <a:r>
                        <a:rPr lang="en-US" sz="2000" u="none" cap="none" strike="noStrike">
                          <a:latin typeface="Book Antiqua"/>
                          <a:ea typeface="Book Antiqua"/>
                          <a:cs typeface="Book Antiqua"/>
                          <a:sym typeface="Book Antiqua"/>
                        </a:rPr>
                        <a:t>Wireless sensors are used to collect data and determine the amount of harmful gases</a:t>
                      </a:r>
                      <a:endParaRPr sz="2000" u="none" cap="none" strike="noStrike">
                        <a:latin typeface="Book Antiqua"/>
                        <a:ea typeface="Book Antiqua"/>
                        <a:cs typeface="Book Antiqua"/>
                        <a:sym typeface="Book Antiqua"/>
                      </a:endParaRPr>
                    </a:p>
                    <a:p>
                      <a:pPr indent="-158750" lvl="0" marL="28575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355600" lvl="0" marL="457200" marR="0" rtl="0" algn="l">
                        <a:lnSpc>
                          <a:spcPct val="107000"/>
                        </a:lnSpc>
                        <a:spcBef>
                          <a:spcPts val="800"/>
                        </a:spcBef>
                        <a:spcAft>
                          <a:spcPts val="0"/>
                        </a:spcAft>
                        <a:buSzPts val="2000"/>
                        <a:buFont typeface="Book Antiqua"/>
                        <a:buChar char="●"/>
                      </a:pPr>
                      <a:r>
                        <a:rPr lang="en-US" sz="2000" u="none" cap="none" strike="noStrike">
                          <a:latin typeface="Book Antiqua"/>
                          <a:ea typeface="Book Antiqua"/>
                          <a:cs typeface="Book Antiqua"/>
                          <a:sym typeface="Book Antiqua"/>
                        </a:rPr>
                        <a:t>A  fall detector sensor to detect if a coal miner falls accidentally and a limit switch as a helmet removal sensor to detect whether a worker is currently wearing his helmet.</a:t>
                      </a:r>
                      <a:endParaRPr sz="2000" u="none" cap="none" strike="noStrike">
                        <a:latin typeface="Book Antiqua"/>
                        <a:ea typeface="Book Antiqua"/>
                        <a:cs typeface="Book Antiqua"/>
                        <a:sym typeface="Book Antiqua"/>
                      </a:endParaRPr>
                    </a:p>
                  </a:txBody>
                  <a:tcPr marT="0" marB="0" marR="50475" marL="50475"/>
                </a:tc>
                <a:tc>
                  <a:txBody>
                    <a:bodyPr/>
                    <a:lstStyle/>
                    <a:p>
                      <a:pPr indent="0" lvl="0" marL="0" marR="0" rtl="0" algn="l">
                        <a:lnSpc>
                          <a:spcPct val="107000"/>
                        </a:lnSpc>
                        <a:spcBef>
                          <a:spcPts val="0"/>
                        </a:spcBef>
                        <a:spcAft>
                          <a:spcPts val="0"/>
                        </a:spcAft>
                        <a:buNone/>
                      </a:pPr>
                      <a:r>
                        <a:rPr lang="en-US" sz="2000" u="none" cap="none" strike="noStrike">
                          <a:latin typeface="Book Antiqua"/>
                          <a:ea typeface="Book Antiqua"/>
                          <a:cs typeface="Book Antiqua"/>
                          <a:sym typeface="Book Antiqua"/>
                        </a:rPr>
                        <a:t>A number of sensors, hardware and connector will be installed in the several places of mine.</a:t>
                      </a:r>
                      <a:endParaRPr sz="2000" u="none" cap="none" strike="noStrike">
                        <a:latin typeface="Book Antiqua"/>
                        <a:ea typeface="Book Antiqua"/>
                        <a:cs typeface="Book Antiqua"/>
                        <a:sym typeface="Book Antiqua"/>
                      </a:endParaRPr>
                    </a:p>
                    <a:p>
                      <a:pPr indent="0" lvl="0" marL="0" marR="0" rtl="0" algn="just">
                        <a:lnSpc>
                          <a:spcPct val="107000"/>
                        </a:lnSpc>
                        <a:spcBef>
                          <a:spcPts val="800"/>
                        </a:spcBef>
                        <a:spcAft>
                          <a:spcPts val="0"/>
                        </a:spcAft>
                        <a:buNone/>
                      </a:pPr>
                      <a:r>
                        <a:t/>
                      </a:r>
                      <a:endParaRPr sz="2000" u="none" cap="none" strike="noStrike">
                        <a:latin typeface="Book Antiqua"/>
                        <a:ea typeface="Book Antiqua"/>
                        <a:cs typeface="Book Antiqua"/>
                        <a:sym typeface="Book Antiqua"/>
                      </a:endParaRPr>
                    </a:p>
                    <a:p>
                      <a:pPr indent="0" lvl="0" marL="0" marR="0" rtl="0" algn="l">
                        <a:lnSpc>
                          <a:spcPct val="107000"/>
                        </a:lnSpc>
                        <a:spcBef>
                          <a:spcPts val="800"/>
                        </a:spcBef>
                        <a:spcAft>
                          <a:spcPts val="0"/>
                        </a:spcAft>
                        <a:buNone/>
                      </a:pPr>
                      <a:r>
                        <a:rPr lang="en-US" sz="2000" u="none" cap="none" strike="noStrike">
                          <a:latin typeface="Book Antiqua"/>
                          <a:ea typeface="Book Antiqua"/>
                          <a:cs typeface="Book Antiqua"/>
                          <a:sym typeface="Book Antiqua"/>
                        </a:rPr>
                        <a:t>Each and every moment these sensors read data from surrounding environment and send to base station.</a:t>
                      </a:r>
                      <a:endParaRPr sz="2000" u="none" cap="none" strike="noStrike">
                        <a:latin typeface="Book Antiqua"/>
                        <a:ea typeface="Book Antiqua"/>
                        <a:cs typeface="Book Antiqua"/>
                        <a:sym typeface="Book Antiqua"/>
                      </a:endParaRPr>
                    </a:p>
                    <a:p>
                      <a:pPr indent="0" lvl="0" marL="0" marR="0" rtl="0" algn="just">
                        <a:lnSpc>
                          <a:spcPct val="107000"/>
                        </a:lnSpc>
                        <a:spcBef>
                          <a:spcPts val="800"/>
                        </a:spcBef>
                        <a:spcAft>
                          <a:spcPts val="0"/>
                        </a:spcAft>
                        <a:buNone/>
                      </a:pPr>
                      <a:r>
                        <a:t/>
                      </a:r>
                      <a:endParaRPr sz="2000" u="none" cap="none" strike="noStrike">
                        <a:latin typeface="Book Antiqua"/>
                        <a:ea typeface="Book Antiqua"/>
                        <a:cs typeface="Book Antiqua"/>
                        <a:sym typeface="Book Antiqua"/>
                      </a:endParaRPr>
                    </a:p>
                  </a:txBody>
                  <a:tcPr marT="0" marB="0" marR="50475" marL="50475"/>
                </a:tc>
              </a:tr>
            </a:tbl>
          </a:graphicData>
        </a:graphic>
      </p:graphicFrame>
      <p:sp>
        <p:nvSpPr>
          <p:cNvPr id="167" name="Google Shape;167;p16"/>
          <p:cNvSpPr txBox="1"/>
          <p:nvPr/>
        </p:nvSpPr>
        <p:spPr>
          <a:xfrm>
            <a:off x="551815" y="44450"/>
            <a:ext cx="7792085"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Candidate system-1</a:t>
            </a:r>
            <a:endParaRPr b="0" i="0" sz="5000" u="sng"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17"/>
          <p:cNvGraphicFramePr/>
          <p:nvPr/>
        </p:nvGraphicFramePr>
        <p:xfrm>
          <a:off x="479425" y="1202055"/>
          <a:ext cx="3000000" cy="3000000"/>
        </p:xfrm>
        <a:graphic>
          <a:graphicData uri="http://schemas.openxmlformats.org/drawingml/2006/table">
            <a:tbl>
              <a:tblPr bandRow="1" firstCol="1" firstRow="1">
                <a:noFill/>
                <a:tableStyleId>{5233074D-EEA5-4C4C-8E52-F951B4448579}</a:tableStyleId>
              </a:tblPr>
              <a:tblGrid>
                <a:gridCol w="2680325"/>
                <a:gridCol w="4940925"/>
                <a:gridCol w="3810625"/>
              </a:tblGrid>
              <a:tr h="1079500">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 Candidate system</a:t>
                      </a:r>
                      <a:endParaRPr sz="3000" u="none" cap="none" strike="noStrike">
                        <a:latin typeface="Book Antiqua"/>
                        <a:ea typeface="Book Antiqua"/>
                        <a:cs typeface="Book Antiqua"/>
                        <a:sym typeface="Book Antiqua"/>
                      </a:endParaRPr>
                    </a:p>
                  </a:txBody>
                  <a:tcPr marT="0" marB="0" marR="50475" marL="50475"/>
                </a:tc>
                <a:tc>
                  <a:txBody>
                    <a:bodyPr/>
                    <a:lstStyle/>
                    <a:p>
                      <a:pPr indent="0" lvl="0" marL="0" marR="0" rtl="0" algn="ctr">
                        <a:lnSpc>
                          <a:spcPct val="107000"/>
                        </a:lnSpc>
                        <a:spcBef>
                          <a:spcPts val="0"/>
                        </a:spcBef>
                        <a:spcAft>
                          <a:spcPts val="0"/>
                        </a:spcAft>
                        <a:buNone/>
                      </a:pPr>
                      <a:r>
                        <a:t/>
                      </a:r>
                      <a:endParaRPr sz="3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3000" u="none" cap="none" strike="noStrike">
                          <a:latin typeface="Book Antiqua"/>
                          <a:ea typeface="Book Antiqua"/>
                          <a:cs typeface="Book Antiqua"/>
                          <a:sym typeface="Book Antiqua"/>
                        </a:rPr>
                        <a:t> Features</a:t>
                      </a:r>
                      <a:endParaRPr sz="3000" u="none" cap="none" strike="noStrike">
                        <a:latin typeface="Book Antiqua"/>
                        <a:ea typeface="Book Antiqua"/>
                        <a:cs typeface="Book Antiqua"/>
                        <a:sym typeface="Book Antiqua"/>
                      </a:endParaRPr>
                    </a:p>
                  </a:txBody>
                  <a:tcPr marT="0" marB="0" marR="50475" marL="5047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 </a:t>
                      </a:r>
                      <a:endParaRPr sz="3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3000" u="none" cap="none" strike="noStrike">
                          <a:latin typeface="Book Antiqua"/>
                          <a:ea typeface="Book Antiqua"/>
                          <a:cs typeface="Book Antiqua"/>
                          <a:sym typeface="Book Antiqua"/>
                        </a:rPr>
                        <a:t>Process flow</a:t>
                      </a:r>
                      <a:endParaRPr sz="3000" u="none" cap="none" strike="noStrike">
                        <a:latin typeface="Book Antiqua"/>
                        <a:ea typeface="Book Antiqua"/>
                        <a:cs typeface="Book Antiqua"/>
                        <a:sym typeface="Book Antiqua"/>
                      </a:endParaRPr>
                    </a:p>
                  </a:txBody>
                  <a:tcPr marT="0" marB="0" marR="50475" marL="50475"/>
                </a:tc>
              </a:tr>
              <a:tr h="4257050">
                <a:tc>
                  <a:txBody>
                    <a:bodyPr/>
                    <a:lstStyle/>
                    <a:p>
                      <a:pPr indent="0" lvl="0" marL="0" marR="0" rtl="0" algn="just">
                        <a:lnSpc>
                          <a:spcPct val="107000"/>
                        </a:lnSpc>
                        <a:spcBef>
                          <a:spcPts val="0"/>
                        </a:spcBef>
                        <a:spcAft>
                          <a:spcPts val="0"/>
                        </a:spcAft>
                        <a:buNone/>
                      </a:pPr>
                      <a:br>
                        <a:rPr lang="en-US" sz="2000" u="none" cap="none" strike="noStrike">
                          <a:latin typeface="Book Antiqua"/>
                          <a:ea typeface="Book Antiqua"/>
                          <a:cs typeface="Book Antiqua"/>
                          <a:sym typeface="Book Antiqua"/>
                        </a:rPr>
                      </a:br>
                      <a:br>
                        <a:rPr lang="en-US" sz="2000" u="none" cap="none" strike="noStrike">
                          <a:latin typeface="Book Antiqua"/>
                          <a:ea typeface="Book Antiqua"/>
                          <a:cs typeface="Book Antiqua"/>
                          <a:sym typeface="Book Antiqua"/>
                        </a:rPr>
                      </a:br>
                      <a:endParaRPr sz="2000" u="none" cap="none" strike="noStrike">
                        <a:latin typeface="Book Antiqua"/>
                        <a:ea typeface="Book Antiqua"/>
                        <a:cs typeface="Book Antiqua"/>
                        <a:sym typeface="Book Antiqua"/>
                      </a:endParaRPr>
                    </a:p>
                    <a:p>
                      <a:pPr indent="0" lvl="0" marL="0" marR="0" rtl="0" algn="just">
                        <a:lnSpc>
                          <a:spcPct val="107000"/>
                        </a:lnSpc>
                        <a:spcBef>
                          <a:spcPts val="1200"/>
                        </a:spcBef>
                        <a:spcAft>
                          <a:spcPts val="0"/>
                        </a:spcAft>
                        <a:buNone/>
                      </a:pPr>
                      <a:r>
                        <a:t/>
                      </a:r>
                      <a:endParaRPr sz="20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Wireless</a:t>
                      </a:r>
                      <a:endParaRPr sz="25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Sensors</a:t>
                      </a:r>
                      <a:endParaRPr sz="2500" u="none" cap="none" strike="noStrike">
                        <a:latin typeface="Book Antiqua"/>
                        <a:ea typeface="Book Antiqua"/>
                        <a:cs typeface="Book Antiqua"/>
                        <a:sym typeface="Book Antiqua"/>
                      </a:endParaRPr>
                    </a:p>
                  </a:txBody>
                  <a:tcPr marT="0" marB="0" marR="50475" marL="50475"/>
                </a:tc>
                <a:tc>
                  <a:txBody>
                    <a:bodyPr/>
                    <a:lstStyle/>
                    <a:p>
                      <a:pPr indent="-355600" lvl="0" marL="457200" marR="0" rtl="0" algn="l">
                        <a:lnSpc>
                          <a:spcPct val="107000"/>
                        </a:lnSpc>
                        <a:spcBef>
                          <a:spcPts val="800"/>
                        </a:spcBef>
                        <a:spcAft>
                          <a:spcPts val="0"/>
                        </a:spcAft>
                        <a:buSzPts val="2000"/>
                        <a:buFont typeface="Book Antiqua"/>
                        <a:buChar char="●"/>
                      </a:pPr>
                      <a:r>
                        <a:rPr lang="en-US" sz="2000" u="none" cap="none" strike="noStrike">
                          <a:latin typeface="Book Antiqua"/>
                          <a:ea typeface="Book Antiqua"/>
                          <a:cs typeface="Book Antiqua"/>
                          <a:sym typeface="Book Antiqua"/>
                        </a:rPr>
                        <a:t>If a dangerous environment is detected, this will be stored on cloud and transmitted wirelessly to the base station.</a:t>
                      </a:r>
                      <a:endParaRPr sz="2000">
                        <a:latin typeface="Book Antiqua"/>
                        <a:ea typeface="Book Antiqua"/>
                        <a:cs typeface="Book Antiqua"/>
                        <a:sym typeface="Book Antiqua"/>
                      </a:endParaRPr>
                    </a:p>
                    <a:p>
                      <a:pPr indent="0" lvl="0" marL="457200" marR="0" rtl="0" algn="l">
                        <a:lnSpc>
                          <a:spcPct val="107000"/>
                        </a:lnSpc>
                        <a:spcBef>
                          <a:spcPts val="800"/>
                        </a:spcBef>
                        <a:spcAft>
                          <a:spcPts val="0"/>
                        </a:spcAft>
                        <a:buNone/>
                      </a:pPr>
                      <a:r>
                        <a:t/>
                      </a:r>
                      <a:endParaRPr sz="2000">
                        <a:latin typeface="Book Antiqua"/>
                        <a:ea typeface="Book Antiqua"/>
                        <a:cs typeface="Book Antiqua"/>
                        <a:sym typeface="Book Antiqua"/>
                      </a:endParaRPr>
                    </a:p>
                    <a:p>
                      <a:pPr indent="-355600" lvl="0" marL="457200" marR="0" rtl="0" algn="l">
                        <a:lnSpc>
                          <a:spcPct val="107000"/>
                        </a:lnSpc>
                        <a:spcBef>
                          <a:spcPts val="800"/>
                        </a:spcBef>
                        <a:spcAft>
                          <a:spcPts val="0"/>
                        </a:spcAft>
                        <a:buSzPts val="2000"/>
                        <a:buFont typeface="Book Antiqua"/>
                        <a:buChar char="●"/>
                      </a:pPr>
                      <a:r>
                        <a:rPr lang="en-US" sz="2000" u="none" cap="none" strike="noStrike">
                          <a:latin typeface="Book Antiqua"/>
                          <a:ea typeface="Book Antiqua"/>
                          <a:cs typeface="Book Antiqua"/>
                          <a:sym typeface="Book Antiqua"/>
                        </a:rPr>
                        <a:t>We can also report event using out</a:t>
                      </a:r>
                      <a:r>
                        <a:rPr lang="en-US" sz="2000">
                          <a:latin typeface="Book Antiqua"/>
                          <a:ea typeface="Book Antiqua"/>
                          <a:cs typeface="Book Antiqua"/>
                          <a:sym typeface="Book Antiqua"/>
                        </a:rPr>
                        <a:t>l</a:t>
                      </a:r>
                      <a:r>
                        <a:rPr lang="en-US" sz="2000" u="none" cap="none" strike="noStrike">
                          <a:latin typeface="Book Antiqua"/>
                          <a:ea typeface="Book Antiqua"/>
                          <a:cs typeface="Book Antiqua"/>
                          <a:sym typeface="Book Antiqua"/>
                        </a:rPr>
                        <a:t>i</a:t>
                      </a:r>
                      <a:r>
                        <a:rPr lang="en-US" sz="2000">
                          <a:latin typeface="Book Antiqua"/>
                          <a:ea typeface="Book Antiqua"/>
                          <a:cs typeface="Book Antiqua"/>
                          <a:sym typeface="Book Antiqua"/>
                        </a:rPr>
                        <a:t>e</a:t>
                      </a:r>
                      <a:r>
                        <a:rPr lang="en-US" sz="2000" u="none" cap="none" strike="noStrike">
                          <a:latin typeface="Book Antiqua"/>
                          <a:ea typeface="Book Antiqua"/>
                          <a:cs typeface="Book Antiqua"/>
                          <a:sym typeface="Book Antiqua"/>
                        </a:rPr>
                        <a:t>r detection algorithm and track the position of workers using localization algorithm.</a:t>
                      </a:r>
                      <a:endParaRPr sz="2000" u="none" cap="none" strike="noStrike">
                        <a:latin typeface="Book Antiqua"/>
                        <a:ea typeface="Book Antiqua"/>
                        <a:cs typeface="Book Antiqua"/>
                        <a:sym typeface="Book Antiqua"/>
                      </a:endParaRPr>
                    </a:p>
                  </a:txBody>
                  <a:tcPr marT="0" marB="0" marR="50475" marL="50475"/>
                </a:tc>
                <a:tc>
                  <a:txBody>
                    <a:bodyPr/>
                    <a:lstStyle/>
                    <a:p>
                      <a:pPr indent="0" lvl="0" marL="0" marR="0" rtl="0" algn="l">
                        <a:lnSpc>
                          <a:spcPct val="107000"/>
                        </a:lnSpc>
                        <a:spcBef>
                          <a:spcPts val="800"/>
                        </a:spcBef>
                        <a:spcAft>
                          <a:spcPts val="0"/>
                        </a:spcAft>
                        <a:buNone/>
                      </a:pPr>
                      <a:r>
                        <a:rPr lang="en-US" sz="2000" u="none" cap="none" strike="noStrike">
                          <a:latin typeface="Book Antiqua"/>
                          <a:ea typeface="Book Antiqua"/>
                          <a:cs typeface="Book Antiqua"/>
                          <a:sym typeface="Book Antiqua"/>
                        </a:rPr>
                        <a:t>A controller in the base station will process all the data and generate a warning signal if find something accidental</a:t>
                      </a:r>
                      <a:endParaRPr sz="2000" u="none" cap="none" strike="noStrike">
                        <a:latin typeface="Book Antiqua"/>
                        <a:ea typeface="Book Antiqua"/>
                        <a:cs typeface="Book Antiqua"/>
                        <a:sym typeface="Book Antiqua"/>
                      </a:endParaRPr>
                    </a:p>
                    <a:p>
                      <a:pPr indent="0" lvl="0" marL="0" marR="0" rtl="0" algn="l">
                        <a:lnSpc>
                          <a:spcPct val="107000"/>
                        </a:lnSpc>
                        <a:spcBef>
                          <a:spcPts val="800"/>
                        </a:spcBef>
                        <a:spcAft>
                          <a:spcPts val="0"/>
                        </a:spcAft>
                        <a:buNone/>
                      </a:pPr>
                      <a:r>
                        <a:rPr lang="en-US" sz="2000" u="none" cap="none" strike="noStrike">
                          <a:latin typeface="Book Antiqua"/>
                          <a:ea typeface="Book Antiqua"/>
                          <a:cs typeface="Book Antiqua"/>
                          <a:sym typeface="Book Antiqua"/>
                        </a:rPr>
                        <a:t>After the warning, authority will take safety measurement. </a:t>
                      </a:r>
                      <a:endParaRPr sz="2000" u="none" cap="none" strike="noStrike">
                        <a:latin typeface="Book Antiqua"/>
                        <a:ea typeface="Book Antiqua"/>
                        <a:cs typeface="Book Antiqua"/>
                        <a:sym typeface="Book Antiqua"/>
                      </a:endParaRPr>
                    </a:p>
                  </a:txBody>
                  <a:tcPr marT="0" marB="0" marR="50475" marL="50475"/>
                </a:tc>
              </a:tr>
            </a:tbl>
          </a:graphicData>
        </a:graphic>
      </p:graphicFrame>
      <p:sp>
        <p:nvSpPr>
          <p:cNvPr id="173" name="Google Shape;173;p17"/>
          <p:cNvSpPr txBox="1"/>
          <p:nvPr/>
        </p:nvSpPr>
        <p:spPr>
          <a:xfrm>
            <a:off x="551815" y="44450"/>
            <a:ext cx="7792085"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Candidate system-1</a:t>
            </a:r>
            <a:endParaRPr b="0" i="0" sz="5000" u="sng"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18"/>
          <p:cNvGraphicFramePr/>
          <p:nvPr/>
        </p:nvGraphicFramePr>
        <p:xfrm>
          <a:off x="551815" y="1268730"/>
          <a:ext cx="3000000" cy="3000000"/>
        </p:xfrm>
        <a:graphic>
          <a:graphicData uri="http://schemas.openxmlformats.org/drawingml/2006/table">
            <a:tbl>
              <a:tblPr bandRow="1" firstCol="1" firstRow="1">
                <a:noFill/>
                <a:tableStyleId>{5233074D-EEA5-4C4C-8E52-F951B4448579}</a:tableStyleId>
              </a:tblPr>
              <a:tblGrid>
                <a:gridCol w="2801625"/>
                <a:gridCol w="4714250"/>
                <a:gridCol w="3757925"/>
              </a:tblGrid>
              <a:tr h="1033775">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 Candidate system</a:t>
                      </a:r>
                      <a:endParaRPr sz="3000" u="none" cap="none" strike="noStrike">
                        <a:latin typeface="Book Antiqua"/>
                        <a:ea typeface="Book Antiqua"/>
                        <a:cs typeface="Book Antiqua"/>
                        <a:sym typeface="Book Antiqua"/>
                      </a:endParaRPr>
                    </a:p>
                  </a:txBody>
                  <a:tcPr marT="0" marB="0" marR="28400" marL="28400"/>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 Features</a:t>
                      </a:r>
                      <a:endParaRPr sz="3000" u="none" cap="none" strike="noStrike">
                        <a:latin typeface="Book Antiqua"/>
                        <a:ea typeface="Book Antiqua"/>
                        <a:cs typeface="Book Antiqua"/>
                        <a:sym typeface="Book Antiqua"/>
                      </a:endParaRPr>
                    </a:p>
                  </a:txBody>
                  <a:tcPr marT="0" marB="0" marR="28400" marL="28400"/>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 Process flow</a:t>
                      </a:r>
                      <a:endParaRPr sz="3000" u="none" cap="none" strike="noStrike">
                        <a:latin typeface="Book Antiqua"/>
                        <a:ea typeface="Book Antiqua"/>
                        <a:cs typeface="Book Antiqua"/>
                        <a:sym typeface="Book Antiqua"/>
                      </a:endParaRPr>
                    </a:p>
                  </a:txBody>
                  <a:tcPr marT="0" marB="0" marR="28400" marL="28400"/>
                </a:tc>
              </a:tr>
              <a:tr h="4402450">
                <a:tc>
                  <a:txBody>
                    <a:bodyPr/>
                    <a:lstStyle/>
                    <a:p>
                      <a:pPr indent="0" lvl="0" marL="0" marR="0" rtl="0" algn="l">
                        <a:lnSpc>
                          <a:spcPct val="107000"/>
                        </a:lnSpc>
                        <a:spcBef>
                          <a:spcPts val="0"/>
                        </a:spcBef>
                        <a:spcAft>
                          <a:spcPts val="0"/>
                        </a:spcAft>
                        <a:buNone/>
                      </a:pPr>
                      <a:br>
                        <a:rPr lang="en-US" sz="2000" u="none" cap="none" strike="noStrike">
                          <a:latin typeface="Book Antiqua"/>
                          <a:ea typeface="Book Antiqua"/>
                          <a:cs typeface="Book Antiqua"/>
                          <a:sym typeface="Book Antiqua"/>
                        </a:rPr>
                      </a:br>
                      <a:br>
                        <a:rPr lang="en-US" sz="2000" u="none" cap="none" strike="noStrike">
                          <a:latin typeface="Book Antiqua"/>
                          <a:ea typeface="Book Antiqua"/>
                          <a:cs typeface="Book Antiqua"/>
                          <a:sym typeface="Book Antiqua"/>
                        </a:rPr>
                      </a:br>
                      <a:endParaRPr sz="20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t/>
                      </a:r>
                      <a:endParaRPr sz="2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500" u="none" cap="none" strike="noStrike">
                          <a:latin typeface="Book Antiqua"/>
                          <a:ea typeface="Book Antiqua"/>
                          <a:cs typeface="Book Antiqua"/>
                          <a:sym typeface="Book Antiqua"/>
                        </a:rPr>
                        <a:t>Fuzzy Neural </a:t>
                      </a:r>
                      <a:endParaRPr sz="25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500" u="none" cap="none" strike="noStrike">
                          <a:latin typeface="Book Antiqua"/>
                          <a:ea typeface="Book Antiqua"/>
                          <a:cs typeface="Book Antiqua"/>
                          <a:sym typeface="Book Antiqua"/>
                        </a:rPr>
                        <a:t>Network</a:t>
                      </a:r>
                      <a:endParaRPr sz="2500" u="none" cap="none" strike="noStrike">
                        <a:latin typeface="Book Antiqua"/>
                        <a:ea typeface="Book Antiqua"/>
                        <a:cs typeface="Book Antiqua"/>
                        <a:sym typeface="Book Antiqua"/>
                      </a:endParaRPr>
                    </a:p>
                  </a:txBody>
                  <a:tcPr marT="0" marB="0" marR="28400" marL="28400"/>
                </a:tc>
                <a:tc>
                  <a:txBody>
                    <a:bodyPr/>
                    <a:lstStyle/>
                    <a:p>
                      <a:pPr indent="-355600" lvl="0" marL="457200" marR="0" rtl="0" algn="l">
                        <a:lnSpc>
                          <a:spcPct val="107000"/>
                        </a:lnSpc>
                        <a:spcBef>
                          <a:spcPts val="800"/>
                        </a:spcBef>
                        <a:spcAft>
                          <a:spcPts val="0"/>
                        </a:spcAft>
                        <a:buSzPts val="2000"/>
                        <a:buFont typeface="Book Antiqua"/>
                        <a:buChar char="●"/>
                      </a:pPr>
                      <a:r>
                        <a:rPr lang="en-US" sz="2000" u="none" cap="none" strike="noStrike">
                          <a:latin typeface="Book Antiqua"/>
                          <a:ea typeface="Book Antiqua"/>
                          <a:cs typeface="Book Antiqua"/>
                          <a:sym typeface="Book Antiqua"/>
                        </a:rPr>
                        <a:t>Fuzzy theory and neural network will be combined to develop an intelligent fuzzy neural network system. </a:t>
                      </a:r>
                      <a:endParaRPr sz="2000" u="none" cap="none" strike="noStrike">
                        <a:latin typeface="Book Antiqua"/>
                        <a:ea typeface="Book Antiqua"/>
                        <a:cs typeface="Book Antiqua"/>
                        <a:sym typeface="Book Antiqua"/>
                      </a:endParaRPr>
                    </a:p>
                    <a:p>
                      <a:pPr indent="0" lvl="0" marL="457200" marR="0" rtl="0" algn="l">
                        <a:lnSpc>
                          <a:spcPct val="107000"/>
                        </a:lnSpc>
                        <a:spcBef>
                          <a:spcPts val="800"/>
                        </a:spcBef>
                        <a:spcAft>
                          <a:spcPts val="0"/>
                        </a:spcAft>
                        <a:buNone/>
                      </a:pPr>
                      <a:r>
                        <a:t/>
                      </a:r>
                      <a:endParaRPr sz="2000">
                        <a:latin typeface="Book Antiqua"/>
                        <a:ea typeface="Book Antiqua"/>
                        <a:cs typeface="Book Antiqua"/>
                        <a:sym typeface="Book Antiqua"/>
                      </a:endParaRPr>
                    </a:p>
                    <a:p>
                      <a:pPr indent="-355600" lvl="0" marL="457200" marR="0" rtl="0" algn="l">
                        <a:lnSpc>
                          <a:spcPct val="107000"/>
                        </a:lnSpc>
                        <a:spcBef>
                          <a:spcPts val="800"/>
                        </a:spcBef>
                        <a:spcAft>
                          <a:spcPts val="0"/>
                        </a:spcAft>
                        <a:buSzPts val="2000"/>
                        <a:buFont typeface="Book Antiqua"/>
                        <a:buChar char="●"/>
                      </a:pPr>
                      <a:r>
                        <a:rPr lang="en-US" sz="2000" u="none" cap="none" strike="noStrike">
                          <a:latin typeface="Book Antiqua"/>
                          <a:ea typeface="Book Antiqua"/>
                          <a:cs typeface="Book Antiqua"/>
                          <a:sym typeface="Book Antiqua"/>
                        </a:rPr>
                        <a:t>If the intelligent fuzzy theory will be combined with neural network then we will get intelligent fuzzy sensor system which will sense the surrounding environment.</a:t>
                      </a:r>
                      <a:endParaRPr sz="2000" u="none" cap="none" strike="noStrike">
                        <a:latin typeface="Book Antiqua"/>
                        <a:ea typeface="Book Antiqua"/>
                        <a:cs typeface="Book Antiqua"/>
                        <a:sym typeface="Book Antiqua"/>
                      </a:endParaRPr>
                    </a:p>
                  </a:txBody>
                  <a:tcPr marT="0" marB="0" marR="28400" marL="28400"/>
                </a:tc>
                <a:tc>
                  <a:txBody>
                    <a:bodyPr/>
                    <a:lstStyle/>
                    <a:p>
                      <a:pPr indent="0" lvl="0" marL="0" marR="0" rtl="0" algn="l">
                        <a:lnSpc>
                          <a:spcPct val="107000"/>
                        </a:lnSpc>
                        <a:spcBef>
                          <a:spcPts val="800"/>
                        </a:spcBef>
                        <a:spcAft>
                          <a:spcPts val="0"/>
                        </a:spcAft>
                        <a:buNone/>
                      </a:pPr>
                      <a:r>
                        <a:rPr lang="en-US" sz="2000" u="none" cap="none" strike="noStrike">
                          <a:latin typeface="Book Antiqua"/>
                          <a:ea typeface="Book Antiqua"/>
                          <a:cs typeface="Book Antiqua"/>
                          <a:sym typeface="Book Antiqua"/>
                        </a:rPr>
                        <a:t>A system with AI and Fuzzy Logi</a:t>
                      </a:r>
                      <a:r>
                        <a:rPr lang="en-US" sz="2000">
                          <a:latin typeface="Book Antiqua"/>
                          <a:ea typeface="Book Antiqua"/>
                          <a:cs typeface="Book Antiqua"/>
                          <a:sym typeface="Book Antiqua"/>
                        </a:rPr>
                        <a:t>c</a:t>
                      </a:r>
                      <a:r>
                        <a:rPr lang="en-US" sz="2000" u="none" cap="none" strike="noStrike">
                          <a:latin typeface="Book Antiqua"/>
                          <a:ea typeface="Book Antiqua"/>
                          <a:cs typeface="Book Antiqua"/>
                          <a:sym typeface="Book Antiqua"/>
                        </a:rPr>
                        <a:t> will be implemented here.</a:t>
                      </a:r>
                      <a:endParaRPr sz="2000" u="none" cap="none" strike="noStrike">
                        <a:latin typeface="Book Antiqua"/>
                        <a:ea typeface="Book Antiqua"/>
                        <a:cs typeface="Book Antiqua"/>
                        <a:sym typeface="Book Antiqua"/>
                      </a:endParaRPr>
                    </a:p>
                    <a:p>
                      <a:pPr indent="0" lvl="0" marL="0" marR="0" rtl="0" algn="l">
                        <a:lnSpc>
                          <a:spcPct val="107000"/>
                        </a:lnSpc>
                        <a:spcBef>
                          <a:spcPts val="800"/>
                        </a:spcBef>
                        <a:spcAft>
                          <a:spcPts val="0"/>
                        </a:spcAft>
                        <a:buNone/>
                      </a:pPr>
                      <a:r>
                        <a:t/>
                      </a:r>
                      <a:endParaRPr sz="2000" u="none" cap="none" strike="noStrike">
                        <a:latin typeface="Book Antiqua"/>
                        <a:ea typeface="Book Antiqua"/>
                        <a:cs typeface="Book Antiqua"/>
                        <a:sym typeface="Book Antiqua"/>
                      </a:endParaRPr>
                    </a:p>
                    <a:p>
                      <a:pPr indent="0" lvl="0" marL="0" marR="0" rtl="0" algn="l">
                        <a:lnSpc>
                          <a:spcPct val="107000"/>
                        </a:lnSpc>
                        <a:spcBef>
                          <a:spcPts val="800"/>
                        </a:spcBef>
                        <a:spcAft>
                          <a:spcPts val="0"/>
                        </a:spcAft>
                        <a:buNone/>
                      </a:pPr>
                      <a:r>
                        <a:rPr lang="en-US" sz="2000" u="none" cap="none" strike="noStrike">
                          <a:latin typeface="Book Antiqua"/>
                          <a:ea typeface="Book Antiqua"/>
                          <a:cs typeface="Book Antiqua"/>
                          <a:sym typeface="Book Antiqua"/>
                        </a:rPr>
                        <a:t>Some information of previously occurred accidents will be given to this system. </a:t>
                      </a:r>
                      <a:endParaRPr sz="2000" u="none" cap="none" strike="noStrike">
                        <a:latin typeface="Book Antiqua"/>
                        <a:ea typeface="Book Antiqua"/>
                        <a:cs typeface="Book Antiqua"/>
                        <a:sym typeface="Book Antiqua"/>
                      </a:endParaRPr>
                    </a:p>
                    <a:p>
                      <a:pPr indent="0" lvl="0" marL="0" marR="0" rtl="0" algn="l">
                        <a:lnSpc>
                          <a:spcPct val="107000"/>
                        </a:lnSpc>
                        <a:spcBef>
                          <a:spcPts val="800"/>
                        </a:spcBef>
                        <a:spcAft>
                          <a:spcPts val="0"/>
                        </a:spcAft>
                        <a:buNone/>
                      </a:pPr>
                      <a:r>
                        <a:t/>
                      </a:r>
                      <a:endParaRPr sz="2000" u="none" cap="none" strike="noStrike">
                        <a:latin typeface="Book Antiqua"/>
                        <a:ea typeface="Book Antiqua"/>
                        <a:cs typeface="Book Antiqua"/>
                        <a:sym typeface="Book Antiqua"/>
                      </a:endParaRPr>
                    </a:p>
                    <a:p>
                      <a:pPr indent="0" lvl="0" marL="0" marR="0" rtl="0" algn="l">
                        <a:lnSpc>
                          <a:spcPct val="107000"/>
                        </a:lnSpc>
                        <a:spcBef>
                          <a:spcPts val="800"/>
                        </a:spcBef>
                        <a:spcAft>
                          <a:spcPts val="0"/>
                        </a:spcAft>
                        <a:buNone/>
                      </a:pPr>
                      <a:r>
                        <a:rPr lang="en-US" sz="2000" u="none" cap="none" strike="noStrike">
                          <a:latin typeface="Book Antiqua"/>
                          <a:ea typeface="Book Antiqua"/>
                          <a:cs typeface="Book Antiqua"/>
                          <a:sym typeface="Book Antiqua"/>
                        </a:rPr>
                        <a:t>Some sensors will be installed in the mine and send data to the base station</a:t>
                      </a:r>
                      <a:endParaRPr sz="2000" u="none" cap="none" strike="noStrike">
                        <a:latin typeface="Book Antiqua"/>
                        <a:ea typeface="Book Antiqua"/>
                        <a:cs typeface="Book Antiqua"/>
                        <a:sym typeface="Book Antiqua"/>
                      </a:endParaRPr>
                    </a:p>
                  </a:txBody>
                  <a:tcPr marT="0" marB="0" marR="28400" marL="28400"/>
                </a:tc>
              </a:tr>
            </a:tbl>
          </a:graphicData>
        </a:graphic>
      </p:graphicFrame>
      <p:sp>
        <p:nvSpPr>
          <p:cNvPr id="179" name="Google Shape;179;p18"/>
          <p:cNvSpPr txBox="1"/>
          <p:nvPr/>
        </p:nvSpPr>
        <p:spPr>
          <a:xfrm>
            <a:off x="551815" y="44450"/>
            <a:ext cx="7792085"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Candidate system-2</a:t>
            </a:r>
            <a:endParaRPr b="0" i="0" sz="5000" u="sng"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19"/>
          <p:cNvGraphicFramePr/>
          <p:nvPr/>
        </p:nvGraphicFramePr>
        <p:xfrm>
          <a:off x="639445" y="1253490"/>
          <a:ext cx="3000000" cy="3000000"/>
        </p:xfrm>
        <a:graphic>
          <a:graphicData uri="http://schemas.openxmlformats.org/drawingml/2006/table">
            <a:tbl>
              <a:tblPr bandRow="1" firstCol="1" firstRow="1">
                <a:noFill/>
                <a:tableStyleId>{5233074D-EEA5-4C4C-8E52-F951B4448579}</a:tableStyleId>
              </a:tblPr>
              <a:tblGrid>
                <a:gridCol w="3245475"/>
                <a:gridCol w="4127500"/>
                <a:gridCol w="3686175"/>
              </a:tblGrid>
              <a:tr h="977900">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 Candidate system</a:t>
                      </a:r>
                      <a:endParaRPr sz="3000" u="none" cap="none" strike="noStrike">
                        <a:latin typeface="Book Antiqua"/>
                        <a:ea typeface="Book Antiqua"/>
                        <a:cs typeface="Book Antiqua"/>
                        <a:sym typeface="Book Antiqua"/>
                      </a:endParaRPr>
                    </a:p>
                  </a:txBody>
                  <a:tcPr marT="0" marB="0" marR="28400" marL="28400"/>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 Features</a:t>
                      </a:r>
                      <a:endParaRPr sz="3000" u="none" cap="none" strike="noStrike">
                        <a:latin typeface="Book Antiqua"/>
                        <a:ea typeface="Book Antiqua"/>
                        <a:cs typeface="Book Antiqua"/>
                        <a:sym typeface="Book Antiqua"/>
                      </a:endParaRPr>
                    </a:p>
                  </a:txBody>
                  <a:tcPr marT="0" marB="0" marR="28400" marL="28400"/>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 Process flow</a:t>
                      </a:r>
                      <a:endParaRPr sz="3000" u="none" cap="none" strike="noStrike">
                        <a:latin typeface="Book Antiqua"/>
                        <a:ea typeface="Book Antiqua"/>
                        <a:cs typeface="Book Antiqua"/>
                        <a:sym typeface="Book Antiqua"/>
                      </a:endParaRPr>
                    </a:p>
                  </a:txBody>
                  <a:tcPr marT="0" marB="0" marR="28400" marL="28400"/>
                </a:tc>
              </a:tr>
              <a:tr h="4164325">
                <a:tc>
                  <a:txBody>
                    <a:bodyPr/>
                    <a:lstStyle/>
                    <a:p>
                      <a:pPr indent="0" lvl="0" marL="0" marR="0" rtl="0" algn="l">
                        <a:lnSpc>
                          <a:spcPct val="107000"/>
                        </a:lnSpc>
                        <a:spcBef>
                          <a:spcPts val="0"/>
                        </a:spcBef>
                        <a:spcAft>
                          <a:spcPts val="0"/>
                        </a:spcAft>
                        <a:buNone/>
                      </a:pPr>
                      <a:br>
                        <a:rPr lang="en-US" sz="2000" u="none" cap="none" strike="noStrike">
                          <a:latin typeface="Book Antiqua"/>
                          <a:ea typeface="Book Antiqua"/>
                          <a:cs typeface="Book Antiqua"/>
                          <a:sym typeface="Book Antiqua"/>
                        </a:rPr>
                      </a:br>
                      <a:br>
                        <a:rPr lang="en-US" sz="2000" u="none" cap="none" strike="noStrike">
                          <a:latin typeface="Book Antiqua"/>
                          <a:ea typeface="Book Antiqua"/>
                          <a:cs typeface="Book Antiqua"/>
                          <a:sym typeface="Book Antiqua"/>
                        </a:rPr>
                      </a:br>
                      <a:br>
                        <a:rPr lang="en-US" sz="2000" u="none" cap="none" strike="noStrike">
                          <a:latin typeface="Book Antiqua"/>
                          <a:ea typeface="Book Antiqua"/>
                          <a:cs typeface="Book Antiqua"/>
                          <a:sym typeface="Book Antiqua"/>
                        </a:rPr>
                      </a:br>
                      <a:br>
                        <a:rPr lang="en-US" sz="2000" u="none" cap="none" strike="noStrike">
                          <a:latin typeface="Book Antiqua"/>
                          <a:ea typeface="Book Antiqua"/>
                          <a:cs typeface="Book Antiqua"/>
                          <a:sym typeface="Book Antiqua"/>
                        </a:rPr>
                      </a:br>
                      <a:endParaRPr sz="20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Fuzzy Neural Network</a:t>
                      </a:r>
                      <a:endParaRPr sz="2500" u="none" cap="none" strike="noStrike">
                        <a:latin typeface="Book Antiqua"/>
                        <a:ea typeface="Book Antiqua"/>
                        <a:cs typeface="Book Antiqua"/>
                        <a:sym typeface="Book Antiqua"/>
                      </a:endParaRPr>
                    </a:p>
                  </a:txBody>
                  <a:tcPr marT="0" marB="0" marR="28400" marL="28400"/>
                </a:tc>
                <a:tc>
                  <a:txBody>
                    <a:bodyPr/>
                    <a:lstStyle/>
                    <a:p>
                      <a:pPr indent="-355600" lvl="0" marL="457200" marR="0" rtl="0" algn="l">
                        <a:lnSpc>
                          <a:spcPct val="107000"/>
                        </a:lnSpc>
                        <a:spcBef>
                          <a:spcPts val="800"/>
                        </a:spcBef>
                        <a:spcAft>
                          <a:spcPts val="0"/>
                        </a:spcAft>
                        <a:buSzPts val="2000"/>
                        <a:buFont typeface="Book Antiqua"/>
                        <a:buChar char="●"/>
                      </a:pPr>
                      <a:r>
                        <a:rPr lang="en-US" sz="2000" u="none" cap="none" strike="noStrike">
                          <a:latin typeface="Book Antiqua"/>
                          <a:ea typeface="Book Antiqua"/>
                          <a:cs typeface="Book Antiqua"/>
                          <a:sym typeface="Book Antiqua"/>
                        </a:rPr>
                        <a:t>Based on some input samples or datasets, it can calculate if the amount of gas in the air is hazardous or not, if the temperature is OK and wind speed etc.</a:t>
                      </a:r>
                      <a:endParaRPr sz="2000" u="none" cap="none" strike="noStrike">
                        <a:latin typeface="Book Antiqua"/>
                        <a:ea typeface="Book Antiqua"/>
                        <a:cs typeface="Book Antiqua"/>
                        <a:sym typeface="Book Antiqua"/>
                      </a:endParaRPr>
                    </a:p>
                  </a:txBody>
                  <a:tcPr marT="0" marB="0" marR="28400" marL="28400"/>
                </a:tc>
                <a:tc>
                  <a:txBody>
                    <a:bodyPr/>
                    <a:lstStyle/>
                    <a:p>
                      <a:pPr indent="0" lvl="0" marL="0" marR="0" rtl="0" algn="l">
                        <a:lnSpc>
                          <a:spcPct val="107000"/>
                        </a:lnSpc>
                        <a:spcBef>
                          <a:spcPts val="800"/>
                        </a:spcBef>
                        <a:spcAft>
                          <a:spcPts val="0"/>
                        </a:spcAft>
                        <a:buNone/>
                      </a:pPr>
                      <a:r>
                        <a:rPr lang="en-US" sz="2000" u="none" cap="none" strike="noStrike">
                          <a:latin typeface="Book Antiqua"/>
                          <a:ea typeface="Book Antiqua"/>
                          <a:cs typeface="Book Antiqua"/>
                          <a:sym typeface="Book Antiqua"/>
                        </a:rPr>
                        <a:t>In the base station, Using AI and Fuzzy logic, the system will process current </a:t>
                      </a:r>
                      <a:r>
                        <a:rPr lang="en-US" sz="2000">
                          <a:latin typeface="Book Antiqua"/>
                          <a:ea typeface="Book Antiqua"/>
                          <a:cs typeface="Book Antiqua"/>
                          <a:sym typeface="Book Antiqua"/>
                        </a:rPr>
                        <a:t>situation</a:t>
                      </a:r>
                      <a:r>
                        <a:rPr lang="en-US" sz="2000" u="none" cap="none" strike="noStrike">
                          <a:latin typeface="Book Antiqua"/>
                          <a:ea typeface="Book Antiqua"/>
                          <a:cs typeface="Book Antiqua"/>
                          <a:sym typeface="Book Antiqua"/>
                        </a:rPr>
                        <a:t> data and compare with previous data.</a:t>
                      </a:r>
                      <a:endParaRPr sz="2000" u="none" cap="none" strike="noStrike">
                        <a:latin typeface="Book Antiqua"/>
                        <a:ea typeface="Book Antiqua"/>
                        <a:cs typeface="Book Antiqua"/>
                        <a:sym typeface="Book Antiqua"/>
                      </a:endParaRPr>
                    </a:p>
                    <a:p>
                      <a:pPr indent="0" lvl="0" marL="0" marR="0" rtl="0" algn="l">
                        <a:lnSpc>
                          <a:spcPct val="107000"/>
                        </a:lnSpc>
                        <a:spcBef>
                          <a:spcPts val="800"/>
                        </a:spcBef>
                        <a:spcAft>
                          <a:spcPts val="0"/>
                        </a:spcAft>
                        <a:buNone/>
                      </a:pPr>
                      <a:r>
                        <a:t/>
                      </a:r>
                      <a:endParaRPr sz="2000" u="none" cap="none" strike="noStrike">
                        <a:latin typeface="Book Antiqua"/>
                        <a:ea typeface="Book Antiqua"/>
                        <a:cs typeface="Book Antiqua"/>
                        <a:sym typeface="Book Antiqua"/>
                      </a:endParaRPr>
                    </a:p>
                    <a:p>
                      <a:pPr indent="0" lvl="0" marL="0" marR="0" rtl="0" algn="l">
                        <a:lnSpc>
                          <a:spcPct val="107000"/>
                        </a:lnSpc>
                        <a:spcBef>
                          <a:spcPts val="800"/>
                        </a:spcBef>
                        <a:spcAft>
                          <a:spcPts val="0"/>
                        </a:spcAft>
                        <a:buNone/>
                      </a:pPr>
                      <a:r>
                        <a:rPr lang="en-US" sz="2000" u="none" cap="none" strike="noStrike">
                          <a:latin typeface="Book Antiqua"/>
                          <a:ea typeface="Book Antiqua"/>
                          <a:cs typeface="Book Antiqua"/>
                          <a:sym typeface="Book Antiqua"/>
                        </a:rPr>
                        <a:t>Then if possibility of accident, system will generate a warning signal.</a:t>
                      </a:r>
                      <a:endParaRPr sz="2000" u="none" cap="none" strike="noStrike">
                        <a:latin typeface="Book Antiqua"/>
                        <a:ea typeface="Book Antiqua"/>
                        <a:cs typeface="Book Antiqua"/>
                        <a:sym typeface="Book Antiqua"/>
                      </a:endParaRPr>
                    </a:p>
                  </a:txBody>
                  <a:tcPr marT="0" marB="0" marR="28400" marL="28400"/>
                </a:tc>
              </a:tr>
            </a:tbl>
          </a:graphicData>
        </a:graphic>
      </p:graphicFrame>
      <p:sp>
        <p:nvSpPr>
          <p:cNvPr id="185" name="Google Shape;185;p19"/>
          <p:cNvSpPr txBox="1"/>
          <p:nvPr/>
        </p:nvSpPr>
        <p:spPr>
          <a:xfrm>
            <a:off x="551815" y="44450"/>
            <a:ext cx="7792085"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Candidate system-2</a:t>
            </a:r>
            <a:endParaRPr b="0" i="0" sz="5000" u="sng"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3700"/>
              <a:buNone/>
            </a:pPr>
            <a:r>
              <a:rPr b="1" lang="en-US" sz="5400">
                <a:solidFill>
                  <a:schemeClr val="lt1"/>
                </a:solidFill>
                <a:latin typeface="Balthazar"/>
                <a:ea typeface="Balthazar"/>
                <a:cs typeface="Balthazar"/>
                <a:sym typeface="Balthazar"/>
              </a:rPr>
              <a:t>Coal Mining Safety Monitoring and Alerting System</a:t>
            </a:r>
            <a:endParaRPr b="1" sz="5400">
              <a:solidFill>
                <a:schemeClr val="lt1"/>
              </a:solidFill>
              <a:latin typeface="Balthazar"/>
              <a:ea typeface="Balthazar"/>
              <a:cs typeface="Balthazar"/>
              <a:sym typeface="Balthazar"/>
            </a:endParaRPr>
          </a:p>
        </p:txBody>
      </p:sp>
      <p:sp>
        <p:nvSpPr>
          <p:cNvPr id="79" name="Google Shape;79;p2"/>
          <p:cNvSpPr txBox="1"/>
          <p:nvPr>
            <p:ph idx="1" type="body"/>
          </p:nvPr>
        </p:nvSpPr>
        <p:spPr>
          <a:xfrm>
            <a:off x="609600" y="190500"/>
            <a:ext cx="10972800" cy="59373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chemeClr val="dk1"/>
              </a:buClr>
              <a:buSzPts val="5000"/>
              <a:buFont typeface="Corbel"/>
              <a:buNone/>
            </a:pPr>
            <a:r>
              <a:t/>
            </a:r>
            <a:endParaRPr b="1" sz="5000" u="sng">
              <a:solidFill>
                <a:schemeClr val="dk1"/>
              </a:solidFill>
              <a:latin typeface="Corbel"/>
              <a:ea typeface="Corbel"/>
              <a:cs typeface="Corbel"/>
              <a:sym typeface="Corbel"/>
            </a:endParaRPr>
          </a:p>
          <a:p>
            <a:pPr indent="0" lvl="0" marL="0" rtl="0" algn="l">
              <a:lnSpc>
                <a:spcPct val="115000"/>
              </a:lnSpc>
              <a:spcBef>
                <a:spcPts val="0"/>
              </a:spcBef>
              <a:spcAft>
                <a:spcPts val="0"/>
              </a:spcAft>
              <a:buClr>
                <a:schemeClr val="dk1"/>
              </a:buClr>
              <a:buSzPts val="5000"/>
              <a:buFont typeface="Corbel"/>
              <a:buNone/>
            </a:pPr>
            <a:r>
              <a:rPr b="1" lang="en-US" sz="5000">
                <a:solidFill>
                  <a:schemeClr val="dk1"/>
                </a:solidFill>
                <a:latin typeface="Corbel"/>
                <a:ea typeface="Corbel"/>
                <a:cs typeface="Corbel"/>
                <a:sym typeface="Corbel"/>
              </a:rPr>
              <a:t>                              </a:t>
            </a:r>
            <a:r>
              <a:rPr b="1" lang="en-US" sz="5000">
                <a:solidFill>
                  <a:schemeClr val="dk1"/>
                </a:solidFill>
                <a:latin typeface="Calibri"/>
                <a:ea typeface="Calibri"/>
                <a:cs typeface="Calibri"/>
                <a:sym typeface="Calibri"/>
              </a:rPr>
              <a:t> </a:t>
            </a:r>
            <a:r>
              <a:rPr b="1" lang="en-US" sz="5000" u="sng">
                <a:solidFill>
                  <a:schemeClr val="dk1"/>
                </a:solidFill>
                <a:latin typeface="Calibri"/>
                <a:ea typeface="Calibri"/>
                <a:cs typeface="Calibri"/>
                <a:sym typeface="Calibri"/>
              </a:rPr>
              <a:t>Group - 02</a:t>
            </a:r>
            <a:endParaRPr b="1" sz="5000" u="sng">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000"/>
              <a:buFont typeface="Corbel"/>
              <a:buNone/>
            </a:pPr>
            <a:r>
              <a:t/>
            </a:r>
            <a:endParaRPr b="1" sz="5000" u="sng">
              <a:solidFill>
                <a:schemeClr val="dk1"/>
              </a:solidFill>
              <a:latin typeface="Calibri"/>
              <a:ea typeface="Calibri"/>
              <a:cs typeface="Calibri"/>
              <a:sym typeface="Calibri"/>
            </a:endParaRPr>
          </a:p>
          <a:p>
            <a:pPr indent="0" lvl="0" marL="0" rtl="0" algn="ctr">
              <a:lnSpc>
                <a:spcPct val="115000"/>
              </a:lnSpc>
              <a:spcBef>
                <a:spcPts val="600"/>
              </a:spcBef>
              <a:spcAft>
                <a:spcPts val="0"/>
              </a:spcAft>
              <a:buClr>
                <a:schemeClr val="dk1"/>
              </a:buClr>
              <a:buSzPts val="3000"/>
              <a:buFont typeface="Book Antiqua"/>
              <a:buNone/>
            </a:pPr>
            <a:r>
              <a:rPr lang="en-US" sz="2500">
                <a:solidFill>
                  <a:srgbClr val="000000"/>
                </a:solidFill>
                <a:latin typeface="Book Antiqua"/>
                <a:ea typeface="Book Antiqua"/>
                <a:cs typeface="Book Antiqua"/>
                <a:sym typeface="Book Antiqua"/>
              </a:rPr>
              <a:t>Md SaaD Ibne Jamal - 201714036</a:t>
            </a:r>
            <a:endParaRPr sz="2500">
              <a:solidFill>
                <a:srgbClr val="00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3000"/>
              <a:buFont typeface="Book Antiqua"/>
              <a:buNone/>
            </a:pPr>
            <a:r>
              <a:rPr lang="en-US" sz="2500">
                <a:solidFill>
                  <a:srgbClr val="000000"/>
                </a:solidFill>
                <a:latin typeface="Book Antiqua"/>
                <a:ea typeface="Book Antiqua"/>
                <a:cs typeface="Book Antiqua"/>
                <a:sym typeface="Book Antiqua"/>
              </a:rPr>
              <a:t>                                       Nafisa Tabassum - 201714042</a:t>
            </a:r>
            <a:endParaRPr sz="2500">
              <a:solidFill>
                <a:srgbClr val="00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3000"/>
              <a:buFont typeface="Book Antiqua"/>
              <a:buNone/>
            </a:pPr>
            <a:r>
              <a:rPr lang="en-US" sz="2500">
                <a:solidFill>
                  <a:srgbClr val="000000"/>
                </a:solidFill>
                <a:latin typeface="Book Antiqua"/>
                <a:ea typeface="Book Antiqua"/>
                <a:cs typeface="Book Antiqua"/>
                <a:sym typeface="Book Antiqua"/>
              </a:rPr>
              <a:t>                                       Sabrina Afrin - 201714051</a:t>
            </a:r>
            <a:endParaRPr sz="2500">
              <a:solidFill>
                <a:srgbClr val="00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3000"/>
              <a:buFont typeface="Book Antiqua"/>
              <a:buNone/>
            </a:pPr>
            <a:r>
              <a:rPr lang="en-US" sz="2500">
                <a:solidFill>
                  <a:srgbClr val="000000"/>
                </a:solidFill>
                <a:latin typeface="Book Antiqua"/>
                <a:ea typeface="Book Antiqua"/>
                <a:cs typeface="Book Antiqua"/>
                <a:sym typeface="Book Antiqua"/>
              </a:rPr>
              <a:t>                                       Tausif Al Zubayer - 201714064</a:t>
            </a:r>
            <a:endParaRPr sz="2500">
              <a:solidFill>
                <a:srgbClr val="000000"/>
              </a:solidFill>
              <a:latin typeface="Book Antiqua"/>
              <a:ea typeface="Book Antiqua"/>
              <a:cs typeface="Book Antiqua"/>
              <a:sym typeface="Book Antiqu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nvSpPr>
        <p:spPr>
          <a:xfrm>
            <a:off x="163195" y="44450"/>
            <a:ext cx="11902440" cy="1938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Hardware and Software Requirement of Candidate System</a:t>
            </a:r>
            <a:endParaRPr b="0" i="0" sz="5000" u="sng" cap="none" strike="noStrike">
              <a:solidFill>
                <a:srgbClr val="000000"/>
              </a:solidFill>
              <a:latin typeface="Calibri"/>
              <a:ea typeface="Calibri"/>
              <a:cs typeface="Calibri"/>
              <a:sym typeface="Calibri"/>
            </a:endParaRPr>
          </a:p>
        </p:txBody>
      </p:sp>
      <p:graphicFrame>
        <p:nvGraphicFramePr>
          <p:cNvPr id="191" name="Google Shape;191;p20"/>
          <p:cNvGraphicFramePr/>
          <p:nvPr/>
        </p:nvGraphicFramePr>
        <p:xfrm>
          <a:off x="577215" y="2564765"/>
          <a:ext cx="3000000" cy="3000000"/>
        </p:xfrm>
        <a:graphic>
          <a:graphicData uri="http://schemas.openxmlformats.org/drawingml/2006/table">
            <a:tbl>
              <a:tblPr bandRow="1" firstCol="1" firstRow="1">
                <a:noFill/>
                <a:tableStyleId>{5233074D-EEA5-4C4C-8E52-F951B4448579}</a:tableStyleId>
              </a:tblPr>
              <a:tblGrid>
                <a:gridCol w="2451100"/>
                <a:gridCol w="4931400"/>
                <a:gridCol w="3691900"/>
              </a:tblGrid>
              <a:tr h="977900">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Candidate Systems</a:t>
                      </a:r>
                      <a:endParaRPr sz="3000" u="none" cap="none" strike="noStrike">
                        <a:latin typeface="Book Antiqua"/>
                        <a:ea typeface="Book Antiqua"/>
                        <a:cs typeface="Book Antiqua"/>
                        <a:sym typeface="Book Antiqua"/>
                      </a:endParaRPr>
                    </a:p>
                  </a:txBody>
                  <a:tcPr marT="0" marB="0" marR="57175" marL="5717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Hardware</a:t>
                      </a:r>
                      <a:endParaRPr sz="3000" u="none" cap="none" strike="noStrike">
                        <a:latin typeface="Book Antiqua"/>
                        <a:ea typeface="Book Antiqua"/>
                        <a:cs typeface="Book Antiqua"/>
                        <a:sym typeface="Book Antiqua"/>
                      </a:endParaRPr>
                    </a:p>
                  </a:txBody>
                  <a:tcPr marT="0" marB="0" marR="57175" marL="5717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Software</a:t>
                      </a:r>
                      <a:endParaRPr sz="3000" u="none" cap="none" strike="noStrike">
                        <a:latin typeface="Book Antiqua"/>
                        <a:ea typeface="Book Antiqua"/>
                        <a:cs typeface="Book Antiqua"/>
                        <a:sym typeface="Book Antiqua"/>
                      </a:endParaRPr>
                    </a:p>
                  </a:txBody>
                  <a:tcPr marT="0" marB="0" marR="57175" marL="57175"/>
                </a:tc>
              </a:tr>
              <a:tr h="495300">
                <a:tc rowSpan="5">
                  <a:txBody>
                    <a:bodyPr/>
                    <a:lstStyle/>
                    <a:p>
                      <a:pPr indent="0" lvl="0" marL="0" marR="0" rtl="0" algn="ctr">
                        <a:lnSpc>
                          <a:spcPct val="107000"/>
                        </a:lnSpc>
                        <a:spcBef>
                          <a:spcPts val="0"/>
                        </a:spcBef>
                        <a:spcAft>
                          <a:spcPts val="0"/>
                        </a:spcAft>
                        <a:buNone/>
                      </a:pPr>
                      <a:br>
                        <a:rPr lang="en-US" sz="1600" u="none" cap="none" strike="noStrike"/>
                      </a:br>
                      <a:br>
                        <a:rPr lang="en-US" sz="1600" u="none" cap="none" strike="noStrike"/>
                      </a:br>
                      <a:br>
                        <a:rPr lang="en-US" sz="1600" u="none" cap="none" strike="noStrike"/>
                      </a:br>
                      <a:endParaRPr sz="1600" u="none" cap="none" strike="noStrike"/>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Wireless Sensor</a:t>
                      </a:r>
                      <a:endParaRPr sz="2500" u="none" cap="none" strike="noStrike">
                        <a:latin typeface="Book Antiqua"/>
                        <a:ea typeface="Book Antiqua"/>
                        <a:cs typeface="Book Antiqua"/>
                        <a:sym typeface="Book Antiqua"/>
                      </a:endParaRPr>
                    </a:p>
                  </a:txBody>
                  <a:tcPr marT="0" marB="0" marR="57175" marL="571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Gas sensor</a:t>
                      </a:r>
                      <a:endParaRPr sz="2000" u="none" cap="none" strike="noStrike">
                        <a:latin typeface="Book Antiqua"/>
                        <a:ea typeface="Book Antiqua"/>
                        <a:cs typeface="Book Antiqua"/>
                        <a:sym typeface="Book Antiqua"/>
                      </a:endParaRPr>
                    </a:p>
                  </a:txBody>
                  <a:tcPr marT="0" marB="0" marR="57175" marL="571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A real time monitoring system</a:t>
                      </a:r>
                      <a:endParaRPr sz="2000" u="none" cap="none" strike="noStrike">
                        <a:latin typeface="Book Antiqua"/>
                        <a:ea typeface="Book Antiqua"/>
                        <a:cs typeface="Book Antiqua"/>
                        <a:sym typeface="Book Antiqua"/>
                      </a:endParaRPr>
                    </a:p>
                  </a:txBody>
                  <a:tcPr marT="0" marB="0" marR="57175" marL="57175"/>
                </a:tc>
              </a:tr>
              <a:tr h="509275">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Fall detection accelerometer</a:t>
                      </a:r>
                      <a:endParaRPr sz="2000" u="none" cap="none" strike="noStrike">
                        <a:latin typeface="Book Antiqua"/>
                        <a:ea typeface="Book Antiqua"/>
                        <a:cs typeface="Book Antiqua"/>
                        <a:sym typeface="Book Antiqua"/>
                      </a:endParaRPr>
                    </a:p>
                  </a:txBody>
                  <a:tcPr marT="0" marB="0" marR="57175" marL="57175"/>
                </a:tc>
                <a:tc rowSpan="4">
                  <a:txBody>
                    <a:bodyPr/>
                    <a:lstStyle/>
                    <a:p>
                      <a:pPr indent="0" lvl="0" marL="0" marR="0" rtl="0" algn="l">
                        <a:lnSpc>
                          <a:spcPct val="107000"/>
                        </a:lnSpc>
                        <a:spcBef>
                          <a:spcPts val="1200"/>
                        </a:spcBef>
                        <a:spcAft>
                          <a:spcPts val="0"/>
                        </a:spcAft>
                        <a:buNone/>
                      </a:pPr>
                      <a:r>
                        <a:rPr lang="en-US" sz="2000" u="none" cap="none" strike="noStrike">
                          <a:latin typeface="Book Antiqua"/>
                          <a:ea typeface="Book Antiqua"/>
                          <a:cs typeface="Book Antiqua"/>
                          <a:sym typeface="Book Antiqua"/>
                        </a:rPr>
                        <a:t>Different types of algorithm implementation for event detection and location detection</a:t>
                      </a:r>
                      <a:endParaRPr sz="2000" u="none" cap="none" strike="noStrike">
                        <a:latin typeface="Book Antiqua"/>
                        <a:ea typeface="Book Antiqua"/>
                        <a:cs typeface="Book Antiqua"/>
                        <a:sym typeface="Book Antiqua"/>
                      </a:endParaRPr>
                    </a:p>
                  </a:txBody>
                  <a:tcPr marT="0" marB="0" marR="57175" marL="57175"/>
                </a:tc>
              </a:tr>
              <a:tr h="608975">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Helmet removal sensor(limit switch)</a:t>
                      </a:r>
                      <a:endParaRPr sz="2000" u="none" cap="none" strike="noStrike">
                        <a:latin typeface="Book Antiqua"/>
                        <a:ea typeface="Book Antiqua"/>
                        <a:cs typeface="Book Antiqua"/>
                        <a:sym typeface="Book Antiqua"/>
                      </a:endParaRPr>
                    </a:p>
                  </a:txBody>
                  <a:tcPr marT="0" marB="0" marR="57175" marL="57175"/>
                </a:tc>
                <a:tc vMerge="1"/>
              </a:tr>
              <a:tr h="422275">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Microcontroller</a:t>
                      </a:r>
                      <a:endParaRPr sz="2000" u="none" cap="none" strike="noStrike">
                        <a:latin typeface="Book Antiqua"/>
                        <a:ea typeface="Book Antiqua"/>
                        <a:cs typeface="Book Antiqua"/>
                        <a:sym typeface="Book Antiqua"/>
                      </a:endParaRPr>
                    </a:p>
                  </a:txBody>
                  <a:tcPr marT="0" marB="0" marR="57175" marL="57175"/>
                </a:tc>
                <a:tc vMerge="1"/>
              </a:tr>
              <a:tr h="651500">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Different types of nodes such as SNs, RNs and MNs</a:t>
                      </a:r>
                      <a:endParaRPr sz="2000" u="none" cap="none" strike="noStrike">
                        <a:latin typeface="Book Antiqua"/>
                        <a:ea typeface="Book Antiqua"/>
                        <a:cs typeface="Book Antiqua"/>
                        <a:sym typeface="Book Antiqua"/>
                      </a:endParaRPr>
                    </a:p>
                  </a:txBody>
                  <a:tcPr marT="0" marB="0" marR="57175" marL="57175"/>
                </a:tc>
                <a:tc vMerge="1"/>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nvSpPr>
        <p:spPr>
          <a:xfrm>
            <a:off x="144780" y="44450"/>
            <a:ext cx="11902440" cy="1938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Hardware and Software Requirement of Candidate System</a:t>
            </a:r>
            <a:endParaRPr b="0" i="0" sz="5000" u="sng" cap="none" strike="noStrike">
              <a:solidFill>
                <a:srgbClr val="000000"/>
              </a:solidFill>
              <a:latin typeface="Calibri"/>
              <a:ea typeface="Calibri"/>
              <a:cs typeface="Calibri"/>
              <a:sym typeface="Calibri"/>
            </a:endParaRPr>
          </a:p>
        </p:txBody>
      </p:sp>
      <p:graphicFrame>
        <p:nvGraphicFramePr>
          <p:cNvPr id="197" name="Google Shape;197;p21"/>
          <p:cNvGraphicFramePr/>
          <p:nvPr/>
        </p:nvGraphicFramePr>
        <p:xfrm>
          <a:off x="623570" y="2708910"/>
          <a:ext cx="3000000" cy="3000000"/>
        </p:xfrm>
        <a:graphic>
          <a:graphicData uri="http://schemas.openxmlformats.org/drawingml/2006/table">
            <a:tbl>
              <a:tblPr bandRow="1" firstCol="1" firstRow="1">
                <a:noFill/>
                <a:tableStyleId>{5233074D-EEA5-4C4C-8E52-F951B4448579}</a:tableStyleId>
              </a:tblPr>
              <a:tblGrid>
                <a:gridCol w="2451100"/>
                <a:gridCol w="4931400"/>
                <a:gridCol w="3691900"/>
              </a:tblGrid>
              <a:tr h="977900">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Candidate Systems</a:t>
                      </a:r>
                      <a:endParaRPr sz="3000" u="none" cap="none" strike="noStrike">
                        <a:latin typeface="Book Antiqua"/>
                        <a:ea typeface="Book Antiqua"/>
                        <a:cs typeface="Book Antiqua"/>
                        <a:sym typeface="Book Antiqua"/>
                      </a:endParaRPr>
                    </a:p>
                  </a:txBody>
                  <a:tcPr marT="0" marB="0" marR="57175" marL="5717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Hardware</a:t>
                      </a:r>
                      <a:endParaRPr sz="3000" u="none" cap="none" strike="noStrike">
                        <a:latin typeface="Book Antiqua"/>
                        <a:ea typeface="Book Antiqua"/>
                        <a:cs typeface="Book Antiqua"/>
                        <a:sym typeface="Book Antiqua"/>
                      </a:endParaRPr>
                    </a:p>
                  </a:txBody>
                  <a:tcPr marT="0" marB="0" marR="57175" marL="5717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Software</a:t>
                      </a:r>
                      <a:endParaRPr sz="3000" u="none" cap="none" strike="noStrike">
                        <a:latin typeface="Book Antiqua"/>
                        <a:ea typeface="Book Antiqua"/>
                        <a:cs typeface="Book Antiqua"/>
                        <a:sym typeface="Book Antiqua"/>
                      </a:endParaRPr>
                    </a:p>
                  </a:txBody>
                  <a:tcPr marT="0" marB="0" marR="57175" marL="57175"/>
                </a:tc>
              </a:tr>
              <a:tr h="495300">
                <a:tc rowSpan="3">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 </a:t>
                      </a:r>
                      <a:endParaRPr sz="20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000" u="none" cap="none" strike="noStrike">
                          <a:latin typeface="Book Antiqua"/>
                          <a:ea typeface="Book Antiqua"/>
                          <a:cs typeface="Book Antiqua"/>
                          <a:sym typeface="Book Antiqua"/>
                        </a:rPr>
                        <a:t>Fuzzy Neural Network</a:t>
                      </a:r>
                      <a:endParaRPr sz="2000" u="none" cap="none" strike="noStrike">
                        <a:latin typeface="Book Antiqua"/>
                        <a:ea typeface="Book Antiqua"/>
                        <a:cs typeface="Book Antiqua"/>
                        <a:sym typeface="Book Antiqua"/>
                      </a:endParaRPr>
                    </a:p>
                  </a:txBody>
                  <a:tcPr marT="0" marB="0" marR="57175" marL="57175"/>
                </a:tc>
                <a:tc rowSpan="3">
                  <a:txBody>
                    <a:bodyPr/>
                    <a:lstStyle/>
                    <a:p>
                      <a:pPr indent="0" lvl="0" marL="0" marR="0" rtl="0" algn="ctr">
                        <a:lnSpc>
                          <a:spcPct val="107000"/>
                        </a:lnSpc>
                        <a:spcBef>
                          <a:spcPts val="0"/>
                        </a:spcBef>
                        <a:spcAft>
                          <a:spcPts val="0"/>
                        </a:spcAft>
                        <a:buNone/>
                      </a:pPr>
                      <a:br>
                        <a:rPr lang="en-US" sz="2000" u="none" cap="none" strike="noStrike">
                          <a:latin typeface="Book Antiqua"/>
                          <a:ea typeface="Book Antiqua"/>
                          <a:cs typeface="Book Antiqua"/>
                          <a:sym typeface="Book Antiqua"/>
                        </a:rPr>
                      </a:br>
                      <a:br>
                        <a:rPr lang="en-US" sz="2000" u="none" cap="none" strike="noStrike">
                          <a:latin typeface="Book Antiqua"/>
                          <a:ea typeface="Book Antiqua"/>
                          <a:cs typeface="Book Antiqua"/>
                          <a:sym typeface="Book Antiqua"/>
                        </a:rPr>
                      </a:br>
                      <a:r>
                        <a:rPr lang="en-US" sz="2000" u="none" cap="none" strike="noStrike">
                          <a:latin typeface="Book Antiqua"/>
                          <a:ea typeface="Book Antiqua"/>
                          <a:cs typeface="Book Antiqua"/>
                          <a:sym typeface="Book Antiqua"/>
                        </a:rPr>
                        <a:t>Computer System</a:t>
                      </a:r>
                      <a:endParaRPr sz="2000" u="none" cap="none" strike="noStrike">
                        <a:latin typeface="Book Antiqua"/>
                        <a:ea typeface="Book Antiqua"/>
                        <a:cs typeface="Book Antiqua"/>
                        <a:sym typeface="Book Antiqua"/>
                      </a:endParaRPr>
                    </a:p>
                  </a:txBody>
                  <a:tcPr marT="0" marB="0" marR="57175" marL="571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Cloud database</a:t>
                      </a:r>
                      <a:endParaRPr sz="2000" u="none" cap="none" strike="noStrike">
                        <a:latin typeface="Book Antiqua"/>
                        <a:ea typeface="Book Antiqua"/>
                        <a:cs typeface="Book Antiqua"/>
                        <a:sym typeface="Book Antiqua"/>
                      </a:endParaRPr>
                    </a:p>
                  </a:txBody>
                  <a:tcPr marT="0" marB="0" marR="57175" marL="57175"/>
                </a:tc>
              </a:tr>
              <a:tr h="509275">
                <a:tc vMerge="1"/>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Neural network</a:t>
                      </a:r>
                      <a:endParaRPr sz="2000" u="none" cap="none" strike="noStrike">
                        <a:latin typeface="Book Antiqua"/>
                        <a:ea typeface="Book Antiqua"/>
                        <a:cs typeface="Book Antiqua"/>
                        <a:sym typeface="Book Antiqua"/>
                      </a:endParaRPr>
                    </a:p>
                  </a:txBody>
                  <a:tcPr marT="0" marB="0" marR="57175" marL="57175"/>
                </a:tc>
              </a:tr>
              <a:tr h="608975">
                <a:tc vMerge="1"/>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 Training dataset</a:t>
                      </a:r>
                      <a:endParaRPr sz="2000" u="none" cap="none" strike="noStrike">
                        <a:latin typeface="Book Antiqua"/>
                        <a:ea typeface="Book Antiqua"/>
                        <a:cs typeface="Book Antiqua"/>
                        <a:sym typeface="Book Antiqua"/>
                      </a:endParaRPr>
                    </a:p>
                  </a:txBody>
                  <a:tcPr marT="0" marB="0" marR="57175" marL="571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22"/>
          <p:cNvGraphicFramePr/>
          <p:nvPr/>
        </p:nvGraphicFramePr>
        <p:xfrm>
          <a:off x="447680" y="1442420"/>
          <a:ext cx="3000000" cy="3000000"/>
        </p:xfrm>
        <a:graphic>
          <a:graphicData uri="http://schemas.openxmlformats.org/drawingml/2006/table">
            <a:tbl>
              <a:tblPr bandRow="1" firstCol="1" firstRow="1">
                <a:noFill/>
                <a:tableStyleId>{5233074D-EEA5-4C4C-8E52-F951B4448579}</a:tableStyleId>
              </a:tblPr>
              <a:tblGrid>
                <a:gridCol w="2748275"/>
                <a:gridCol w="3828425"/>
                <a:gridCol w="4719950"/>
              </a:tblGrid>
              <a:tr h="510950">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Characteristics</a:t>
                      </a:r>
                      <a:endParaRPr sz="3000" u="none" cap="none" strike="noStrike">
                        <a:latin typeface="Book Antiqua"/>
                        <a:ea typeface="Book Antiqua"/>
                        <a:cs typeface="Book Antiqua"/>
                        <a:sym typeface="Book Antiqua"/>
                      </a:endParaRPr>
                    </a:p>
                  </a:txBody>
                  <a:tcPr marT="0" marB="0" marR="42925" marL="4292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Wireless Sensor</a:t>
                      </a:r>
                      <a:endParaRPr sz="3000" u="none" cap="none" strike="noStrike">
                        <a:latin typeface="Book Antiqua"/>
                        <a:ea typeface="Book Antiqua"/>
                        <a:cs typeface="Book Antiqua"/>
                        <a:sym typeface="Book Antiqua"/>
                      </a:endParaRPr>
                    </a:p>
                  </a:txBody>
                  <a:tcPr marT="0" marB="0" marR="42925" marL="4292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Fuzzy Neural Network</a:t>
                      </a:r>
                      <a:endParaRPr sz="3000" u="none" cap="none" strike="noStrike">
                        <a:latin typeface="Book Antiqua"/>
                        <a:ea typeface="Book Antiqua"/>
                        <a:cs typeface="Book Antiqua"/>
                        <a:sym typeface="Book Antiqua"/>
                      </a:endParaRPr>
                    </a:p>
                  </a:txBody>
                  <a:tcPr marT="0" marB="0" marR="42925" marL="42925"/>
                </a:tc>
              </a:tr>
              <a:tr h="4688700">
                <a:tc>
                  <a:txBody>
                    <a:bodyPr/>
                    <a:lstStyle/>
                    <a:p>
                      <a:pPr indent="0" lvl="0" marL="0" marR="0" rtl="0" algn="l">
                        <a:lnSpc>
                          <a:spcPct val="107000"/>
                        </a:lnSpc>
                        <a:spcBef>
                          <a:spcPts val="0"/>
                        </a:spcBef>
                        <a:spcAft>
                          <a:spcPts val="0"/>
                        </a:spcAft>
                        <a:buNone/>
                      </a:pPr>
                      <a:br>
                        <a:rPr lang="en-US" sz="2000" u="none" cap="none" strike="noStrike">
                          <a:latin typeface="Book Antiqua"/>
                          <a:ea typeface="Book Antiqua"/>
                          <a:cs typeface="Book Antiqua"/>
                          <a:sym typeface="Book Antiqua"/>
                        </a:rPr>
                      </a:br>
                      <a:br>
                        <a:rPr lang="en-US" sz="2000" u="none" cap="none" strike="noStrike">
                          <a:latin typeface="Book Antiqua"/>
                          <a:ea typeface="Book Antiqua"/>
                          <a:cs typeface="Book Antiqua"/>
                          <a:sym typeface="Book Antiqua"/>
                        </a:rPr>
                      </a:br>
                      <a:br>
                        <a:rPr lang="en-US" sz="2000" u="none" cap="none" strike="noStrike">
                          <a:latin typeface="Book Antiqua"/>
                          <a:ea typeface="Book Antiqua"/>
                          <a:cs typeface="Book Antiqua"/>
                          <a:sym typeface="Book Antiqua"/>
                        </a:rPr>
                      </a:br>
                      <a:endParaRPr sz="20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Technical</a:t>
                      </a:r>
                      <a:endParaRPr sz="25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500" u="none" cap="none" strike="noStrike">
                          <a:latin typeface="Book Antiqua"/>
                          <a:ea typeface="Book Antiqua"/>
                          <a:cs typeface="Book Antiqua"/>
                          <a:sym typeface="Book Antiqua"/>
                        </a:rPr>
                        <a:t>Feasibility</a:t>
                      </a:r>
                      <a:endParaRPr sz="2500" u="none" cap="none" strike="noStrike">
                        <a:latin typeface="Book Antiqua"/>
                        <a:ea typeface="Book Antiqua"/>
                        <a:cs typeface="Book Antiqua"/>
                        <a:sym typeface="Book Antiqua"/>
                      </a:endParaRPr>
                    </a:p>
                  </a:txBody>
                  <a:tcPr marT="0" marB="0" marR="42925" marL="42925"/>
                </a:tc>
                <a:tc>
                  <a:txBody>
                    <a:bodyPr/>
                    <a:lstStyle/>
                    <a:p>
                      <a:pPr indent="0" lvl="0" marL="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just">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Various sensors will read data from surrounding environment</a:t>
                      </a:r>
                      <a:endParaRPr sz="2000" u="none" cap="none" strike="noStrike">
                        <a:latin typeface="Book Antiqua"/>
                        <a:ea typeface="Book Antiqua"/>
                        <a:cs typeface="Book Antiqua"/>
                        <a:sym typeface="Book Antiqua"/>
                      </a:endParaRPr>
                    </a:p>
                    <a:p>
                      <a:pPr indent="-285750" lvl="0" marL="285750" marR="0" rtl="0" algn="just">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Data collected by the sensors from environment will be processed by a controller. </a:t>
                      </a:r>
                      <a:endParaRPr sz="2000" u="none" cap="none" strike="noStrike">
                        <a:latin typeface="Book Antiqua"/>
                        <a:ea typeface="Book Antiqua"/>
                        <a:cs typeface="Book Antiqua"/>
                        <a:sym typeface="Book Antiqua"/>
                      </a:endParaRPr>
                    </a:p>
                    <a:p>
                      <a:pPr indent="0" lvl="0" marL="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txBody>
                  <a:tcPr marT="0" marB="0" marR="42925" marL="42925"/>
                </a:tc>
                <a:tc>
                  <a:txBody>
                    <a:bodyPr/>
                    <a:lstStyle/>
                    <a:p>
                      <a:pPr indent="-158750" lvl="0" marL="285750" marR="0" rtl="0" algn="just">
                        <a:lnSpc>
                          <a:spcPct val="107000"/>
                        </a:lnSpc>
                        <a:spcBef>
                          <a:spcPts val="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l">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Data of previous accidents, previously taken measurement, situation before hazards will be given to the system.</a:t>
                      </a:r>
                      <a:endParaRPr sz="2000" u="none" cap="none" strike="noStrike">
                        <a:latin typeface="Book Antiqua"/>
                        <a:ea typeface="Book Antiqua"/>
                        <a:cs typeface="Book Antiqua"/>
                        <a:sym typeface="Book Antiqua"/>
                      </a:endParaRPr>
                    </a:p>
                    <a:p>
                      <a:pPr indent="-285750" lvl="0" marL="285750" marR="0" rtl="0" algn="l">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Using advanced technology, such as Artificial Intelligence, Data Mining, Neural Network etc all these information will be analyzed and a warning as possibility of hazard will be generated.</a:t>
                      </a:r>
                      <a:endParaRPr sz="2000" u="none" cap="none" strike="noStrike">
                        <a:latin typeface="Book Antiqua"/>
                        <a:ea typeface="Book Antiqua"/>
                        <a:cs typeface="Book Antiqua"/>
                        <a:sym typeface="Book Antiqua"/>
                      </a:endParaRPr>
                    </a:p>
                  </a:txBody>
                  <a:tcPr marT="0" marB="0" marR="42925" marL="42925"/>
                </a:tc>
              </a:tr>
            </a:tbl>
          </a:graphicData>
        </a:graphic>
      </p:graphicFrame>
      <p:sp>
        <p:nvSpPr>
          <p:cNvPr id="203" name="Google Shape;203;p22"/>
          <p:cNvSpPr txBox="1"/>
          <p:nvPr/>
        </p:nvSpPr>
        <p:spPr>
          <a:xfrm>
            <a:off x="213360" y="332740"/>
            <a:ext cx="11507470"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Characteristics of Candidate System</a:t>
            </a:r>
            <a:endParaRPr b="0" i="0" sz="5000" u="sng"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aphicFrame>
        <p:nvGraphicFramePr>
          <p:cNvPr id="208" name="Google Shape;208;p23"/>
          <p:cNvGraphicFramePr/>
          <p:nvPr/>
        </p:nvGraphicFramePr>
        <p:xfrm>
          <a:off x="754380" y="2061210"/>
          <a:ext cx="3000000" cy="3000000"/>
        </p:xfrm>
        <a:graphic>
          <a:graphicData uri="http://schemas.openxmlformats.org/drawingml/2006/table">
            <a:tbl>
              <a:tblPr bandRow="1" firstCol="1" firstRow="1">
                <a:noFill/>
                <a:tableStyleId>{5233074D-EEA5-4C4C-8E52-F951B4448579}</a:tableStyleId>
              </a:tblPr>
              <a:tblGrid>
                <a:gridCol w="3658225"/>
                <a:gridCol w="3658225"/>
                <a:gridCol w="3658225"/>
              </a:tblGrid>
              <a:tr h="889625">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Characteristics</a:t>
                      </a:r>
                      <a:endParaRPr sz="3000" u="none" cap="none" strike="noStrike">
                        <a:latin typeface="Book Antiqua"/>
                        <a:ea typeface="Book Antiqua"/>
                        <a:cs typeface="Book Antiqua"/>
                        <a:sym typeface="Book Antiqua"/>
                      </a:endParaRPr>
                    </a:p>
                  </a:txBody>
                  <a:tcPr marT="0" marB="0" marR="42925" marL="4292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Wireless Sensor</a:t>
                      </a:r>
                      <a:endParaRPr sz="3000" u="none" cap="none" strike="noStrike">
                        <a:latin typeface="Book Antiqua"/>
                        <a:ea typeface="Book Antiqua"/>
                        <a:cs typeface="Book Antiqua"/>
                        <a:sym typeface="Book Antiqua"/>
                      </a:endParaRPr>
                    </a:p>
                  </a:txBody>
                  <a:tcPr marT="0" marB="0" marR="42925" marL="4292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Fuzzy Neural Network</a:t>
                      </a:r>
                      <a:endParaRPr sz="3000" u="none" cap="none" strike="noStrike">
                        <a:latin typeface="Book Antiqua"/>
                        <a:ea typeface="Book Antiqua"/>
                        <a:cs typeface="Book Antiqua"/>
                        <a:sym typeface="Book Antiqua"/>
                      </a:endParaRPr>
                    </a:p>
                  </a:txBody>
                  <a:tcPr marT="0" marB="0" marR="42925" marL="42925"/>
                </a:tc>
              </a:tr>
              <a:tr h="3472175">
                <a:tc>
                  <a:txBody>
                    <a:bodyPr/>
                    <a:lstStyle/>
                    <a:p>
                      <a:pPr indent="0" lvl="0" marL="0" marR="0" rtl="0" algn="l">
                        <a:lnSpc>
                          <a:spcPct val="107000"/>
                        </a:lnSpc>
                        <a:spcBef>
                          <a:spcPts val="0"/>
                        </a:spcBef>
                        <a:spcAft>
                          <a:spcPts val="0"/>
                        </a:spcAft>
                        <a:buNone/>
                      </a:pPr>
                      <a:br>
                        <a:rPr lang="en-US" sz="2000" u="none" cap="none" strike="noStrike">
                          <a:latin typeface="Book Antiqua"/>
                          <a:ea typeface="Book Antiqua"/>
                          <a:cs typeface="Book Antiqua"/>
                          <a:sym typeface="Book Antiqua"/>
                        </a:rPr>
                      </a:br>
                      <a:br>
                        <a:rPr lang="en-US" sz="2000" u="none" cap="none" strike="noStrike">
                          <a:latin typeface="Book Antiqua"/>
                          <a:ea typeface="Book Antiqua"/>
                          <a:cs typeface="Book Antiqua"/>
                          <a:sym typeface="Book Antiqua"/>
                        </a:rPr>
                      </a:br>
                      <a:endParaRPr sz="20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Technical</a:t>
                      </a:r>
                      <a:endParaRPr sz="25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500" u="none" cap="none" strike="noStrike">
                          <a:latin typeface="Book Antiqua"/>
                          <a:ea typeface="Book Antiqua"/>
                          <a:cs typeface="Book Antiqua"/>
                          <a:sym typeface="Book Antiqua"/>
                        </a:rPr>
                        <a:t>Feasibility</a:t>
                      </a:r>
                      <a:endParaRPr sz="2500" u="none" cap="none" strike="noStrike">
                        <a:latin typeface="Book Antiqua"/>
                        <a:ea typeface="Book Antiqua"/>
                        <a:cs typeface="Book Antiqua"/>
                        <a:sym typeface="Book Antiqua"/>
                      </a:endParaRPr>
                    </a:p>
                  </a:txBody>
                  <a:tcPr marT="0" marB="0" marR="42925" marL="42925"/>
                </a:tc>
                <a:tc>
                  <a:txBody>
                    <a:bodyPr/>
                    <a:lstStyle/>
                    <a:p>
                      <a:pPr indent="0" lvl="0" marL="0" marR="0" rtl="0" algn="just">
                        <a:lnSpc>
                          <a:spcPct val="107000"/>
                        </a:lnSpc>
                        <a:spcBef>
                          <a:spcPts val="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l">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Analyzing these information, sufficient steps will be taken to ensure the safety.</a:t>
                      </a:r>
                      <a:endParaRPr sz="2000" u="none" cap="none" strike="noStrike">
                        <a:latin typeface="Book Antiqua"/>
                        <a:ea typeface="Book Antiqua"/>
                        <a:cs typeface="Book Antiqua"/>
                        <a:sym typeface="Book Antiqua"/>
                      </a:endParaRPr>
                    </a:p>
                    <a:p>
                      <a:pPr indent="0" lvl="0" marL="0" marR="0" rtl="0" algn="l">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l">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There will be different types of sophisticated algorithms for event detection and worker’s location detection. </a:t>
                      </a:r>
                      <a:endParaRPr sz="2000" u="none" cap="none" strike="noStrike">
                        <a:latin typeface="Book Antiqua"/>
                        <a:ea typeface="Book Antiqua"/>
                        <a:cs typeface="Book Antiqua"/>
                        <a:sym typeface="Book Antiqua"/>
                      </a:endParaRPr>
                    </a:p>
                  </a:txBody>
                  <a:tcPr marT="0" marB="0" marR="42925" marL="42925"/>
                </a:tc>
                <a:tc>
                  <a:txBody>
                    <a:bodyPr/>
                    <a:lstStyle/>
                    <a:p>
                      <a:pPr indent="0" lvl="0" marL="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l">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According to the warning, necessary steps will be taken to ensure the safety of workers and minimize the loss.</a:t>
                      </a:r>
                      <a:endParaRPr sz="2000" u="none" cap="none" strike="noStrike">
                        <a:latin typeface="Book Antiqua"/>
                        <a:ea typeface="Book Antiqua"/>
                        <a:cs typeface="Book Antiqua"/>
                        <a:sym typeface="Book Antiqua"/>
                      </a:endParaRPr>
                    </a:p>
                  </a:txBody>
                  <a:tcPr marT="0" marB="0" marR="42925" marL="42925"/>
                </a:tc>
              </a:tr>
            </a:tbl>
          </a:graphicData>
        </a:graphic>
      </p:graphicFrame>
      <p:sp>
        <p:nvSpPr>
          <p:cNvPr id="209" name="Google Shape;209;p23"/>
          <p:cNvSpPr txBox="1"/>
          <p:nvPr/>
        </p:nvSpPr>
        <p:spPr>
          <a:xfrm>
            <a:off x="549910" y="404495"/>
            <a:ext cx="11383645"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Characteristics of Candidate System</a:t>
            </a:r>
            <a:endParaRPr b="0" i="0" sz="5000" u="sng"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aphicFrame>
        <p:nvGraphicFramePr>
          <p:cNvPr id="214" name="Google Shape;214;p24"/>
          <p:cNvGraphicFramePr/>
          <p:nvPr/>
        </p:nvGraphicFramePr>
        <p:xfrm>
          <a:off x="767715" y="1988820"/>
          <a:ext cx="3000000" cy="3000000"/>
        </p:xfrm>
        <a:graphic>
          <a:graphicData uri="http://schemas.openxmlformats.org/drawingml/2006/table">
            <a:tbl>
              <a:tblPr bandRow="1" firstCol="1" firstRow="1">
                <a:noFill/>
                <a:tableStyleId>{5233074D-EEA5-4C4C-8E52-F951B4448579}</a:tableStyleId>
              </a:tblPr>
              <a:tblGrid>
                <a:gridCol w="3068950"/>
                <a:gridCol w="3358525"/>
                <a:gridCol w="4512950"/>
              </a:tblGrid>
              <a:tr h="746750">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Characteristics</a:t>
                      </a:r>
                      <a:endParaRPr sz="3000" u="none" cap="none" strike="noStrike">
                        <a:latin typeface="Book Antiqua"/>
                        <a:ea typeface="Book Antiqua"/>
                        <a:cs typeface="Book Antiqua"/>
                        <a:sym typeface="Book Antiqua"/>
                      </a:endParaRPr>
                    </a:p>
                  </a:txBody>
                  <a:tcPr marT="0" marB="0" marR="42925" marL="4292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Wireless Sensor</a:t>
                      </a:r>
                      <a:endParaRPr sz="3000" u="none" cap="none" strike="noStrike">
                        <a:latin typeface="Book Antiqua"/>
                        <a:ea typeface="Book Antiqua"/>
                        <a:cs typeface="Book Antiqua"/>
                        <a:sym typeface="Book Antiqua"/>
                      </a:endParaRPr>
                    </a:p>
                  </a:txBody>
                  <a:tcPr marT="0" marB="0" marR="42925" marL="4292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Fuzzy Neural Network</a:t>
                      </a:r>
                      <a:endParaRPr sz="3000" u="none" cap="none" strike="noStrike">
                        <a:latin typeface="Book Antiqua"/>
                        <a:ea typeface="Book Antiqua"/>
                        <a:cs typeface="Book Antiqua"/>
                        <a:sym typeface="Book Antiqua"/>
                      </a:endParaRPr>
                    </a:p>
                  </a:txBody>
                  <a:tcPr marT="0" marB="0" marR="42925" marL="42925"/>
                </a:tc>
              </a:tr>
              <a:tr h="3663950">
                <a:tc>
                  <a:txBody>
                    <a:bodyPr/>
                    <a:lstStyle/>
                    <a:p>
                      <a:pPr indent="0" lvl="0" marL="0" marR="0" rtl="0" algn="l">
                        <a:lnSpc>
                          <a:spcPct val="107000"/>
                        </a:lnSpc>
                        <a:spcBef>
                          <a:spcPts val="0"/>
                        </a:spcBef>
                        <a:spcAft>
                          <a:spcPts val="0"/>
                        </a:spcAft>
                        <a:buNone/>
                      </a:pPr>
                      <a:br>
                        <a:rPr lang="en-US" sz="2000" u="none" cap="none" strike="noStrike">
                          <a:latin typeface="Book Antiqua"/>
                          <a:ea typeface="Book Antiqua"/>
                          <a:cs typeface="Book Antiqua"/>
                          <a:sym typeface="Book Antiqua"/>
                        </a:rPr>
                      </a:br>
                      <a:endParaRPr sz="20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t/>
                      </a:r>
                      <a:endParaRPr sz="2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500" u="none" cap="none" strike="noStrike">
                          <a:latin typeface="Book Antiqua"/>
                          <a:ea typeface="Book Antiqua"/>
                          <a:cs typeface="Book Antiqua"/>
                          <a:sym typeface="Book Antiqua"/>
                        </a:rPr>
                        <a:t>Economic</a:t>
                      </a:r>
                      <a:endParaRPr sz="25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500" u="none" cap="none" strike="noStrike">
                          <a:latin typeface="Book Antiqua"/>
                          <a:ea typeface="Book Antiqua"/>
                          <a:cs typeface="Book Antiqua"/>
                          <a:sym typeface="Book Antiqua"/>
                        </a:rPr>
                        <a:t>Feasibility</a:t>
                      </a:r>
                      <a:endParaRPr sz="2500" u="none" cap="none" strike="noStrike">
                        <a:latin typeface="Book Antiqua"/>
                        <a:ea typeface="Book Antiqua"/>
                        <a:cs typeface="Book Antiqua"/>
                        <a:sym typeface="Book Antiqua"/>
                      </a:endParaRPr>
                    </a:p>
                  </a:txBody>
                  <a:tcPr marT="0" marB="0" marR="42925" marL="42925"/>
                </a:tc>
                <a:tc>
                  <a:txBody>
                    <a:bodyPr/>
                    <a:lstStyle/>
                    <a:p>
                      <a:pPr indent="0" lvl="0" marL="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l">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This system requires a lot of hardware to be implemented. So hardware cost is more.</a:t>
                      </a:r>
                      <a:endParaRPr sz="2000" u="none" cap="none" strike="noStrike">
                        <a:latin typeface="Book Antiqua"/>
                        <a:ea typeface="Book Antiqua"/>
                        <a:cs typeface="Book Antiqua"/>
                        <a:sym typeface="Book Antiqua"/>
                      </a:endParaRPr>
                    </a:p>
                    <a:p>
                      <a:pPr indent="0" lvl="0" marL="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txBody>
                  <a:tcPr marT="0" marB="0" marR="42925" marL="42925"/>
                </a:tc>
                <a:tc>
                  <a:txBody>
                    <a:bodyPr/>
                    <a:lstStyle/>
                    <a:p>
                      <a:pPr indent="-158750" lvl="0" marL="285750" marR="0" rtl="0" algn="just">
                        <a:lnSpc>
                          <a:spcPct val="107000"/>
                        </a:lnSpc>
                        <a:spcBef>
                          <a:spcPts val="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just">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Hardware cost will be less because we are implementing neural network which is purely software based.</a:t>
                      </a:r>
                      <a:endParaRPr sz="2000" u="none" cap="none" strike="noStrike">
                        <a:latin typeface="Book Antiqua"/>
                        <a:ea typeface="Book Antiqua"/>
                        <a:cs typeface="Book Antiqua"/>
                        <a:sym typeface="Book Antiqua"/>
                      </a:endParaRPr>
                    </a:p>
                    <a:p>
                      <a:pPr indent="-158750" lvl="0" marL="28575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just">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As advanced technologies are used, sophisticated software system will be required.</a:t>
                      </a:r>
                      <a:endParaRPr sz="2000" u="none" cap="none" strike="noStrike">
                        <a:latin typeface="Book Antiqua"/>
                        <a:ea typeface="Book Antiqua"/>
                        <a:cs typeface="Book Antiqua"/>
                        <a:sym typeface="Book Antiqua"/>
                      </a:endParaRPr>
                    </a:p>
                    <a:p>
                      <a:pPr indent="0" lvl="0" marL="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txBody>
                  <a:tcPr marT="0" marB="0" marR="42925" marL="42925"/>
                </a:tc>
              </a:tr>
            </a:tbl>
          </a:graphicData>
        </a:graphic>
      </p:graphicFrame>
      <p:sp>
        <p:nvSpPr>
          <p:cNvPr id="215" name="Google Shape;215;p24"/>
          <p:cNvSpPr txBox="1"/>
          <p:nvPr/>
        </p:nvSpPr>
        <p:spPr>
          <a:xfrm>
            <a:off x="695960" y="260985"/>
            <a:ext cx="11286490"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Characteristics of Candidate System</a:t>
            </a:r>
            <a:endParaRPr b="0" i="0" sz="5000" u="sng"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25"/>
          <p:cNvGraphicFramePr/>
          <p:nvPr/>
        </p:nvGraphicFramePr>
        <p:xfrm>
          <a:off x="622935" y="1917065"/>
          <a:ext cx="3000000" cy="3000000"/>
        </p:xfrm>
        <a:graphic>
          <a:graphicData uri="http://schemas.openxmlformats.org/drawingml/2006/table">
            <a:tbl>
              <a:tblPr bandRow="1" firstCol="1" firstRow="1">
                <a:noFill/>
                <a:tableStyleId>{5233074D-EEA5-4C4C-8E52-F951B4448579}</a:tableStyleId>
              </a:tblPr>
              <a:tblGrid>
                <a:gridCol w="2939425"/>
                <a:gridCol w="3842375"/>
                <a:gridCol w="4109075"/>
              </a:tblGrid>
              <a:tr h="1023625">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Characteristics</a:t>
                      </a:r>
                      <a:endParaRPr sz="3000" u="none" cap="none" strike="noStrike">
                        <a:latin typeface="Book Antiqua"/>
                        <a:ea typeface="Book Antiqua"/>
                        <a:cs typeface="Book Antiqua"/>
                        <a:sym typeface="Book Antiqua"/>
                      </a:endParaRPr>
                    </a:p>
                  </a:txBody>
                  <a:tcPr marT="0" marB="0" marR="42925" marL="4292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Wireless Sensor</a:t>
                      </a:r>
                      <a:endParaRPr sz="3000" u="none" cap="none" strike="noStrike">
                        <a:latin typeface="Book Antiqua"/>
                        <a:ea typeface="Book Antiqua"/>
                        <a:cs typeface="Book Antiqua"/>
                        <a:sym typeface="Book Antiqua"/>
                      </a:endParaRPr>
                    </a:p>
                  </a:txBody>
                  <a:tcPr marT="0" marB="0" marR="42925" marL="4292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Fuzzy Neural Network</a:t>
                      </a:r>
                      <a:endParaRPr sz="3000" u="none" cap="none" strike="noStrike">
                        <a:latin typeface="Book Antiqua"/>
                        <a:ea typeface="Book Antiqua"/>
                        <a:cs typeface="Book Antiqua"/>
                        <a:sym typeface="Book Antiqua"/>
                      </a:endParaRPr>
                    </a:p>
                  </a:txBody>
                  <a:tcPr marT="0" marB="0" marR="42925" marL="42925"/>
                </a:tc>
              </a:tr>
              <a:tr h="3105775">
                <a:tc>
                  <a:txBody>
                    <a:bodyPr/>
                    <a:lstStyle/>
                    <a:p>
                      <a:pPr indent="0" lvl="0" marL="0" marR="0" rtl="0" algn="l">
                        <a:lnSpc>
                          <a:spcPct val="107000"/>
                        </a:lnSpc>
                        <a:spcBef>
                          <a:spcPts val="0"/>
                        </a:spcBef>
                        <a:spcAft>
                          <a:spcPts val="0"/>
                        </a:spcAft>
                        <a:buNone/>
                      </a:pPr>
                      <a:br>
                        <a:rPr lang="en-US" sz="2000" u="none" cap="none" strike="noStrike">
                          <a:latin typeface="Book Antiqua"/>
                          <a:ea typeface="Book Antiqua"/>
                          <a:cs typeface="Book Antiqua"/>
                          <a:sym typeface="Book Antiqua"/>
                        </a:rPr>
                      </a:br>
                      <a:endParaRPr sz="20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Economic Feasibility</a:t>
                      </a:r>
                      <a:endParaRPr sz="2500" u="none" cap="none" strike="noStrike">
                        <a:latin typeface="Book Antiqua"/>
                        <a:ea typeface="Book Antiqua"/>
                        <a:cs typeface="Book Antiqua"/>
                        <a:sym typeface="Book Antiqua"/>
                      </a:endParaRPr>
                    </a:p>
                  </a:txBody>
                  <a:tcPr marT="0" marB="0" marR="42925" marL="42925"/>
                </a:tc>
                <a:tc>
                  <a:txBody>
                    <a:bodyPr/>
                    <a:lstStyle/>
                    <a:p>
                      <a:pPr indent="-158750" lvl="0" marL="285750" marR="0" rtl="0" algn="just">
                        <a:lnSpc>
                          <a:spcPct val="107000"/>
                        </a:lnSpc>
                        <a:spcBef>
                          <a:spcPts val="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just">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As we aren’t using any advanced technology here, sophisticated software cost will be less.  </a:t>
                      </a:r>
                      <a:endParaRPr sz="2000" u="none" cap="none" strike="noStrike">
                        <a:latin typeface="Book Antiqua"/>
                        <a:ea typeface="Book Antiqua"/>
                        <a:cs typeface="Book Antiqua"/>
                        <a:sym typeface="Book Antiqua"/>
                      </a:endParaRPr>
                    </a:p>
                  </a:txBody>
                  <a:tcPr marT="0" marB="0" marR="42925" marL="42925"/>
                </a:tc>
                <a:tc>
                  <a:txBody>
                    <a:bodyPr/>
                    <a:lstStyle/>
                    <a:p>
                      <a:pPr indent="0" lvl="0" marL="0" marR="0" rtl="0" algn="just">
                        <a:lnSpc>
                          <a:spcPct val="107000"/>
                        </a:lnSpc>
                        <a:spcBef>
                          <a:spcPts val="800"/>
                        </a:spcBef>
                        <a:spcAft>
                          <a:spcPts val="0"/>
                        </a:spcAft>
                        <a:buClr>
                          <a:srgbClr val="000000"/>
                        </a:buClr>
                        <a:buSzPts val="2000"/>
                        <a:buFont typeface="Arial"/>
                        <a:buNone/>
                      </a:pPr>
                      <a:r>
                        <a:t/>
                      </a:r>
                      <a:endParaRPr sz="2000" u="none" cap="none" strike="noStrike">
                        <a:latin typeface="Book Antiqua"/>
                        <a:ea typeface="Book Antiqua"/>
                        <a:cs typeface="Book Antiqua"/>
                        <a:sym typeface="Book Antiqua"/>
                      </a:endParaRPr>
                    </a:p>
                    <a:p>
                      <a:pPr indent="-285750" lvl="0" marL="285750" marR="0" rtl="0" algn="just">
                        <a:lnSpc>
                          <a:spcPct val="107000"/>
                        </a:lnSpc>
                        <a:spcBef>
                          <a:spcPts val="800"/>
                        </a:spcBef>
                        <a:spcAft>
                          <a:spcPts val="0"/>
                        </a:spcAft>
                        <a:buClr>
                          <a:srgbClr val="000000"/>
                        </a:buClr>
                        <a:buSzPts val="2000"/>
                        <a:buFont typeface="Arial"/>
                        <a:buChar char="•"/>
                      </a:pPr>
                      <a:r>
                        <a:rPr lang="en-US" sz="2000" u="none" cap="none" strike="noStrike">
                          <a:latin typeface="Book Antiqua"/>
                          <a:ea typeface="Book Antiqua"/>
                          <a:cs typeface="Book Antiqua"/>
                          <a:sym typeface="Book Antiqua"/>
                        </a:rPr>
                        <a:t>This system’s maintenance cost is high because of advanced technology and technically more efficient people is required. </a:t>
                      </a:r>
                      <a:endParaRPr sz="2000" u="none" cap="none" strike="noStrike">
                        <a:latin typeface="Book Antiqua"/>
                        <a:ea typeface="Book Antiqua"/>
                        <a:cs typeface="Book Antiqua"/>
                        <a:sym typeface="Book Antiqua"/>
                      </a:endParaRPr>
                    </a:p>
                  </a:txBody>
                  <a:tcPr marT="0" marB="0" marR="42925" marL="42925"/>
                </a:tc>
              </a:tr>
            </a:tbl>
          </a:graphicData>
        </a:graphic>
      </p:graphicFrame>
      <p:sp>
        <p:nvSpPr>
          <p:cNvPr id="221" name="Google Shape;221;p25"/>
          <p:cNvSpPr txBox="1"/>
          <p:nvPr/>
        </p:nvSpPr>
        <p:spPr>
          <a:xfrm>
            <a:off x="622935" y="260985"/>
            <a:ext cx="11264265"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Characteristics of Candidate System</a:t>
            </a:r>
            <a:endParaRPr b="0" i="0" sz="5000" u="sng"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26"/>
          <p:cNvGraphicFramePr/>
          <p:nvPr/>
        </p:nvGraphicFramePr>
        <p:xfrm>
          <a:off x="947420" y="2348865"/>
          <a:ext cx="3000000" cy="3000000"/>
        </p:xfrm>
        <a:graphic>
          <a:graphicData uri="http://schemas.openxmlformats.org/drawingml/2006/table">
            <a:tbl>
              <a:tblPr bandRow="1" firstCol="1" firstRow="1">
                <a:noFill/>
                <a:tableStyleId>{5233074D-EEA5-4C4C-8E52-F951B4448579}</a:tableStyleId>
              </a:tblPr>
              <a:tblGrid>
                <a:gridCol w="2628900"/>
                <a:gridCol w="2628900"/>
                <a:gridCol w="2628900"/>
                <a:gridCol w="2628900"/>
              </a:tblGrid>
              <a:tr h="1033775">
                <a:tc gridSpan="2">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Criteria</a:t>
                      </a:r>
                      <a:endParaRPr sz="3000" u="none" cap="none" strike="noStrike">
                        <a:latin typeface="Book Antiqua"/>
                        <a:ea typeface="Book Antiqua"/>
                        <a:cs typeface="Book Antiqua"/>
                        <a:sym typeface="Book Antiqua"/>
                      </a:endParaRPr>
                    </a:p>
                  </a:txBody>
                  <a:tcPr marT="0" marB="0" marR="68575" marL="68575"/>
                </a:tc>
                <a:tc hMerge="1"/>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Candidate System 1</a:t>
                      </a:r>
                      <a:endParaRPr sz="3000" u="none" cap="none" strike="noStrike">
                        <a:latin typeface="Book Antiqua"/>
                        <a:ea typeface="Book Antiqua"/>
                        <a:cs typeface="Book Antiqua"/>
                        <a:sym typeface="Book Antiqua"/>
                      </a:endParaRPr>
                    </a:p>
                  </a:txBody>
                  <a:tcPr marT="0" marB="0" marR="68575" marL="68575"/>
                </a:tc>
                <a:tc>
                  <a:txBody>
                    <a:bodyPr/>
                    <a:lstStyle/>
                    <a:p>
                      <a:pPr indent="0" lvl="0" marL="0" marR="0" rtl="0" algn="ctr">
                        <a:lnSpc>
                          <a:spcPct val="107000"/>
                        </a:lnSpc>
                        <a:spcBef>
                          <a:spcPts val="0"/>
                        </a:spcBef>
                        <a:spcAft>
                          <a:spcPts val="0"/>
                        </a:spcAft>
                        <a:buNone/>
                      </a:pPr>
                      <a:r>
                        <a:rPr lang="en-US" sz="3000" u="none" cap="none" strike="noStrike">
                          <a:latin typeface="Book Antiqua"/>
                          <a:ea typeface="Book Antiqua"/>
                          <a:cs typeface="Book Antiqua"/>
                          <a:sym typeface="Book Antiqua"/>
                        </a:rPr>
                        <a:t>Candidate System 2</a:t>
                      </a:r>
                      <a:endParaRPr sz="3000" u="none" cap="none" strike="noStrike">
                        <a:latin typeface="Book Antiqua"/>
                        <a:ea typeface="Book Antiqua"/>
                        <a:cs typeface="Book Antiqua"/>
                        <a:sym typeface="Book Antiqua"/>
                      </a:endParaRPr>
                    </a:p>
                  </a:txBody>
                  <a:tcPr marT="0" marB="0" marR="68575" marL="68575"/>
                </a:tc>
              </a:tr>
              <a:tr h="344175">
                <a:tc rowSpan="5">
                  <a:txBody>
                    <a:bodyPr/>
                    <a:lstStyle/>
                    <a:p>
                      <a:pPr indent="0" lvl="0" marL="0" marR="0" rtl="0" algn="l">
                        <a:lnSpc>
                          <a:spcPct val="107000"/>
                        </a:lnSpc>
                        <a:spcBef>
                          <a:spcPts val="0"/>
                        </a:spcBef>
                        <a:spcAft>
                          <a:spcPts val="0"/>
                        </a:spcAft>
                        <a:buNone/>
                      </a:pPr>
                      <a:r>
                        <a:t/>
                      </a:r>
                      <a:endParaRPr sz="25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Performance</a:t>
                      </a:r>
                      <a:endParaRPr sz="25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System accuracy</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Excellent</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Good</a:t>
                      </a:r>
                      <a:endParaRPr sz="2000" u="none" cap="none" strike="noStrike">
                        <a:latin typeface="Book Antiqua"/>
                        <a:ea typeface="Book Antiqua"/>
                        <a:cs typeface="Book Antiqua"/>
                        <a:sym typeface="Book Antiqua"/>
                      </a:endParaRPr>
                    </a:p>
                  </a:txBody>
                  <a:tcPr marT="0" marB="0" marR="68575" marL="68575"/>
                </a:tc>
              </a:tr>
              <a:tr h="344800">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Scalability</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Excellent</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Excellent</a:t>
                      </a:r>
                      <a:endParaRPr sz="2000" u="none" cap="none" strike="noStrike">
                        <a:latin typeface="Book Antiqua"/>
                        <a:ea typeface="Book Antiqua"/>
                        <a:cs typeface="Book Antiqua"/>
                        <a:sym typeface="Book Antiqua"/>
                      </a:endParaRPr>
                    </a:p>
                  </a:txBody>
                  <a:tcPr marT="0" marB="0" marR="68575" marL="68575"/>
                </a:tc>
              </a:tr>
              <a:tr h="344175">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Response time</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Excellent</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Very good</a:t>
                      </a:r>
                      <a:endParaRPr sz="2000" u="none" cap="none" strike="noStrike">
                        <a:latin typeface="Book Antiqua"/>
                        <a:ea typeface="Book Antiqua"/>
                        <a:cs typeface="Book Antiqua"/>
                        <a:sym typeface="Book Antiqua"/>
                      </a:endParaRPr>
                    </a:p>
                  </a:txBody>
                  <a:tcPr marT="0" marB="0" marR="68575" marL="68575"/>
                </a:tc>
              </a:tr>
              <a:tr h="344175">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User friendliness</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Very good</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Good</a:t>
                      </a:r>
                      <a:endParaRPr sz="2000" u="none" cap="none" strike="noStrike">
                        <a:latin typeface="Book Antiqua"/>
                        <a:ea typeface="Book Antiqua"/>
                        <a:cs typeface="Book Antiqua"/>
                        <a:sym typeface="Book Antiqua"/>
                      </a:endParaRPr>
                    </a:p>
                  </a:txBody>
                  <a:tcPr marT="0" marB="0" marR="68575" marL="68575"/>
                </a:tc>
              </a:tr>
              <a:tr h="344800">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Complexity</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Good</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Very good</a:t>
                      </a:r>
                      <a:endParaRPr sz="2000" u="none" cap="none" strike="noStrike">
                        <a:latin typeface="Book Antiqua"/>
                        <a:ea typeface="Book Antiqua"/>
                        <a:cs typeface="Book Antiqua"/>
                        <a:sym typeface="Book Antiqua"/>
                      </a:endParaRPr>
                    </a:p>
                  </a:txBody>
                  <a:tcPr marT="0" marB="0" marR="68575" marL="68575"/>
                </a:tc>
              </a:tr>
              <a:tr h="344175">
                <a:tc rowSpan="4">
                  <a:txBody>
                    <a:bodyPr/>
                    <a:lstStyle/>
                    <a:p>
                      <a:pPr indent="0" lvl="0" marL="0" marR="0" rtl="0" algn="l">
                        <a:lnSpc>
                          <a:spcPct val="107000"/>
                        </a:lnSpc>
                        <a:spcBef>
                          <a:spcPts val="0"/>
                        </a:spcBef>
                        <a:spcAft>
                          <a:spcPts val="0"/>
                        </a:spcAft>
                        <a:buNone/>
                      </a:pPr>
                      <a:r>
                        <a:t/>
                      </a:r>
                      <a:endParaRPr sz="2500" u="none" cap="none" strike="noStrike">
                        <a:latin typeface="Book Antiqua"/>
                        <a:ea typeface="Book Antiqua"/>
                        <a:cs typeface="Book Antiqua"/>
                        <a:sym typeface="Book Antiqua"/>
                      </a:endParaRPr>
                    </a:p>
                    <a:p>
                      <a:pPr indent="0" lvl="0" marL="0" marR="0" rtl="0" algn="ctr">
                        <a:lnSpc>
                          <a:spcPct val="107000"/>
                        </a:lnSpc>
                        <a:spcBef>
                          <a:spcPts val="1200"/>
                        </a:spcBef>
                        <a:spcAft>
                          <a:spcPts val="0"/>
                        </a:spcAft>
                        <a:buNone/>
                      </a:pPr>
                      <a:r>
                        <a:rPr lang="en-US" sz="2500" u="none" cap="none" strike="noStrike">
                          <a:latin typeface="Book Antiqua"/>
                          <a:ea typeface="Book Antiqua"/>
                          <a:cs typeface="Book Antiqua"/>
                          <a:sym typeface="Book Antiqua"/>
                        </a:rPr>
                        <a:t>Cost</a:t>
                      </a:r>
                      <a:endParaRPr sz="25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System development</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Good</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Very good</a:t>
                      </a:r>
                      <a:endParaRPr sz="2000" u="none" cap="none" strike="noStrike">
                        <a:latin typeface="Book Antiqua"/>
                        <a:ea typeface="Book Antiqua"/>
                        <a:cs typeface="Book Antiqua"/>
                        <a:sym typeface="Book Antiqua"/>
                      </a:endParaRPr>
                    </a:p>
                  </a:txBody>
                  <a:tcPr marT="0" marB="0" marR="68575" marL="68575"/>
                </a:tc>
              </a:tr>
              <a:tr h="344175">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User training</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Very good</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Very good</a:t>
                      </a:r>
                      <a:endParaRPr sz="2000" u="none" cap="none" strike="noStrike">
                        <a:latin typeface="Book Antiqua"/>
                        <a:ea typeface="Book Antiqua"/>
                        <a:cs typeface="Book Antiqua"/>
                        <a:sym typeface="Book Antiqua"/>
                      </a:endParaRPr>
                    </a:p>
                  </a:txBody>
                  <a:tcPr marT="0" marB="0" marR="68575" marL="68575"/>
                </a:tc>
              </a:tr>
              <a:tr h="344800">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Maintenance</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Good</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Very good</a:t>
                      </a:r>
                      <a:endParaRPr sz="2000" u="none" cap="none" strike="noStrike">
                        <a:latin typeface="Book Antiqua"/>
                        <a:ea typeface="Book Antiqua"/>
                        <a:cs typeface="Book Antiqua"/>
                        <a:sym typeface="Book Antiqua"/>
                      </a:endParaRPr>
                    </a:p>
                  </a:txBody>
                  <a:tcPr marT="0" marB="0" marR="68575" marL="68575"/>
                </a:tc>
              </a:tr>
              <a:tr h="344175">
                <a:tc vMerge="1"/>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Payback</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Excellent</a:t>
                      </a:r>
                      <a:endParaRPr sz="2000" u="none" cap="none" strike="noStrike">
                        <a:latin typeface="Book Antiqua"/>
                        <a:ea typeface="Book Antiqua"/>
                        <a:cs typeface="Book Antiqua"/>
                        <a:sym typeface="Book Antiqua"/>
                      </a:endParaRPr>
                    </a:p>
                  </a:txBody>
                  <a:tcPr marT="0" marB="0" marR="68575" marL="68575"/>
                </a:tc>
                <a:tc>
                  <a:txBody>
                    <a:bodyPr/>
                    <a:lstStyle/>
                    <a:p>
                      <a:pPr indent="0" lvl="0" marL="0" marR="0" rtl="0" algn="just">
                        <a:lnSpc>
                          <a:spcPct val="107000"/>
                        </a:lnSpc>
                        <a:spcBef>
                          <a:spcPts val="0"/>
                        </a:spcBef>
                        <a:spcAft>
                          <a:spcPts val="0"/>
                        </a:spcAft>
                        <a:buNone/>
                      </a:pPr>
                      <a:r>
                        <a:rPr lang="en-US" sz="2000" u="none" cap="none" strike="noStrike">
                          <a:latin typeface="Book Antiqua"/>
                          <a:ea typeface="Book Antiqua"/>
                          <a:cs typeface="Book Antiqua"/>
                          <a:sym typeface="Book Antiqua"/>
                        </a:rPr>
                        <a:t>Excellent</a:t>
                      </a:r>
                      <a:endParaRPr sz="2000" u="none" cap="none" strike="noStrike">
                        <a:latin typeface="Book Antiqua"/>
                        <a:ea typeface="Book Antiqua"/>
                        <a:cs typeface="Book Antiqua"/>
                        <a:sym typeface="Book Antiqua"/>
                      </a:endParaRPr>
                    </a:p>
                  </a:txBody>
                  <a:tcPr marT="0" marB="0" marR="68575" marL="68575"/>
                </a:tc>
              </a:tr>
            </a:tbl>
          </a:graphicData>
        </a:graphic>
      </p:graphicFrame>
      <p:sp>
        <p:nvSpPr>
          <p:cNvPr id="227" name="Google Shape;227;p26"/>
          <p:cNvSpPr txBox="1"/>
          <p:nvPr/>
        </p:nvSpPr>
        <p:spPr>
          <a:xfrm>
            <a:off x="947420" y="188595"/>
            <a:ext cx="10515600" cy="1938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Candidate Qualitative Evaluation Matrix</a:t>
            </a:r>
            <a:endParaRPr b="0" i="0" sz="5000" u="sng"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aphicFrame>
        <p:nvGraphicFramePr>
          <p:cNvPr id="232" name="Google Shape;232;p27"/>
          <p:cNvGraphicFramePr/>
          <p:nvPr/>
        </p:nvGraphicFramePr>
        <p:xfrm>
          <a:off x="874582" y="1851953"/>
          <a:ext cx="3000000" cy="3000000"/>
        </p:xfrm>
        <a:graphic>
          <a:graphicData uri="http://schemas.openxmlformats.org/drawingml/2006/table">
            <a:tbl>
              <a:tblPr bandRow="1" firstCol="1" firstRow="1">
                <a:noFill/>
                <a:tableStyleId>{5233074D-EEA5-4C4C-8E52-F951B4448579}</a:tableStyleId>
              </a:tblPr>
              <a:tblGrid>
                <a:gridCol w="1608125"/>
                <a:gridCol w="1608125"/>
                <a:gridCol w="1608125"/>
                <a:gridCol w="1608125"/>
                <a:gridCol w="1859275"/>
                <a:gridCol w="2462850"/>
              </a:tblGrid>
              <a:tr h="617225">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Evaluation Criteria</a:t>
                      </a:r>
                      <a:endParaRPr sz="2000" u="none" cap="none" strike="noStrike">
                        <a:latin typeface="Book Antiqua"/>
                        <a:ea typeface="Book Antiqua"/>
                        <a:cs typeface="Book Antiqua"/>
                        <a:sym typeface="Book Antiqua"/>
                      </a:endParaRPr>
                    </a:p>
                  </a:txBody>
                  <a:tcPr marT="0" marB="0" marR="60225" marL="60225"/>
                </a:tc>
                <a:tc rowSpan="3">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Weighting Factor</a:t>
                      </a:r>
                      <a:endParaRPr sz="2000" u="none" cap="none" strike="noStrike">
                        <a:latin typeface="Book Antiqua"/>
                        <a:ea typeface="Book Antiqua"/>
                        <a:cs typeface="Book Antiqua"/>
                        <a:sym typeface="Book Antiqua"/>
                      </a:endParaRPr>
                    </a:p>
                  </a:txBody>
                  <a:tcPr marT="0" marB="0" marR="60225" marL="60225"/>
                </a:tc>
                <a:tc grid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Candidate System 1</a:t>
                      </a:r>
                      <a:endParaRPr sz="2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000" u="none" cap="none" strike="noStrike">
                          <a:latin typeface="Book Antiqua"/>
                          <a:ea typeface="Book Antiqua"/>
                          <a:cs typeface="Book Antiqua"/>
                          <a:sym typeface="Book Antiqua"/>
                        </a:rPr>
                        <a:t>(Wireless Sensor)</a:t>
                      </a:r>
                      <a:endParaRPr sz="2000" u="none" cap="none" strike="noStrike">
                        <a:latin typeface="Book Antiqua"/>
                        <a:ea typeface="Book Antiqua"/>
                        <a:cs typeface="Book Antiqua"/>
                        <a:sym typeface="Book Antiqua"/>
                      </a:endParaRPr>
                    </a:p>
                  </a:txBody>
                  <a:tcPr marT="0" marB="0" marR="60225" marL="60225"/>
                </a:tc>
                <a:tc hMerge="1"/>
                <a:tc grid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Candidate System 2</a:t>
                      </a:r>
                      <a:endParaRPr sz="2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000" u="none" cap="none" strike="noStrike">
                          <a:latin typeface="Book Antiqua"/>
                          <a:ea typeface="Book Antiqua"/>
                          <a:cs typeface="Book Antiqua"/>
                          <a:sym typeface="Book Antiqua"/>
                        </a:rPr>
                        <a:t>(Fuzzy Neural Network)</a:t>
                      </a:r>
                      <a:endParaRPr sz="2000" u="none" cap="none" strike="noStrike">
                        <a:latin typeface="Book Antiqua"/>
                        <a:ea typeface="Book Antiqua"/>
                        <a:cs typeface="Book Antiqua"/>
                        <a:sym typeface="Book Antiqua"/>
                      </a:endParaRPr>
                    </a:p>
                  </a:txBody>
                  <a:tcPr marT="0" marB="0" marR="60225" marL="60225"/>
                </a:tc>
                <a:tc hMerge="1"/>
              </a:tr>
              <a:tr h="254000">
                <a:tc vMerge="1"/>
                <a:tc vMerge="1"/>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Rating</a:t>
                      </a:r>
                      <a:endParaRPr sz="2000" u="none" cap="none" strike="noStrike">
                        <a:latin typeface="Book Antiqua"/>
                        <a:ea typeface="Book Antiqua"/>
                        <a:cs typeface="Book Antiqua"/>
                        <a:sym typeface="Book Antiqua"/>
                      </a:endParaRPr>
                    </a:p>
                  </a:txBody>
                  <a:tcPr marT="0" marB="0" marR="60225" marL="60225"/>
                </a:tc>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Score</a:t>
                      </a:r>
                      <a:endParaRPr sz="2000" u="none" cap="none" strike="noStrike">
                        <a:latin typeface="Book Antiqua"/>
                        <a:ea typeface="Book Antiqua"/>
                        <a:cs typeface="Book Antiqua"/>
                        <a:sym typeface="Book Antiqua"/>
                      </a:endParaRPr>
                    </a:p>
                  </a:txBody>
                  <a:tcPr marT="0" marB="0" marR="60225" marL="60225"/>
                </a:tc>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Rating</a:t>
                      </a:r>
                      <a:endParaRPr sz="2000" u="none" cap="none" strike="noStrike">
                        <a:latin typeface="Book Antiqua"/>
                        <a:ea typeface="Book Antiqua"/>
                        <a:cs typeface="Book Antiqua"/>
                        <a:sym typeface="Book Antiqua"/>
                      </a:endParaRPr>
                    </a:p>
                  </a:txBody>
                  <a:tcPr marT="0" marB="0" marR="60225" marL="60225"/>
                </a:tc>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Score</a:t>
                      </a:r>
                      <a:endParaRPr sz="2000" u="none" cap="none" strike="noStrike">
                        <a:latin typeface="Book Antiqua"/>
                        <a:ea typeface="Book Antiqua"/>
                        <a:cs typeface="Book Antiqua"/>
                        <a:sym typeface="Book Antiqua"/>
                      </a:endParaRPr>
                    </a:p>
                  </a:txBody>
                  <a:tcPr marT="0" marB="0" marR="60225" marL="60225"/>
                </a:tc>
              </a:tr>
              <a:tr h="440575">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Performance</a:t>
                      </a:r>
                      <a:endParaRPr sz="2000" u="none" cap="none" strike="noStrike">
                        <a:latin typeface="Book Antiqua"/>
                        <a:ea typeface="Book Antiqua"/>
                        <a:cs typeface="Book Antiqua"/>
                        <a:sym typeface="Book Antiqua"/>
                      </a:endParaRPr>
                    </a:p>
                  </a:txBody>
                  <a:tcPr marT="0" marB="0" marR="60225" marL="60225"/>
                </a:tc>
                <a:tc vMerge="1"/>
                <a:tc vMerge="1"/>
                <a:tc vMerge="1"/>
                <a:tc vMerge="1"/>
                <a:tc vMerge="1"/>
              </a:tr>
              <a:tr h="376625">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System accuracy</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25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3</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15</a:t>
                      </a:r>
                      <a:endParaRPr sz="2000" u="none" cap="none" strike="noStrike">
                        <a:latin typeface="Book Antiqua"/>
                        <a:ea typeface="Book Antiqua"/>
                        <a:cs typeface="Book Antiqua"/>
                        <a:sym typeface="Book Antiqua"/>
                      </a:endParaRPr>
                    </a:p>
                  </a:txBody>
                  <a:tcPr marT="0" marB="0" marR="60225" marL="60225"/>
                </a:tc>
              </a:tr>
              <a:tr h="376625">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Scalability</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20</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20</a:t>
                      </a:r>
                      <a:endParaRPr sz="2000" u="none" cap="none" strike="noStrike">
                        <a:latin typeface="Book Antiqua"/>
                        <a:ea typeface="Book Antiqua"/>
                        <a:cs typeface="Book Antiqua"/>
                        <a:sym typeface="Book Antiqua"/>
                      </a:endParaRPr>
                    </a:p>
                  </a:txBody>
                  <a:tcPr marT="0" marB="0" marR="60225" marL="60225"/>
                </a:tc>
              </a:tr>
              <a:tr h="651500">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Response time</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25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20</a:t>
                      </a:r>
                      <a:endParaRPr sz="2000" u="none" cap="none" strike="noStrike">
                        <a:latin typeface="Book Antiqua"/>
                        <a:ea typeface="Book Antiqua"/>
                        <a:cs typeface="Book Antiqua"/>
                        <a:sym typeface="Book Antiqua"/>
                      </a:endParaRPr>
                    </a:p>
                  </a:txBody>
                  <a:tcPr marT="0" marB="0" marR="60225" marL="60225"/>
                </a:tc>
              </a:tr>
              <a:tr h="376625">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User friendliness</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20</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3</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15</a:t>
                      </a:r>
                      <a:endParaRPr sz="2000" u="none" cap="none" strike="noStrike">
                        <a:latin typeface="Book Antiqua"/>
                        <a:ea typeface="Book Antiqua"/>
                        <a:cs typeface="Book Antiqua"/>
                        <a:sym typeface="Book Antiqua"/>
                      </a:endParaRPr>
                    </a:p>
                  </a:txBody>
                  <a:tcPr marT="0" marB="0" marR="60225" marL="60225"/>
                </a:tc>
              </a:tr>
              <a:tr h="376625">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Complexity</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3</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3</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9</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12</a:t>
                      </a:r>
                      <a:endParaRPr sz="2000" u="none" cap="none" strike="noStrike">
                        <a:latin typeface="Book Antiqua"/>
                        <a:ea typeface="Book Antiqua"/>
                        <a:cs typeface="Book Antiqua"/>
                        <a:sym typeface="Book Antiqua"/>
                      </a:endParaRPr>
                    </a:p>
                  </a:txBody>
                  <a:tcPr marT="0" marB="0" marR="60225" marL="60225"/>
                </a:tc>
              </a:tr>
              <a:tr h="376625">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Costs</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t/>
                      </a:r>
                      <a:endParaRPr sz="2000" u="none" cap="none" strike="noStrike">
                        <a:latin typeface="Book Antiqua"/>
                        <a:ea typeface="Book Antiqua"/>
                        <a:cs typeface="Book Antiqua"/>
                        <a:sym typeface="Book Antiqua"/>
                      </a:endParaRPr>
                    </a:p>
                  </a:txBody>
                  <a:tcPr marT="0" marB="0" marR="60225" marL="60225"/>
                </a:tc>
              </a:tr>
            </a:tbl>
          </a:graphicData>
        </a:graphic>
      </p:graphicFrame>
      <p:sp>
        <p:nvSpPr>
          <p:cNvPr id="233" name="Google Shape;233;p27"/>
          <p:cNvSpPr txBox="1"/>
          <p:nvPr/>
        </p:nvSpPr>
        <p:spPr>
          <a:xfrm>
            <a:off x="839470" y="116840"/>
            <a:ext cx="10824845" cy="2368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Weighted Candidate Evaluation Matrix</a:t>
            </a:r>
            <a:endParaRPr b="0" i="0" sz="50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5000" u="none" cap="none" strike="noStrike">
                <a:solidFill>
                  <a:srgbClr val="000000"/>
                </a:solidFill>
                <a:latin typeface="Arial"/>
                <a:ea typeface="Arial"/>
                <a:cs typeface="Arial"/>
                <a:sym typeface="Arial"/>
              </a:rPr>
            </a:b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aphicFrame>
        <p:nvGraphicFramePr>
          <p:cNvPr id="238" name="Google Shape;238;p28"/>
          <p:cNvGraphicFramePr/>
          <p:nvPr/>
        </p:nvGraphicFramePr>
        <p:xfrm>
          <a:off x="839470" y="1975055"/>
          <a:ext cx="3000000" cy="3000000"/>
        </p:xfrm>
        <a:graphic>
          <a:graphicData uri="http://schemas.openxmlformats.org/drawingml/2006/table">
            <a:tbl>
              <a:tblPr bandRow="1" firstCol="1" firstRow="1">
                <a:noFill/>
                <a:tableStyleId>{5233074D-EEA5-4C4C-8E52-F951B4448579}</a:tableStyleId>
              </a:tblPr>
              <a:tblGrid>
                <a:gridCol w="1812925"/>
                <a:gridCol w="1812925"/>
                <a:gridCol w="1812925"/>
                <a:gridCol w="1812925"/>
                <a:gridCol w="1812925"/>
                <a:gridCol w="1812925"/>
              </a:tblGrid>
              <a:tr h="793125">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Evaluation Criteria</a:t>
                      </a:r>
                      <a:endParaRPr sz="2000" u="none" cap="none" strike="noStrike">
                        <a:latin typeface="Book Antiqua"/>
                        <a:ea typeface="Book Antiqua"/>
                        <a:cs typeface="Book Antiqua"/>
                        <a:sym typeface="Book Antiqua"/>
                      </a:endParaRPr>
                    </a:p>
                  </a:txBody>
                  <a:tcPr marT="0" marB="0" marR="60225" marL="60225"/>
                </a:tc>
                <a:tc rowSpan="3">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Weighting Factor</a:t>
                      </a:r>
                      <a:endParaRPr sz="2000" u="none" cap="none" strike="noStrike">
                        <a:latin typeface="Book Antiqua"/>
                        <a:ea typeface="Book Antiqua"/>
                        <a:cs typeface="Book Antiqua"/>
                        <a:sym typeface="Book Antiqua"/>
                      </a:endParaRPr>
                    </a:p>
                  </a:txBody>
                  <a:tcPr marT="0" marB="0" marR="60225" marL="60225"/>
                </a:tc>
                <a:tc grid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Candidate System 1</a:t>
                      </a:r>
                      <a:endParaRPr sz="2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000" u="none" cap="none" strike="noStrike">
                          <a:latin typeface="Book Antiqua"/>
                          <a:ea typeface="Book Antiqua"/>
                          <a:cs typeface="Book Antiqua"/>
                          <a:sym typeface="Book Antiqua"/>
                        </a:rPr>
                        <a:t>(Wireless Sensor)</a:t>
                      </a:r>
                      <a:endParaRPr sz="2000" u="none" cap="none" strike="noStrike">
                        <a:latin typeface="Book Antiqua"/>
                        <a:ea typeface="Book Antiqua"/>
                        <a:cs typeface="Book Antiqua"/>
                        <a:sym typeface="Book Antiqua"/>
                      </a:endParaRPr>
                    </a:p>
                  </a:txBody>
                  <a:tcPr marT="0" marB="0" marR="60225" marL="60225"/>
                </a:tc>
                <a:tc hMerge="1"/>
                <a:tc grid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Candidate System 2</a:t>
                      </a:r>
                      <a:endParaRPr sz="2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000" u="none" cap="none" strike="noStrike">
                          <a:latin typeface="Book Antiqua"/>
                          <a:ea typeface="Book Antiqua"/>
                          <a:cs typeface="Book Antiqua"/>
                          <a:sym typeface="Book Antiqua"/>
                        </a:rPr>
                        <a:t>(Fuzzy Neural Network)</a:t>
                      </a:r>
                      <a:endParaRPr sz="2000" u="none" cap="none" strike="noStrike">
                        <a:latin typeface="Book Antiqua"/>
                        <a:ea typeface="Book Antiqua"/>
                        <a:cs typeface="Book Antiqua"/>
                        <a:sym typeface="Book Antiqua"/>
                      </a:endParaRPr>
                    </a:p>
                  </a:txBody>
                  <a:tcPr marT="0" marB="0" marR="60225" marL="60225"/>
                </a:tc>
                <a:tc hMerge="1"/>
              </a:tr>
              <a:tr h="254000">
                <a:tc vMerge="1"/>
                <a:tc vMerge="1"/>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Rating</a:t>
                      </a:r>
                      <a:endParaRPr sz="2000" u="none" cap="none" strike="noStrike">
                        <a:latin typeface="Book Antiqua"/>
                        <a:ea typeface="Book Antiqua"/>
                        <a:cs typeface="Book Antiqua"/>
                        <a:sym typeface="Book Antiqua"/>
                      </a:endParaRPr>
                    </a:p>
                  </a:txBody>
                  <a:tcPr marT="0" marB="0" marR="60225" marL="60225"/>
                </a:tc>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Score</a:t>
                      </a:r>
                      <a:endParaRPr sz="2000" u="none" cap="none" strike="noStrike">
                        <a:latin typeface="Book Antiqua"/>
                        <a:ea typeface="Book Antiqua"/>
                        <a:cs typeface="Book Antiqua"/>
                        <a:sym typeface="Book Antiqua"/>
                      </a:endParaRPr>
                    </a:p>
                  </a:txBody>
                  <a:tcPr marT="0" marB="0" marR="60225" marL="60225"/>
                </a:tc>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Rating</a:t>
                      </a:r>
                      <a:endParaRPr sz="2000" u="none" cap="none" strike="noStrike">
                        <a:latin typeface="Book Antiqua"/>
                        <a:ea typeface="Book Antiqua"/>
                        <a:cs typeface="Book Antiqua"/>
                        <a:sym typeface="Book Antiqua"/>
                      </a:endParaRPr>
                    </a:p>
                  </a:txBody>
                  <a:tcPr marT="0" marB="0" marR="60225" marL="60225"/>
                </a:tc>
                <a:tc rowSpan="2">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Score</a:t>
                      </a:r>
                      <a:endParaRPr sz="2000" u="none" cap="none" strike="noStrike">
                        <a:latin typeface="Book Antiqua"/>
                        <a:ea typeface="Book Antiqua"/>
                        <a:cs typeface="Book Antiqua"/>
                        <a:sym typeface="Book Antiqua"/>
                      </a:endParaRPr>
                    </a:p>
                  </a:txBody>
                  <a:tcPr marT="0" marB="0" marR="60225" marL="60225"/>
                </a:tc>
              </a:tr>
              <a:tr h="686425">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Performance</a:t>
                      </a:r>
                      <a:endParaRPr sz="2000" u="none" cap="none" strike="noStrike">
                        <a:latin typeface="Book Antiqua"/>
                        <a:ea typeface="Book Antiqua"/>
                        <a:cs typeface="Book Antiqua"/>
                        <a:sym typeface="Book Antiqua"/>
                      </a:endParaRPr>
                    </a:p>
                  </a:txBody>
                  <a:tcPr marT="0" marB="0" marR="60225" marL="60225"/>
                </a:tc>
                <a:tc vMerge="1"/>
                <a:tc vMerge="1"/>
                <a:tc vMerge="1"/>
                <a:tc vMerge="1"/>
                <a:tc vMerge="1"/>
              </a:tr>
              <a:tr h="685800">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User training</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16</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16</a:t>
                      </a:r>
                      <a:endParaRPr sz="2000" u="none" cap="none" strike="noStrike">
                        <a:latin typeface="Book Antiqua"/>
                        <a:ea typeface="Book Antiqua"/>
                        <a:cs typeface="Book Antiqua"/>
                        <a:sym typeface="Book Antiqua"/>
                      </a:endParaRPr>
                    </a:p>
                  </a:txBody>
                  <a:tcPr marT="0" marB="0" marR="60225" marL="60225"/>
                </a:tc>
              </a:tr>
              <a:tr h="686425">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Maintenance</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3</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12</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3</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12</a:t>
                      </a:r>
                      <a:endParaRPr sz="2000" u="none" cap="none" strike="noStrike">
                        <a:latin typeface="Book Antiqua"/>
                        <a:ea typeface="Book Antiqua"/>
                        <a:cs typeface="Book Antiqua"/>
                        <a:sym typeface="Book Antiqua"/>
                      </a:endParaRPr>
                    </a:p>
                  </a:txBody>
                  <a:tcPr marT="0" marB="0" marR="60225" marL="60225"/>
                </a:tc>
              </a:tr>
              <a:tr h="342900">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Payback</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20</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ctr">
                        <a:lnSpc>
                          <a:spcPct val="107000"/>
                        </a:lnSpc>
                        <a:spcBef>
                          <a:spcPts val="0"/>
                        </a:spcBef>
                        <a:spcAft>
                          <a:spcPts val="0"/>
                        </a:spcAft>
                        <a:buNone/>
                      </a:pPr>
                      <a:r>
                        <a:rPr lang="en-US" sz="2000" u="none" cap="none" strike="noStrike">
                          <a:latin typeface="Book Antiqua"/>
                          <a:ea typeface="Book Antiqua"/>
                          <a:cs typeface="Book Antiqua"/>
                          <a:sym typeface="Book Antiqua"/>
                        </a:rPr>
                        <a:t>20</a:t>
                      </a:r>
                      <a:endParaRPr sz="2000" u="none" cap="none" strike="noStrike">
                        <a:latin typeface="Book Antiqua"/>
                        <a:ea typeface="Book Antiqua"/>
                        <a:cs typeface="Book Antiqua"/>
                        <a:sym typeface="Book Antiqua"/>
                      </a:endParaRPr>
                    </a:p>
                  </a:txBody>
                  <a:tcPr marT="0" marB="0" marR="60225" marL="60225"/>
                </a:tc>
              </a:tr>
              <a:tr h="793125">
                <a:tc>
                  <a:txBody>
                    <a:bodyPr/>
                    <a:lstStyle/>
                    <a:p>
                      <a:pPr indent="0" lvl="0" marL="0" marR="0" rtl="0" algn="l">
                        <a:lnSpc>
                          <a:spcPct val="107000"/>
                        </a:lnSpc>
                        <a:spcBef>
                          <a:spcPts val="0"/>
                        </a:spcBef>
                        <a:spcAft>
                          <a:spcPts val="0"/>
                        </a:spcAft>
                        <a:buNone/>
                      </a:pPr>
                      <a:r>
                        <a:rPr lang="en-US" sz="2000" u="none" cap="none" strike="noStrike">
                          <a:latin typeface="Book Antiqua"/>
                          <a:ea typeface="Book Antiqua"/>
                          <a:cs typeface="Book Antiqua"/>
                          <a:sym typeface="Book Antiqua"/>
                        </a:rPr>
                        <a:t> </a:t>
                      </a:r>
                      <a:endParaRPr sz="2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000" u="none" cap="none" strike="noStrike">
                          <a:latin typeface="Book Antiqua"/>
                          <a:ea typeface="Book Antiqua"/>
                          <a:cs typeface="Book Antiqua"/>
                          <a:sym typeface="Book Antiqua"/>
                        </a:rPr>
                        <a:t>Total</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rPr lang="en-US" sz="2000" u="none" cap="none" strike="noStrike">
                          <a:latin typeface="Book Antiqua"/>
                          <a:ea typeface="Book Antiqua"/>
                          <a:cs typeface="Book Antiqua"/>
                          <a:sym typeface="Book Antiqua"/>
                        </a:rPr>
                        <a:t> </a:t>
                      </a:r>
                      <a:endParaRPr sz="2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000" u="none" cap="none" strike="noStrike">
                          <a:latin typeface="Book Antiqua"/>
                          <a:ea typeface="Book Antiqua"/>
                          <a:cs typeface="Book Antiqua"/>
                          <a:sym typeface="Book Antiqua"/>
                        </a:rPr>
                        <a:t>162</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t/>
                      </a:r>
                      <a:endParaRPr sz="2000" u="none" cap="none" strike="noStrike">
                        <a:latin typeface="Book Antiqua"/>
                        <a:ea typeface="Book Antiqua"/>
                        <a:cs typeface="Book Antiqua"/>
                        <a:sym typeface="Book Antiqua"/>
                      </a:endParaRPr>
                    </a:p>
                  </a:txBody>
                  <a:tcPr marT="0" marB="0" marR="60225" marL="60225"/>
                </a:tc>
                <a:tc>
                  <a:txBody>
                    <a:bodyPr/>
                    <a:lstStyle/>
                    <a:p>
                      <a:pPr indent="0" lvl="0" marL="0" marR="0" rtl="0" algn="l">
                        <a:lnSpc>
                          <a:spcPct val="107000"/>
                        </a:lnSpc>
                        <a:spcBef>
                          <a:spcPts val="0"/>
                        </a:spcBef>
                        <a:spcAft>
                          <a:spcPts val="0"/>
                        </a:spcAft>
                        <a:buNone/>
                      </a:pPr>
                      <a:r>
                        <a:rPr lang="en-US" sz="2000" u="none" cap="none" strike="noStrike">
                          <a:latin typeface="Book Antiqua"/>
                          <a:ea typeface="Book Antiqua"/>
                          <a:cs typeface="Book Antiqua"/>
                          <a:sym typeface="Book Antiqua"/>
                        </a:rPr>
                        <a:t> </a:t>
                      </a:r>
                      <a:endParaRPr sz="2000" u="none" cap="none" strike="noStrike">
                        <a:latin typeface="Book Antiqua"/>
                        <a:ea typeface="Book Antiqua"/>
                        <a:cs typeface="Book Antiqua"/>
                        <a:sym typeface="Book Antiqua"/>
                      </a:endParaRPr>
                    </a:p>
                    <a:p>
                      <a:pPr indent="0" lvl="0" marL="0" marR="0" rtl="0" algn="ctr">
                        <a:lnSpc>
                          <a:spcPct val="107000"/>
                        </a:lnSpc>
                        <a:spcBef>
                          <a:spcPts val="800"/>
                        </a:spcBef>
                        <a:spcAft>
                          <a:spcPts val="0"/>
                        </a:spcAft>
                        <a:buNone/>
                      </a:pPr>
                      <a:r>
                        <a:rPr lang="en-US" sz="2000" u="none" cap="none" strike="noStrike">
                          <a:latin typeface="Book Antiqua"/>
                          <a:ea typeface="Book Antiqua"/>
                          <a:cs typeface="Book Antiqua"/>
                          <a:sym typeface="Book Antiqua"/>
                        </a:rPr>
                        <a:t>150</a:t>
                      </a:r>
                      <a:endParaRPr sz="2000" u="none" cap="none" strike="noStrike">
                        <a:latin typeface="Book Antiqua"/>
                        <a:ea typeface="Book Antiqua"/>
                        <a:cs typeface="Book Antiqua"/>
                        <a:sym typeface="Book Antiqua"/>
                      </a:endParaRPr>
                    </a:p>
                  </a:txBody>
                  <a:tcPr marT="0" marB="0" marR="60225" marL="60225"/>
                </a:tc>
              </a:tr>
            </a:tbl>
          </a:graphicData>
        </a:graphic>
      </p:graphicFrame>
      <p:sp>
        <p:nvSpPr>
          <p:cNvPr id="239" name="Google Shape;239;p28"/>
          <p:cNvSpPr txBox="1"/>
          <p:nvPr/>
        </p:nvSpPr>
        <p:spPr>
          <a:xfrm>
            <a:off x="623570" y="116840"/>
            <a:ext cx="10824845" cy="21532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Weighted Candidate Evaluation Matrix</a:t>
            </a:r>
            <a:br>
              <a:rPr b="0" i="0" lang="en-US" sz="5000" u="none" cap="none" strike="noStrike">
                <a:solidFill>
                  <a:srgbClr val="000000"/>
                </a:solidFill>
                <a:latin typeface="Arial"/>
                <a:ea typeface="Arial"/>
                <a:cs typeface="Arial"/>
                <a:sym typeface="Arial"/>
              </a:rPr>
            </a:b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nvSpPr>
        <p:spPr>
          <a:xfrm>
            <a:off x="623570" y="116840"/>
            <a:ext cx="10498500" cy="62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000" u="sng" cap="none" strike="noStrike">
                <a:solidFill>
                  <a:srgbClr val="000000"/>
                </a:solidFill>
                <a:latin typeface="Calibri"/>
                <a:ea typeface="Calibri"/>
                <a:cs typeface="Calibri"/>
                <a:sym typeface="Calibri"/>
              </a:rPr>
              <a:t>Selection of the Best Candidate System</a:t>
            </a:r>
            <a:endParaRPr b="0" i="0" sz="50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6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r>
              <a:rPr b="0" i="0" lang="en-US" sz="3000" u="none" cap="none" strike="noStrike">
                <a:solidFill>
                  <a:srgbClr val="000000"/>
                </a:solidFill>
                <a:latin typeface="Book Antiqua"/>
                <a:ea typeface="Book Antiqua"/>
                <a:cs typeface="Book Antiqua"/>
                <a:sym typeface="Book Antiqua"/>
              </a:rPr>
              <a:t>The system with the highest total score is judged the 	best system. According to our analysis, the wireless 	sensor network is the best system for ensuring coal 	mining safety. System accuracy and response time are the criterions that have the greatest effect on the total score.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3"/>
          <p:cNvSpPr txBox="1"/>
          <p:nvPr>
            <p:ph type="title"/>
          </p:nvPr>
        </p:nvSpPr>
        <p:spPr>
          <a:xfrm>
            <a:off x="444350" y="438400"/>
            <a:ext cx="10972800" cy="582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700"/>
              <a:buNone/>
            </a:pPr>
            <a:r>
              <a:rPr lang="en-US" sz="5000" u="sng"/>
              <a:t>Introduction</a:t>
            </a:r>
            <a:endParaRPr sz="5000" u="sng"/>
          </a:p>
        </p:txBody>
      </p:sp>
      <p:sp>
        <p:nvSpPr>
          <p:cNvPr id="85" name="Google Shape;85;p3"/>
          <p:cNvSpPr txBox="1"/>
          <p:nvPr>
            <p:ph idx="1" type="body"/>
          </p:nvPr>
        </p:nvSpPr>
        <p:spPr>
          <a:xfrm>
            <a:off x="534035" y="2204720"/>
            <a:ext cx="5453380" cy="4199255"/>
          </a:xfrm>
          <a:prstGeom prst="rect">
            <a:avLst/>
          </a:prstGeom>
          <a:noFill/>
          <a:ln>
            <a:noFill/>
          </a:ln>
        </p:spPr>
        <p:txBody>
          <a:bodyPr anchorCtr="0" anchor="t" bIns="45700" lIns="91425" spcFirstLastPara="1" rIns="91425" wrap="square" tIns="45700">
            <a:normAutofit/>
          </a:bodyPr>
          <a:lstStyle/>
          <a:p>
            <a:pPr indent="-342900" lvl="0" marL="342900" rtl="0" algn="l">
              <a:lnSpc>
                <a:spcPct val="95000"/>
              </a:lnSpc>
              <a:spcBef>
                <a:spcPts val="0"/>
              </a:spcBef>
              <a:spcAft>
                <a:spcPts val="0"/>
              </a:spcAft>
              <a:buClr>
                <a:schemeClr val="dk1"/>
              </a:buClr>
              <a:buSzPts val="3200"/>
              <a:buFont typeface="Noto Sans Symbols"/>
              <a:buChar char="❖"/>
            </a:pPr>
            <a:r>
              <a:rPr lang="en-US"/>
              <a:t> </a:t>
            </a:r>
            <a:r>
              <a:rPr lang="en-US" sz="3000">
                <a:solidFill>
                  <a:srgbClr val="000000"/>
                </a:solidFill>
                <a:latin typeface="Book Antiqua"/>
                <a:ea typeface="Book Antiqua"/>
                <a:cs typeface="Book Antiqua"/>
                <a:sym typeface="Book Antiqua"/>
              </a:rPr>
              <a:t>Hazardous and often accidents take place</a:t>
            </a:r>
            <a:endParaRPr sz="3000">
              <a:solidFill>
                <a:srgbClr val="000000"/>
              </a:solidFill>
              <a:latin typeface="Book Antiqua"/>
              <a:ea typeface="Book Antiqua"/>
              <a:cs typeface="Book Antiqua"/>
              <a:sym typeface="Book Antiqua"/>
            </a:endParaRPr>
          </a:p>
          <a:p>
            <a:pPr indent="-88900" lvl="0" marL="342900" rtl="0" algn="l">
              <a:lnSpc>
                <a:spcPct val="95000"/>
              </a:lnSpc>
              <a:spcBef>
                <a:spcPts val="800"/>
              </a:spcBef>
              <a:spcAft>
                <a:spcPts val="0"/>
              </a:spcAft>
              <a:buClr>
                <a:schemeClr val="dk1"/>
              </a:buClr>
              <a:buSzPts val="4000"/>
              <a:buFont typeface="Noto Sans Symbols"/>
              <a:buNone/>
            </a:pPr>
            <a:r>
              <a:t/>
            </a:r>
            <a:endParaRPr sz="3000">
              <a:solidFill>
                <a:srgbClr val="000000"/>
              </a:solidFill>
              <a:latin typeface="Book Antiqua"/>
              <a:ea typeface="Book Antiqua"/>
              <a:cs typeface="Book Antiqua"/>
              <a:sym typeface="Book Antiqua"/>
            </a:endParaRPr>
          </a:p>
          <a:p>
            <a:pPr indent="-342900" lvl="0" marL="342900" rtl="0" algn="l">
              <a:lnSpc>
                <a:spcPct val="95000"/>
              </a:lnSpc>
              <a:spcBef>
                <a:spcPts val="800"/>
              </a:spcBef>
              <a:spcAft>
                <a:spcPts val="0"/>
              </a:spcAft>
              <a:buClr>
                <a:srgbClr val="000000"/>
              </a:buClr>
              <a:buSzPts val="4000"/>
              <a:buFont typeface="Calibri"/>
              <a:buChar char="❖"/>
            </a:pPr>
            <a:r>
              <a:rPr lang="en-US" sz="3000">
                <a:solidFill>
                  <a:srgbClr val="000000"/>
                </a:solidFill>
                <a:latin typeface="Book Antiqua"/>
                <a:ea typeface="Book Antiqua"/>
                <a:cs typeface="Book Antiqua"/>
                <a:sym typeface="Book Antiqua"/>
              </a:rPr>
              <a:t>Rate of accidents increasing day by day</a:t>
            </a:r>
            <a:endParaRPr sz="3000">
              <a:solidFill>
                <a:srgbClr val="000000"/>
              </a:solidFill>
              <a:latin typeface="Book Antiqua"/>
              <a:ea typeface="Book Antiqua"/>
              <a:cs typeface="Book Antiqua"/>
              <a:sym typeface="Book Antiqua"/>
            </a:endParaRPr>
          </a:p>
          <a:p>
            <a:pPr indent="-139700" lvl="0" marL="342900" rtl="0" algn="l">
              <a:lnSpc>
                <a:spcPct val="95000"/>
              </a:lnSpc>
              <a:spcBef>
                <a:spcPts val="640"/>
              </a:spcBef>
              <a:spcAft>
                <a:spcPts val="0"/>
              </a:spcAft>
              <a:buClr>
                <a:schemeClr val="dk1"/>
              </a:buClr>
              <a:buSzPts val="3200"/>
              <a:buFont typeface="Noto Sans Symbols"/>
              <a:buNone/>
            </a:pPr>
            <a:r>
              <a:t/>
            </a:r>
            <a:endParaRPr>
              <a:solidFill>
                <a:srgbClr val="000000"/>
              </a:solidFill>
              <a:latin typeface="Calibri"/>
              <a:ea typeface="Calibri"/>
              <a:cs typeface="Calibri"/>
              <a:sym typeface="Calibri"/>
            </a:endParaRPr>
          </a:p>
          <a:p>
            <a:pPr indent="0" lvl="0" marL="0" rtl="0" algn="l">
              <a:lnSpc>
                <a:spcPct val="95000"/>
              </a:lnSpc>
              <a:spcBef>
                <a:spcPts val="640"/>
              </a:spcBef>
              <a:spcAft>
                <a:spcPts val="0"/>
              </a:spcAft>
              <a:buClr>
                <a:schemeClr val="dk1"/>
              </a:buClr>
              <a:buSzPts val="3200"/>
              <a:buFont typeface="Noto Sans Symbols"/>
              <a:buNone/>
            </a:pPr>
            <a:r>
              <a:t/>
            </a:r>
            <a:endParaRPr>
              <a:latin typeface="Book Antiqua"/>
              <a:ea typeface="Book Antiqua"/>
              <a:cs typeface="Book Antiqua"/>
              <a:sym typeface="Book Antiqua"/>
            </a:endParaRPr>
          </a:p>
        </p:txBody>
      </p:sp>
      <p:pic>
        <p:nvPicPr>
          <p:cNvPr id="86" name="Google Shape;86;p3"/>
          <p:cNvPicPr preferRelativeResize="0"/>
          <p:nvPr>
            <p:ph idx="2" type="body"/>
          </p:nvPr>
        </p:nvPicPr>
        <p:blipFill rotWithShape="1">
          <a:blip r:embed="rId3">
            <a:alphaModFix/>
          </a:blip>
          <a:srcRect b="0" l="0" r="0" t="0"/>
          <a:stretch/>
        </p:blipFill>
        <p:spPr>
          <a:xfrm>
            <a:off x="6160135" y="2006600"/>
            <a:ext cx="5949315" cy="43967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78cdecb029_0_0"/>
          <p:cNvSpPr txBox="1"/>
          <p:nvPr>
            <p:ph idx="1" type="body"/>
          </p:nvPr>
        </p:nvSpPr>
        <p:spPr>
          <a:xfrm>
            <a:off x="50" y="115675"/>
            <a:ext cx="12192000" cy="6742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5000" u="sng">
                <a:solidFill>
                  <a:srgbClr val="050505"/>
                </a:solidFill>
                <a:highlight>
                  <a:srgbClr val="E4E6EB"/>
                </a:highlight>
              </a:rPr>
              <a:t>Snapshots of UI:</a:t>
            </a:r>
            <a:endParaRPr sz="5000" u="sng">
              <a:solidFill>
                <a:srgbClr val="050505"/>
              </a:solidFill>
              <a:highlight>
                <a:srgbClr val="E4E6EB"/>
              </a:highlight>
            </a:endParaRPr>
          </a:p>
          <a:p>
            <a:pPr indent="0" lvl="0" marL="0" rtl="0" algn="l">
              <a:spcBef>
                <a:spcPts val="360"/>
              </a:spcBef>
              <a:spcAft>
                <a:spcPts val="0"/>
              </a:spcAft>
              <a:buNone/>
            </a:pPr>
            <a:r>
              <a:t/>
            </a:r>
            <a:endParaRPr sz="3450">
              <a:solidFill>
                <a:srgbClr val="050505"/>
              </a:solidFill>
              <a:highlight>
                <a:srgbClr val="E4E6EB"/>
              </a:highlight>
              <a:latin typeface="Calibri"/>
              <a:ea typeface="Calibri"/>
              <a:cs typeface="Calibri"/>
              <a:sym typeface="Calibri"/>
            </a:endParaRPr>
          </a:p>
          <a:p>
            <a:pPr indent="0" lvl="0" marL="0" rtl="0" algn="l">
              <a:spcBef>
                <a:spcPts val="360"/>
              </a:spcBef>
              <a:spcAft>
                <a:spcPts val="0"/>
              </a:spcAft>
              <a:buNone/>
            </a:pPr>
            <a:r>
              <a:t/>
            </a:r>
            <a:endParaRPr sz="3450">
              <a:solidFill>
                <a:srgbClr val="050505"/>
              </a:solidFill>
              <a:highlight>
                <a:srgbClr val="E4E6EB"/>
              </a:highlight>
              <a:latin typeface="Calibri"/>
              <a:ea typeface="Calibri"/>
              <a:cs typeface="Calibri"/>
              <a:sym typeface="Calibri"/>
            </a:endParaRPr>
          </a:p>
          <a:p>
            <a:pPr indent="0" lvl="0" marL="0" rtl="0" algn="l">
              <a:spcBef>
                <a:spcPts val="360"/>
              </a:spcBef>
              <a:spcAft>
                <a:spcPts val="0"/>
              </a:spcAft>
              <a:buNone/>
            </a:pPr>
            <a:r>
              <a:t/>
            </a:r>
            <a:endParaRPr sz="3450">
              <a:solidFill>
                <a:srgbClr val="050505"/>
              </a:solidFill>
              <a:highlight>
                <a:srgbClr val="E4E6EB"/>
              </a:highlight>
              <a:latin typeface="Calibri"/>
              <a:ea typeface="Calibri"/>
              <a:cs typeface="Calibri"/>
              <a:sym typeface="Calibri"/>
            </a:endParaRPr>
          </a:p>
          <a:p>
            <a:pPr indent="0" lvl="0" marL="0" rtl="0" algn="l">
              <a:spcBef>
                <a:spcPts val="360"/>
              </a:spcBef>
              <a:spcAft>
                <a:spcPts val="0"/>
              </a:spcAft>
              <a:buNone/>
            </a:pPr>
            <a:r>
              <a:t/>
            </a:r>
            <a:endParaRPr sz="3450">
              <a:solidFill>
                <a:srgbClr val="050505"/>
              </a:solidFill>
              <a:highlight>
                <a:srgbClr val="E4E6EB"/>
              </a:highlight>
              <a:latin typeface="Calibri"/>
              <a:ea typeface="Calibri"/>
              <a:cs typeface="Calibri"/>
              <a:sym typeface="Calibri"/>
            </a:endParaRPr>
          </a:p>
          <a:p>
            <a:pPr indent="0" lvl="0" marL="0" rtl="0" algn="l">
              <a:spcBef>
                <a:spcPts val="360"/>
              </a:spcBef>
              <a:spcAft>
                <a:spcPts val="0"/>
              </a:spcAft>
              <a:buNone/>
            </a:pPr>
            <a:r>
              <a:t/>
            </a:r>
            <a:endParaRPr sz="3450">
              <a:solidFill>
                <a:srgbClr val="050505"/>
              </a:solidFill>
              <a:highlight>
                <a:srgbClr val="E4E6EB"/>
              </a:highlight>
              <a:latin typeface="Calibri"/>
              <a:ea typeface="Calibri"/>
              <a:cs typeface="Calibri"/>
              <a:sym typeface="Calibri"/>
            </a:endParaRPr>
          </a:p>
          <a:p>
            <a:pPr indent="0" lvl="0" marL="0" rtl="0" algn="l">
              <a:spcBef>
                <a:spcPts val="360"/>
              </a:spcBef>
              <a:spcAft>
                <a:spcPts val="0"/>
              </a:spcAft>
              <a:buNone/>
            </a:pPr>
            <a:r>
              <a:t/>
            </a:r>
            <a:endParaRPr sz="3450">
              <a:solidFill>
                <a:srgbClr val="050505"/>
              </a:solidFill>
              <a:highlight>
                <a:srgbClr val="E4E6EB"/>
              </a:highlight>
              <a:latin typeface="Calibri"/>
              <a:ea typeface="Calibri"/>
              <a:cs typeface="Calibri"/>
              <a:sym typeface="Calibri"/>
            </a:endParaRPr>
          </a:p>
          <a:p>
            <a:pPr indent="0" lvl="0" marL="0" rtl="0" algn="l">
              <a:spcBef>
                <a:spcPts val="360"/>
              </a:spcBef>
              <a:spcAft>
                <a:spcPts val="0"/>
              </a:spcAft>
              <a:buNone/>
            </a:pPr>
            <a:r>
              <a:t/>
            </a:r>
            <a:endParaRPr sz="3450">
              <a:solidFill>
                <a:srgbClr val="050505"/>
              </a:solidFill>
              <a:highlight>
                <a:srgbClr val="E4E6EB"/>
              </a:highlight>
              <a:latin typeface="Calibri"/>
              <a:ea typeface="Calibri"/>
              <a:cs typeface="Calibri"/>
              <a:sym typeface="Calibri"/>
            </a:endParaRPr>
          </a:p>
          <a:p>
            <a:pPr indent="0" lvl="0" marL="0" rtl="0" algn="l">
              <a:spcBef>
                <a:spcPts val="360"/>
              </a:spcBef>
              <a:spcAft>
                <a:spcPts val="0"/>
              </a:spcAft>
              <a:buNone/>
            </a:pPr>
            <a:r>
              <a:t/>
            </a:r>
            <a:endParaRPr sz="3450">
              <a:solidFill>
                <a:srgbClr val="050505"/>
              </a:solidFill>
              <a:highlight>
                <a:srgbClr val="E4E6EB"/>
              </a:highlight>
              <a:latin typeface="Calibri"/>
              <a:ea typeface="Calibri"/>
              <a:cs typeface="Calibri"/>
              <a:sym typeface="Calibri"/>
            </a:endParaRPr>
          </a:p>
          <a:p>
            <a:pPr indent="0" lvl="0" marL="0" rtl="0" algn="l">
              <a:spcBef>
                <a:spcPts val="360"/>
              </a:spcBef>
              <a:spcAft>
                <a:spcPts val="0"/>
              </a:spcAft>
              <a:buNone/>
            </a:pPr>
            <a:r>
              <a:rPr lang="en-US" sz="3450">
                <a:solidFill>
                  <a:srgbClr val="050505"/>
                </a:solidFill>
                <a:highlight>
                  <a:srgbClr val="E4E6EB"/>
                </a:highlight>
                <a:latin typeface="Calibri"/>
                <a:ea typeface="Calibri"/>
                <a:cs typeface="Calibri"/>
                <a:sym typeface="Calibri"/>
              </a:rPr>
              <a:t>                             </a:t>
            </a:r>
            <a:r>
              <a:rPr lang="en-US" sz="3000">
                <a:solidFill>
                  <a:srgbClr val="050505"/>
                </a:solidFill>
                <a:highlight>
                  <a:srgbClr val="E4E6EB"/>
                </a:highlight>
              </a:rPr>
              <a:t>Log in and Account information</a:t>
            </a:r>
            <a:endParaRPr sz="3000"/>
          </a:p>
        </p:txBody>
      </p:sp>
      <p:pic>
        <p:nvPicPr>
          <p:cNvPr id="251" name="Google Shape;251;g78cdecb029_0_0"/>
          <p:cNvPicPr preferRelativeResize="0"/>
          <p:nvPr/>
        </p:nvPicPr>
        <p:blipFill>
          <a:blip r:embed="rId3">
            <a:alphaModFix/>
          </a:blip>
          <a:stretch>
            <a:fillRect/>
          </a:stretch>
        </p:blipFill>
        <p:spPr>
          <a:xfrm>
            <a:off x="7324100" y="1457325"/>
            <a:ext cx="3724275" cy="4527926"/>
          </a:xfrm>
          <a:prstGeom prst="rect">
            <a:avLst/>
          </a:prstGeom>
          <a:noFill/>
          <a:ln>
            <a:noFill/>
          </a:ln>
        </p:spPr>
      </p:pic>
      <p:pic>
        <p:nvPicPr>
          <p:cNvPr id="252" name="Google Shape;252;g78cdecb029_0_0"/>
          <p:cNvPicPr preferRelativeResize="0"/>
          <p:nvPr/>
        </p:nvPicPr>
        <p:blipFill>
          <a:blip r:embed="rId4">
            <a:alphaModFix/>
          </a:blip>
          <a:stretch>
            <a:fillRect/>
          </a:stretch>
        </p:blipFill>
        <p:spPr>
          <a:xfrm>
            <a:off x="1027725" y="1457325"/>
            <a:ext cx="3790950" cy="4527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78cdecb029_0_55"/>
          <p:cNvSpPr txBox="1"/>
          <p:nvPr>
            <p:ph idx="1" type="body"/>
          </p:nvPr>
        </p:nvSpPr>
        <p:spPr>
          <a:xfrm>
            <a:off x="50" y="115675"/>
            <a:ext cx="12192000" cy="6610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a:t>
            </a:r>
            <a:r>
              <a:rPr lang="en-US" sz="3000">
                <a:solidFill>
                  <a:srgbClr val="000000"/>
                </a:solidFill>
                <a:latin typeface="Book Antiqua"/>
                <a:ea typeface="Book Antiqua"/>
                <a:cs typeface="Book Antiqua"/>
                <a:sym typeface="Book Antiqua"/>
              </a:rPr>
              <a:t>Map                                                 Homepage</a:t>
            </a:r>
            <a:endParaRPr sz="3000">
              <a:solidFill>
                <a:srgbClr val="000000"/>
              </a:solidFill>
              <a:latin typeface="Book Antiqua"/>
              <a:ea typeface="Book Antiqua"/>
              <a:cs typeface="Book Antiqua"/>
              <a:sym typeface="Book Antiqua"/>
            </a:endParaRPr>
          </a:p>
        </p:txBody>
      </p:sp>
      <p:pic>
        <p:nvPicPr>
          <p:cNvPr id="259" name="Google Shape;259;g78cdecb029_0_55"/>
          <p:cNvPicPr preferRelativeResize="0"/>
          <p:nvPr/>
        </p:nvPicPr>
        <p:blipFill>
          <a:blip r:embed="rId3">
            <a:alphaModFix/>
          </a:blip>
          <a:stretch>
            <a:fillRect/>
          </a:stretch>
        </p:blipFill>
        <p:spPr>
          <a:xfrm>
            <a:off x="1389000" y="1210363"/>
            <a:ext cx="3762375" cy="4133850"/>
          </a:xfrm>
          <a:prstGeom prst="rect">
            <a:avLst/>
          </a:prstGeom>
          <a:noFill/>
          <a:ln>
            <a:noFill/>
          </a:ln>
        </p:spPr>
      </p:pic>
      <p:pic>
        <p:nvPicPr>
          <p:cNvPr id="260" name="Google Shape;260;g78cdecb029_0_55"/>
          <p:cNvPicPr preferRelativeResize="0"/>
          <p:nvPr/>
        </p:nvPicPr>
        <p:blipFill>
          <a:blip r:embed="rId4">
            <a:alphaModFix/>
          </a:blip>
          <a:stretch>
            <a:fillRect/>
          </a:stretch>
        </p:blipFill>
        <p:spPr>
          <a:xfrm>
            <a:off x="7212925" y="1163425"/>
            <a:ext cx="3781425" cy="4227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78cdecb029_0_17"/>
          <p:cNvSpPr txBox="1"/>
          <p:nvPr>
            <p:ph idx="1" type="body"/>
          </p:nvPr>
        </p:nvSpPr>
        <p:spPr>
          <a:xfrm>
            <a:off x="50" y="115675"/>
            <a:ext cx="12192000" cy="6610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rPr lang="en-US">
                <a:solidFill>
                  <a:srgbClr val="000000"/>
                </a:solidFill>
              </a:rPr>
              <a:t>                           </a:t>
            </a:r>
            <a:r>
              <a:rPr lang="en-US" sz="3000">
                <a:solidFill>
                  <a:srgbClr val="000000"/>
                </a:solidFill>
                <a:latin typeface="Calibri"/>
                <a:ea typeface="Calibri"/>
                <a:cs typeface="Calibri"/>
                <a:sym typeface="Calibri"/>
              </a:rPr>
              <a:t> </a:t>
            </a:r>
            <a:r>
              <a:rPr lang="en-US" sz="3000">
                <a:solidFill>
                  <a:srgbClr val="000000"/>
                </a:solidFill>
                <a:latin typeface="Book Antiqua"/>
                <a:ea typeface="Book Antiqua"/>
                <a:cs typeface="Book Antiqua"/>
                <a:sym typeface="Book Antiqua"/>
              </a:rPr>
              <a:t>Gas State                                         Worker Tracking</a:t>
            </a:r>
            <a:endParaRPr sz="3000">
              <a:solidFill>
                <a:srgbClr val="000000"/>
              </a:solidFill>
              <a:latin typeface="Book Antiqua"/>
              <a:ea typeface="Book Antiqua"/>
              <a:cs typeface="Book Antiqua"/>
              <a:sym typeface="Book Antiqua"/>
            </a:endParaRPr>
          </a:p>
        </p:txBody>
      </p:sp>
      <p:pic>
        <p:nvPicPr>
          <p:cNvPr id="267" name="Google Shape;267;g78cdecb029_0_17"/>
          <p:cNvPicPr preferRelativeResize="0"/>
          <p:nvPr/>
        </p:nvPicPr>
        <p:blipFill>
          <a:blip r:embed="rId3">
            <a:alphaModFix/>
          </a:blip>
          <a:stretch>
            <a:fillRect/>
          </a:stretch>
        </p:blipFill>
        <p:spPr>
          <a:xfrm>
            <a:off x="1478638" y="1452563"/>
            <a:ext cx="3781425" cy="3952875"/>
          </a:xfrm>
          <a:prstGeom prst="rect">
            <a:avLst/>
          </a:prstGeom>
          <a:noFill/>
          <a:ln>
            <a:noFill/>
          </a:ln>
        </p:spPr>
      </p:pic>
      <p:pic>
        <p:nvPicPr>
          <p:cNvPr id="268" name="Google Shape;268;g78cdecb029_0_17"/>
          <p:cNvPicPr preferRelativeResize="0"/>
          <p:nvPr/>
        </p:nvPicPr>
        <p:blipFill>
          <a:blip r:embed="rId4">
            <a:alphaModFix/>
          </a:blip>
          <a:stretch>
            <a:fillRect/>
          </a:stretch>
        </p:blipFill>
        <p:spPr>
          <a:xfrm>
            <a:off x="7276125" y="1500200"/>
            <a:ext cx="3752850" cy="3905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78cdecb029_0_22"/>
          <p:cNvSpPr txBox="1"/>
          <p:nvPr>
            <p:ph idx="1" type="body"/>
          </p:nvPr>
        </p:nvSpPr>
        <p:spPr>
          <a:xfrm>
            <a:off x="50" y="115675"/>
            <a:ext cx="12192000" cy="6610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t/>
            </a:r>
            <a:endParaRPr sz="3000">
              <a:solidFill>
                <a:srgbClr val="000000"/>
              </a:solidFill>
              <a:latin typeface="Book Antiqua"/>
              <a:ea typeface="Book Antiqua"/>
              <a:cs typeface="Book Antiqua"/>
              <a:sym typeface="Book Antiqua"/>
            </a:endParaRPr>
          </a:p>
          <a:p>
            <a:pPr indent="0" lvl="0" marL="0" rtl="0" algn="l">
              <a:spcBef>
                <a:spcPts val="360"/>
              </a:spcBef>
              <a:spcAft>
                <a:spcPts val="0"/>
              </a:spcAft>
              <a:buNone/>
            </a:pPr>
            <a:r>
              <a:rPr lang="en-US" sz="3000">
                <a:solidFill>
                  <a:srgbClr val="000000"/>
                </a:solidFill>
                <a:latin typeface="Book Antiqua"/>
                <a:ea typeface="Book Antiqua"/>
                <a:cs typeface="Book Antiqua"/>
                <a:sym typeface="Book Antiqua"/>
              </a:rPr>
              <a:t>                 </a:t>
            </a:r>
            <a:r>
              <a:rPr lang="en-US" sz="3000">
                <a:solidFill>
                  <a:srgbClr val="000000"/>
                </a:solidFill>
                <a:latin typeface="Book Antiqua"/>
                <a:ea typeface="Book Antiqua"/>
                <a:cs typeface="Book Antiqua"/>
                <a:sym typeface="Book Antiqua"/>
              </a:rPr>
              <a:t>Worker Location                              History of Location</a:t>
            </a:r>
            <a:endParaRPr sz="3000">
              <a:solidFill>
                <a:srgbClr val="000000"/>
              </a:solidFill>
              <a:latin typeface="Book Antiqua"/>
              <a:ea typeface="Book Antiqua"/>
              <a:cs typeface="Book Antiqua"/>
              <a:sym typeface="Book Antiqua"/>
            </a:endParaRPr>
          </a:p>
        </p:txBody>
      </p:sp>
      <p:pic>
        <p:nvPicPr>
          <p:cNvPr id="275" name="Google Shape;275;g78cdecb029_0_22"/>
          <p:cNvPicPr preferRelativeResize="0"/>
          <p:nvPr/>
        </p:nvPicPr>
        <p:blipFill>
          <a:blip r:embed="rId3">
            <a:alphaModFix/>
          </a:blip>
          <a:stretch>
            <a:fillRect/>
          </a:stretch>
        </p:blipFill>
        <p:spPr>
          <a:xfrm>
            <a:off x="1275550" y="1443025"/>
            <a:ext cx="3790950" cy="3971925"/>
          </a:xfrm>
          <a:prstGeom prst="rect">
            <a:avLst/>
          </a:prstGeom>
          <a:noFill/>
          <a:ln>
            <a:noFill/>
          </a:ln>
        </p:spPr>
      </p:pic>
      <p:pic>
        <p:nvPicPr>
          <p:cNvPr id="276" name="Google Shape;276;g78cdecb029_0_22"/>
          <p:cNvPicPr preferRelativeResize="0"/>
          <p:nvPr/>
        </p:nvPicPr>
        <p:blipFill>
          <a:blip r:embed="rId4">
            <a:alphaModFix/>
          </a:blip>
          <a:stretch>
            <a:fillRect/>
          </a:stretch>
        </p:blipFill>
        <p:spPr>
          <a:xfrm>
            <a:off x="7012350" y="1466850"/>
            <a:ext cx="3752850" cy="3924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78cdecb029_0_27"/>
          <p:cNvSpPr txBox="1"/>
          <p:nvPr>
            <p:ph idx="1" type="body"/>
          </p:nvPr>
        </p:nvSpPr>
        <p:spPr>
          <a:xfrm>
            <a:off x="50" y="115675"/>
            <a:ext cx="12192000" cy="6610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rPr lang="en-US" sz="3000">
                <a:solidFill>
                  <a:srgbClr val="000000"/>
                </a:solidFill>
                <a:latin typeface="Calibri"/>
                <a:ea typeface="Calibri"/>
                <a:cs typeface="Calibri"/>
                <a:sym typeface="Calibri"/>
              </a:rPr>
              <a:t>                  </a:t>
            </a:r>
            <a:r>
              <a:rPr lang="en-US" sz="3000">
                <a:solidFill>
                  <a:srgbClr val="000000"/>
                </a:solidFill>
                <a:latin typeface="Book Antiqua"/>
                <a:ea typeface="Book Antiqua"/>
                <a:cs typeface="Book Antiqua"/>
                <a:sym typeface="Book Antiqua"/>
              </a:rPr>
              <a:t> </a:t>
            </a:r>
            <a:endParaRPr sz="3000">
              <a:solidFill>
                <a:srgbClr val="000000"/>
              </a:solidFill>
              <a:latin typeface="Book Antiqua"/>
              <a:ea typeface="Book Antiqua"/>
              <a:cs typeface="Book Antiqua"/>
              <a:sym typeface="Book Antiqua"/>
            </a:endParaRPr>
          </a:p>
          <a:p>
            <a:pPr indent="0" lvl="0" marL="0" rtl="0" algn="l">
              <a:spcBef>
                <a:spcPts val="360"/>
              </a:spcBef>
              <a:spcAft>
                <a:spcPts val="0"/>
              </a:spcAft>
              <a:buNone/>
            </a:pPr>
            <a:r>
              <a:rPr lang="en-US" sz="3000">
                <a:solidFill>
                  <a:srgbClr val="000000"/>
                </a:solidFill>
                <a:latin typeface="Book Antiqua"/>
                <a:ea typeface="Book Antiqua"/>
                <a:cs typeface="Book Antiqua"/>
                <a:sym typeface="Book Antiqua"/>
              </a:rPr>
              <a:t>                 </a:t>
            </a:r>
            <a:r>
              <a:rPr lang="en-US" sz="3000">
                <a:solidFill>
                  <a:srgbClr val="000000"/>
                </a:solidFill>
                <a:latin typeface="Book Antiqua"/>
                <a:ea typeface="Book Antiqua"/>
                <a:cs typeface="Book Antiqua"/>
                <a:sym typeface="Book Antiqua"/>
              </a:rPr>
              <a:t>Accident History                                   State History</a:t>
            </a:r>
            <a:endParaRPr sz="3000">
              <a:solidFill>
                <a:srgbClr val="000000"/>
              </a:solidFill>
              <a:latin typeface="Book Antiqua"/>
              <a:ea typeface="Book Antiqua"/>
              <a:cs typeface="Book Antiqua"/>
              <a:sym typeface="Book Antiqua"/>
            </a:endParaRPr>
          </a:p>
        </p:txBody>
      </p:sp>
      <p:pic>
        <p:nvPicPr>
          <p:cNvPr id="283" name="Google Shape;283;g78cdecb029_0_27"/>
          <p:cNvPicPr preferRelativeResize="0"/>
          <p:nvPr/>
        </p:nvPicPr>
        <p:blipFill>
          <a:blip r:embed="rId3">
            <a:alphaModFix/>
          </a:blip>
          <a:stretch>
            <a:fillRect/>
          </a:stretch>
        </p:blipFill>
        <p:spPr>
          <a:xfrm>
            <a:off x="1278075" y="1294600"/>
            <a:ext cx="3752850" cy="3905250"/>
          </a:xfrm>
          <a:prstGeom prst="rect">
            <a:avLst/>
          </a:prstGeom>
          <a:noFill/>
          <a:ln>
            <a:noFill/>
          </a:ln>
        </p:spPr>
      </p:pic>
      <p:pic>
        <p:nvPicPr>
          <p:cNvPr id="284" name="Google Shape;284;g78cdecb029_0_27"/>
          <p:cNvPicPr preferRelativeResize="0"/>
          <p:nvPr/>
        </p:nvPicPr>
        <p:blipFill>
          <a:blip r:embed="rId4">
            <a:alphaModFix/>
          </a:blip>
          <a:stretch>
            <a:fillRect/>
          </a:stretch>
        </p:blipFill>
        <p:spPr>
          <a:xfrm>
            <a:off x="6991063" y="1261250"/>
            <a:ext cx="3762375" cy="3971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78cdecb029_0_32"/>
          <p:cNvSpPr txBox="1"/>
          <p:nvPr>
            <p:ph idx="1" type="body"/>
          </p:nvPr>
        </p:nvSpPr>
        <p:spPr>
          <a:xfrm>
            <a:off x="50" y="115675"/>
            <a:ext cx="12192000" cy="6610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t/>
            </a:r>
            <a:endParaRPr sz="3000">
              <a:solidFill>
                <a:srgbClr val="000000"/>
              </a:solidFill>
              <a:latin typeface="Calibri"/>
              <a:ea typeface="Calibri"/>
              <a:cs typeface="Calibri"/>
              <a:sym typeface="Calibri"/>
            </a:endParaRPr>
          </a:p>
          <a:p>
            <a:pPr indent="0" lvl="0" marL="0" rtl="0" algn="l">
              <a:spcBef>
                <a:spcPts val="360"/>
              </a:spcBef>
              <a:spcAft>
                <a:spcPts val="0"/>
              </a:spcAft>
              <a:buNone/>
            </a:pPr>
            <a:r>
              <a:rPr lang="en-US" sz="3000">
                <a:solidFill>
                  <a:srgbClr val="000000"/>
                </a:solidFill>
                <a:latin typeface="Calibri"/>
                <a:ea typeface="Calibri"/>
                <a:cs typeface="Calibri"/>
                <a:sym typeface="Calibri"/>
              </a:rPr>
              <a:t>                  </a:t>
            </a:r>
            <a:r>
              <a:rPr lang="en-US" sz="3000">
                <a:solidFill>
                  <a:srgbClr val="000000"/>
                </a:solidFill>
                <a:latin typeface="Book Antiqua"/>
                <a:ea typeface="Book Antiqua"/>
                <a:cs typeface="Book Antiqua"/>
                <a:sym typeface="Book Antiqua"/>
              </a:rPr>
              <a:t>State in percentage                           Notification</a:t>
            </a:r>
            <a:endParaRPr sz="3000">
              <a:solidFill>
                <a:srgbClr val="000000"/>
              </a:solidFill>
              <a:latin typeface="Book Antiqua"/>
              <a:ea typeface="Book Antiqua"/>
              <a:cs typeface="Book Antiqua"/>
              <a:sym typeface="Book Antiqua"/>
            </a:endParaRPr>
          </a:p>
        </p:txBody>
      </p:sp>
      <p:pic>
        <p:nvPicPr>
          <p:cNvPr id="291" name="Google Shape;291;g78cdecb029_0_32"/>
          <p:cNvPicPr preferRelativeResize="0"/>
          <p:nvPr/>
        </p:nvPicPr>
        <p:blipFill>
          <a:blip r:embed="rId3">
            <a:alphaModFix/>
          </a:blip>
          <a:stretch>
            <a:fillRect/>
          </a:stretch>
        </p:blipFill>
        <p:spPr>
          <a:xfrm>
            <a:off x="1332413" y="1472913"/>
            <a:ext cx="3743325" cy="3895725"/>
          </a:xfrm>
          <a:prstGeom prst="rect">
            <a:avLst/>
          </a:prstGeom>
          <a:noFill/>
          <a:ln>
            <a:noFill/>
          </a:ln>
        </p:spPr>
      </p:pic>
      <p:pic>
        <p:nvPicPr>
          <p:cNvPr id="292" name="Google Shape;292;g78cdecb029_0_32"/>
          <p:cNvPicPr preferRelativeResize="0"/>
          <p:nvPr/>
        </p:nvPicPr>
        <p:blipFill>
          <a:blip r:embed="rId4">
            <a:alphaModFix/>
          </a:blip>
          <a:stretch>
            <a:fillRect/>
          </a:stretch>
        </p:blipFill>
        <p:spPr>
          <a:xfrm>
            <a:off x="6443475" y="1458613"/>
            <a:ext cx="3733800" cy="3924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78c5a6ca90_2_0"/>
          <p:cNvSpPr txBox="1"/>
          <p:nvPr>
            <p:ph type="title"/>
          </p:nvPr>
        </p:nvSpPr>
        <p:spPr>
          <a:xfrm>
            <a:off x="-71625" y="190500"/>
            <a:ext cx="12498600" cy="98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5000" u="sng"/>
              <a:t>Heuristic Evaluation from Opposite Group</a:t>
            </a:r>
            <a:endParaRPr sz="5000" u="sng"/>
          </a:p>
        </p:txBody>
      </p:sp>
      <p:pic>
        <p:nvPicPr>
          <p:cNvPr id="299" name="Google Shape;299;g78c5a6ca90_2_0"/>
          <p:cNvPicPr preferRelativeResize="0"/>
          <p:nvPr/>
        </p:nvPicPr>
        <p:blipFill>
          <a:blip r:embed="rId3">
            <a:alphaModFix/>
          </a:blip>
          <a:stretch>
            <a:fillRect/>
          </a:stretch>
        </p:blipFill>
        <p:spPr>
          <a:xfrm>
            <a:off x="1676400" y="1019050"/>
            <a:ext cx="8839200" cy="5838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78c5a6ca90_2_7"/>
          <p:cNvSpPr txBox="1"/>
          <p:nvPr>
            <p:ph type="title"/>
          </p:nvPr>
        </p:nvSpPr>
        <p:spPr>
          <a:xfrm>
            <a:off x="-71625" y="190500"/>
            <a:ext cx="12498600" cy="98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5000" u="sng"/>
              <a:t>Heuristic Evaluation from Opposite Group</a:t>
            </a:r>
            <a:endParaRPr sz="5000" u="sng"/>
          </a:p>
        </p:txBody>
      </p:sp>
      <p:graphicFrame>
        <p:nvGraphicFramePr>
          <p:cNvPr id="306" name="Google Shape;306;g78c5a6ca90_2_7"/>
          <p:cNvGraphicFramePr/>
          <p:nvPr/>
        </p:nvGraphicFramePr>
        <p:xfrm>
          <a:off x="952500" y="2098975"/>
          <a:ext cx="3000000" cy="3000000"/>
        </p:xfrm>
        <a:graphic>
          <a:graphicData uri="http://schemas.openxmlformats.org/drawingml/2006/table">
            <a:tbl>
              <a:tblPr>
                <a:noFill/>
                <a:tableStyleId>{3BC51C75-3F76-40C8-B594-100534EAB0D4}</a:tableStyleId>
              </a:tblPr>
              <a:tblGrid>
                <a:gridCol w="2571750"/>
                <a:gridCol w="2571750"/>
                <a:gridCol w="2571750"/>
                <a:gridCol w="2571750"/>
              </a:tblGrid>
              <a:tr h="381000">
                <a:tc>
                  <a:txBody>
                    <a:bodyPr/>
                    <a:lstStyle/>
                    <a:p>
                      <a:pPr indent="0" lvl="0" marL="0" rtl="0" algn="l">
                        <a:spcBef>
                          <a:spcPts val="0"/>
                        </a:spcBef>
                        <a:spcAft>
                          <a:spcPts val="0"/>
                        </a:spcAft>
                        <a:buNone/>
                      </a:pPr>
                      <a:r>
                        <a:rPr lang="en-US" sz="3000"/>
                        <a:t>Problem No.</a:t>
                      </a:r>
                      <a:endParaRPr sz="3000"/>
                    </a:p>
                  </a:txBody>
                  <a:tcPr marT="91425" marB="91425" marR="91425" marL="91425"/>
                </a:tc>
                <a:tc>
                  <a:txBody>
                    <a:bodyPr/>
                    <a:lstStyle/>
                    <a:p>
                      <a:pPr indent="0" lvl="0" marL="0" rtl="0" algn="l">
                        <a:spcBef>
                          <a:spcPts val="0"/>
                        </a:spcBef>
                        <a:spcAft>
                          <a:spcPts val="0"/>
                        </a:spcAft>
                        <a:buNone/>
                      </a:pPr>
                      <a:r>
                        <a:rPr lang="en-US" sz="3000"/>
                        <a:t>Problem</a:t>
                      </a:r>
                      <a:endParaRPr sz="3000"/>
                    </a:p>
                  </a:txBody>
                  <a:tcPr marT="91425" marB="91425" marR="91425" marL="91425"/>
                </a:tc>
                <a:tc>
                  <a:txBody>
                    <a:bodyPr/>
                    <a:lstStyle/>
                    <a:p>
                      <a:pPr indent="0" lvl="0" marL="0" rtl="0" algn="l">
                        <a:spcBef>
                          <a:spcPts val="0"/>
                        </a:spcBef>
                        <a:spcAft>
                          <a:spcPts val="0"/>
                        </a:spcAft>
                        <a:buNone/>
                      </a:pPr>
                      <a:r>
                        <a:rPr lang="en-US" sz="3000"/>
                        <a:t>No. of violated heuristics</a:t>
                      </a:r>
                      <a:endParaRPr sz="3000"/>
                    </a:p>
                  </a:txBody>
                  <a:tcPr marT="91425" marB="91425" marR="91425" marL="91425"/>
                </a:tc>
                <a:tc>
                  <a:txBody>
                    <a:bodyPr/>
                    <a:lstStyle/>
                    <a:p>
                      <a:pPr indent="0" lvl="0" marL="0" rtl="0" algn="l">
                        <a:spcBef>
                          <a:spcPts val="0"/>
                        </a:spcBef>
                        <a:spcAft>
                          <a:spcPts val="0"/>
                        </a:spcAft>
                        <a:buNone/>
                      </a:pPr>
                      <a:r>
                        <a:rPr lang="en-US" sz="3000"/>
                        <a:t>Severity Score</a:t>
                      </a:r>
                      <a:endParaRPr sz="3000"/>
                    </a:p>
                  </a:txBody>
                  <a:tcPr marT="91425" marB="91425" marR="91425" marL="91425"/>
                </a:tc>
              </a:tr>
              <a:tr h="381000">
                <a:tc>
                  <a:txBody>
                    <a:bodyPr/>
                    <a:lstStyle/>
                    <a:p>
                      <a:pPr indent="0" lvl="0" marL="0" rtl="0" algn="l">
                        <a:spcBef>
                          <a:spcPts val="0"/>
                        </a:spcBef>
                        <a:spcAft>
                          <a:spcPts val="0"/>
                        </a:spcAft>
                        <a:buNone/>
                      </a:pPr>
                      <a:r>
                        <a:rPr lang="en-US" sz="2400"/>
                        <a:t>1</a:t>
                      </a:r>
                      <a:endParaRPr sz="24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The input bars are not properly aligned.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sz="2400"/>
                        <a:t>H1</a:t>
                      </a:r>
                      <a:endParaRPr sz="2400"/>
                    </a:p>
                  </a:txBody>
                  <a:tcPr marT="91425" marB="91425" marR="91425" marL="91425"/>
                </a:tc>
                <a:tc>
                  <a:txBody>
                    <a:bodyPr/>
                    <a:lstStyle/>
                    <a:p>
                      <a:pPr indent="0" lvl="0" marL="0" rtl="0" algn="l">
                        <a:spcBef>
                          <a:spcPts val="0"/>
                        </a:spcBef>
                        <a:spcAft>
                          <a:spcPts val="0"/>
                        </a:spcAft>
                        <a:buNone/>
                      </a:pPr>
                      <a:r>
                        <a:rPr lang="en-US" sz="2400"/>
                        <a:t>2</a:t>
                      </a:r>
                      <a:endParaRPr sz="2400"/>
                    </a:p>
                  </a:txBody>
                  <a:tcPr marT="91425" marB="91425" marR="91425" marL="91425"/>
                </a:tc>
              </a:tr>
            </a:tbl>
          </a:graphicData>
        </a:graphic>
      </p:graphicFrame>
      <p:sp>
        <p:nvSpPr>
          <p:cNvPr id="307" name="Google Shape;307;g78c5a6ca90_2_7"/>
          <p:cNvSpPr txBox="1"/>
          <p:nvPr/>
        </p:nvSpPr>
        <p:spPr>
          <a:xfrm>
            <a:off x="608800" y="5604600"/>
            <a:ext cx="46377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2400">
                <a:solidFill>
                  <a:schemeClr val="dk1"/>
                </a:solidFill>
                <a:latin typeface="Calibri"/>
                <a:ea typeface="Calibri"/>
                <a:cs typeface="Calibri"/>
                <a:sym typeface="Calibri"/>
              </a:rPr>
              <a:t>H1 = </a:t>
            </a:r>
            <a:r>
              <a:rPr lang="en-US" sz="2400">
                <a:solidFill>
                  <a:schemeClr val="dk1"/>
                </a:solidFill>
              </a:rPr>
              <a:t>Visibility of system status</a:t>
            </a:r>
            <a:endParaRPr sz="2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78c5a6ca90_2_23"/>
          <p:cNvSpPr txBox="1"/>
          <p:nvPr>
            <p:ph type="title"/>
          </p:nvPr>
        </p:nvSpPr>
        <p:spPr>
          <a:xfrm>
            <a:off x="-71625" y="190500"/>
            <a:ext cx="12498600" cy="98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5000" u="sng"/>
              <a:t>Heuristic Evaluation from Opposite Group</a:t>
            </a:r>
            <a:endParaRPr sz="5000" u="sng"/>
          </a:p>
        </p:txBody>
      </p:sp>
      <p:pic>
        <p:nvPicPr>
          <p:cNvPr id="314" name="Google Shape;314;g78c5a6ca90_2_23"/>
          <p:cNvPicPr preferRelativeResize="0"/>
          <p:nvPr/>
        </p:nvPicPr>
        <p:blipFill>
          <a:blip r:embed="rId3">
            <a:alphaModFix/>
          </a:blip>
          <a:stretch>
            <a:fillRect/>
          </a:stretch>
        </p:blipFill>
        <p:spPr>
          <a:xfrm>
            <a:off x="2327775" y="1174800"/>
            <a:ext cx="6929624" cy="56832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78c5a6ca90_2_31"/>
          <p:cNvSpPr txBox="1"/>
          <p:nvPr>
            <p:ph type="title"/>
          </p:nvPr>
        </p:nvSpPr>
        <p:spPr>
          <a:xfrm>
            <a:off x="-71625" y="190500"/>
            <a:ext cx="12498600" cy="98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5000" u="sng"/>
              <a:t>Heuristic Evaluation from Opposite Group</a:t>
            </a:r>
            <a:endParaRPr sz="5000" u="sng"/>
          </a:p>
        </p:txBody>
      </p:sp>
      <p:graphicFrame>
        <p:nvGraphicFramePr>
          <p:cNvPr id="321" name="Google Shape;321;g78c5a6ca90_2_31"/>
          <p:cNvGraphicFramePr/>
          <p:nvPr/>
        </p:nvGraphicFramePr>
        <p:xfrm>
          <a:off x="952500" y="2098975"/>
          <a:ext cx="3000000" cy="3000000"/>
        </p:xfrm>
        <a:graphic>
          <a:graphicData uri="http://schemas.openxmlformats.org/drawingml/2006/table">
            <a:tbl>
              <a:tblPr>
                <a:noFill/>
                <a:tableStyleId>{3BC51C75-3F76-40C8-B594-100534EAB0D4}</a:tableStyleId>
              </a:tblPr>
              <a:tblGrid>
                <a:gridCol w="2571750"/>
                <a:gridCol w="2571750"/>
                <a:gridCol w="2571750"/>
                <a:gridCol w="2571750"/>
              </a:tblGrid>
              <a:tr h="381000">
                <a:tc>
                  <a:txBody>
                    <a:bodyPr/>
                    <a:lstStyle/>
                    <a:p>
                      <a:pPr indent="0" lvl="0" marL="0" rtl="0" algn="l">
                        <a:spcBef>
                          <a:spcPts val="0"/>
                        </a:spcBef>
                        <a:spcAft>
                          <a:spcPts val="0"/>
                        </a:spcAft>
                        <a:buNone/>
                      </a:pPr>
                      <a:r>
                        <a:rPr lang="en-US" sz="3000"/>
                        <a:t>Problem No.</a:t>
                      </a:r>
                      <a:endParaRPr sz="3000"/>
                    </a:p>
                  </a:txBody>
                  <a:tcPr marT="91425" marB="91425" marR="91425" marL="91425"/>
                </a:tc>
                <a:tc>
                  <a:txBody>
                    <a:bodyPr/>
                    <a:lstStyle/>
                    <a:p>
                      <a:pPr indent="0" lvl="0" marL="0" rtl="0" algn="l">
                        <a:spcBef>
                          <a:spcPts val="0"/>
                        </a:spcBef>
                        <a:spcAft>
                          <a:spcPts val="0"/>
                        </a:spcAft>
                        <a:buNone/>
                      </a:pPr>
                      <a:r>
                        <a:rPr lang="en-US" sz="3000"/>
                        <a:t>Problem</a:t>
                      </a:r>
                      <a:endParaRPr sz="3000"/>
                    </a:p>
                  </a:txBody>
                  <a:tcPr marT="91425" marB="91425" marR="91425" marL="91425"/>
                </a:tc>
                <a:tc>
                  <a:txBody>
                    <a:bodyPr/>
                    <a:lstStyle/>
                    <a:p>
                      <a:pPr indent="0" lvl="0" marL="0" rtl="0" algn="l">
                        <a:spcBef>
                          <a:spcPts val="0"/>
                        </a:spcBef>
                        <a:spcAft>
                          <a:spcPts val="0"/>
                        </a:spcAft>
                        <a:buNone/>
                      </a:pPr>
                      <a:r>
                        <a:rPr lang="en-US" sz="3000"/>
                        <a:t>No. of violated heuristics</a:t>
                      </a:r>
                      <a:endParaRPr sz="3000"/>
                    </a:p>
                  </a:txBody>
                  <a:tcPr marT="91425" marB="91425" marR="91425" marL="91425"/>
                </a:tc>
                <a:tc>
                  <a:txBody>
                    <a:bodyPr/>
                    <a:lstStyle/>
                    <a:p>
                      <a:pPr indent="0" lvl="0" marL="0" rtl="0" algn="l">
                        <a:spcBef>
                          <a:spcPts val="0"/>
                        </a:spcBef>
                        <a:spcAft>
                          <a:spcPts val="0"/>
                        </a:spcAft>
                        <a:buNone/>
                      </a:pPr>
                      <a:r>
                        <a:rPr lang="en-US" sz="3000"/>
                        <a:t>Severity Score</a:t>
                      </a:r>
                      <a:endParaRPr sz="3000"/>
                    </a:p>
                  </a:txBody>
                  <a:tcPr marT="91425" marB="91425" marR="91425" marL="91425"/>
                </a:tc>
              </a:tr>
              <a:tr h="1541525">
                <a:tc>
                  <a:txBody>
                    <a:bodyPr/>
                    <a:lstStyle/>
                    <a:p>
                      <a:pPr indent="0" lvl="0" marL="0" rtl="0" algn="l">
                        <a:spcBef>
                          <a:spcPts val="0"/>
                        </a:spcBef>
                        <a:spcAft>
                          <a:spcPts val="0"/>
                        </a:spcAft>
                        <a:buNone/>
                      </a:pPr>
                      <a:r>
                        <a:rPr lang="en-US" sz="2400"/>
                        <a:t>2</a:t>
                      </a:r>
                      <a:endParaRPr sz="2400"/>
                    </a:p>
                  </a:txBody>
                  <a:tcPr marT="91425" marB="91425" marR="91425" marL="91425"/>
                </a:tc>
                <a:tc>
                  <a:txBody>
                    <a:bodyPr/>
                    <a:lstStyle/>
                    <a:p>
                      <a:pPr indent="0" lvl="0" marL="0" rtl="0" algn="l">
                        <a:lnSpc>
                          <a:spcPct val="115000"/>
                        </a:lnSpc>
                        <a:spcBef>
                          <a:spcPts val="0"/>
                        </a:spcBef>
                        <a:spcAft>
                          <a:spcPts val="0"/>
                        </a:spcAft>
                        <a:buNone/>
                      </a:pPr>
                      <a:r>
                        <a:rPr lang="en-US" sz="2400">
                          <a:solidFill>
                            <a:schemeClr val="dk1"/>
                          </a:solidFill>
                          <a:latin typeface="Calibri"/>
                          <a:ea typeface="Calibri"/>
                          <a:cs typeface="Calibri"/>
                          <a:sym typeface="Calibri"/>
                        </a:rPr>
                        <a:t>The design of the website is not user friendly.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sz="2400"/>
                        <a:t>H4</a:t>
                      </a:r>
                      <a:endParaRPr sz="2400"/>
                    </a:p>
                  </a:txBody>
                  <a:tcPr marT="91425" marB="91425" marR="91425" marL="91425"/>
                </a:tc>
                <a:tc>
                  <a:txBody>
                    <a:bodyPr/>
                    <a:lstStyle/>
                    <a:p>
                      <a:pPr indent="0" lvl="0" marL="0" rtl="0" algn="l">
                        <a:spcBef>
                          <a:spcPts val="0"/>
                        </a:spcBef>
                        <a:spcAft>
                          <a:spcPts val="0"/>
                        </a:spcAft>
                        <a:buNone/>
                      </a:pPr>
                      <a:r>
                        <a:rPr lang="en-US" sz="2400"/>
                        <a:t>2</a:t>
                      </a:r>
                      <a:endParaRPr sz="2400"/>
                    </a:p>
                  </a:txBody>
                  <a:tcPr marT="91425" marB="91425" marR="91425" marL="91425"/>
                </a:tc>
              </a:tr>
            </a:tbl>
          </a:graphicData>
        </a:graphic>
      </p:graphicFrame>
      <p:sp>
        <p:nvSpPr>
          <p:cNvPr id="322" name="Google Shape;322;g78c5a6ca90_2_31"/>
          <p:cNvSpPr txBox="1"/>
          <p:nvPr/>
        </p:nvSpPr>
        <p:spPr>
          <a:xfrm>
            <a:off x="752050" y="6016425"/>
            <a:ext cx="46377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2400">
                <a:solidFill>
                  <a:schemeClr val="dk1"/>
                </a:solidFill>
                <a:latin typeface="Calibri"/>
                <a:ea typeface="Calibri"/>
                <a:cs typeface="Calibri"/>
                <a:sym typeface="Calibri"/>
              </a:rPr>
              <a:t>H4 = </a:t>
            </a:r>
            <a:r>
              <a:rPr lang="en-US" sz="2400">
                <a:solidFill>
                  <a:schemeClr val="dk1"/>
                </a:solidFill>
              </a:rPr>
              <a:t>Consistency and standards</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609600" y="340995"/>
            <a:ext cx="11582400" cy="142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700"/>
              <a:buNone/>
            </a:pPr>
            <a:r>
              <a:rPr lang="en-US" sz="5000" u="sng"/>
              <a:t>Information Gathering</a:t>
            </a:r>
            <a:endParaRPr sz="5000" u="sng"/>
          </a:p>
        </p:txBody>
      </p:sp>
      <p:sp>
        <p:nvSpPr>
          <p:cNvPr id="92" name="Google Shape;92;p4"/>
          <p:cNvSpPr txBox="1"/>
          <p:nvPr>
            <p:ph idx="1" type="body"/>
          </p:nvPr>
        </p:nvSpPr>
        <p:spPr>
          <a:xfrm>
            <a:off x="1333500" y="2730500"/>
            <a:ext cx="8368665" cy="2921635"/>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0"/>
              </a:spcBef>
              <a:spcAft>
                <a:spcPts val="0"/>
              </a:spcAft>
              <a:buClr>
                <a:srgbClr val="000000"/>
              </a:buClr>
              <a:buSzPts val="4000"/>
              <a:buFont typeface="Calibri"/>
              <a:buChar char="❖"/>
            </a:pPr>
            <a:r>
              <a:rPr lang="en-US" sz="3000">
                <a:solidFill>
                  <a:srgbClr val="000000"/>
                </a:solidFill>
                <a:latin typeface="Book Antiqua"/>
                <a:ea typeface="Book Antiqua"/>
                <a:cs typeface="Book Antiqua"/>
                <a:sym typeface="Book Antiqua"/>
              </a:rPr>
              <a:t>Required information type</a:t>
            </a:r>
            <a:endParaRPr sz="3000">
              <a:solidFill>
                <a:srgbClr val="000000"/>
              </a:solidFill>
              <a:latin typeface="Book Antiqua"/>
              <a:ea typeface="Book Antiqua"/>
              <a:cs typeface="Book Antiqua"/>
              <a:sym typeface="Book Antiqua"/>
            </a:endParaRPr>
          </a:p>
          <a:p>
            <a:pPr indent="-279400" lvl="0" marL="342900" rtl="0" algn="l">
              <a:lnSpc>
                <a:spcPct val="115000"/>
              </a:lnSpc>
              <a:spcBef>
                <a:spcPts val="200"/>
              </a:spcBef>
              <a:spcAft>
                <a:spcPts val="0"/>
              </a:spcAft>
              <a:buClr>
                <a:schemeClr val="dk1"/>
              </a:buClr>
              <a:buSzPts val="1000"/>
              <a:buFont typeface="Noto Sans Symbols"/>
              <a:buNone/>
            </a:pPr>
            <a:r>
              <a:t/>
            </a:r>
            <a:endParaRPr sz="3000">
              <a:solidFill>
                <a:srgbClr val="000000"/>
              </a:solidFill>
              <a:latin typeface="Book Antiqua"/>
              <a:ea typeface="Book Antiqua"/>
              <a:cs typeface="Book Antiqua"/>
              <a:sym typeface="Book Antiqua"/>
            </a:endParaRPr>
          </a:p>
          <a:p>
            <a:pPr indent="-342900" lvl="0" marL="342900" rtl="0" algn="l">
              <a:lnSpc>
                <a:spcPct val="115000"/>
              </a:lnSpc>
              <a:spcBef>
                <a:spcPts val="800"/>
              </a:spcBef>
              <a:spcAft>
                <a:spcPts val="0"/>
              </a:spcAft>
              <a:buClr>
                <a:srgbClr val="000000"/>
              </a:buClr>
              <a:buSzPts val="4000"/>
              <a:buFont typeface="Calibri"/>
              <a:buChar char="❖"/>
            </a:pPr>
            <a:r>
              <a:rPr lang="en-US" sz="3000">
                <a:solidFill>
                  <a:srgbClr val="000000"/>
                </a:solidFill>
                <a:latin typeface="Book Antiqua"/>
                <a:ea typeface="Book Antiqua"/>
                <a:cs typeface="Book Antiqua"/>
                <a:sym typeface="Book Antiqua"/>
              </a:rPr>
              <a:t>Source of information</a:t>
            </a:r>
            <a:endParaRPr sz="3000">
              <a:solidFill>
                <a:srgbClr val="000000"/>
              </a:solidFill>
              <a:latin typeface="Book Antiqua"/>
              <a:ea typeface="Book Antiqua"/>
              <a:cs typeface="Book Antiqua"/>
              <a:sym typeface="Book Antiqua"/>
            </a:endParaRPr>
          </a:p>
          <a:p>
            <a:pPr indent="-279400" lvl="0" marL="342900" rtl="0" algn="l">
              <a:lnSpc>
                <a:spcPct val="115000"/>
              </a:lnSpc>
              <a:spcBef>
                <a:spcPts val="200"/>
              </a:spcBef>
              <a:spcAft>
                <a:spcPts val="0"/>
              </a:spcAft>
              <a:buClr>
                <a:schemeClr val="dk1"/>
              </a:buClr>
              <a:buSzPts val="1000"/>
              <a:buFont typeface="Noto Sans Symbols"/>
              <a:buNone/>
            </a:pPr>
            <a:r>
              <a:t/>
            </a:r>
            <a:endParaRPr sz="3000">
              <a:solidFill>
                <a:srgbClr val="000000"/>
              </a:solidFill>
              <a:latin typeface="Book Antiqua"/>
              <a:ea typeface="Book Antiqua"/>
              <a:cs typeface="Book Antiqua"/>
              <a:sym typeface="Book Antiqua"/>
            </a:endParaRPr>
          </a:p>
          <a:p>
            <a:pPr indent="-342900" lvl="0" marL="342900" rtl="0" algn="l">
              <a:lnSpc>
                <a:spcPct val="115000"/>
              </a:lnSpc>
              <a:spcBef>
                <a:spcPts val="800"/>
              </a:spcBef>
              <a:spcAft>
                <a:spcPts val="0"/>
              </a:spcAft>
              <a:buClr>
                <a:srgbClr val="000000"/>
              </a:buClr>
              <a:buSzPts val="4000"/>
              <a:buFont typeface="Calibri"/>
              <a:buChar char="❖"/>
            </a:pPr>
            <a:r>
              <a:rPr lang="en-US" sz="3000">
                <a:solidFill>
                  <a:srgbClr val="000000"/>
                </a:solidFill>
                <a:latin typeface="Book Antiqua"/>
                <a:ea typeface="Book Antiqua"/>
                <a:cs typeface="Book Antiqua"/>
                <a:sym typeface="Book Antiqua"/>
              </a:rPr>
              <a:t>Approaches for information gathering</a:t>
            </a:r>
            <a:endParaRPr sz="3000">
              <a:solidFill>
                <a:srgbClr val="000000"/>
              </a:solidFill>
              <a:latin typeface="Book Antiqua"/>
              <a:ea typeface="Book Antiqua"/>
              <a:cs typeface="Book Antiqua"/>
              <a:sym typeface="Book Antiqu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78c5a6ca90_2_39"/>
          <p:cNvSpPr txBox="1"/>
          <p:nvPr>
            <p:ph type="title"/>
          </p:nvPr>
        </p:nvSpPr>
        <p:spPr>
          <a:xfrm>
            <a:off x="-71625" y="190500"/>
            <a:ext cx="12498600" cy="98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5000" u="sng"/>
              <a:t>Heuristic Evaluation from Opposite Group</a:t>
            </a:r>
            <a:endParaRPr sz="5000" u="sng"/>
          </a:p>
        </p:txBody>
      </p:sp>
      <p:pic>
        <p:nvPicPr>
          <p:cNvPr id="329" name="Google Shape;329;g78c5a6ca90_2_39"/>
          <p:cNvPicPr preferRelativeResize="0"/>
          <p:nvPr/>
        </p:nvPicPr>
        <p:blipFill>
          <a:blip r:embed="rId3">
            <a:alphaModFix/>
          </a:blip>
          <a:stretch>
            <a:fillRect/>
          </a:stretch>
        </p:blipFill>
        <p:spPr>
          <a:xfrm>
            <a:off x="1808500" y="1174800"/>
            <a:ext cx="8559076" cy="5683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78c5a6ca90_2_47"/>
          <p:cNvSpPr txBox="1"/>
          <p:nvPr>
            <p:ph type="title"/>
          </p:nvPr>
        </p:nvSpPr>
        <p:spPr>
          <a:xfrm>
            <a:off x="-71625" y="190500"/>
            <a:ext cx="12498600" cy="98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5000" u="sng"/>
              <a:t>Heuristic Evaluation from Opposite Group</a:t>
            </a:r>
            <a:endParaRPr sz="5000" u="sng"/>
          </a:p>
        </p:txBody>
      </p:sp>
      <p:graphicFrame>
        <p:nvGraphicFramePr>
          <p:cNvPr id="336" name="Google Shape;336;g78c5a6ca90_2_47"/>
          <p:cNvGraphicFramePr/>
          <p:nvPr/>
        </p:nvGraphicFramePr>
        <p:xfrm>
          <a:off x="952500" y="1568725"/>
          <a:ext cx="3000000" cy="3000000"/>
        </p:xfrm>
        <a:graphic>
          <a:graphicData uri="http://schemas.openxmlformats.org/drawingml/2006/table">
            <a:tbl>
              <a:tblPr>
                <a:noFill/>
                <a:tableStyleId>{3BC51C75-3F76-40C8-B594-100534EAB0D4}</a:tableStyleId>
              </a:tblPr>
              <a:tblGrid>
                <a:gridCol w="2571750"/>
                <a:gridCol w="2571750"/>
                <a:gridCol w="2571750"/>
                <a:gridCol w="2571750"/>
              </a:tblGrid>
              <a:tr h="381000">
                <a:tc>
                  <a:txBody>
                    <a:bodyPr/>
                    <a:lstStyle/>
                    <a:p>
                      <a:pPr indent="0" lvl="0" marL="0" rtl="0" algn="l">
                        <a:spcBef>
                          <a:spcPts val="0"/>
                        </a:spcBef>
                        <a:spcAft>
                          <a:spcPts val="0"/>
                        </a:spcAft>
                        <a:buNone/>
                      </a:pPr>
                      <a:r>
                        <a:rPr lang="en-US" sz="3000"/>
                        <a:t>Problem No.</a:t>
                      </a:r>
                      <a:endParaRPr sz="3000"/>
                    </a:p>
                  </a:txBody>
                  <a:tcPr marT="91425" marB="91425" marR="91425" marL="91425"/>
                </a:tc>
                <a:tc>
                  <a:txBody>
                    <a:bodyPr/>
                    <a:lstStyle/>
                    <a:p>
                      <a:pPr indent="0" lvl="0" marL="0" rtl="0" algn="l">
                        <a:spcBef>
                          <a:spcPts val="0"/>
                        </a:spcBef>
                        <a:spcAft>
                          <a:spcPts val="0"/>
                        </a:spcAft>
                        <a:buNone/>
                      </a:pPr>
                      <a:r>
                        <a:rPr lang="en-US" sz="3000"/>
                        <a:t>Problem</a:t>
                      </a:r>
                      <a:endParaRPr sz="3000"/>
                    </a:p>
                  </a:txBody>
                  <a:tcPr marT="91425" marB="91425" marR="91425" marL="91425"/>
                </a:tc>
                <a:tc>
                  <a:txBody>
                    <a:bodyPr/>
                    <a:lstStyle/>
                    <a:p>
                      <a:pPr indent="0" lvl="0" marL="0" rtl="0" algn="l">
                        <a:spcBef>
                          <a:spcPts val="0"/>
                        </a:spcBef>
                        <a:spcAft>
                          <a:spcPts val="0"/>
                        </a:spcAft>
                        <a:buNone/>
                      </a:pPr>
                      <a:r>
                        <a:rPr lang="en-US" sz="3000"/>
                        <a:t>No. of violated heuristics</a:t>
                      </a:r>
                      <a:endParaRPr sz="3000"/>
                    </a:p>
                  </a:txBody>
                  <a:tcPr marT="91425" marB="91425" marR="91425" marL="91425"/>
                </a:tc>
                <a:tc>
                  <a:txBody>
                    <a:bodyPr/>
                    <a:lstStyle/>
                    <a:p>
                      <a:pPr indent="0" lvl="0" marL="0" rtl="0" algn="l">
                        <a:spcBef>
                          <a:spcPts val="0"/>
                        </a:spcBef>
                        <a:spcAft>
                          <a:spcPts val="0"/>
                        </a:spcAft>
                        <a:buNone/>
                      </a:pPr>
                      <a:r>
                        <a:rPr lang="en-US" sz="3000"/>
                        <a:t>Severity Score</a:t>
                      </a:r>
                      <a:endParaRPr sz="3000"/>
                    </a:p>
                  </a:txBody>
                  <a:tcPr marT="91425" marB="91425" marR="91425" marL="91425"/>
                </a:tc>
              </a:tr>
              <a:tr h="1541525">
                <a:tc>
                  <a:txBody>
                    <a:bodyPr/>
                    <a:lstStyle/>
                    <a:p>
                      <a:pPr indent="0" lvl="0" marL="0" rtl="0" algn="l">
                        <a:spcBef>
                          <a:spcPts val="0"/>
                        </a:spcBef>
                        <a:spcAft>
                          <a:spcPts val="0"/>
                        </a:spcAft>
                        <a:buNone/>
                      </a:pPr>
                      <a:r>
                        <a:rPr lang="en-US" sz="2400"/>
                        <a:t>3</a:t>
                      </a:r>
                      <a:endParaRPr sz="2400"/>
                    </a:p>
                  </a:txBody>
                  <a:tcPr marT="91425" marB="91425" marR="91425" marL="91425"/>
                </a:tc>
                <a:tc>
                  <a:txBody>
                    <a:bodyPr/>
                    <a:lstStyle/>
                    <a:p>
                      <a:pPr indent="0" lvl="0" marL="0" rtl="0" algn="l">
                        <a:lnSpc>
                          <a:spcPct val="115000"/>
                        </a:lnSpc>
                        <a:spcBef>
                          <a:spcPts val="0"/>
                        </a:spcBef>
                        <a:spcAft>
                          <a:spcPts val="0"/>
                        </a:spcAft>
                        <a:buNone/>
                      </a:pPr>
                      <a:r>
                        <a:rPr lang="en-US" sz="2400">
                          <a:solidFill>
                            <a:schemeClr val="dk1"/>
                          </a:solidFill>
                          <a:latin typeface="Calibri"/>
                          <a:ea typeface="Calibri"/>
                          <a:cs typeface="Calibri"/>
                          <a:sym typeface="Calibri"/>
                        </a:rPr>
                        <a:t>The visual chart seems very hard to understand and the text of the chart overlaps.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sz="2400"/>
                        <a:t>H8</a:t>
                      </a:r>
                      <a:endParaRPr sz="2400"/>
                    </a:p>
                  </a:txBody>
                  <a:tcPr marT="91425" marB="91425" marR="91425" marL="91425"/>
                </a:tc>
                <a:tc>
                  <a:txBody>
                    <a:bodyPr/>
                    <a:lstStyle/>
                    <a:p>
                      <a:pPr indent="0" lvl="0" marL="0" rtl="0" algn="l">
                        <a:spcBef>
                          <a:spcPts val="0"/>
                        </a:spcBef>
                        <a:spcAft>
                          <a:spcPts val="0"/>
                        </a:spcAft>
                        <a:buNone/>
                      </a:pPr>
                      <a:r>
                        <a:rPr lang="en-US" sz="2400"/>
                        <a:t>3</a:t>
                      </a:r>
                      <a:endParaRPr sz="2400"/>
                    </a:p>
                  </a:txBody>
                  <a:tcPr marT="91425" marB="91425" marR="91425" marL="91425"/>
                </a:tc>
              </a:tr>
            </a:tbl>
          </a:graphicData>
        </a:graphic>
      </p:graphicFrame>
      <p:sp>
        <p:nvSpPr>
          <p:cNvPr id="337" name="Google Shape;337;g78c5a6ca90_2_47"/>
          <p:cNvSpPr txBox="1"/>
          <p:nvPr/>
        </p:nvSpPr>
        <p:spPr>
          <a:xfrm>
            <a:off x="465550" y="5765725"/>
            <a:ext cx="58017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2400">
                <a:solidFill>
                  <a:schemeClr val="dk1"/>
                </a:solidFill>
                <a:latin typeface="Calibri"/>
                <a:ea typeface="Calibri"/>
                <a:cs typeface="Calibri"/>
                <a:sym typeface="Calibri"/>
              </a:rPr>
              <a:t>H8 = </a:t>
            </a:r>
            <a:r>
              <a:rPr lang="en-US" sz="2400">
                <a:solidFill>
                  <a:schemeClr val="dk1"/>
                </a:solidFill>
              </a:rPr>
              <a:t>Aesthetic and minimalist design</a:t>
            </a:r>
            <a:endParaRPr sz="2400">
              <a:solidFill>
                <a:schemeClr val="dk1"/>
              </a:solidFill>
            </a:endParaRPr>
          </a:p>
          <a:p>
            <a:pPr indent="0" lvl="0" marL="0" rtl="0" algn="ctr">
              <a:lnSpc>
                <a:spcPct val="115000"/>
              </a:lnSpc>
              <a:spcBef>
                <a:spcPts val="0"/>
              </a:spcBef>
              <a:spcAft>
                <a:spcPts val="0"/>
              </a:spcAft>
              <a:buNone/>
            </a:pPr>
            <a:r>
              <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609600" y="372745"/>
            <a:ext cx="10972800" cy="176720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700"/>
              <a:buNone/>
            </a:pPr>
            <a:r>
              <a:rPr lang="en-US" sz="5000" u="sng"/>
              <a:t>What kind of information is required?</a:t>
            </a:r>
            <a:br>
              <a:rPr b="1" lang="en-US" sz="5000" u="sng"/>
            </a:br>
            <a:endParaRPr sz="5000" u="sng"/>
          </a:p>
        </p:txBody>
      </p:sp>
      <p:sp>
        <p:nvSpPr>
          <p:cNvPr id="98" name="Google Shape;98;p5"/>
          <p:cNvSpPr txBox="1"/>
          <p:nvPr>
            <p:ph idx="1" type="body"/>
          </p:nvPr>
        </p:nvSpPr>
        <p:spPr>
          <a:xfrm>
            <a:off x="1416050" y="2493010"/>
            <a:ext cx="9777730" cy="4251960"/>
          </a:xfrm>
          <a:prstGeom prst="rect">
            <a:avLst/>
          </a:prstGeom>
          <a:noFill/>
          <a:ln>
            <a:noFill/>
          </a:ln>
        </p:spPr>
        <p:txBody>
          <a:bodyPr anchorCtr="0" anchor="t" bIns="45700" lIns="91425" spcFirstLastPara="1" rIns="91425" wrap="square" tIns="45700">
            <a:normAutofit/>
          </a:bodyPr>
          <a:lstStyle/>
          <a:p>
            <a:pPr indent="-457200" lvl="0" marL="457200" rtl="0" algn="l">
              <a:lnSpc>
                <a:spcPct val="115000"/>
              </a:lnSpc>
              <a:spcBef>
                <a:spcPts val="0"/>
              </a:spcBef>
              <a:spcAft>
                <a:spcPts val="0"/>
              </a:spcAft>
              <a:buClr>
                <a:schemeClr val="dk1"/>
              </a:buClr>
              <a:buSzPts val="3200"/>
              <a:buFont typeface="Noto Sans Symbols"/>
              <a:buChar char="❖"/>
            </a:pPr>
            <a:r>
              <a:rPr lang="en-US" sz="3000">
                <a:solidFill>
                  <a:schemeClr val="dk1"/>
                </a:solidFill>
                <a:latin typeface="Book Antiqua"/>
                <a:ea typeface="Book Antiqua"/>
                <a:cs typeface="Book Antiqua"/>
                <a:sym typeface="Book Antiqua"/>
              </a:rPr>
              <a:t>Weather of mine (Information-1)</a:t>
            </a:r>
            <a:endParaRPr sz="1000">
              <a:solidFill>
                <a:schemeClr val="dk1"/>
              </a:solidFill>
              <a:latin typeface="Book Antiqua"/>
              <a:ea typeface="Book Antiqua"/>
              <a:cs typeface="Book Antiqua"/>
              <a:sym typeface="Book Antiqua"/>
            </a:endParaRPr>
          </a:p>
          <a:p>
            <a:pPr indent="-254000" lvl="0" marL="457200" rtl="0" algn="l">
              <a:lnSpc>
                <a:spcPct val="115000"/>
              </a:lnSpc>
              <a:spcBef>
                <a:spcPts val="0"/>
              </a:spcBef>
              <a:spcAft>
                <a:spcPts val="0"/>
              </a:spcAft>
              <a:buClr>
                <a:schemeClr val="dk1"/>
              </a:buClr>
              <a:buSzPts val="3200"/>
              <a:buFont typeface="Noto Sans Symbols"/>
              <a:buNone/>
            </a:pPr>
            <a:r>
              <a:t/>
            </a:r>
            <a:endParaRPr sz="1000">
              <a:solidFill>
                <a:schemeClr val="dk1"/>
              </a:solidFill>
              <a:latin typeface="Book Antiqua"/>
              <a:ea typeface="Book Antiqua"/>
              <a:cs typeface="Book Antiqua"/>
              <a:sym typeface="Book Antiqua"/>
            </a:endParaRPr>
          </a:p>
          <a:p>
            <a:pPr indent="-457200" lvl="0" marL="457200" rtl="0" algn="l">
              <a:lnSpc>
                <a:spcPct val="115000"/>
              </a:lnSpc>
              <a:spcBef>
                <a:spcPts val="0"/>
              </a:spcBef>
              <a:spcAft>
                <a:spcPts val="0"/>
              </a:spcAft>
              <a:buClr>
                <a:schemeClr val="dk1"/>
              </a:buClr>
              <a:buSzPts val="3200"/>
              <a:buFont typeface="Noto Sans Symbols"/>
              <a:buChar char="❖"/>
            </a:pPr>
            <a:r>
              <a:rPr lang="en-US" sz="3000">
                <a:solidFill>
                  <a:schemeClr val="dk1"/>
                </a:solidFill>
                <a:latin typeface="Book Antiqua"/>
                <a:ea typeface="Book Antiqua"/>
                <a:cs typeface="Book Antiqua"/>
                <a:sym typeface="Book Antiqua"/>
              </a:rPr>
              <a:t>Death rate in coal mine (Information-2)</a:t>
            </a:r>
            <a:endParaRPr sz="1000">
              <a:solidFill>
                <a:schemeClr val="dk1"/>
              </a:solidFill>
              <a:latin typeface="Book Antiqua"/>
              <a:ea typeface="Book Antiqua"/>
              <a:cs typeface="Book Antiqua"/>
              <a:sym typeface="Book Antiqua"/>
            </a:endParaRPr>
          </a:p>
          <a:p>
            <a:pPr indent="-254000" lvl="0" marL="457200" rtl="0" algn="l">
              <a:lnSpc>
                <a:spcPct val="115000"/>
              </a:lnSpc>
              <a:spcBef>
                <a:spcPts val="0"/>
              </a:spcBef>
              <a:spcAft>
                <a:spcPts val="0"/>
              </a:spcAft>
              <a:buClr>
                <a:schemeClr val="dk1"/>
              </a:buClr>
              <a:buSzPts val="3200"/>
              <a:buFont typeface="Noto Sans Symbols"/>
              <a:buNone/>
            </a:pPr>
            <a:r>
              <a:t/>
            </a:r>
            <a:endParaRPr sz="1000">
              <a:solidFill>
                <a:schemeClr val="dk1"/>
              </a:solidFill>
              <a:latin typeface="Book Antiqua"/>
              <a:ea typeface="Book Antiqua"/>
              <a:cs typeface="Book Antiqua"/>
              <a:sym typeface="Book Antiqua"/>
            </a:endParaRPr>
          </a:p>
          <a:p>
            <a:pPr indent="-457200" lvl="0" marL="457200" rtl="0" algn="l">
              <a:lnSpc>
                <a:spcPct val="115000"/>
              </a:lnSpc>
              <a:spcBef>
                <a:spcPts val="0"/>
              </a:spcBef>
              <a:spcAft>
                <a:spcPts val="0"/>
              </a:spcAft>
              <a:buClr>
                <a:schemeClr val="dk1"/>
              </a:buClr>
              <a:buSzPts val="3200"/>
              <a:buFont typeface="Noto Sans Symbols"/>
              <a:buChar char="❖"/>
            </a:pPr>
            <a:r>
              <a:rPr lang="en-US" sz="3000">
                <a:solidFill>
                  <a:schemeClr val="dk1"/>
                </a:solidFill>
                <a:latin typeface="Book Antiqua"/>
                <a:ea typeface="Book Antiqua"/>
                <a:cs typeface="Book Antiqua"/>
                <a:sym typeface="Book Antiqua"/>
              </a:rPr>
              <a:t>Forecast of natural calamities (Information-3)</a:t>
            </a:r>
            <a:endParaRPr sz="1000">
              <a:solidFill>
                <a:schemeClr val="dk1"/>
              </a:solidFill>
              <a:latin typeface="Book Antiqua"/>
              <a:ea typeface="Book Antiqua"/>
              <a:cs typeface="Book Antiqua"/>
              <a:sym typeface="Book Antiqua"/>
            </a:endParaRPr>
          </a:p>
          <a:p>
            <a:pPr indent="-254000" lvl="0" marL="457200" rtl="0" algn="l">
              <a:lnSpc>
                <a:spcPct val="115000"/>
              </a:lnSpc>
              <a:spcBef>
                <a:spcPts val="0"/>
              </a:spcBef>
              <a:spcAft>
                <a:spcPts val="0"/>
              </a:spcAft>
              <a:buClr>
                <a:schemeClr val="dk1"/>
              </a:buClr>
              <a:buSzPts val="3200"/>
              <a:buFont typeface="Noto Sans Symbols"/>
              <a:buNone/>
            </a:pPr>
            <a:r>
              <a:t/>
            </a:r>
            <a:endParaRPr sz="1000">
              <a:solidFill>
                <a:schemeClr val="dk1"/>
              </a:solidFill>
              <a:latin typeface="Book Antiqua"/>
              <a:ea typeface="Book Antiqua"/>
              <a:cs typeface="Book Antiqua"/>
              <a:sym typeface="Book Antiqua"/>
            </a:endParaRPr>
          </a:p>
          <a:p>
            <a:pPr indent="-457200" lvl="0" marL="457200" rtl="0" algn="l">
              <a:lnSpc>
                <a:spcPct val="115000"/>
              </a:lnSpc>
              <a:spcBef>
                <a:spcPts val="0"/>
              </a:spcBef>
              <a:spcAft>
                <a:spcPts val="0"/>
              </a:spcAft>
              <a:buClr>
                <a:schemeClr val="dk1"/>
              </a:buClr>
              <a:buSzPts val="3200"/>
              <a:buFont typeface="Noto Sans Symbols"/>
              <a:buChar char="❖"/>
            </a:pPr>
            <a:r>
              <a:rPr lang="en-US" sz="3000">
                <a:solidFill>
                  <a:schemeClr val="dk1"/>
                </a:solidFill>
                <a:latin typeface="Book Antiqua"/>
                <a:ea typeface="Book Antiqua"/>
                <a:cs typeface="Book Antiqua"/>
                <a:sym typeface="Book Antiqua"/>
              </a:rPr>
              <a:t>Cause of accidents (Information-4)</a:t>
            </a:r>
            <a:endParaRPr sz="1000">
              <a:solidFill>
                <a:schemeClr val="dk1"/>
              </a:solidFill>
              <a:latin typeface="Book Antiqua"/>
              <a:ea typeface="Book Antiqua"/>
              <a:cs typeface="Book Antiqua"/>
              <a:sym typeface="Book Antiqua"/>
            </a:endParaRPr>
          </a:p>
          <a:p>
            <a:pPr indent="-254000" lvl="0" marL="457200" rtl="0" algn="l">
              <a:lnSpc>
                <a:spcPct val="115000"/>
              </a:lnSpc>
              <a:spcBef>
                <a:spcPts val="0"/>
              </a:spcBef>
              <a:spcAft>
                <a:spcPts val="0"/>
              </a:spcAft>
              <a:buClr>
                <a:schemeClr val="dk1"/>
              </a:buClr>
              <a:buSzPts val="3200"/>
              <a:buFont typeface="Noto Sans Symbols"/>
              <a:buNone/>
            </a:pPr>
            <a:r>
              <a:t/>
            </a:r>
            <a:endParaRPr sz="1000">
              <a:solidFill>
                <a:schemeClr val="dk1"/>
              </a:solidFill>
              <a:latin typeface="Book Antiqua"/>
              <a:ea typeface="Book Antiqua"/>
              <a:cs typeface="Book Antiqua"/>
              <a:sym typeface="Book Antiqua"/>
            </a:endParaRPr>
          </a:p>
          <a:p>
            <a:pPr indent="-457200" lvl="0" marL="457200" rtl="0" algn="l">
              <a:lnSpc>
                <a:spcPct val="115000"/>
              </a:lnSpc>
              <a:spcBef>
                <a:spcPts val="0"/>
              </a:spcBef>
              <a:spcAft>
                <a:spcPts val="0"/>
              </a:spcAft>
              <a:buClr>
                <a:schemeClr val="dk1"/>
              </a:buClr>
              <a:buSzPts val="3200"/>
              <a:buFont typeface="Noto Sans Symbols"/>
              <a:buChar char="❖"/>
            </a:pPr>
            <a:r>
              <a:rPr lang="en-US" sz="3000">
                <a:solidFill>
                  <a:schemeClr val="dk1"/>
                </a:solidFill>
                <a:latin typeface="Book Antiqua"/>
                <a:ea typeface="Book Antiqua"/>
                <a:cs typeface="Book Antiqua"/>
                <a:sym typeface="Book Antiqua"/>
              </a:rPr>
              <a:t>Previous accidental incidents (Information-5)</a:t>
            </a:r>
            <a:endParaRPr sz="3000">
              <a:solidFill>
                <a:schemeClr val="dk1"/>
              </a:solidFill>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609600" y="476885"/>
            <a:ext cx="10972800" cy="106807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700"/>
              <a:buNone/>
            </a:pPr>
            <a:r>
              <a:rPr lang="en-US" sz="5000" u="sng"/>
              <a:t>Source of Information</a:t>
            </a:r>
            <a:endParaRPr sz="5000" u="sng"/>
          </a:p>
        </p:txBody>
      </p:sp>
      <p:sp>
        <p:nvSpPr>
          <p:cNvPr id="104" name="Google Shape;104;p6"/>
          <p:cNvSpPr txBox="1"/>
          <p:nvPr>
            <p:ph idx="1" type="body"/>
          </p:nvPr>
        </p:nvSpPr>
        <p:spPr>
          <a:xfrm>
            <a:off x="2063750" y="2637155"/>
            <a:ext cx="7351395" cy="3343275"/>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360"/>
              </a:spcBef>
              <a:spcAft>
                <a:spcPts val="0"/>
              </a:spcAft>
              <a:buSzPts val="1800"/>
              <a:buFont typeface="Noto Sans Symbols"/>
              <a:buChar char="❖"/>
            </a:pPr>
            <a:r>
              <a:rPr lang="en-US" sz="3000">
                <a:solidFill>
                  <a:schemeClr val="dk1"/>
                </a:solidFill>
                <a:latin typeface="Book Antiqua"/>
                <a:ea typeface="Book Antiqua"/>
                <a:cs typeface="Book Antiqua"/>
                <a:sym typeface="Book Antiqua"/>
              </a:rPr>
              <a:t>PME Department</a:t>
            </a:r>
            <a:endParaRPr sz="1000">
              <a:solidFill>
                <a:schemeClr val="dk1"/>
              </a:solidFill>
              <a:latin typeface="Book Antiqua"/>
              <a:ea typeface="Book Antiqua"/>
              <a:cs typeface="Book Antiqua"/>
              <a:sym typeface="Book Antiqua"/>
            </a:endParaRPr>
          </a:p>
          <a:p>
            <a:pPr indent="-228600" lvl="0" marL="457200" rtl="0" algn="l">
              <a:lnSpc>
                <a:spcPct val="115000"/>
              </a:lnSpc>
              <a:spcBef>
                <a:spcPts val="360"/>
              </a:spcBef>
              <a:spcAft>
                <a:spcPts val="0"/>
              </a:spcAft>
              <a:buSzPts val="1800"/>
              <a:buFont typeface="Noto Sans Symbols"/>
              <a:buNone/>
            </a:pPr>
            <a:r>
              <a:t/>
            </a:r>
            <a:endParaRPr sz="1000">
              <a:solidFill>
                <a:schemeClr val="dk1"/>
              </a:solidFill>
              <a:latin typeface="Book Antiqua"/>
              <a:ea typeface="Book Antiqua"/>
              <a:cs typeface="Book Antiqua"/>
              <a:sym typeface="Book Antiqua"/>
            </a:endParaRPr>
          </a:p>
          <a:p>
            <a:pPr indent="-342900" lvl="0" marL="457200" rtl="0" algn="l">
              <a:lnSpc>
                <a:spcPct val="115000"/>
              </a:lnSpc>
              <a:spcBef>
                <a:spcPts val="360"/>
              </a:spcBef>
              <a:spcAft>
                <a:spcPts val="0"/>
              </a:spcAft>
              <a:buSzPts val="1800"/>
              <a:buFont typeface="Noto Sans Symbols"/>
              <a:buChar char="❖"/>
            </a:pPr>
            <a:r>
              <a:rPr lang="en-US" sz="3000">
                <a:solidFill>
                  <a:schemeClr val="dk1"/>
                </a:solidFill>
                <a:latin typeface="Book Antiqua"/>
                <a:ea typeface="Book Antiqua"/>
                <a:cs typeface="Book Antiqua"/>
                <a:sym typeface="Book Antiqua"/>
              </a:rPr>
              <a:t>Literature review of existing system</a:t>
            </a:r>
            <a:endParaRPr sz="1000">
              <a:solidFill>
                <a:schemeClr val="dk1"/>
              </a:solidFill>
              <a:latin typeface="Book Antiqua"/>
              <a:ea typeface="Book Antiqua"/>
              <a:cs typeface="Book Antiqua"/>
              <a:sym typeface="Book Antiqua"/>
            </a:endParaRPr>
          </a:p>
          <a:p>
            <a:pPr indent="-228600" lvl="0" marL="457200" rtl="0" algn="l">
              <a:lnSpc>
                <a:spcPct val="115000"/>
              </a:lnSpc>
              <a:spcBef>
                <a:spcPts val="360"/>
              </a:spcBef>
              <a:spcAft>
                <a:spcPts val="0"/>
              </a:spcAft>
              <a:buSzPts val="1800"/>
              <a:buFont typeface="Noto Sans Symbols"/>
              <a:buNone/>
            </a:pPr>
            <a:r>
              <a:t/>
            </a:r>
            <a:endParaRPr sz="1000">
              <a:solidFill>
                <a:schemeClr val="dk1"/>
              </a:solidFill>
              <a:latin typeface="Book Antiqua"/>
              <a:ea typeface="Book Antiqua"/>
              <a:cs typeface="Book Antiqua"/>
              <a:sym typeface="Book Antiqua"/>
            </a:endParaRPr>
          </a:p>
          <a:p>
            <a:pPr indent="-342900" lvl="0" marL="457200" rtl="0" algn="l">
              <a:lnSpc>
                <a:spcPct val="115000"/>
              </a:lnSpc>
              <a:spcBef>
                <a:spcPts val="360"/>
              </a:spcBef>
              <a:spcAft>
                <a:spcPts val="0"/>
              </a:spcAft>
              <a:buSzPts val="1800"/>
              <a:buFont typeface="Noto Sans Symbols"/>
              <a:buChar char="❖"/>
            </a:pPr>
            <a:r>
              <a:rPr lang="en-US" sz="3000">
                <a:solidFill>
                  <a:schemeClr val="dk1"/>
                </a:solidFill>
                <a:latin typeface="Book Antiqua"/>
                <a:ea typeface="Book Antiqua"/>
                <a:cs typeface="Book Antiqua"/>
                <a:sym typeface="Book Antiqua"/>
              </a:rPr>
              <a:t>Coal mining statistics</a:t>
            </a:r>
            <a:endParaRPr sz="3000">
              <a:solidFill>
                <a:schemeClr val="dk1"/>
              </a:solidFill>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609600" y="190500"/>
            <a:ext cx="10972800" cy="18999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700"/>
              <a:buNone/>
            </a:pPr>
            <a:r>
              <a:rPr lang="en-US" sz="5000" u="sng"/>
              <a:t>Approaches adopted for information gathering</a:t>
            </a:r>
            <a:endParaRPr sz="5000" u="sng"/>
          </a:p>
        </p:txBody>
      </p:sp>
      <p:sp>
        <p:nvSpPr>
          <p:cNvPr id="110" name="Google Shape;110;p7"/>
          <p:cNvSpPr txBox="1"/>
          <p:nvPr>
            <p:ph idx="1" type="body"/>
          </p:nvPr>
        </p:nvSpPr>
        <p:spPr>
          <a:xfrm>
            <a:off x="1712595" y="3137535"/>
            <a:ext cx="8780780" cy="3094355"/>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360"/>
              </a:spcBef>
              <a:spcAft>
                <a:spcPts val="0"/>
              </a:spcAft>
              <a:buSzPts val="1800"/>
              <a:buFont typeface="Noto Sans Symbols"/>
              <a:buChar char="❖"/>
            </a:pPr>
            <a:r>
              <a:rPr lang="en-US" sz="3000">
                <a:solidFill>
                  <a:schemeClr val="dk1"/>
                </a:solidFill>
                <a:latin typeface="Book Antiqua"/>
                <a:ea typeface="Book Antiqua"/>
                <a:cs typeface="Book Antiqua"/>
                <a:sym typeface="Book Antiqua"/>
              </a:rPr>
              <a:t>Questionaries (Method-1)</a:t>
            </a:r>
            <a:endParaRPr sz="3000">
              <a:solidFill>
                <a:schemeClr val="dk1"/>
              </a:solidFill>
              <a:latin typeface="Book Antiqua"/>
              <a:ea typeface="Book Antiqua"/>
              <a:cs typeface="Book Antiqua"/>
              <a:sym typeface="Book Antiqua"/>
            </a:endParaRPr>
          </a:p>
          <a:p>
            <a:pPr indent="0" lvl="0" marL="457200" rtl="0" algn="l">
              <a:lnSpc>
                <a:spcPct val="115000"/>
              </a:lnSpc>
              <a:spcBef>
                <a:spcPts val="360"/>
              </a:spcBef>
              <a:spcAft>
                <a:spcPts val="0"/>
              </a:spcAft>
              <a:buNone/>
            </a:pPr>
            <a:r>
              <a:t/>
            </a:r>
            <a:endParaRPr sz="3000">
              <a:solidFill>
                <a:schemeClr val="dk1"/>
              </a:solidFill>
              <a:latin typeface="Book Antiqua"/>
              <a:ea typeface="Book Antiqua"/>
              <a:cs typeface="Book Antiqua"/>
              <a:sym typeface="Book Antiqua"/>
            </a:endParaRPr>
          </a:p>
          <a:p>
            <a:pPr indent="-342900" lvl="0" marL="457200" rtl="0" algn="l">
              <a:lnSpc>
                <a:spcPct val="115000"/>
              </a:lnSpc>
              <a:spcBef>
                <a:spcPts val="360"/>
              </a:spcBef>
              <a:spcAft>
                <a:spcPts val="0"/>
              </a:spcAft>
              <a:buSzPts val="1800"/>
              <a:buFont typeface="Noto Sans Symbols"/>
              <a:buChar char="❖"/>
            </a:pPr>
            <a:r>
              <a:rPr lang="en-US" sz="3000">
                <a:solidFill>
                  <a:schemeClr val="dk1"/>
                </a:solidFill>
                <a:latin typeface="Book Antiqua"/>
                <a:ea typeface="Book Antiqua"/>
                <a:cs typeface="Book Antiqua"/>
                <a:sym typeface="Book Antiqua"/>
              </a:rPr>
              <a:t>Literature review (Method-2)</a:t>
            </a:r>
            <a:endParaRPr sz="3000">
              <a:solidFill>
                <a:schemeClr val="dk1"/>
              </a:solidFill>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523240" y="365125"/>
            <a:ext cx="10830560" cy="13258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5000" u="sng"/>
              <a:t>Analysis on the gathered information</a:t>
            </a:r>
            <a:endParaRPr sz="5000" u="sng"/>
          </a:p>
        </p:txBody>
      </p:sp>
      <p:sp>
        <p:nvSpPr>
          <p:cNvPr id="116" name="Google Shape;116;p8"/>
          <p:cNvSpPr txBox="1"/>
          <p:nvPr>
            <p:ph idx="1" type="body"/>
          </p:nvPr>
        </p:nvSpPr>
        <p:spPr>
          <a:xfrm>
            <a:off x="485775" y="1984375"/>
            <a:ext cx="11438890" cy="419290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3000">
                <a:solidFill>
                  <a:schemeClr val="dk1"/>
                </a:solidFill>
                <a:latin typeface="Book Antiqua"/>
                <a:ea typeface="Book Antiqua"/>
                <a:cs typeface="Book Antiqua"/>
                <a:sym typeface="Book Antiqua"/>
              </a:rPr>
              <a:t>We gathered Information through Questionnaires (Method-1). Following questions were asked to our Source-1 (PME Dept):</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None/>
            </a:pPr>
            <a:r>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Font typeface="Noto Sans Symbols"/>
              <a:buNone/>
            </a:pPr>
            <a:r>
              <a:rPr lang="en-US" sz="3000">
                <a:solidFill>
                  <a:schemeClr val="dk1"/>
                </a:solidFill>
                <a:latin typeface="Book Antiqua"/>
                <a:ea typeface="Book Antiqua"/>
                <a:cs typeface="Book Antiqua"/>
                <a:sym typeface="Book Antiqua"/>
              </a:rPr>
              <a:t>	1. Do you have all the records of coal mine situation? (I- 1,2)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Font typeface="Calibri"/>
              <a:buNone/>
            </a:pPr>
            <a:r>
              <a:rPr lang="en-US" sz="3000">
                <a:solidFill>
                  <a:schemeClr val="dk1"/>
                </a:solidFill>
                <a:latin typeface="Book Antiqua"/>
                <a:ea typeface="Book Antiqua"/>
                <a:cs typeface="Book Antiqua"/>
                <a:sym typeface="Book Antiqua"/>
              </a:rPr>
              <a:t>	2. Do you have any backup of data? (I- 1)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Font typeface="Calibri"/>
              <a:buNone/>
            </a:pPr>
            <a:r>
              <a:rPr lang="en-US" sz="3000">
                <a:solidFill>
                  <a:schemeClr val="dk1"/>
                </a:solidFill>
                <a:latin typeface="Book Antiqua"/>
                <a:ea typeface="Book Antiqua"/>
                <a:cs typeface="Book Antiqua"/>
                <a:sym typeface="Book Antiqua"/>
              </a:rPr>
              <a:t>	3. What will you do if they are lost or destroyed? (I- 1, 2, 3)</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Font typeface="Calibri"/>
              <a:buNone/>
            </a:pPr>
            <a:r>
              <a:rPr lang="en-US" sz="3000">
                <a:solidFill>
                  <a:schemeClr val="dk1"/>
                </a:solidFill>
                <a:latin typeface="Book Antiqua"/>
                <a:ea typeface="Book Antiqua"/>
                <a:cs typeface="Book Antiqua"/>
                <a:sym typeface="Book Antiqua"/>
              </a:rPr>
              <a:t>	4. How internal data is collected? (I- 1)</a:t>
            </a:r>
            <a:endParaRPr sz="3000">
              <a:solidFill>
                <a:schemeClr val="dk1"/>
              </a:solidFill>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479425" y="116840"/>
            <a:ext cx="11294745" cy="13258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5000" u="sng"/>
              <a:t>Analysis on gathered information</a:t>
            </a:r>
            <a:endParaRPr sz="5000" u="sng"/>
          </a:p>
        </p:txBody>
      </p:sp>
      <p:sp>
        <p:nvSpPr>
          <p:cNvPr id="122" name="Google Shape;122;p9"/>
          <p:cNvSpPr txBox="1"/>
          <p:nvPr>
            <p:ph idx="1" type="body"/>
          </p:nvPr>
        </p:nvSpPr>
        <p:spPr>
          <a:xfrm>
            <a:off x="838200" y="1557020"/>
            <a:ext cx="10835640" cy="49098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3500">
                <a:solidFill>
                  <a:schemeClr val="dk1"/>
                </a:solidFill>
                <a:latin typeface="Book Antiqua"/>
                <a:ea typeface="Book Antiqua"/>
                <a:cs typeface="Book Antiqua"/>
                <a:sym typeface="Book Antiqua"/>
              </a:rPr>
              <a:t>Outcome:</a:t>
            </a:r>
            <a:endParaRPr b="1" sz="3500">
              <a:solidFill>
                <a:schemeClr val="dk1"/>
              </a:solidFill>
              <a:latin typeface="Book Antiqua"/>
              <a:ea typeface="Book Antiqua"/>
              <a:cs typeface="Book Antiqua"/>
              <a:sym typeface="Book Antiqua"/>
            </a:endParaRPr>
          </a:p>
          <a:p>
            <a:pPr indent="0" lvl="0" marL="457200" rtl="0" algn="l">
              <a:lnSpc>
                <a:spcPct val="90000"/>
              </a:lnSpc>
              <a:spcBef>
                <a:spcPts val="1000"/>
              </a:spcBef>
              <a:spcAft>
                <a:spcPts val="0"/>
              </a:spcAft>
              <a:buClr>
                <a:schemeClr val="dk1"/>
              </a:buClr>
              <a:buSzPts val="2800"/>
              <a:buNone/>
            </a:pPr>
            <a:r>
              <a:rPr lang="en-US" sz="3000">
                <a:solidFill>
                  <a:schemeClr val="dk1"/>
                </a:solidFill>
                <a:latin typeface="Book Antiqua"/>
                <a:ea typeface="Book Antiqua"/>
                <a:cs typeface="Book Antiqua"/>
                <a:sym typeface="Book Antiqua"/>
              </a:rPr>
              <a:t>1. Collecting data of mine environment  previous data is difficult. (Outcome- 1)</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None/>
            </a:pPr>
            <a:r>
              <a:rPr lang="en-US" sz="3000">
                <a:solidFill>
                  <a:schemeClr val="dk1"/>
                </a:solidFill>
                <a:latin typeface="Book Antiqua"/>
                <a:ea typeface="Book Antiqua"/>
                <a:cs typeface="Book Antiqua"/>
                <a:sym typeface="Book Antiqua"/>
              </a:rPr>
              <a:t>	2. Situation changes by time. (Outcome- 2)</a:t>
            </a:r>
            <a:endParaRPr sz="3000">
              <a:solidFill>
                <a:schemeClr val="dk1"/>
              </a:solidFill>
              <a:latin typeface="Book Antiqua"/>
              <a:ea typeface="Book Antiqua"/>
              <a:cs typeface="Book Antiqua"/>
              <a:sym typeface="Book Antiqua"/>
            </a:endParaRPr>
          </a:p>
          <a:p>
            <a:pPr indent="0" lvl="0" marL="457200" rtl="0" algn="l">
              <a:lnSpc>
                <a:spcPct val="90000"/>
              </a:lnSpc>
              <a:spcBef>
                <a:spcPts val="1000"/>
              </a:spcBef>
              <a:spcAft>
                <a:spcPts val="0"/>
              </a:spcAft>
              <a:buClr>
                <a:schemeClr val="dk1"/>
              </a:buClr>
              <a:buSzPts val="2800"/>
              <a:buNone/>
            </a:pPr>
            <a:r>
              <a:rPr lang="en-US" sz="3000">
                <a:solidFill>
                  <a:schemeClr val="dk1"/>
                </a:solidFill>
                <a:latin typeface="Book Antiqua"/>
                <a:ea typeface="Book Antiqua"/>
                <a:cs typeface="Book Antiqua"/>
                <a:sym typeface="Book Antiqua"/>
              </a:rPr>
              <a:t>3. No backup and restoration process is there. 	  		     (Outcome- 3)</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None/>
            </a:pPr>
            <a:r>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None/>
            </a:pPr>
            <a:r>
              <a:t/>
            </a:r>
            <a:endParaRPr sz="3000">
              <a:solidFill>
                <a:schemeClr val="dk1"/>
              </a:solidFill>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2800"/>
              <a:buNone/>
            </a:pPr>
            <a:r>
              <a:t/>
            </a:r>
            <a:endParaRPr sz="3000">
              <a:solidFill>
                <a:schemeClr val="dk1"/>
              </a:solidFill>
              <a:latin typeface="Book Antiqua"/>
              <a:ea typeface="Book Antiqua"/>
              <a:cs typeface="Book Antiqua"/>
              <a:sym typeface="Book Antiqua"/>
            </a:endParaRPr>
          </a:p>
        </p:txBody>
      </p:sp>
      <p:graphicFrame>
        <p:nvGraphicFramePr>
          <p:cNvPr id="123" name="Google Shape;123;p9"/>
          <p:cNvGraphicFramePr/>
          <p:nvPr/>
        </p:nvGraphicFramePr>
        <p:xfrm>
          <a:off x="1559560" y="4653280"/>
          <a:ext cx="3000000" cy="3000000"/>
        </p:xfrm>
        <a:graphic>
          <a:graphicData uri="http://schemas.openxmlformats.org/drawingml/2006/table">
            <a:tbl>
              <a:tblPr bandRow="1" firstCol="1" firstRow="1">
                <a:noFill/>
                <a:tableStyleId>{A73A07EC-BAA1-4216-985D-C6A91C696963}</a:tableStyleId>
              </a:tblPr>
              <a:tblGrid>
                <a:gridCol w="3092450"/>
                <a:gridCol w="1710050"/>
                <a:gridCol w="1311900"/>
                <a:gridCol w="1302375"/>
                <a:gridCol w="1342400"/>
                <a:gridCol w="1336050"/>
              </a:tblGrid>
              <a:tr h="1158250">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Rate</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existing system</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Very Poor</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Poor</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Good </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Fair</a:t>
                      </a:r>
                      <a:endParaRPr b="1" sz="25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 </a:t>
                      </a:r>
                      <a:endParaRPr b="1" sz="2500" u="none" cap="none" strike="noStrike">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500"/>
                        <a:buFont typeface="Arial"/>
                        <a:buNone/>
                      </a:pPr>
                      <a:r>
                        <a:rPr b="1" lang="en-US" sz="2500" u="none" cap="none" strike="noStrike">
                          <a:latin typeface="Book Antiqua"/>
                          <a:ea typeface="Book Antiqua"/>
                          <a:cs typeface="Book Antiqua"/>
                          <a:sym typeface="Book Antiqua"/>
                        </a:rPr>
                        <a:t>Excellent</a:t>
                      </a:r>
                      <a:endParaRPr b="1" sz="2500" u="none" cap="none" strike="noStrike">
                        <a:latin typeface="Book Antiqua"/>
                        <a:ea typeface="Book Antiqua"/>
                        <a:cs typeface="Book Antiqua"/>
                        <a:sym typeface="Book Antiqua"/>
                      </a:endParaRPr>
                    </a:p>
                  </a:txBody>
                  <a:tcPr marT="0" marB="0" marR="0" marL="0"/>
                </a:tc>
              </a:tr>
              <a:tr h="6470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 </a:t>
                      </a:r>
                      <a:endParaRPr sz="20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1</a:t>
                      </a:r>
                      <a:endParaRPr sz="2000" u="none" cap="none" strike="noStrike">
                        <a:latin typeface="Book Antiqua"/>
                        <a:ea typeface="Book Antiqua"/>
                        <a:cs typeface="Book Antiqua"/>
                        <a:sym typeface="Book Antiqua"/>
                      </a:endParaRPr>
                    </a:p>
                  </a:txBody>
                  <a:tcPr marT="0" marB="0" marR="0" marL="0">
                    <a:solidFill>
                      <a:srgbClr val="FFCC8B"/>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2</a:t>
                      </a:r>
                      <a:endParaRPr sz="2000" u="none" cap="none" strike="noStrike">
                        <a:latin typeface="Book Antiqua"/>
                        <a:ea typeface="Book Antiqua"/>
                        <a:cs typeface="Book Antiqua"/>
                        <a:sym typeface="Book Antiqua"/>
                      </a:endParaRPr>
                    </a:p>
                  </a:txBody>
                  <a:tcPr marT="0" marB="0" marR="0" marL="0">
                    <a:solidFill>
                      <a:schemeClr val="lt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3</a:t>
                      </a:r>
                      <a:endParaRPr sz="20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4</a:t>
                      </a:r>
                      <a:endParaRPr sz="2000" u="none" cap="none" strike="noStrike">
                        <a:latin typeface="Book Antiqua"/>
                        <a:ea typeface="Book Antiqua"/>
                        <a:cs typeface="Book Antiqua"/>
                        <a:sym typeface="Book Antiqua"/>
                      </a:endParaRPr>
                    </a:p>
                  </a:txBody>
                  <a:tcPr marT="0" marB="0" marR="0" marL="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Book Antiqua"/>
                          <a:ea typeface="Book Antiqua"/>
                          <a:cs typeface="Book Antiqua"/>
                          <a:sym typeface="Book Antiqua"/>
                        </a:rPr>
                        <a:t>5</a:t>
                      </a:r>
                      <a:endParaRPr sz="2000" u="none" cap="none" strike="noStrike">
                        <a:latin typeface="Book Antiqua"/>
                        <a:ea typeface="Book Antiqua"/>
                        <a:cs typeface="Book Antiqua"/>
                        <a:sym typeface="Book Antiqua"/>
                      </a:endParaRPr>
                    </a:p>
                  </a:txBody>
                  <a:tcPr marT="0" marB="0" marR="0" marL="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2021-01-17T15:09:13Z</dcterms:created>
  <dc:creator>SaaD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