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53" r:id="rId1"/>
  </p:sldMasterIdLst>
  <p:notesMasterIdLst>
    <p:notesMasterId r:id="rId15"/>
  </p:notesMasterIdLst>
  <p:sldIdLst>
    <p:sldId id="256" r:id="rId2"/>
    <p:sldId id="270" r:id="rId3"/>
    <p:sldId id="272" r:id="rId4"/>
    <p:sldId id="259" r:id="rId5"/>
    <p:sldId id="260" r:id="rId6"/>
    <p:sldId id="261" r:id="rId7"/>
    <p:sldId id="262" r:id="rId8"/>
    <p:sldId id="269" r:id="rId9"/>
    <p:sldId id="263" r:id="rId10"/>
    <p:sldId id="265" r:id="rId11"/>
    <p:sldId id="268" r:id="rId12"/>
    <p:sldId id="274" r:id="rId13"/>
    <p:sldId id="264"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65"/>
        <c:shape val="box"/>
        <c:axId val="246265584"/>
        <c:axId val="246265976"/>
        <c:axId val="0"/>
      </c:bar3DChart>
      <c:catAx>
        <c:axId val="2462655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46265976"/>
        <c:crosses val="autoZero"/>
        <c:auto val="1"/>
        <c:lblAlgn val="ctr"/>
        <c:lblOffset val="100"/>
        <c:noMultiLvlLbl val="0"/>
      </c:catAx>
      <c:valAx>
        <c:axId val="24626597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4626558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239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734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5068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2799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672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0646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17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478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878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2383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9209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8754278"/>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657444"/>
            <a:ext cx="9982200" cy="1678665"/>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295524" y="3456311"/>
            <a:ext cx="8610600" cy="2677656"/>
          </a:xfrm>
          <a:prstGeom prst="rect">
            <a:avLst/>
          </a:prstGeom>
          <a:noFill/>
        </p:spPr>
        <p:txBody>
          <a:bodyPr wrap="square" rtlCol="0">
            <a:spAutoFit/>
          </a:bodyPr>
          <a:lstStyle/>
          <a:p>
            <a:r>
              <a:rPr lang="en-US" sz="2400" b="1" dirty="0" smtClean="0">
                <a:solidFill>
                  <a:schemeClr val="bg1"/>
                </a:solidFill>
              </a:rPr>
              <a:t>PRESENTED BY :-</a:t>
            </a:r>
          </a:p>
          <a:p>
            <a:r>
              <a:rPr lang="en-US" sz="2400" b="1" dirty="0" smtClean="0">
                <a:solidFill>
                  <a:schemeClr val="bg1"/>
                </a:solidFill>
              </a:rPr>
              <a:t>STUDENT </a:t>
            </a:r>
            <a:r>
              <a:rPr lang="en-US" sz="2400" b="1" dirty="0" smtClean="0">
                <a:solidFill>
                  <a:schemeClr val="bg1"/>
                </a:solidFill>
              </a:rPr>
              <a:t>NAME</a:t>
            </a:r>
            <a:r>
              <a:rPr lang="en-US" sz="2400" b="1" dirty="0" smtClean="0">
                <a:solidFill>
                  <a:schemeClr val="bg1"/>
                </a:solidFill>
              </a:rPr>
              <a:t>: NAFISA ANJUM M</a:t>
            </a:r>
            <a:endParaRPr lang="en-US" sz="2400" b="1" dirty="0" smtClean="0">
              <a:solidFill>
                <a:schemeClr val="bg1"/>
              </a:solidFill>
            </a:endParaRPr>
          </a:p>
          <a:p>
            <a:r>
              <a:rPr lang="en-US" sz="2400" b="1" dirty="0" smtClean="0">
                <a:solidFill>
                  <a:schemeClr val="bg1"/>
                </a:solidFill>
              </a:rPr>
              <a:t>REGISTER </a:t>
            </a:r>
            <a:r>
              <a:rPr lang="en-US" sz="2400" b="1" dirty="0">
                <a:solidFill>
                  <a:schemeClr val="bg1"/>
                </a:solidFill>
              </a:rPr>
              <a:t>NO</a:t>
            </a:r>
            <a:r>
              <a:rPr lang="en-US" sz="2400" b="1" dirty="0" smtClean="0">
                <a:solidFill>
                  <a:schemeClr val="bg1"/>
                </a:solidFill>
              </a:rPr>
              <a:t>: </a:t>
            </a:r>
            <a:r>
              <a:rPr lang="en-US" sz="2400" b="1" dirty="0" smtClean="0">
                <a:solidFill>
                  <a:schemeClr val="bg1"/>
                </a:solidFill>
              </a:rPr>
              <a:t>2213331096042</a:t>
            </a:r>
            <a:endParaRPr lang="en-US" sz="2400" b="1" dirty="0" smtClean="0">
              <a:solidFill>
                <a:schemeClr val="bg1"/>
              </a:solidFill>
            </a:endParaRPr>
          </a:p>
          <a:p>
            <a:r>
              <a:rPr lang="en-US" sz="2400" b="1" dirty="0" smtClean="0">
                <a:solidFill>
                  <a:schemeClr val="bg1"/>
                </a:solidFill>
              </a:rPr>
              <a:t>USER ID: </a:t>
            </a:r>
            <a:r>
              <a:rPr lang="en-US" sz="2400" b="1" dirty="0" smtClean="0">
                <a:solidFill>
                  <a:schemeClr val="bg1"/>
                </a:solidFill>
              </a:rPr>
              <a:t>asunm13332213331096042</a:t>
            </a:r>
            <a:endParaRPr lang="en-US" sz="2400" b="1" dirty="0">
              <a:solidFill>
                <a:schemeClr val="bg1"/>
              </a:solidFill>
            </a:endParaRPr>
          </a:p>
          <a:p>
            <a:r>
              <a:rPr lang="en-US" sz="2400" b="1" dirty="0" smtClean="0">
                <a:solidFill>
                  <a:schemeClr val="bg1"/>
                </a:solidFill>
              </a:rPr>
              <a:t>DEPARTMENT: COMMERCE</a:t>
            </a:r>
            <a:endParaRPr lang="en-US" sz="2400" b="1" dirty="0">
              <a:solidFill>
                <a:schemeClr val="bg1"/>
              </a:solidFill>
            </a:endParaRPr>
          </a:p>
          <a:p>
            <a:r>
              <a:rPr lang="en-US" sz="2400" b="1" dirty="0" smtClean="0">
                <a:solidFill>
                  <a:schemeClr val="bg1"/>
                </a:solidFill>
              </a:rPr>
              <a:t>COLLEGE: BHARATHI WOMEN’S COLLEGE</a:t>
            </a:r>
            <a:endParaRPr lang="en-US" sz="2400" b="1" dirty="0">
              <a:solidFill>
                <a:schemeClr val="bg1"/>
              </a:solidFill>
            </a:endParaRPr>
          </a:p>
          <a:p>
            <a:r>
              <a:rPr lang="en-US" sz="2400" dirty="0">
                <a:solidFill>
                  <a:schemeClr val="bg1"/>
                </a:solidFill>
              </a:rPr>
              <a:t>           </a:t>
            </a:r>
            <a:endParaRPr lang="en-IN" sz="2400" dirty="0">
              <a:solidFill>
                <a:schemeClr val="bg1"/>
              </a:solidFill>
            </a:endParaRPr>
          </a:p>
        </p:txBody>
      </p:sp>
      <p:sp>
        <p:nvSpPr>
          <p:cNvPr id="8" name="TextBox 7"/>
          <p:cNvSpPr txBox="1"/>
          <p:nvPr/>
        </p:nvSpPr>
        <p:spPr>
          <a:xfrm>
            <a:off x="2527419" y="1308846"/>
            <a:ext cx="7724776" cy="1446550"/>
          </a:xfrm>
          <a:prstGeom prst="rect">
            <a:avLst/>
          </a:prstGeom>
          <a:noFill/>
        </p:spPr>
        <p:txBody>
          <a:bodyPr wrap="square" rtlCol="0">
            <a:spAutoFit/>
          </a:bodyPr>
          <a:lstStyle/>
          <a:p>
            <a:r>
              <a:rPr lang="en-US" sz="4400" b="1" i="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EMPLOYEE PERFORMANCE ANALYSIS USING EXCEL</a:t>
            </a:r>
            <a:endParaRPr lang="en-US" sz="44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2094" y="6774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1066800" y="192820"/>
            <a:ext cx="8610600" cy="1293028"/>
          </a:xfrm>
        </p:spPr>
        <p:txBody>
          <a:bodyPr>
            <a:normAutofit/>
          </a:bodyPr>
          <a:lstStyle/>
          <a:p>
            <a:r>
              <a:rPr lang="en-US" sz="3600" b="1" i="1" dirty="0" smtClean="0"/>
              <a:t>MODELLING</a:t>
            </a:r>
            <a:endParaRPr lang="en-US" sz="3600" b="1" i="1" dirty="0"/>
          </a:p>
        </p:txBody>
      </p:sp>
      <p:sp>
        <p:nvSpPr>
          <p:cNvPr id="8" name="TextBox 7"/>
          <p:cNvSpPr txBox="1"/>
          <p:nvPr/>
        </p:nvSpPr>
        <p:spPr>
          <a:xfrm>
            <a:off x="1646403" y="2558467"/>
            <a:ext cx="10668000" cy="3631763"/>
          </a:xfrm>
          <a:prstGeom prst="rect">
            <a:avLst/>
          </a:prstGeom>
          <a:noFill/>
        </p:spPr>
        <p:txBody>
          <a:bodyPr wrap="square" rtlCol="0">
            <a:spAutoFit/>
          </a:bodyPr>
          <a:lstStyle/>
          <a:p>
            <a:endParaRPr lang="en-US" sz="3200" b="1" dirty="0" smtClean="0"/>
          </a:p>
          <a:p>
            <a:pPr marL="342900" indent="-342900">
              <a:buFont typeface="Wingdings" panose="05000000000000000000" pitchFamily="2" charset="2"/>
              <a:buChar char="v"/>
            </a:pPr>
            <a:r>
              <a:rPr lang="en-US" sz="2000" b="1" dirty="0" smtClean="0"/>
              <a:t>DATA ACQUISITION :</a:t>
            </a:r>
          </a:p>
          <a:p>
            <a:r>
              <a:rPr lang="en-US" sz="2000" b="1" dirty="0" smtClean="0"/>
              <a:t>             </a:t>
            </a:r>
            <a:r>
              <a:rPr lang="en-US" sz="2000" dirty="0" smtClean="0"/>
              <a:t>1. Downloading the dataset from kaggle website.</a:t>
            </a:r>
          </a:p>
          <a:p>
            <a:r>
              <a:rPr lang="en-US" sz="2000" dirty="0"/>
              <a:t> </a:t>
            </a:r>
            <a:r>
              <a:rPr lang="en-US" sz="2000" dirty="0" smtClean="0"/>
              <a:t>            2. It is the company employees dataset .</a:t>
            </a:r>
          </a:p>
          <a:p>
            <a:pPr marL="342900" indent="-342900">
              <a:buFont typeface="Wingdings" panose="05000000000000000000" pitchFamily="2" charset="2"/>
              <a:buChar char="v"/>
            </a:pPr>
            <a:r>
              <a:rPr lang="en-US" sz="2000" b="1" dirty="0" smtClean="0"/>
              <a:t> COLLECTING THE FEATURES :</a:t>
            </a:r>
          </a:p>
          <a:p>
            <a:r>
              <a:rPr lang="en-US" sz="2000" b="1" dirty="0"/>
              <a:t> </a:t>
            </a:r>
            <a:r>
              <a:rPr lang="en-US" sz="2000" b="1" dirty="0" smtClean="0"/>
              <a:t>            </a:t>
            </a:r>
            <a:r>
              <a:rPr lang="en-US" sz="2000" dirty="0" smtClean="0"/>
              <a:t>1.  the original employees dataset has 29 features.</a:t>
            </a:r>
          </a:p>
          <a:p>
            <a:r>
              <a:rPr lang="en-US" sz="2000" dirty="0"/>
              <a:t> </a:t>
            </a:r>
            <a:r>
              <a:rPr lang="en-US" sz="2000" dirty="0" smtClean="0"/>
              <a:t>            2.  we are focusing on the 9 selected features for analysis</a:t>
            </a:r>
            <a:r>
              <a:rPr lang="en-US" sz="2000" b="1" dirty="0" smtClean="0"/>
              <a:t>.</a:t>
            </a:r>
          </a:p>
          <a:p>
            <a:pPr marL="342900" indent="-342900">
              <a:buFont typeface="Wingdings" panose="05000000000000000000" pitchFamily="2" charset="2"/>
              <a:buChar char="v"/>
            </a:pPr>
            <a:r>
              <a:rPr lang="en-US" sz="2000" b="1" dirty="0" smtClean="0"/>
              <a:t>DATA CLEANING:</a:t>
            </a:r>
          </a:p>
          <a:p>
            <a:r>
              <a:rPr lang="en-US" sz="2000" dirty="0"/>
              <a:t> </a:t>
            </a:r>
            <a:r>
              <a:rPr lang="en-US" sz="2000" dirty="0" smtClean="0"/>
              <a:t>           1. Using conditional formatting to highlight cells with missing values.</a:t>
            </a:r>
          </a:p>
          <a:p>
            <a:r>
              <a:rPr lang="en-US" sz="2000" dirty="0"/>
              <a:t> </a:t>
            </a:r>
            <a:r>
              <a:rPr lang="en-US" sz="2000" dirty="0" smtClean="0"/>
              <a:t>           2. utilize the filtering option to remove the missing values in the rows.</a:t>
            </a:r>
          </a:p>
          <a:p>
            <a:r>
              <a:rPr lang="en-US" dirty="0" smtClean="0"/>
              <a:t> 	</a:t>
            </a:r>
            <a:endParaRPr lang="en-US" dirty="0"/>
          </a:p>
        </p:txBody>
      </p:sp>
      <p:sp>
        <p:nvSpPr>
          <p:cNvPr id="10" name="TextBox 9"/>
          <p:cNvSpPr txBox="1"/>
          <p:nvPr/>
        </p:nvSpPr>
        <p:spPr>
          <a:xfrm>
            <a:off x="381000" y="1881236"/>
            <a:ext cx="8839200" cy="1077218"/>
          </a:xfrm>
          <a:prstGeom prst="rect">
            <a:avLst/>
          </a:prstGeom>
          <a:noFill/>
        </p:spPr>
        <p:txBody>
          <a:bodyPr wrap="square" rtlCol="0">
            <a:spAutoFit/>
          </a:bodyPr>
          <a:lstStyle/>
          <a:p>
            <a:r>
              <a:rPr lang="en-US" sz="3200" b="1" dirty="0" smtClean="0"/>
              <a:t>STEPS FOR EMPLOYESS PERFORMANCE ANALYSIS:</a:t>
            </a:r>
            <a:endParaRPr lang="en-US"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1219200" y="152400"/>
            <a:ext cx="8610600" cy="1293028"/>
          </a:xfrm>
        </p:spPr>
        <p:txBody>
          <a:bodyPr>
            <a:normAutofit/>
          </a:bodyPr>
          <a:lstStyle/>
          <a:p>
            <a:r>
              <a:rPr lang="en-IN" sz="3600" b="1" i="1" dirty="0" smtClean="0">
                <a:latin typeface="Times New Roman" panose="02020603050405020304" pitchFamily="18" charset="0"/>
                <a:cs typeface="Times New Roman" panose="02020603050405020304" pitchFamily="18" charset="0"/>
              </a:rPr>
              <a:t>MODELLING</a:t>
            </a:r>
            <a:endParaRPr lang="en-IN" sz="3600" b="1" i="1"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2362200"/>
            <a:ext cx="10744200" cy="2554545"/>
          </a:xfrm>
          <a:prstGeom prst="rect">
            <a:avLst/>
          </a:prstGeom>
        </p:spPr>
        <p:txBody>
          <a:bodyPr wrap="square">
            <a:spAutoFit/>
          </a:bodyPr>
          <a:lstStyle/>
          <a:p>
            <a:pPr marL="342900" indent="-342900">
              <a:buFont typeface="Wingdings" panose="05000000000000000000" pitchFamily="2" charset="2"/>
              <a:buChar char="v"/>
            </a:pPr>
            <a:r>
              <a:rPr lang="en-US" sz="2000" b="1" dirty="0" smtClean="0"/>
              <a:t>CALCULATE </a:t>
            </a:r>
            <a:r>
              <a:rPr lang="en-US" sz="2000" b="1" dirty="0"/>
              <a:t>PERFORMANCE LEVEL: </a:t>
            </a:r>
          </a:p>
          <a:p>
            <a:r>
              <a:rPr lang="en-US" sz="2000" dirty="0"/>
              <a:t>   </a:t>
            </a:r>
            <a:r>
              <a:rPr lang="en-US" sz="2000" dirty="0" smtClean="0"/>
              <a:t>    1</a:t>
            </a:r>
            <a:r>
              <a:rPr lang="en-US" sz="2000" dirty="0"/>
              <a:t>. using </a:t>
            </a:r>
            <a:r>
              <a:rPr lang="en-US" sz="2000" dirty="0" smtClean="0"/>
              <a:t>IFS formula </a:t>
            </a:r>
            <a:r>
              <a:rPr lang="en-US" sz="2000" dirty="0"/>
              <a:t>to calculating employees performance level.</a:t>
            </a:r>
          </a:p>
          <a:p>
            <a:pPr marL="342900" indent="-342900">
              <a:buFont typeface="Wingdings" panose="05000000000000000000" pitchFamily="2" charset="2"/>
              <a:buChar char="v"/>
            </a:pPr>
            <a:r>
              <a:rPr lang="en-US" sz="2000" b="1" dirty="0" smtClean="0"/>
              <a:t> </a:t>
            </a:r>
            <a:r>
              <a:rPr lang="en-US" sz="2000" b="1" dirty="0"/>
              <a:t>DATA SUMMARIZING:</a:t>
            </a:r>
          </a:p>
          <a:p>
            <a:r>
              <a:rPr lang="en-US" sz="2000" dirty="0"/>
              <a:t>   </a:t>
            </a:r>
            <a:r>
              <a:rPr lang="en-US" sz="2000" dirty="0" smtClean="0"/>
              <a:t>    1</a:t>
            </a:r>
            <a:r>
              <a:rPr lang="en-US" sz="2000" dirty="0"/>
              <a:t>. using pivot table to summarize employee performance data</a:t>
            </a:r>
            <a:r>
              <a:rPr lang="en-US" sz="2000" dirty="0" smtClean="0"/>
              <a:t>.</a:t>
            </a:r>
            <a:endParaRPr lang="en-US" sz="2000" dirty="0"/>
          </a:p>
          <a:p>
            <a:r>
              <a:rPr lang="en-US" sz="2000" dirty="0"/>
              <a:t>  </a:t>
            </a:r>
            <a:r>
              <a:rPr lang="en-US" sz="2000" dirty="0" smtClean="0"/>
              <a:t>     </a:t>
            </a:r>
            <a:r>
              <a:rPr lang="en-US" sz="2000" dirty="0"/>
              <a:t>2. enabling easy comparison and aggregation of results.</a:t>
            </a:r>
          </a:p>
          <a:p>
            <a:pPr marL="342900" indent="-342900">
              <a:buFont typeface="Wingdings" panose="05000000000000000000" pitchFamily="2" charset="2"/>
              <a:buChar char="v"/>
            </a:pPr>
            <a:r>
              <a:rPr lang="en-US" sz="2000" b="1" dirty="0" smtClean="0"/>
              <a:t>DATA </a:t>
            </a:r>
            <a:r>
              <a:rPr lang="en-US" sz="2000" b="1" dirty="0"/>
              <a:t>VISUALIZATION :</a:t>
            </a:r>
          </a:p>
          <a:p>
            <a:r>
              <a:rPr lang="en-US" sz="2000" dirty="0"/>
              <a:t>    </a:t>
            </a:r>
            <a:r>
              <a:rPr lang="en-US" sz="2000" dirty="0" smtClean="0"/>
              <a:t>    1</a:t>
            </a:r>
            <a:r>
              <a:rPr lang="en-US" sz="2000" dirty="0"/>
              <a:t>. use recommended graphs and chats to visualize </a:t>
            </a:r>
            <a:r>
              <a:rPr lang="en-US" sz="2000" dirty="0" smtClean="0"/>
              <a:t>employee performance.</a:t>
            </a:r>
            <a:endParaRPr lang="en-US" sz="2000" dirty="0"/>
          </a:p>
          <a:p>
            <a:r>
              <a:rPr lang="en-US" sz="2000" dirty="0"/>
              <a:t>    </a:t>
            </a:r>
            <a:r>
              <a:rPr lang="en-US" sz="2000" dirty="0" smtClean="0"/>
              <a:t>    2. providing an intuitive and impactful way to communicate insights and trends.</a:t>
            </a:r>
            <a:endParaRPr lang="en-US"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544368231"/>
              </p:ext>
            </p:extLst>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219200" y="609600"/>
            <a:ext cx="4495800" cy="769441"/>
          </a:xfrm>
          <a:prstGeom prst="rect">
            <a:avLst/>
          </a:prstGeom>
          <a:noFill/>
        </p:spPr>
        <p:txBody>
          <a:bodyPr wrap="square" rtlCol="0">
            <a:spAutoFit/>
          </a:bodyPr>
          <a:lstStyle/>
          <a:p>
            <a:r>
              <a:rPr lang="en-US" sz="4400" b="1" i="1" dirty="0" smtClean="0"/>
              <a:t>RESULTS</a:t>
            </a:r>
            <a:endParaRPr lang="en-US" sz="4400" b="1" i="1" dirty="0"/>
          </a:p>
        </p:txBody>
      </p:sp>
    </p:spTree>
    <p:extLst>
      <p:ext uri="{BB962C8B-B14F-4D97-AF65-F5344CB8AC3E}">
        <p14:creationId xmlns:p14="http://schemas.microsoft.com/office/powerpoint/2010/main" val="288989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4139816" y="1649018"/>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CONCLUSION</a:t>
            </a:r>
            <a:endParaRPr sz="4800" dirty="0">
              <a:latin typeface="Trebuchet MS"/>
              <a:cs typeface="Trebuchet MS"/>
            </a:endParaRPr>
          </a:p>
        </p:txBody>
      </p:sp>
      <p:sp>
        <p:nvSpPr>
          <p:cNvPr id="14"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1981200" y="3505200"/>
            <a:ext cx="8534400" cy="1815882"/>
          </a:xfrm>
          <a:prstGeom prst="rect">
            <a:avLst/>
          </a:prstGeom>
          <a:noFill/>
        </p:spPr>
        <p:txBody>
          <a:bodyPr wrap="square" rtlCol="0">
            <a:spAutoFit/>
          </a:bodyPr>
          <a:lstStyle/>
          <a:p>
            <a:r>
              <a:rPr lang="en-US" sz="2800" i="1" dirty="0" smtClean="0">
                <a:solidFill>
                  <a:schemeClr val="bg1"/>
                </a:solidFill>
              </a:rPr>
              <a:t>This analysis provides valuable insights into employee performance , enabling data-driven decisions to enhance development ,improve evaluations and drive business growth, ultimately unlocking the full potential of our workforce.</a:t>
            </a:r>
            <a:endParaRPr lang="en-US" sz="2800" i="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752600"/>
            <a:ext cx="5562600" cy="769441"/>
          </a:xfrm>
          <a:prstGeom prst="rect">
            <a:avLst/>
          </a:prstGeom>
          <a:noFill/>
        </p:spPr>
        <p:txBody>
          <a:bodyPr wrap="square" rtlCol="0">
            <a:spAutoFit/>
          </a:bodyPr>
          <a:lstStyle/>
          <a:p>
            <a:r>
              <a:rPr lang="en-US" sz="4400" b="1" dirty="0" smtClean="0"/>
              <a:t>PROJECT TITLE</a:t>
            </a:r>
            <a:endParaRPr lang="en-US" sz="4400" b="1" dirty="0"/>
          </a:p>
        </p:txBody>
      </p:sp>
      <p:sp>
        <p:nvSpPr>
          <p:cNvPr id="2" name="TextBox 1"/>
          <p:cNvSpPr txBox="1"/>
          <p:nvPr/>
        </p:nvSpPr>
        <p:spPr>
          <a:xfrm>
            <a:off x="2133600" y="3352800"/>
            <a:ext cx="8458200" cy="1200329"/>
          </a:xfrm>
          <a:prstGeom prst="rect">
            <a:avLst/>
          </a:prstGeom>
          <a:solidFill>
            <a:schemeClr val="accent1">
              <a:lumMod val="25000"/>
              <a:lumOff val="75000"/>
            </a:schemeClr>
          </a:solidFill>
        </p:spPr>
        <p:txBody>
          <a:bodyPr wrap="square" rtlCol="0">
            <a:spAutoFit/>
          </a:bodyPr>
          <a:lstStyle/>
          <a:p>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EMPLOYEE </a:t>
            </a: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PERFORMANCE </a:t>
            </a:r>
          </a:p>
          <a:p>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ANALYSIS</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13304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0" y="2590800"/>
            <a:ext cx="5181600" cy="3046988"/>
          </a:xfrm>
          <a:prstGeom prst="rect">
            <a:avLst/>
          </a:prstGeom>
          <a:solidFill>
            <a:schemeClr val="accent1">
              <a:lumMod val="25000"/>
              <a:lumOff val="75000"/>
            </a:schemeClr>
          </a:solidFill>
        </p:spPr>
        <p:txBody>
          <a:bodyPr wrap="square" rtlCol="0">
            <a:spAutoFit/>
          </a:bodyPr>
          <a:lstStyle/>
          <a:p>
            <a:pPr marL="342900" indent="-342900">
              <a:buAutoNum type="arabicPeriod"/>
            </a:pPr>
            <a:r>
              <a:rPr lang="en-US" sz="2400" b="1" dirty="0" smtClean="0"/>
              <a:t>Problem statement</a:t>
            </a:r>
          </a:p>
          <a:p>
            <a:pPr marL="342900" indent="-342900">
              <a:buAutoNum type="arabicPeriod"/>
            </a:pPr>
            <a:r>
              <a:rPr lang="en-US" sz="2400" b="1" dirty="0"/>
              <a:t> </a:t>
            </a:r>
            <a:r>
              <a:rPr lang="en-US" sz="2400" b="1" dirty="0" smtClean="0"/>
              <a:t>Project Overview</a:t>
            </a:r>
          </a:p>
          <a:p>
            <a:pPr marL="342900" indent="-342900">
              <a:buAutoNum type="arabicPeriod"/>
            </a:pPr>
            <a:r>
              <a:rPr lang="en-US" sz="2400" b="1" dirty="0"/>
              <a:t> </a:t>
            </a:r>
            <a:r>
              <a:rPr lang="en-US" sz="2400" b="1" dirty="0" smtClean="0"/>
              <a:t>End Users</a:t>
            </a:r>
          </a:p>
          <a:p>
            <a:pPr marL="342900" indent="-342900">
              <a:buAutoNum type="arabicPeriod"/>
            </a:pPr>
            <a:r>
              <a:rPr lang="en-US" sz="2400" b="1" dirty="0"/>
              <a:t> </a:t>
            </a:r>
            <a:r>
              <a:rPr lang="en-US" sz="2400" b="1" dirty="0" smtClean="0"/>
              <a:t>Our Solution and Proposition</a:t>
            </a:r>
          </a:p>
          <a:p>
            <a:pPr marL="342900" indent="-342900">
              <a:buAutoNum type="arabicPeriod"/>
            </a:pPr>
            <a:r>
              <a:rPr lang="en-US" sz="2400" b="1" dirty="0"/>
              <a:t> </a:t>
            </a:r>
            <a:r>
              <a:rPr lang="en-US" sz="2400" b="1" dirty="0" smtClean="0"/>
              <a:t>Dataset Description</a:t>
            </a:r>
          </a:p>
          <a:p>
            <a:pPr marL="342900" indent="-342900">
              <a:buAutoNum type="arabicPeriod"/>
            </a:pPr>
            <a:r>
              <a:rPr lang="en-US" sz="2400" b="1" dirty="0"/>
              <a:t> </a:t>
            </a:r>
            <a:r>
              <a:rPr lang="en-US" sz="2400" b="1" dirty="0" smtClean="0"/>
              <a:t>Modelling Approach</a:t>
            </a:r>
          </a:p>
          <a:p>
            <a:pPr marL="342900" indent="-342900">
              <a:buAutoNum type="arabicPeriod"/>
            </a:pPr>
            <a:r>
              <a:rPr lang="en-US" sz="2400" b="1" dirty="0"/>
              <a:t> </a:t>
            </a:r>
            <a:r>
              <a:rPr lang="en-US" sz="2400" b="1" dirty="0" smtClean="0"/>
              <a:t>Result and Discussion </a:t>
            </a:r>
          </a:p>
          <a:p>
            <a:pPr marL="342900" indent="-342900">
              <a:buAutoNum type="arabicPeriod"/>
            </a:pPr>
            <a:r>
              <a:rPr lang="en-US" sz="2400" b="1" dirty="0"/>
              <a:t> </a:t>
            </a:r>
            <a:r>
              <a:rPr lang="en-US" sz="2400" b="1" dirty="0" smtClean="0"/>
              <a:t>Conclusion </a:t>
            </a:r>
            <a:endParaRPr lang="en-US" sz="2400" b="1" dirty="0"/>
          </a:p>
        </p:txBody>
      </p:sp>
      <p:sp>
        <p:nvSpPr>
          <p:cNvPr id="5" name="TextBox 4"/>
          <p:cNvSpPr txBox="1"/>
          <p:nvPr/>
        </p:nvSpPr>
        <p:spPr>
          <a:xfrm>
            <a:off x="2590800" y="859470"/>
            <a:ext cx="3505200" cy="707886"/>
          </a:xfrm>
          <a:prstGeom prst="rect">
            <a:avLst/>
          </a:prstGeom>
          <a:noFill/>
        </p:spPr>
        <p:txBody>
          <a:bodyPr wrap="square" rtlCol="0">
            <a:spAutoFit/>
          </a:bodyPr>
          <a:lstStyle/>
          <a:p>
            <a:r>
              <a:rPr lang="en-US" sz="4000" b="1" dirty="0" smtClean="0"/>
              <a:t>AGENDA</a:t>
            </a:r>
            <a:endParaRPr lang="en-US" sz="4000" b="1" dirty="0"/>
          </a:p>
        </p:txBody>
      </p:sp>
    </p:spTree>
    <p:extLst>
      <p:ext uri="{BB962C8B-B14F-4D97-AF65-F5344CB8AC3E}">
        <p14:creationId xmlns:p14="http://schemas.microsoft.com/office/powerpoint/2010/main" val="214354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309937"/>
            <a:ext cx="2762250" cy="3257550"/>
            <a:chOff x="9220200" y="3309937"/>
            <a:chExt cx="2762250" cy="3257550"/>
          </a:xfrm>
        </p:grpSpPr>
        <p:sp>
          <p:nvSpPr>
            <p:cNvPr id="3"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220200" y="3309937"/>
              <a:ext cx="2762250" cy="3257550"/>
            </a:xfrm>
            <a:prstGeom prst="rect">
              <a:avLst/>
            </a:prstGeom>
          </p:spPr>
        </p:pic>
      </p:grpSp>
      <p:sp>
        <p:nvSpPr>
          <p:cNvPr id="6"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7842" y="184790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t>P</a:t>
            </a:r>
            <a:r>
              <a:rPr sz="4250" b="1" i="1" spc="15" dirty="0"/>
              <a:t>ROB</a:t>
            </a:r>
            <a:r>
              <a:rPr sz="4250" b="1" i="1" spc="55" dirty="0"/>
              <a:t>L</a:t>
            </a:r>
            <a:r>
              <a:rPr sz="4250" b="1" i="1" spc="-20" dirty="0"/>
              <a:t>E</a:t>
            </a:r>
            <a:r>
              <a:rPr sz="4250" b="1" i="1" spc="20" dirty="0"/>
              <a:t>M</a:t>
            </a:r>
            <a:r>
              <a:rPr sz="4250" b="1" i="1" dirty="0"/>
              <a:t>	</a:t>
            </a:r>
            <a:r>
              <a:rPr sz="4250" b="1" i="1" spc="10" dirty="0"/>
              <a:t>S</a:t>
            </a:r>
            <a:r>
              <a:rPr sz="4250" b="1" i="1" spc="-370" dirty="0"/>
              <a:t>T</a:t>
            </a:r>
            <a:r>
              <a:rPr sz="4250" b="1" i="1" spc="-375" dirty="0"/>
              <a:t>A</a:t>
            </a:r>
            <a:r>
              <a:rPr sz="4250" b="1" i="1" spc="15" dirty="0"/>
              <a:t>T</a:t>
            </a:r>
            <a:r>
              <a:rPr sz="4250" b="1" i="1" spc="-10" dirty="0"/>
              <a:t>E</a:t>
            </a:r>
            <a:r>
              <a:rPr sz="4250" b="1" i="1" spc="-20" dirty="0"/>
              <a:t>ME</a:t>
            </a:r>
            <a:r>
              <a:rPr sz="4250" b="1" i="1" spc="10" dirty="0"/>
              <a:t>NT</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1905000" y="2819400"/>
            <a:ext cx="7010400" cy="3108543"/>
          </a:xfrm>
          <a:prstGeom prst="rect">
            <a:avLst/>
          </a:prstGeom>
          <a:noFill/>
        </p:spPr>
        <p:txBody>
          <a:bodyPr wrap="square" rtlCol="0">
            <a:spAutoFit/>
          </a:bodyPr>
          <a:lstStyle/>
          <a:p>
            <a:r>
              <a:rPr lang="en-US" sz="2800" dirty="0" smtClean="0"/>
              <a:t>The problem is to identify the human resources department of ABC corporation. Identify and address performance gaps, Improve accuracy in predicting and enhancing employee performance to reduce turnover and boost productivity</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7009"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6039" y="90923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smtClean="0"/>
              <a:t>PROJE</a:t>
            </a:r>
            <a:r>
              <a:rPr lang="en-US" sz="4250" b="1" i="1" spc="5" dirty="0" smtClean="0"/>
              <a:t>CT </a:t>
            </a:r>
            <a:r>
              <a:rPr sz="4250" b="1" i="1" spc="-20" dirty="0" smtClean="0"/>
              <a:t>OVERVIEW</a:t>
            </a:r>
            <a:endParaRPr sz="4250" b="1" i="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6629400" y="450542"/>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512272" y="2571469"/>
            <a:ext cx="7772400" cy="3539430"/>
          </a:xfrm>
          <a:prstGeom prst="rect">
            <a:avLst/>
          </a:prstGeom>
          <a:noFill/>
        </p:spPr>
        <p:txBody>
          <a:bodyPr wrap="square" rtlCol="0">
            <a:spAutoFit/>
          </a:bodyPr>
          <a:lstStyle/>
          <a:p>
            <a:r>
              <a:rPr lang="en-US" sz="2800" dirty="0"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43000" y="914400"/>
            <a:ext cx="7315200" cy="632224"/>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smtClean="0"/>
              <a:t>E</a:t>
            </a:r>
            <a:r>
              <a:rPr b="1" spc="30" dirty="0" smtClean="0"/>
              <a:t>N</a:t>
            </a:r>
            <a:r>
              <a:rPr b="1" spc="15" dirty="0" smtClean="0"/>
              <a:t>D</a:t>
            </a:r>
            <a:r>
              <a:rPr lang="en-US" b="1" spc="15" dirty="0" smtClean="0"/>
              <a:t> </a:t>
            </a:r>
            <a:r>
              <a:rPr b="1" dirty="0" smtClean="0"/>
              <a:t>U</a:t>
            </a:r>
            <a:r>
              <a:rPr b="1" spc="10" dirty="0" smtClean="0"/>
              <a:t>S</a:t>
            </a:r>
            <a:r>
              <a:rPr b="1" spc="-25" dirty="0" smtClean="0"/>
              <a:t>E</a:t>
            </a:r>
            <a:r>
              <a:rPr b="1" spc="-10" dirty="0" smtClean="0"/>
              <a:t>R</a:t>
            </a:r>
            <a:r>
              <a:rPr b="1" spc="5" dirty="0" smtClean="0"/>
              <a:t>S</a:t>
            </a:r>
            <a:r>
              <a:rPr b="1" spc="5" dirty="0"/>
              <a:t>?</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2743200" y="2977784"/>
            <a:ext cx="7229475"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t>Human </a:t>
            </a:r>
            <a:r>
              <a:rPr lang="en-US" sz="2800" dirty="0" smtClean="0"/>
              <a:t>Resource Team</a:t>
            </a:r>
          </a:p>
          <a:p>
            <a:pPr marL="285750" indent="-285750">
              <a:buFont typeface="Wingdings" panose="05000000000000000000" pitchFamily="2" charset="2"/>
              <a:buChar char="v"/>
            </a:pPr>
            <a:r>
              <a:rPr lang="en-US" sz="2800" dirty="0" smtClean="0"/>
              <a:t>CEO</a:t>
            </a:r>
            <a:endParaRPr lang="en-US" sz="2800" dirty="0" smtClean="0"/>
          </a:p>
          <a:p>
            <a:pPr marL="285750" indent="-285750">
              <a:buFont typeface="Wingdings" panose="05000000000000000000" pitchFamily="2" charset="2"/>
              <a:buChar char="v"/>
            </a:pPr>
            <a:r>
              <a:rPr lang="en-US" sz="2800" dirty="0" smtClean="0"/>
              <a:t>Managing </a:t>
            </a:r>
            <a:r>
              <a:rPr lang="en-US" sz="2800" dirty="0" smtClean="0"/>
              <a:t>Director</a:t>
            </a:r>
          </a:p>
          <a:p>
            <a:pPr marL="285750" indent="-285750">
              <a:buFont typeface="Wingdings" panose="05000000000000000000" pitchFamily="2" charset="2"/>
              <a:buChar char="v"/>
            </a:pPr>
            <a:r>
              <a:rPr lang="en-US" sz="2800" dirty="0" smtClean="0"/>
              <a:t>Employees</a:t>
            </a:r>
            <a:endParaRPr lang="en-US" sz="2800" dirty="0" smtClean="0"/>
          </a:p>
          <a:p>
            <a:pPr marL="285750" indent="-285750">
              <a:buFont typeface="Wingdings" panose="05000000000000000000" pitchFamily="2" charset="2"/>
              <a:buChar char="v"/>
            </a:pPr>
            <a:r>
              <a:rPr lang="en-US" sz="2800" dirty="0" smtClean="0"/>
              <a:t>Training </a:t>
            </a:r>
            <a:r>
              <a:rPr lang="en-US" sz="2800" dirty="0" smtClean="0"/>
              <a:t>and Development Team</a:t>
            </a:r>
          </a:p>
          <a:p>
            <a:pPr marL="285750" indent="-285750">
              <a:buFont typeface="Wingdings" panose="05000000000000000000" pitchFamily="2" charset="2"/>
              <a:buChar char="v"/>
            </a:pPr>
            <a:r>
              <a:rPr lang="en-US" sz="2800" dirty="0" smtClean="0"/>
              <a:t>Performance </a:t>
            </a:r>
            <a:r>
              <a:rPr lang="en-US" sz="2800" dirty="0" smtClean="0"/>
              <a:t>review committees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474438"/>
            <a:ext cx="2590800" cy="3442648"/>
          </a:xfrm>
          <a:prstGeom prst="rect">
            <a:avLst/>
          </a:prstGeom>
        </p:spPr>
      </p:pic>
      <p:sp>
        <p:nvSpPr>
          <p:cNvPr id="3"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14400" y="1225369"/>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smtClean="0"/>
              <a:t>P</a:t>
            </a:r>
            <a:r>
              <a:rPr sz="3600" b="1" i="1" spc="-30" dirty="0" smtClean="0"/>
              <a:t>R</a:t>
            </a:r>
            <a:r>
              <a:rPr sz="3600" b="1" i="1" spc="10" dirty="0" smtClean="0"/>
              <a:t>O</a:t>
            </a:r>
            <a:r>
              <a:rPr sz="3600" b="1" i="1" spc="-15" dirty="0" smtClean="0"/>
              <a:t>P</a:t>
            </a:r>
            <a:r>
              <a:rPr sz="3600" b="1" i="1" spc="10" dirty="0" smtClean="0"/>
              <a:t>O</a:t>
            </a:r>
            <a:r>
              <a:rPr sz="3600" b="1" i="1" spc="25" dirty="0" smtClean="0"/>
              <a:t>S</a:t>
            </a:r>
            <a:r>
              <a:rPr sz="3600" b="1" i="1" spc="-30" dirty="0" smtClean="0"/>
              <a:t>I</a:t>
            </a:r>
            <a:r>
              <a:rPr sz="3600" b="1" i="1" spc="-35" dirty="0" smtClean="0"/>
              <a:t>T</a:t>
            </a:r>
            <a:r>
              <a:rPr sz="3600" b="1" i="1" spc="-30" dirty="0" smtClean="0"/>
              <a:t>I</a:t>
            </a:r>
            <a:r>
              <a:rPr sz="3600" b="1" i="1" spc="10" dirty="0" smtClean="0"/>
              <a:t>O</a:t>
            </a:r>
            <a:r>
              <a:rPr sz="3600" b="1" i="1" dirty="0" smtClean="0"/>
              <a:t>N</a:t>
            </a:r>
            <a:endParaRPr sz="3600" b="1" i="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47833" y="3041600"/>
            <a:ext cx="7315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Highlighting missing values using conditional formatting.</a:t>
            </a:r>
          </a:p>
          <a:p>
            <a:pPr marL="342900" indent="-342900">
              <a:buFont typeface="Wingdings" panose="05000000000000000000" pitchFamily="2" charset="2"/>
              <a:buChar char="Ø"/>
            </a:pPr>
            <a:r>
              <a:rPr lang="en-US" sz="2400" dirty="0"/>
              <a:t> </a:t>
            </a:r>
            <a:r>
              <a:rPr lang="en-US" sz="2400" dirty="0" smtClean="0"/>
              <a:t>Remove missing values using Filtering.</a:t>
            </a:r>
          </a:p>
          <a:p>
            <a:pPr marL="342900" indent="-342900">
              <a:buFont typeface="Wingdings" panose="05000000000000000000" pitchFamily="2" charset="2"/>
              <a:buChar char="Ø"/>
            </a:pPr>
            <a:r>
              <a:rPr lang="en-US" sz="2400" dirty="0"/>
              <a:t> </a:t>
            </a:r>
            <a:r>
              <a:rPr lang="en-US" sz="2400" dirty="0" smtClean="0"/>
              <a:t>Calculate performance levels using formulas.</a:t>
            </a:r>
          </a:p>
          <a:p>
            <a:pPr marL="342900" indent="-342900">
              <a:buFont typeface="Wingdings" panose="05000000000000000000" pitchFamily="2" charset="2"/>
              <a:buChar char="Ø"/>
            </a:pPr>
            <a:r>
              <a:rPr lang="en-US" sz="2400" dirty="0"/>
              <a:t> </a:t>
            </a:r>
            <a:r>
              <a:rPr lang="en-US" sz="2400" dirty="0" smtClean="0"/>
              <a:t>Summarize data using Pivot tables.</a:t>
            </a:r>
          </a:p>
          <a:p>
            <a:pPr marL="342900" indent="-342900">
              <a:buFont typeface="Wingdings" panose="05000000000000000000" pitchFamily="2" charset="2"/>
              <a:buChar char="Ø"/>
            </a:pPr>
            <a:r>
              <a:rPr lang="en-US" sz="2400" dirty="0"/>
              <a:t> </a:t>
            </a:r>
            <a:r>
              <a:rPr lang="en-US" sz="2400" dirty="0" smtClean="0"/>
              <a:t>Visualize data using 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180869" y="457200"/>
            <a:ext cx="8610600" cy="1293028"/>
          </a:xfrm>
        </p:spPr>
        <p:txBody>
          <a:bodyPr/>
          <a:lstStyle/>
          <a:p>
            <a:r>
              <a:rPr lang="en-IN" b="1" i="1" dirty="0"/>
              <a:t>Dataset Description</a:t>
            </a:r>
          </a:p>
        </p:txBody>
      </p:sp>
      <p:sp>
        <p:nvSpPr>
          <p:cNvPr id="3" name="TextBox 2"/>
          <p:cNvSpPr txBox="1"/>
          <p:nvPr/>
        </p:nvSpPr>
        <p:spPr>
          <a:xfrm>
            <a:off x="1752600" y="2209800"/>
            <a:ext cx="9982200" cy="378565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Employee </a:t>
            </a:r>
            <a:r>
              <a:rPr lang="en-US" sz="2000" dirty="0" smtClean="0"/>
              <a:t>ID (numerical)</a:t>
            </a:r>
          </a:p>
          <a:p>
            <a:pPr marL="285750" indent="-285750">
              <a:buFont typeface="Wingdings" panose="05000000000000000000" pitchFamily="2" charset="2"/>
              <a:buChar char="Ø"/>
            </a:pPr>
            <a:r>
              <a:rPr lang="en-US" sz="2000" dirty="0" smtClean="0"/>
              <a:t>Employee </a:t>
            </a:r>
            <a:r>
              <a:rPr lang="en-US" sz="2000" dirty="0" smtClean="0"/>
              <a:t>Name (text)</a:t>
            </a:r>
          </a:p>
          <a:p>
            <a:pPr marL="285750" indent="-285750">
              <a:buFont typeface="Wingdings" panose="05000000000000000000" pitchFamily="2" charset="2"/>
              <a:buChar char="Ø"/>
            </a:pPr>
            <a:r>
              <a:rPr lang="en-US" sz="2000" dirty="0" smtClean="0"/>
              <a:t>Employee </a:t>
            </a:r>
            <a:r>
              <a:rPr lang="en-US" sz="2000" dirty="0" smtClean="0"/>
              <a:t>Type (text)</a:t>
            </a:r>
          </a:p>
          <a:p>
            <a:pPr marL="285750" indent="-285750">
              <a:buFont typeface="Wingdings" panose="05000000000000000000" pitchFamily="2" charset="2"/>
              <a:buChar char="Ø"/>
            </a:pPr>
            <a:r>
              <a:rPr lang="en-US" sz="2000" dirty="0" smtClean="0"/>
              <a:t>Performance </a:t>
            </a:r>
            <a:r>
              <a:rPr lang="en-US" sz="2000" dirty="0" smtClean="0"/>
              <a:t>Level(text)</a:t>
            </a:r>
          </a:p>
          <a:p>
            <a:pPr marL="285750" indent="-285750">
              <a:buFont typeface="Wingdings" panose="05000000000000000000" pitchFamily="2" charset="2"/>
              <a:buChar char="Ø"/>
            </a:pPr>
            <a:r>
              <a:rPr lang="en-US" sz="2000" dirty="0" smtClean="0"/>
              <a:t>Gender </a:t>
            </a:r>
            <a:r>
              <a:rPr lang="en-US" sz="2000" dirty="0" smtClean="0"/>
              <a:t>Code (text)</a:t>
            </a:r>
          </a:p>
          <a:p>
            <a:pPr marL="285750" indent="-285750">
              <a:buFont typeface="Wingdings" panose="05000000000000000000" pitchFamily="2" charset="2"/>
              <a:buChar char="Ø"/>
            </a:pPr>
            <a:r>
              <a:rPr lang="en-US" sz="2000" dirty="0" smtClean="0"/>
              <a:t>Employee </a:t>
            </a:r>
            <a:r>
              <a:rPr lang="en-US" sz="2000" dirty="0" smtClean="0"/>
              <a:t>Rating (numerical)</a:t>
            </a:r>
          </a:p>
          <a:p>
            <a:pPr marL="285750" indent="-285750">
              <a:buFont typeface="Wingdings" panose="05000000000000000000" pitchFamily="2" charset="2"/>
              <a:buChar char="Ø"/>
            </a:pPr>
            <a:r>
              <a:rPr lang="en-US" sz="2000" dirty="0" smtClean="0"/>
              <a:t>Employee </a:t>
            </a:r>
            <a:r>
              <a:rPr lang="en-US" sz="2000" dirty="0" smtClean="0"/>
              <a:t>Classification (text)</a:t>
            </a:r>
          </a:p>
          <a:p>
            <a:pPr marL="285750" indent="-285750">
              <a:buFont typeface="Wingdings" panose="05000000000000000000" pitchFamily="2" charset="2"/>
              <a:buChar char="Ø"/>
            </a:pPr>
            <a:r>
              <a:rPr lang="en-US" sz="2000" dirty="0" smtClean="0"/>
              <a:t>Business </a:t>
            </a:r>
            <a:r>
              <a:rPr lang="en-US" sz="2000" dirty="0" smtClean="0"/>
              <a:t>Unit (text)</a:t>
            </a:r>
          </a:p>
          <a:p>
            <a:pPr marL="285750" indent="-285750">
              <a:buFont typeface="Wingdings" panose="05000000000000000000" pitchFamily="2" charset="2"/>
              <a:buChar char="Ø"/>
            </a:pPr>
            <a:r>
              <a:rPr lang="en-US" sz="2000" dirty="0" smtClean="0"/>
              <a:t>Employee </a:t>
            </a:r>
            <a:r>
              <a:rPr lang="en-US" sz="2000" dirty="0" smtClean="0"/>
              <a:t>Status(text)</a:t>
            </a:r>
          </a:p>
          <a:p>
            <a:endParaRPr lang="en-US" sz="2000" dirty="0"/>
          </a:p>
          <a:p>
            <a:r>
              <a:rPr lang="en-US" sz="2000" dirty="0" smtClean="0"/>
              <a:t>Note: The employee data set is download in kaggle. The original dataset has 26features,but we are focusing on these 9 selected features for analysis.</a:t>
            </a:r>
          </a:p>
        </p:txBody>
      </p:sp>
      <p:pic>
        <p:nvPicPr>
          <p:cNvPr id="4" name="object 6"/>
          <p:cNvPicPr/>
          <p:nvPr/>
        </p:nvPicPr>
        <p:blipFill>
          <a:blip r:embed="rId2" cstate="print"/>
          <a:stretch>
            <a:fillRect/>
          </a:stretch>
        </p:blipFill>
        <p:spPr>
          <a:xfrm>
            <a:off x="9525000" y="16002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46312" y="2807496"/>
            <a:ext cx="2466975" cy="3419475"/>
          </a:xfrm>
          <a:prstGeom prst="rect">
            <a:avLst/>
          </a:prstGeom>
        </p:spPr>
      </p:pic>
      <p:sp>
        <p:nvSpPr>
          <p:cNvPr id="7" name="object 7"/>
          <p:cNvSpPr txBox="1">
            <a:spLocks noGrp="1"/>
          </p:cNvSpPr>
          <p:nvPr>
            <p:ph type="title"/>
          </p:nvPr>
        </p:nvSpPr>
        <p:spPr>
          <a:xfrm>
            <a:off x="1371600" y="1219126"/>
            <a:ext cx="8001000" cy="670696"/>
          </a:xfrm>
          <a:prstGeom prst="rect">
            <a:avLst/>
          </a:prstGeom>
        </p:spPr>
        <p:txBody>
          <a:bodyPr vert="horz" wrap="square" lIns="0" tIns="16510" rIns="0" bIns="0" rtlCol="0">
            <a:spAutoFit/>
          </a:bodyPr>
          <a:lstStyle/>
          <a:p>
            <a:pPr marL="12700">
              <a:lnSpc>
                <a:spcPct val="100000"/>
              </a:lnSpc>
              <a:spcBef>
                <a:spcPts val="130"/>
              </a:spcBef>
            </a:pPr>
            <a:r>
              <a:rPr sz="4250" b="1" i="1" spc="15" dirty="0"/>
              <a:t>THE</a:t>
            </a:r>
            <a:r>
              <a:rPr sz="4250" b="1" i="1" spc="20" dirty="0"/>
              <a:t> </a:t>
            </a:r>
            <a:r>
              <a:rPr lang="en-US" sz="4250" b="1" i="1" spc="20" dirty="0"/>
              <a:t>"</a:t>
            </a:r>
            <a:r>
              <a:rPr sz="4250" b="1" i="1" spc="10" dirty="0"/>
              <a:t>WOW</a:t>
            </a:r>
            <a:r>
              <a:rPr lang="en-US" sz="4250" b="1" i="1" spc="10" dirty="0"/>
              <a:t>"</a:t>
            </a:r>
            <a:r>
              <a:rPr sz="4250" b="1" i="1" spc="85" dirty="0"/>
              <a:t> </a:t>
            </a:r>
            <a:r>
              <a:rPr sz="4250" b="1" i="1" spc="10" dirty="0" smtClean="0"/>
              <a:t>IN</a:t>
            </a:r>
            <a:r>
              <a:rPr lang="en-US" sz="4250" b="1" i="1" spc="-5" dirty="0"/>
              <a:t> </a:t>
            </a:r>
            <a:r>
              <a:rPr sz="4250" b="1" i="1" spc="15" dirty="0" smtClean="0"/>
              <a:t>OUR</a:t>
            </a:r>
            <a:r>
              <a:rPr lang="en-US" sz="4250" b="1" i="1" spc="15" dirty="0" smtClean="0"/>
              <a:t> </a:t>
            </a:r>
            <a:r>
              <a:rPr sz="4250" b="1" i="1" spc="20" dirty="0" smtClean="0"/>
              <a:t>SOLUTION</a:t>
            </a:r>
            <a:endParaRPr sz="4250" b="1"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71800" y="3048000"/>
            <a:ext cx="7620000" cy="2677656"/>
          </a:xfrm>
          <a:prstGeom prst="rect">
            <a:avLst/>
          </a:prstGeom>
          <a:noFill/>
        </p:spPr>
        <p:txBody>
          <a:bodyPr wrap="square" rtlCol="0">
            <a:spAutoFit/>
          </a:bodyPr>
          <a:lstStyle/>
          <a:p>
            <a:r>
              <a:rPr lang="en-US" sz="2400" dirty="0" smtClean="0"/>
              <a:t>Yes! Here is a possible “WOW” factor in our employee performance analysis solution :</a:t>
            </a:r>
          </a:p>
          <a:p>
            <a:pPr marL="285750" indent="-285750">
              <a:buFont typeface="Wingdings" panose="05000000000000000000" pitchFamily="2" charset="2"/>
              <a:buChar char="ü"/>
            </a:pPr>
            <a:r>
              <a:rPr lang="en-US" sz="2400" dirty="0" smtClean="0"/>
              <a:t>performance </a:t>
            </a:r>
            <a:r>
              <a:rPr lang="en-US" sz="2400" dirty="0" smtClean="0"/>
              <a:t>level formula  =IFS(Z8&gt;=5,”VERY     HIGH”,Z8&gt;=4,”HIGH”,Z8&gt;=3,”MED”,TRUE,”LOW”)</a:t>
            </a:r>
          </a:p>
          <a:p>
            <a:pPr marL="285750" indent="-285750">
              <a:buFont typeface="Wingdings" panose="05000000000000000000" pitchFamily="2" charset="2"/>
              <a:buChar char="ü"/>
            </a:pPr>
            <a:r>
              <a:rPr lang="en-US" sz="2400" dirty="0" smtClean="0"/>
              <a:t>Unlock employee potential</a:t>
            </a:r>
          </a:p>
          <a:p>
            <a:pPr marL="285750" indent="-285750">
              <a:buFont typeface="Wingdings" panose="05000000000000000000" pitchFamily="2" charset="2"/>
              <a:buChar char="ü"/>
            </a:pPr>
            <a:r>
              <a:rPr lang="en-US" sz="2400" dirty="0" smtClean="0"/>
              <a:t>Boost productivity</a:t>
            </a:r>
          </a:p>
          <a:p>
            <a:pPr marL="285750" indent="-285750">
              <a:buFont typeface="Wingdings" panose="05000000000000000000" pitchFamily="2" charset="2"/>
              <a:buChar char="ü"/>
            </a:pPr>
            <a:r>
              <a:rPr lang="en-US" sz="2400" dirty="0" smtClean="0"/>
              <a:t>Drive business growth</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447</TotalTime>
  <Words>546</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Gill Sans MT</vt:lpstr>
      <vt:lpstr>Roboto</vt:lpstr>
      <vt:lpstr>Times New Roman</vt:lpstr>
      <vt:lpstr>Trebuchet MS</vt:lpstr>
      <vt:lpstr>Wingdings</vt:lpstr>
      <vt:lpstr>Wingdings 2</vt:lpstr>
      <vt:lpstr>Dividend</vt:lpstr>
      <vt:lpstr>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38</cp:revision>
  <dcterms:created xsi:type="dcterms:W3CDTF">2024-03-29T15:07:22Z</dcterms:created>
  <dcterms:modified xsi:type="dcterms:W3CDTF">2024-09-05T04:41:37Z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