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257" r:id="rId3"/>
    <p:sldId id="259" r:id="rId4"/>
    <p:sldId id="260" r:id="rId5"/>
    <p:sldId id="285" r:id="rId6"/>
    <p:sldId id="263" r:id="rId7"/>
    <p:sldId id="270" r:id="rId8"/>
    <p:sldId id="271" r:id="rId9"/>
    <p:sldId id="279" r:id="rId10"/>
    <p:sldId id="281" r:id="rId11"/>
    <p:sldId id="287" r:id="rId12"/>
    <p:sldId id="288" r:id="rId13"/>
    <p:sldId id="325" r:id="rId14"/>
    <p:sldId id="289" r:id="rId15"/>
    <p:sldId id="290" r:id="rId16"/>
    <p:sldId id="291" r:id="rId17"/>
    <p:sldId id="326" r:id="rId18"/>
    <p:sldId id="266" r:id="rId19"/>
    <p:sldId id="294" r:id="rId20"/>
    <p:sldId id="310" r:id="rId21"/>
    <p:sldId id="309" r:id="rId22"/>
    <p:sldId id="305" r:id="rId23"/>
    <p:sldId id="256" r:id="rId24"/>
    <p:sldId id="308" r:id="rId25"/>
    <p:sldId id="315" r:id="rId26"/>
    <p:sldId id="298" r:id="rId27"/>
    <p:sldId id="299" r:id="rId28"/>
    <p:sldId id="300" r:id="rId29"/>
    <p:sldId id="304" r:id="rId30"/>
    <p:sldId id="307" r:id="rId31"/>
    <p:sldId id="296" r:id="rId32"/>
    <p:sldId id="297" r:id="rId33"/>
    <p:sldId id="306" r:id="rId34"/>
    <p:sldId id="313" r:id="rId35"/>
    <p:sldId id="321" r:id="rId36"/>
    <p:sldId id="322" r:id="rId37"/>
    <p:sldId id="324" r:id="rId38"/>
    <p:sldId id="311" r:id="rId39"/>
    <p:sldId id="312" r:id="rId40"/>
    <p:sldId id="273" r:id="rId41"/>
    <p:sldId id="274" r:id="rId42"/>
    <p:sldId id="316" r:id="rId43"/>
    <p:sldId id="319" r:id="rId44"/>
    <p:sldId id="31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29" id="{CB53CF78-0E33-4B5A-BE5D-08E072903BE8}">
          <p14:sldIdLst>
            <p14:sldId id="258"/>
            <p14:sldId id="257"/>
            <p14:sldId id="259"/>
            <p14:sldId id="260"/>
            <p14:sldId id="285"/>
            <p14:sldId id="263"/>
            <p14:sldId id="270"/>
            <p14:sldId id="271"/>
            <p14:sldId id="279"/>
            <p14:sldId id="281"/>
            <p14:sldId id="287"/>
            <p14:sldId id="288"/>
          </p14:sldIdLst>
        </p14:section>
        <p14:section name="061" id="{E578216B-6825-472E-B5B0-8574EF82F075}">
          <p14:sldIdLst>
            <p14:sldId id="325"/>
            <p14:sldId id="289"/>
            <p14:sldId id="290"/>
            <p14:sldId id="291"/>
            <p14:sldId id="326"/>
            <p14:sldId id="266"/>
            <p14:sldId id="294"/>
            <p14:sldId id="310"/>
            <p14:sldId id="309"/>
            <p14:sldId id="305"/>
          </p14:sldIdLst>
        </p14:section>
        <p14:section name="092" id="{BBF99D20-FD7E-4A42-A5AC-E102B3C6150F}">
          <p14:sldIdLst>
            <p14:sldId id="256"/>
            <p14:sldId id="308"/>
            <p14:sldId id="315"/>
            <p14:sldId id="298"/>
            <p14:sldId id="299"/>
            <p14:sldId id="300"/>
            <p14:sldId id="304"/>
            <p14:sldId id="307"/>
            <p14:sldId id="296"/>
            <p14:sldId id="297"/>
          </p14:sldIdLst>
        </p14:section>
        <p14:section name="103" id="{1D7B6C29-70D5-4911-BEFF-F430E9D76F55}">
          <p14:sldIdLst>
            <p14:sldId id="306"/>
            <p14:sldId id="313"/>
            <p14:sldId id="321"/>
            <p14:sldId id="322"/>
            <p14:sldId id="324"/>
            <p14:sldId id="311"/>
            <p14:sldId id="312"/>
            <p14:sldId id="273"/>
            <p14:sldId id="274"/>
            <p14:sldId id="316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7A"/>
    <a:srgbClr val="B100B1"/>
    <a:srgbClr val="FF9900"/>
    <a:srgbClr val="FF0066"/>
    <a:srgbClr val="AC0000"/>
    <a:srgbClr val="B000B0"/>
    <a:srgbClr val="6666FF"/>
    <a:srgbClr val="FF6699"/>
    <a:srgbClr val="FFFCE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165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305779404527559"/>
          <c:y val="9.2006437768240343E-2"/>
          <c:w val="0.67796751968503932"/>
          <c:h val="0.8159871244635192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explosion val="6"/>
          <c:dPt>
            <c:idx val="0"/>
            <c:bubble3D val="0"/>
            <c:explosion val="19"/>
            <c:spPr>
              <a:solidFill>
                <a:srgbClr val="00206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F10-497B-A877-4C3BB563307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8F10-497B-A877-4C3BB563307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202-4011-AFF7-80DDBEBE889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202-4011-AFF7-80DDBEBE8896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2"/>
                <c:pt idx="0">
                  <c:v>Training Data</c:v>
                </c:pt>
                <c:pt idx="1">
                  <c:v>Testing Data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10-497B-A877-4C3BB5633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9664154773622048"/>
          <c:y val="0.90339038896961898"/>
          <c:w val="0.44398351377952761"/>
          <c:h val="7.315226432689137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Model</a:t>
            </a:r>
            <a:r>
              <a:rPr lang="en-US" sz="1800" baseline="0" dirty="0"/>
              <a:t> Performance </a:t>
            </a:r>
            <a:r>
              <a:rPr lang="en-US" sz="1800" dirty="0"/>
              <a:t>with BoW and Unigram</a:t>
            </a:r>
          </a:p>
        </c:rich>
      </c:tx>
      <c:layout>
        <c:manualLayout>
          <c:xMode val="edge"/>
          <c:yMode val="edge"/>
          <c:x val="0.27309375000000002"/>
          <c:y val="2.6618043216944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satMod val="160000"/>
                  </a:schemeClr>
                </a:gs>
                <a:gs pos="46000">
                  <a:schemeClr val="accent1">
                    <a:tint val="86000"/>
                    <a:satMod val="160000"/>
                  </a:schemeClr>
                </a:gs>
                <a:gs pos="100000">
                  <a:schemeClr val="accent1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74.56</c:v>
                </c:pt>
                <c:pt idx="1">
                  <c:v>74.819999999999993</c:v>
                </c:pt>
                <c:pt idx="2">
                  <c:v>74.489999999999995</c:v>
                </c:pt>
                <c:pt idx="3">
                  <c:v>74.069999999999993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5-43B0-A16F-5BA60186C8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rgbClr val="FF0066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59.24</c:v>
                </c:pt>
                <c:pt idx="1">
                  <c:v>72.59</c:v>
                </c:pt>
                <c:pt idx="2">
                  <c:v>59.5</c:v>
                </c:pt>
                <c:pt idx="3">
                  <c:v>49.09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95-43B0-A16F-5BA60186C8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0000"/>
                    <a:satMod val="160000"/>
                  </a:schemeClr>
                </a:gs>
                <a:gs pos="46000">
                  <a:schemeClr val="accent3">
                    <a:tint val="86000"/>
                    <a:satMod val="160000"/>
                  </a:schemeClr>
                </a:gs>
                <a:gs pos="100000">
                  <a:schemeClr val="accent3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81.67</c:v>
                </c:pt>
                <c:pt idx="1">
                  <c:v>82.42</c:v>
                </c:pt>
                <c:pt idx="2">
                  <c:v>82.46</c:v>
                </c:pt>
                <c:pt idx="3">
                  <c:v>81.77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95-43B0-A16F-5BA60186C8E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80.900000000000006</c:v>
                </c:pt>
                <c:pt idx="1">
                  <c:v>81.87</c:v>
                </c:pt>
                <c:pt idx="2">
                  <c:v>80.88</c:v>
                </c:pt>
                <c:pt idx="3">
                  <c:v>81.05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95-43B0-A16F-5BA60186C8E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87.31</c:v>
                </c:pt>
                <c:pt idx="1">
                  <c:v>87.59</c:v>
                </c:pt>
                <c:pt idx="2">
                  <c:v>87.29</c:v>
                </c:pt>
                <c:pt idx="3">
                  <c:v>87.19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95-43B0-A16F-5BA60186C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9153663"/>
        <c:axId val="1459151999"/>
        <c:axId val="0"/>
      </c:bar3DChart>
      <c:catAx>
        <c:axId val="145915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Performance Metrics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151999"/>
        <c:crosses val="autoZero"/>
        <c:auto val="1"/>
        <c:lblAlgn val="ctr"/>
        <c:lblOffset val="100"/>
        <c:noMultiLvlLbl val="0"/>
      </c:catAx>
      <c:valAx>
        <c:axId val="14591519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 of 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153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 dirty="0">
                <a:effectLst/>
              </a:rPr>
              <a:t>Model </a:t>
            </a:r>
            <a:r>
              <a:rPr lang="en-US" sz="1800" b="1" i="0" u="none" strike="noStrike" baseline="0">
                <a:effectLst/>
              </a:rPr>
              <a:t>Performance with </a:t>
            </a:r>
            <a:r>
              <a:rPr lang="en-US" sz="1800" dirty="0"/>
              <a:t>TF-IDF and Bigram</a:t>
            </a:r>
          </a:p>
        </c:rich>
      </c:tx>
      <c:layout>
        <c:manualLayout>
          <c:xMode val="edge"/>
          <c:yMode val="edge"/>
          <c:x val="0.27309375000000002"/>
          <c:y val="2.42304089200506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Naïve Bayes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satMod val="160000"/>
                  </a:schemeClr>
                </a:gs>
                <a:gs pos="46000">
                  <a:schemeClr val="accent1">
                    <a:tint val="86000"/>
                    <a:satMod val="160000"/>
                  </a:schemeClr>
                </a:gs>
                <a:gs pos="100000">
                  <a:schemeClr val="accent1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81.86</c:v>
                </c:pt>
                <c:pt idx="1">
                  <c:v>82.41</c:v>
                </c:pt>
                <c:pt idx="2">
                  <c:v>81.900000000000006</c:v>
                </c:pt>
                <c:pt idx="3">
                  <c:v>81.78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5-43B0-A16F-5BA60186C8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rgbClr val="FF0066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65.459999999999994</c:v>
                </c:pt>
                <c:pt idx="1">
                  <c:v>66.94</c:v>
                </c:pt>
                <c:pt idx="2">
                  <c:v>65.709999999999994</c:v>
                </c:pt>
                <c:pt idx="3">
                  <c:v>57.03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95-43B0-A16F-5BA60186C8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0000"/>
                    <a:satMod val="160000"/>
                  </a:schemeClr>
                </a:gs>
                <a:gs pos="46000">
                  <a:schemeClr val="accent3">
                    <a:tint val="86000"/>
                    <a:satMod val="160000"/>
                  </a:schemeClr>
                </a:gs>
                <a:gs pos="100000">
                  <a:schemeClr val="accent3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93.91</c:v>
                </c:pt>
                <c:pt idx="1">
                  <c:v>93.43</c:v>
                </c:pt>
                <c:pt idx="2">
                  <c:v>92.97</c:v>
                </c:pt>
                <c:pt idx="3">
                  <c:v>92.77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95-43B0-A16F-5BA60186C8E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89.73</c:v>
                </c:pt>
                <c:pt idx="1">
                  <c:v>90.43</c:v>
                </c:pt>
                <c:pt idx="2">
                  <c:v>89.79</c:v>
                </c:pt>
                <c:pt idx="3">
                  <c:v>89.54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95-43B0-A16F-5BA60186C8E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93.65</c:v>
                </c:pt>
                <c:pt idx="1">
                  <c:v>93.76</c:v>
                </c:pt>
                <c:pt idx="2">
                  <c:v>93.68</c:v>
                </c:pt>
                <c:pt idx="3">
                  <c:v>93.59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95-43B0-A16F-5BA60186C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9153663"/>
        <c:axId val="1459151999"/>
        <c:axId val="0"/>
      </c:bar3DChart>
      <c:catAx>
        <c:axId val="145915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Performance Metrics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151999"/>
        <c:crosses val="autoZero"/>
        <c:auto val="1"/>
        <c:lblAlgn val="ctr"/>
        <c:lblOffset val="100"/>
        <c:noMultiLvlLbl val="0"/>
      </c:catAx>
      <c:valAx>
        <c:axId val="14591519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 of 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153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Accuracy vs Cross-validation for</a:t>
            </a:r>
            <a:r>
              <a:rPr lang="en-US" sz="1800" baseline="0" dirty="0"/>
              <a:t> Models with BoW and Unigram</a:t>
            </a:r>
            <a:endParaRPr lang="en-US" sz="1800" dirty="0"/>
          </a:p>
        </c:rich>
      </c:tx>
      <c:layout>
        <c:manualLayout>
          <c:xMode val="edge"/>
          <c:yMode val="edge"/>
          <c:x val="0.14803900098425199"/>
          <c:y val="2.4230207974561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Naïve Bayes</c:v>
                </c:pt>
                <c:pt idx="1">
                  <c:v>KNN</c:v>
                </c:pt>
                <c:pt idx="2">
                  <c:v>Logistic Regression</c:v>
                </c:pt>
                <c:pt idx="3">
                  <c:v>SVM</c:v>
                </c:pt>
                <c:pt idx="4">
                  <c:v>Random Forest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74.56</c:v>
                </c:pt>
                <c:pt idx="1">
                  <c:v>59.24</c:v>
                </c:pt>
                <c:pt idx="2">
                  <c:v>81.67</c:v>
                </c:pt>
                <c:pt idx="3">
                  <c:v>80.900000000000006</c:v>
                </c:pt>
                <c:pt idx="4">
                  <c:v>87.31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5-43B0-A16F-5BA60186C8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Cross-Validation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Naïve Bayes</c:v>
                </c:pt>
                <c:pt idx="1">
                  <c:v>KNN</c:v>
                </c:pt>
                <c:pt idx="2">
                  <c:v>Logistic Regression</c:v>
                </c:pt>
                <c:pt idx="3">
                  <c:v>SVM</c:v>
                </c:pt>
                <c:pt idx="4">
                  <c:v>Random Forest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87.11</c:v>
                </c:pt>
                <c:pt idx="1">
                  <c:v>86.25</c:v>
                </c:pt>
                <c:pt idx="2">
                  <c:v>86.93</c:v>
                </c:pt>
                <c:pt idx="3">
                  <c:v>87.92</c:v>
                </c:pt>
                <c:pt idx="4">
                  <c:v>87.47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95-43B0-A16F-5BA60186C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9153663"/>
        <c:axId val="1459151999"/>
        <c:axId val="0"/>
      </c:bar3DChart>
      <c:catAx>
        <c:axId val="145915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Performance Metrics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151999"/>
        <c:crosses val="autoZero"/>
        <c:auto val="1"/>
        <c:lblAlgn val="ctr"/>
        <c:lblOffset val="100"/>
        <c:noMultiLvlLbl val="0"/>
      </c:catAx>
      <c:valAx>
        <c:axId val="14591519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 of 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153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Accuracy vs Cross-validation for Models with TF-IDF and Bigram</a:t>
            </a:r>
            <a:endParaRPr lang="en-US" sz="2400" dirty="0">
              <a:effectLst/>
            </a:endParaRPr>
          </a:p>
        </c:rich>
      </c:tx>
      <c:layout>
        <c:manualLayout>
          <c:xMode val="edge"/>
          <c:yMode val="edge"/>
          <c:x val="0.14965624999999999"/>
          <c:y val="2.6563185098525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Naïve Bayes</c:v>
                </c:pt>
                <c:pt idx="1">
                  <c:v>KNN</c:v>
                </c:pt>
                <c:pt idx="2">
                  <c:v>Logistic Regression</c:v>
                </c:pt>
                <c:pt idx="3">
                  <c:v>SVM</c:v>
                </c:pt>
                <c:pt idx="4">
                  <c:v>Random Forest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81.86</c:v>
                </c:pt>
                <c:pt idx="1">
                  <c:v>65.459999999999994</c:v>
                </c:pt>
                <c:pt idx="2">
                  <c:v>93.91</c:v>
                </c:pt>
                <c:pt idx="3">
                  <c:v>89.73</c:v>
                </c:pt>
                <c:pt idx="4">
                  <c:v>93.65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5-43B0-A16F-5BA60186C8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Cross-Validation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Naïve Bayes</c:v>
                </c:pt>
                <c:pt idx="1">
                  <c:v>KNN</c:v>
                </c:pt>
                <c:pt idx="2">
                  <c:v>Logistic Regression</c:v>
                </c:pt>
                <c:pt idx="3">
                  <c:v>SVM</c:v>
                </c:pt>
                <c:pt idx="4">
                  <c:v>Random Forest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87.41</c:v>
                </c:pt>
                <c:pt idx="1">
                  <c:v>86.25</c:v>
                </c:pt>
                <c:pt idx="2">
                  <c:v>87.92</c:v>
                </c:pt>
                <c:pt idx="3">
                  <c:v>87</c:v>
                </c:pt>
                <c:pt idx="4">
                  <c:v>86.89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95-43B0-A16F-5BA60186C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9153663"/>
        <c:axId val="1459151999"/>
        <c:axId val="0"/>
      </c:bar3DChart>
      <c:catAx>
        <c:axId val="145915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Performance Metrics</a:t>
                </a:r>
              </a:p>
            </c:rich>
          </c:tx>
          <c:layout>
            <c:manualLayout>
              <c:xMode val="edge"/>
              <c:yMode val="edge"/>
              <c:x val="0.4837170275590551"/>
              <c:y val="0.880777341080107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151999"/>
        <c:crosses val="autoZero"/>
        <c:auto val="1"/>
        <c:lblAlgn val="ctr"/>
        <c:lblOffset val="100"/>
        <c:noMultiLvlLbl val="0"/>
      </c:catAx>
      <c:valAx>
        <c:axId val="14591519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 of 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153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714E22-1276-379B-3E2E-DC38828F7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0E19F-4B39-59DA-6B58-2880EE504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9DD28-0CCC-4F19-AFF1-2BB46FE5A02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FA9D-6ED4-5F37-AF17-BC95EC20F8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16675-5662-18B6-B6B4-D2C7FAAC84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DFAA-5146-4C91-80F8-ED47A27F15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2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F11C-43A6-44BC-929A-E43389872337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6E031-3913-4C01-88DC-BF913AD03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27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7483-25AA-942A-82B5-05EF82CF0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DEFB2-7D5C-DC6D-F8AD-8F2CFD1E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754B-6D65-87C2-DCF2-587DFA70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1194-4FED-18F3-3623-8CC3B339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38AC-0A7F-D9D5-0BE7-A32928BF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A411-A1EC-8B17-619C-154182F7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0627A-AD7B-363E-2A9B-82C9E4B13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DE07-B0AC-295E-FEA9-8C3E6BEA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DDE9-985F-EEC8-A3D3-B1EBE56D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298E-F1A3-016A-DCC3-67227A1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3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149BA-E6DC-9AC0-22BC-836D258DC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D2F75-71E1-CAE4-A58B-034904468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9B06-E776-121F-B1E2-021FF4B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6410-E31B-455B-F981-6D22C02B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1DC1-8813-4394-80C5-9D5FC2D8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9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EDD5-3ACB-ED7D-ABE3-736FCEFD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EAE7-39FE-954C-1B08-E155758B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2638-3B40-92D3-8C61-EDA301A6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C88A-2378-41DA-997E-19F7031F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8805-2AD9-2704-7D05-9EF33683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5054-4DA6-19E3-AA2B-3064B53B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4140-205D-4E80-1D57-F69653E3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6623-4D1E-EA48-3E80-6495D5FF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87936-4187-9A62-FB73-8E5420EF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DC57-598B-6F41-4A05-F39D27B1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2FC2-7944-B36B-E994-9C6FD4B7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C3B5-283D-BDF7-CB9B-F3D6066EE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C2272-EF7D-1804-68F9-D2A24368F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5EC1-7182-3DB5-18A1-C166CA4D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92762-EF8E-46A1-1C67-6CAEC906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E082C-5EC1-3716-522B-DFC23198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00D2-AB33-B158-ACBD-EDA79B66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F17C-0260-EDC3-C700-7E3CDDA5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E958-D0AB-4018-FE9E-2F898267D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4B4A5-D1CC-45A8-E832-F6CB3049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70832-BA6E-49EB-B4A8-F3CC1F17D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32BE1-B184-16C9-E04B-386801DE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6D9B0-B51E-BF6F-A9F5-29AD9A5D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4AC99-42F6-D89D-D0E2-FA125022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51A1-F1F8-3A91-C035-E6CD16AC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FE420-0429-6CB4-6BFA-57E13DD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7D206-8DCF-85F0-3952-B47F73E1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321F-8038-039E-5166-A64103C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6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E1939-A9A3-7AC4-4626-347F4E81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E73F2-4CC4-624F-0176-21BAE9C1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E18BE-01E0-821C-3391-E032C7ED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F37E-055E-C5F4-C43F-7E7B9657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9D76-7865-9218-EF51-29A5F193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67E0C-4B54-6065-1A0C-FE062443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F2C3-5B0F-534E-8DDE-A1E5B278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B78-38CA-4EFC-34ED-83C6A7D4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0E6F0-6BF1-EE46-24B7-CFE6D33E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0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9B20-F1C8-2E2C-FC60-870B95D2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739E0-4267-2D96-EC02-A1EE825DB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7F47D-207F-8A4B-5304-7898374EE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4C8D6-B632-5BBE-4D39-7D9354BF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A6B1-4FEE-16D7-61A2-09CB1316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ED87-17F9-6523-287F-C7DC9F40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4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2FEB0-9233-EE35-D295-A6141E9C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1DAA-3902-0703-54D6-F8D83FC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4BEB-5851-9776-A5F8-8E62A8178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30-Jun-22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873C-5238-CB0D-CB3A-E4113ECDF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8047-10E9-66A7-FFC2-BDA3B3AAD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3566-215D-4B14-BF3A-DFA1D2F18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0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slide" Target="slide9.xml"/><Relationship Id="rId25" Type="http://schemas.openxmlformats.org/officeDocument/2006/relationships/image" Target="../media/image20.svg"/><Relationship Id="rId2" Type="http://schemas.openxmlformats.org/officeDocument/2006/relationships/slide" Target="slide30.xml"/><Relationship Id="rId16" Type="http://schemas.openxmlformats.org/officeDocument/2006/relationships/image" Target="../media/image14.svg"/><Relationship Id="rId20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41.xml"/><Relationship Id="rId24" Type="http://schemas.openxmlformats.org/officeDocument/2006/relationships/image" Target="../media/image19.png"/><Relationship Id="rId5" Type="http://schemas.openxmlformats.org/officeDocument/2006/relationships/slide" Target="slide17.xml"/><Relationship Id="rId15" Type="http://schemas.openxmlformats.org/officeDocument/2006/relationships/image" Target="../media/image13.png"/><Relationship Id="rId23" Type="http://schemas.openxmlformats.org/officeDocument/2006/relationships/slide" Target="slide4.xml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slide" Target="slide5.xml"/><Relationship Id="rId22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jmcauley.ucsd.edu/data/amazon/index_2014.html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B98827-A57F-A623-8C3B-572BE3265C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t="4351" r="17499"/>
          <a:stretch/>
        </p:blipFill>
        <p:spPr>
          <a:xfrm>
            <a:off x="2206487" y="1550504"/>
            <a:ext cx="7851913" cy="480584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16039-0D71-1A79-F13E-168F87A8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98C79-C4DF-DCD3-7905-605D775E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E60EB-989B-27BA-95ED-971D629F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FFF5A-FBD6-E8CD-4876-4F1FDC0A4A10}"/>
              </a:ext>
            </a:extLst>
          </p:cNvPr>
          <p:cNvSpPr txBox="1"/>
          <p:nvPr/>
        </p:nvSpPr>
        <p:spPr>
          <a:xfrm>
            <a:off x="838200" y="136525"/>
            <a:ext cx="10820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A Study to Sentiment Analysis on Text-Based Product Review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66357971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BAF9-1B56-4A0C-0FBE-27AFBBCA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65150-FE25-80FE-9B8A-04CA0276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4353-EDFA-7456-B57B-15336DE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51473-CCB2-505C-86FE-F8804314C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9" y="2063979"/>
            <a:ext cx="10623514" cy="20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8C1D1-465D-C03D-0D96-54EBB4754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9" y="4198744"/>
            <a:ext cx="10623514" cy="1963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62E035-B1C6-58DD-7FAD-E708D1A89133}"/>
              </a:ext>
            </a:extLst>
          </p:cNvPr>
          <p:cNvSpPr txBox="1"/>
          <p:nvPr/>
        </p:nvSpPr>
        <p:spPr>
          <a:xfrm>
            <a:off x="2742931" y="1311623"/>
            <a:ext cx="693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First and Last 5 data rows of the dataset</a:t>
            </a:r>
            <a:endParaRPr lang="en-US" sz="2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B6F0B8-FEE9-30D4-3990-0EE862BD1056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E487A0-0CB6-CDF7-E98B-5D671F4F48C5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2F53EAD3-979D-BB22-6668-48E3DE834CF8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Arrow: Striped Right 14">
                <a:extLst>
                  <a:ext uri="{FF2B5EF4-FFF2-40B4-BE49-F238E27FC236}">
                    <a16:creationId xmlns:a16="http://schemas.microsoft.com/office/drawing/2014/main" id="{67321868-C603-EFE6-E601-F9A5117B56D1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661C34-F449-9AB9-A434-0EFF73CDAF51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Data Visualization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622710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BAF9-1B56-4A0C-0FBE-27AFBBCA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65150-FE25-80FE-9B8A-04CA0276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4353-EDFA-7456-B57B-15336DE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C9D2D-0AA7-DB00-1E42-31D7E100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2205872"/>
            <a:ext cx="11764652" cy="3893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4A60DF-1A57-577E-3687-620A6DAD4BB5}"/>
              </a:ext>
            </a:extLst>
          </p:cNvPr>
          <p:cNvSpPr txBox="1"/>
          <p:nvPr/>
        </p:nvSpPr>
        <p:spPr>
          <a:xfrm>
            <a:off x="2690390" y="1384771"/>
            <a:ext cx="704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Polarity, Review length and Word count</a:t>
            </a:r>
            <a:endParaRPr lang="en-US" sz="2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834BA2-23B6-8F6D-6A63-95D943D1FA99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5B3D39-931E-CB8F-74B0-5C81046D8E32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Arrow: Striped Right 11">
                <a:extLst>
                  <a:ext uri="{FF2B5EF4-FFF2-40B4-BE49-F238E27FC236}">
                    <a16:creationId xmlns:a16="http://schemas.microsoft.com/office/drawing/2014/main" id="{CDA0D0CE-682C-CB50-E4E8-C16CD562F3AB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7B7076AD-89C9-1345-7EFB-44F7365AEA39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925393-70D8-5442-7F46-8E5AEEF59306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Data Visualization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061931"/>
      </p:ext>
    </p:extLst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BAF9-1B56-4A0C-0FBE-27AFBBCA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65150-FE25-80FE-9B8A-04CA0276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4353-EDFA-7456-B57B-15336DE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EEF3E-9538-65DE-980D-8DB63F7F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35" y="1941921"/>
            <a:ext cx="8080130" cy="4180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6CEAB1-A53E-726E-D02F-A882ED6273DD}"/>
              </a:ext>
            </a:extLst>
          </p:cNvPr>
          <p:cNvSpPr txBox="1"/>
          <p:nvPr/>
        </p:nvSpPr>
        <p:spPr>
          <a:xfrm>
            <a:off x="4168401" y="1365039"/>
            <a:ext cx="4085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Year based Review Count</a:t>
            </a:r>
            <a:endParaRPr lang="en-US" sz="2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0772A5-1DC0-5C45-0FB3-E33C17188EBA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9F6EC37-69F4-0CE0-6193-228F5FD61D10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Arrow: Striped Right 15">
                <a:extLst>
                  <a:ext uri="{FF2B5EF4-FFF2-40B4-BE49-F238E27FC236}">
                    <a16:creationId xmlns:a16="http://schemas.microsoft.com/office/drawing/2014/main" id="{1F61EAD0-D716-FD16-EC09-60DD4D170BA5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row: Striped Right 16">
                <a:extLst>
                  <a:ext uri="{FF2B5EF4-FFF2-40B4-BE49-F238E27FC236}">
                    <a16:creationId xmlns:a16="http://schemas.microsoft.com/office/drawing/2014/main" id="{7D95A4FB-45A7-09AB-E214-7A8AFFA647E9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79B8DD-380E-515B-EEB4-42CEC041FBA7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Data Visualization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284448"/>
      </p:ext>
    </p:extLst>
  </p:cSld>
  <p:clrMapOvr>
    <a:masterClrMapping/>
  </p:clrMapOvr>
  <p:transition spd="med"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5BD7C-5CD3-249D-34BF-4A511936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E408B-1C18-7C79-C748-23959FEE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BD733-727A-C383-622B-7CF3DDAB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EF4CB-99CC-4E02-E245-2F3C9B25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8" y="1611824"/>
            <a:ext cx="4808308" cy="434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05B0A-498B-6821-70A9-62B4245CE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04" y="1789533"/>
            <a:ext cx="4246776" cy="37628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44CB571-F949-E3B5-93DA-C70AA37C4728}"/>
              </a:ext>
            </a:extLst>
          </p:cNvPr>
          <p:cNvGrpSpPr/>
          <p:nvPr/>
        </p:nvGrpSpPr>
        <p:grpSpPr>
          <a:xfrm>
            <a:off x="4726659" y="2978463"/>
            <a:ext cx="2767093" cy="1384995"/>
            <a:chOff x="4802632" y="2876681"/>
            <a:chExt cx="2767093" cy="1384995"/>
          </a:xfrm>
        </p:grpSpPr>
        <p:sp>
          <p:nvSpPr>
            <p:cNvPr id="5" name="Arrow: Striped Right 4">
              <a:extLst>
                <a:ext uri="{FF2B5EF4-FFF2-40B4-BE49-F238E27FC236}">
                  <a16:creationId xmlns:a16="http://schemas.microsoft.com/office/drawing/2014/main" id="{5CE9EF74-2DA7-14AA-6D91-412DE982CA49}"/>
                </a:ext>
              </a:extLst>
            </p:cNvPr>
            <p:cNvSpPr/>
            <p:nvPr/>
          </p:nvSpPr>
          <p:spPr>
            <a:xfrm>
              <a:off x="4802633" y="3429000"/>
              <a:ext cx="2767092" cy="399996"/>
            </a:xfrm>
            <a:prstGeom prst="stripedRightArrow">
              <a:avLst/>
            </a:prstGeom>
            <a:solidFill>
              <a:srgbClr val="E9EBF5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8FB8E2-9CB7-5364-FB2F-C35CC9128848}"/>
                </a:ext>
              </a:extLst>
            </p:cNvPr>
            <p:cNvSpPr txBox="1"/>
            <p:nvPr/>
          </p:nvSpPr>
          <p:spPr>
            <a:xfrm>
              <a:off x="4802632" y="2876681"/>
              <a:ext cx="25867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Considering:</a:t>
              </a:r>
            </a:p>
            <a:p>
              <a:pPr algn="ctr"/>
              <a:r>
                <a:rPr lang="en-US" sz="1600" b="1" dirty="0"/>
                <a:t>4,5 as Positive sentiment</a:t>
              </a:r>
              <a:r>
                <a:rPr lang="en-US" b="1" dirty="0"/>
                <a:t>;</a:t>
              </a:r>
            </a:p>
            <a:p>
              <a:endParaRPr lang="en-US" b="1" dirty="0"/>
            </a:p>
            <a:p>
              <a:pPr algn="ctr"/>
              <a:r>
                <a:rPr lang="en-US" sz="1600" b="1" dirty="0"/>
                <a:t>3 as Neutral sentiment;</a:t>
              </a:r>
            </a:p>
            <a:p>
              <a:pPr algn="ctr"/>
              <a:r>
                <a:rPr lang="en-US" sz="1600" b="1" dirty="0"/>
                <a:t>1,2 as Negative sentiment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622E54-4C64-4E0F-BCF4-5DEC789A215E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C664D7-AA3D-85D7-02F0-7A92B6CD6857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CE6A7122-B8E2-4DFB-06B5-815D5A3619B4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Arrow: Striped Right 14">
                <a:extLst>
                  <a:ext uri="{FF2B5EF4-FFF2-40B4-BE49-F238E27FC236}">
                    <a16:creationId xmlns:a16="http://schemas.microsoft.com/office/drawing/2014/main" id="{1A517AED-B1C3-8E1D-7EC1-F2A46476A2E8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30D7A9-93D0-FB42-3F24-46A12F23D81A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Data Visualization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4031C1F-9DAC-EC1F-FFB4-E289DBE5D313}"/>
              </a:ext>
            </a:extLst>
          </p:cNvPr>
          <p:cNvSpPr txBox="1"/>
          <p:nvPr/>
        </p:nvSpPr>
        <p:spPr>
          <a:xfrm>
            <a:off x="8237837" y="1935738"/>
            <a:ext cx="745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Copperplate Gothic Bold" panose="020E0705020206020404" pitchFamily="34" charset="0"/>
              </a:rPr>
              <a:t>17,895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6E789-05FE-786F-4EEC-C614989A7921}"/>
              </a:ext>
            </a:extLst>
          </p:cNvPr>
          <p:cNvSpPr txBox="1"/>
          <p:nvPr/>
        </p:nvSpPr>
        <p:spPr>
          <a:xfrm>
            <a:off x="9654738" y="4753706"/>
            <a:ext cx="654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0"/>
              </a:rPr>
              <a:t>1,430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990C2-7D21-E7CC-75A3-42254DDA3F5E}"/>
              </a:ext>
            </a:extLst>
          </p:cNvPr>
          <p:cNvSpPr txBox="1"/>
          <p:nvPr/>
        </p:nvSpPr>
        <p:spPr>
          <a:xfrm>
            <a:off x="10900109" y="4808936"/>
            <a:ext cx="6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pperplate Gothic Bold" panose="020E0705020206020404" pitchFamily="34" charset="0"/>
              </a:rPr>
              <a:t>1,148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5B8BD6-F46F-DC7F-BF53-1E4ED4CFF2E7}"/>
              </a:ext>
            </a:extLst>
          </p:cNvPr>
          <p:cNvSpPr txBox="1"/>
          <p:nvPr/>
        </p:nvSpPr>
        <p:spPr>
          <a:xfrm>
            <a:off x="10297451" y="1741287"/>
            <a:ext cx="877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20,473</a:t>
            </a:r>
          </a:p>
        </p:txBody>
      </p:sp>
    </p:spTree>
    <p:extLst>
      <p:ext uri="{BB962C8B-B14F-4D97-AF65-F5344CB8AC3E}">
        <p14:creationId xmlns:p14="http://schemas.microsoft.com/office/powerpoint/2010/main" val="739704889"/>
      </p:ext>
    </p:extLst>
  </p:cSld>
  <p:clrMapOvr>
    <a:masterClrMapping/>
  </p:clrMapOvr>
  <p:transition spd="med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BAF9-1B56-4A0C-0FBE-27AFBBCA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65150-FE25-80FE-9B8A-04CA0276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4353-EDFA-7456-B57B-15336DE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B91B7-839F-27AC-7A07-D91C8F249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36" y="1789533"/>
            <a:ext cx="8787540" cy="4566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C1E1F7-514C-C8D3-E801-EA3AFAE6697D}"/>
              </a:ext>
            </a:extLst>
          </p:cNvPr>
          <p:cNvSpPr txBox="1"/>
          <p:nvPr/>
        </p:nvSpPr>
        <p:spPr>
          <a:xfrm>
            <a:off x="3913017" y="1216180"/>
            <a:ext cx="4365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Year based Sentiment Count</a:t>
            </a:r>
            <a:endParaRPr lang="en-US" sz="2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187B98-C78D-A8F8-0407-F77CFBFB71C9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0E1F6C-AEA2-6E40-CE1F-3ACF907F6BED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EEF484BB-1635-041D-F703-FB47147D741D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85E15DE3-2AFB-62D9-F8A9-8D6966634B8E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DDF8A5-33E1-A8E5-9223-DF881A06278B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Data Visualization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0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BAF9-1B56-4A0C-0FBE-27AFBBCA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65150-FE25-80FE-9B8A-04CA0276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4353-EDFA-7456-B57B-15336DE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D529A-EE05-6A3F-C347-17207F86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5" y="2660457"/>
            <a:ext cx="10775623" cy="2860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315652-59F3-70B6-8914-B648819F05E2}"/>
              </a:ext>
            </a:extLst>
          </p:cNvPr>
          <p:cNvSpPr txBox="1"/>
          <p:nvPr/>
        </p:nvSpPr>
        <p:spPr>
          <a:xfrm>
            <a:off x="2690390" y="1363384"/>
            <a:ext cx="7041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First 5 data rows after joining </a:t>
            </a:r>
          </a:p>
          <a:p>
            <a:pPr algn="ctr"/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‘reviewText’ and ‘summary’ columns as ‘reviews’</a:t>
            </a:r>
            <a:endParaRPr lang="en-US" sz="20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544E5A-5614-00FD-1231-99430E4300C7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3165A56-6385-B213-7CF3-E377B49286D6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CBB4A526-7D3A-550F-36D2-0C8B6CEBCB68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19DDA7A1-FF89-24C2-D1C0-DFF181E9517B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4BD0C8-D2ED-1505-7C44-909A2E5E6F01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Data Visualization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472440"/>
      </p:ext>
    </p:extLst>
  </p:cSld>
  <p:clrMapOvr>
    <a:masterClrMapping/>
  </p:clrMapOvr>
  <p:transition spd="med"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BAF9-1B56-4A0C-0FBE-27AFBBCA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65150-FE25-80FE-9B8A-04CA0276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4353-EDFA-7456-B57B-15336DED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54592-BF68-07FB-79AD-31D606E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9493" y="1672851"/>
            <a:ext cx="7121425" cy="469693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734224-8464-125E-93CA-7A279EE0A16E}"/>
              </a:ext>
            </a:extLst>
          </p:cNvPr>
          <p:cNvSpPr txBox="1"/>
          <p:nvPr/>
        </p:nvSpPr>
        <p:spPr>
          <a:xfrm>
            <a:off x="3623292" y="1193336"/>
            <a:ext cx="517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Wordcloud of top words from all the reviews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F66C65-C4D1-F865-80F4-321AE0AB3049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982686" y="304799"/>
            <a:chExt cx="6053252" cy="1437641"/>
          </a:xfrm>
          <a:solidFill>
            <a:srgbClr val="FF99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Arrow: Striped Right 18">
              <a:extLst>
                <a:ext uri="{FF2B5EF4-FFF2-40B4-BE49-F238E27FC236}">
                  <a16:creationId xmlns:a16="http://schemas.microsoft.com/office/drawing/2014/main" id="{BC1ADC04-6276-3C29-4CEE-555FA464FAB2}"/>
                </a:ext>
              </a:extLst>
            </p:cNvPr>
            <p:cNvSpPr/>
            <p:nvPr/>
          </p:nvSpPr>
          <p:spPr>
            <a:xfrm>
              <a:off x="2982686" y="304799"/>
              <a:ext cx="4860179" cy="1437641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row: Striped Right 19">
              <a:extLst>
                <a:ext uri="{FF2B5EF4-FFF2-40B4-BE49-F238E27FC236}">
                  <a16:creationId xmlns:a16="http://schemas.microsoft.com/office/drawing/2014/main" id="{F3C12123-164C-BA3D-BBFE-D18D17412E9C}"/>
                </a:ext>
              </a:extLst>
            </p:cNvPr>
            <p:cNvSpPr/>
            <p:nvPr/>
          </p:nvSpPr>
          <p:spPr>
            <a:xfrm rot="10800000">
              <a:off x="3195103" y="304799"/>
              <a:ext cx="5840835" cy="1437640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DBA30A-CE42-1FF2-E425-7F55A37A5EE5}"/>
              </a:ext>
            </a:extLst>
          </p:cNvPr>
          <p:cNvSpPr txBox="1"/>
          <p:nvPr/>
        </p:nvSpPr>
        <p:spPr>
          <a:xfrm>
            <a:off x="3130658" y="396161"/>
            <a:ext cx="595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Data Visualization (Continued)</a:t>
            </a:r>
            <a:endParaRPr lang="en-US" sz="3200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99611"/>
      </p:ext>
    </p:extLst>
  </p:cSld>
  <p:clrMapOvr>
    <a:masterClrMapping/>
  </p:clrMapOvr>
  <p:transition spd="med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4899F-95DD-F6C2-3C4E-40E2CBB07F65}"/>
              </a:ext>
            </a:extLst>
          </p:cNvPr>
          <p:cNvSpPr txBox="1"/>
          <p:nvPr/>
        </p:nvSpPr>
        <p:spPr>
          <a:xfrm>
            <a:off x="4449452" y="6150935"/>
            <a:ext cx="3634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Figure: Workflow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C8640-04AD-7178-580C-5AD17FC7C5A1}"/>
              </a:ext>
            </a:extLst>
          </p:cNvPr>
          <p:cNvSpPr/>
          <p:nvPr/>
        </p:nvSpPr>
        <p:spPr>
          <a:xfrm>
            <a:off x="1066240" y="1134946"/>
            <a:ext cx="2948416" cy="1115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E2A38F-95E3-8100-5D37-E27234750838}"/>
              </a:ext>
            </a:extLst>
          </p:cNvPr>
          <p:cNvSpPr/>
          <p:nvPr/>
        </p:nvSpPr>
        <p:spPr>
          <a:xfrm>
            <a:off x="9095273" y="1058545"/>
            <a:ext cx="1403473" cy="68219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0A4F13-E986-5C38-3D75-9C5079BEA54E}"/>
              </a:ext>
            </a:extLst>
          </p:cNvPr>
          <p:cNvSpPr/>
          <p:nvPr/>
        </p:nvSpPr>
        <p:spPr>
          <a:xfrm>
            <a:off x="1391394" y="1212096"/>
            <a:ext cx="2318154" cy="3577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Store Data in .json File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ED962-498A-14BF-D376-E4EEAC449896}"/>
              </a:ext>
            </a:extLst>
          </p:cNvPr>
          <p:cNvSpPr/>
          <p:nvPr/>
        </p:nvSpPr>
        <p:spPr>
          <a:xfrm>
            <a:off x="1391394" y="1843708"/>
            <a:ext cx="2318154" cy="3276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Preprocessing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B2BB8-716C-8ED9-95FA-B242539A8DC4}"/>
              </a:ext>
            </a:extLst>
          </p:cNvPr>
          <p:cNvSpPr/>
          <p:nvPr/>
        </p:nvSpPr>
        <p:spPr>
          <a:xfrm>
            <a:off x="8387999" y="1985843"/>
            <a:ext cx="2720708" cy="1768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D9D92-4F6F-B907-5A68-0B3A804B505D}"/>
              </a:ext>
            </a:extLst>
          </p:cNvPr>
          <p:cNvSpPr/>
          <p:nvPr/>
        </p:nvSpPr>
        <p:spPr>
          <a:xfrm>
            <a:off x="8668961" y="2451918"/>
            <a:ext cx="2158783" cy="3535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Set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F60270-A8CB-2DA9-95B9-BFBB92C5B643}"/>
              </a:ext>
            </a:extLst>
          </p:cNvPr>
          <p:cNvSpPr/>
          <p:nvPr/>
        </p:nvSpPr>
        <p:spPr>
          <a:xfrm>
            <a:off x="8676275" y="3156481"/>
            <a:ext cx="2158783" cy="368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Training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ECC624-AC51-4B54-AB8E-06DAE21D8D1C}"/>
              </a:ext>
            </a:extLst>
          </p:cNvPr>
          <p:cNvSpPr/>
          <p:nvPr/>
        </p:nvSpPr>
        <p:spPr>
          <a:xfrm>
            <a:off x="4358640" y="1157766"/>
            <a:ext cx="3474720" cy="4837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Collecting Reviews from Amazon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B25CE6-8E0D-717A-1580-5D9FEAF48F75}"/>
              </a:ext>
            </a:extLst>
          </p:cNvPr>
          <p:cNvSpPr/>
          <p:nvPr/>
        </p:nvSpPr>
        <p:spPr>
          <a:xfrm>
            <a:off x="1081300" y="4858856"/>
            <a:ext cx="2386458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 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4CE400-2C11-E753-735A-C4990918E646}"/>
              </a:ext>
            </a:extLst>
          </p:cNvPr>
          <p:cNvSpPr/>
          <p:nvPr/>
        </p:nvSpPr>
        <p:spPr>
          <a:xfrm>
            <a:off x="8359567" y="5598236"/>
            <a:ext cx="2788869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Result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A9587E-4CBB-5CC1-AFCF-633A4BCCA9D0}"/>
              </a:ext>
            </a:extLst>
          </p:cNvPr>
          <p:cNvSpPr/>
          <p:nvPr/>
        </p:nvSpPr>
        <p:spPr>
          <a:xfrm>
            <a:off x="6181514" y="5398398"/>
            <a:ext cx="1818172" cy="7593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Comparison of Different Models based on Accuracy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579851-9080-8720-69C9-EAB87AF2FF0C}"/>
              </a:ext>
            </a:extLst>
          </p:cNvPr>
          <p:cNvSpPr/>
          <p:nvPr/>
        </p:nvSpPr>
        <p:spPr>
          <a:xfrm>
            <a:off x="1837432" y="5476717"/>
            <a:ext cx="1094209" cy="59367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73BE13-BC07-AC3C-FFE8-EE663FC3B598}"/>
              </a:ext>
            </a:extLst>
          </p:cNvPr>
          <p:cNvSpPr/>
          <p:nvPr/>
        </p:nvSpPr>
        <p:spPr>
          <a:xfrm>
            <a:off x="8361535" y="4095794"/>
            <a:ext cx="2786901" cy="4837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Applying ML Models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72A7D5-E904-803E-1C5F-BA74BF7AAEB4}"/>
              </a:ext>
            </a:extLst>
          </p:cNvPr>
          <p:cNvSpPr/>
          <p:nvPr/>
        </p:nvSpPr>
        <p:spPr>
          <a:xfrm>
            <a:off x="8361536" y="4816505"/>
            <a:ext cx="2786900" cy="4234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 and Analyzing Result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184B2DFD-AFD1-1B81-71D2-0D4B70134B21}"/>
              </a:ext>
            </a:extLst>
          </p:cNvPr>
          <p:cNvSpPr/>
          <p:nvPr/>
        </p:nvSpPr>
        <p:spPr>
          <a:xfrm>
            <a:off x="1892990" y="2493448"/>
            <a:ext cx="1314961" cy="586775"/>
          </a:xfrm>
          <a:prstGeom prst="diamon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n-gram Models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AB39D74-13D5-3203-F712-A050E18FF230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2364934" y="3265760"/>
            <a:ext cx="754212" cy="383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CEE67C5-7254-7844-3E6C-E605E0E8F2A0}"/>
              </a:ext>
            </a:extLst>
          </p:cNvPr>
          <p:cNvCxnSpPr>
            <a:cxnSpLocks/>
            <a:stCxn id="31" idx="2"/>
            <a:endCxn id="34" idx="1"/>
          </p:cNvCxnSpPr>
          <p:nvPr/>
        </p:nvCxnSpPr>
        <p:spPr>
          <a:xfrm rot="16200000" flipH="1">
            <a:off x="2600612" y="3030082"/>
            <a:ext cx="282857" cy="383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B4C68AB-7E16-C5EE-5710-7FD77FD5CDAC}"/>
              </a:ext>
            </a:extLst>
          </p:cNvPr>
          <p:cNvSpPr/>
          <p:nvPr/>
        </p:nvSpPr>
        <p:spPr>
          <a:xfrm>
            <a:off x="2933609" y="3231211"/>
            <a:ext cx="1094210" cy="263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953DF-54E7-8C56-4030-259A58BDAAD4}"/>
              </a:ext>
            </a:extLst>
          </p:cNvPr>
          <p:cNvSpPr/>
          <p:nvPr/>
        </p:nvSpPr>
        <p:spPr>
          <a:xfrm>
            <a:off x="2933609" y="3702566"/>
            <a:ext cx="1094212" cy="263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Bigram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195744-BFB2-2299-A1D3-6A3A2D1814C7}"/>
              </a:ext>
            </a:extLst>
          </p:cNvPr>
          <p:cNvSpPr/>
          <p:nvPr/>
        </p:nvSpPr>
        <p:spPr>
          <a:xfrm>
            <a:off x="4358640" y="3218799"/>
            <a:ext cx="906539" cy="263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06E42D-F577-FE99-E35E-396EACFE6A79}"/>
              </a:ext>
            </a:extLst>
          </p:cNvPr>
          <p:cNvSpPr/>
          <p:nvPr/>
        </p:nvSpPr>
        <p:spPr>
          <a:xfrm>
            <a:off x="4358641" y="3690154"/>
            <a:ext cx="906540" cy="263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TF-IDF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650067-8992-1EA4-AC53-D23AEE6A4CD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4027819" y="3350668"/>
            <a:ext cx="330821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21EC21-089E-2E6B-54F4-BE81C9A7BF08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4027821" y="3822023"/>
            <a:ext cx="330820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424FF3-E445-6AAC-7560-B329B954CF73}"/>
              </a:ext>
            </a:extLst>
          </p:cNvPr>
          <p:cNvCxnSpPr>
            <a:cxnSpLocks/>
            <a:stCxn id="12" idx="2"/>
            <a:endCxn id="19" idx="3"/>
          </p:cNvCxnSpPr>
          <p:nvPr/>
        </p:nvCxnSpPr>
        <p:spPr>
          <a:xfrm flipH="1">
            <a:off x="7833360" y="1399645"/>
            <a:ext cx="1261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3FF072-2F7A-1732-6768-28D5DD25684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14656" y="1399645"/>
            <a:ext cx="34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71B8EE-0EB1-0FF0-09A7-E3F1C52172D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550471" y="1569825"/>
            <a:ext cx="0" cy="27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A7F1AD-5E7D-DC2B-A83D-FCCA6311C3AB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2540448" y="2250495"/>
            <a:ext cx="10023" cy="24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39D19B7-E7D0-5514-02DF-8DDCC1DD35E5}"/>
              </a:ext>
            </a:extLst>
          </p:cNvPr>
          <p:cNvSpPr/>
          <p:nvPr/>
        </p:nvSpPr>
        <p:spPr>
          <a:xfrm>
            <a:off x="5573735" y="3458961"/>
            <a:ext cx="1556300" cy="3104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 Vector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02AEBB-BD61-DFF7-DAC5-F39C304EAAE9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5265179" y="3350668"/>
            <a:ext cx="308556" cy="26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08955-3DC3-CDD5-CF02-D220DC87170F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 flipV="1">
            <a:off x="5265181" y="3614180"/>
            <a:ext cx="308554" cy="20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4527A0E-9B61-1F3D-5112-07D11CE8EA53}"/>
              </a:ext>
            </a:extLst>
          </p:cNvPr>
          <p:cNvSpPr/>
          <p:nvPr/>
        </p:nvSpPr>
        <p:spPr>
          <a:xfrm>
            <a:off x="5507223" y="4145348"/>
            <a:ext cx="1689324" cy="585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Balancing Data by SMOTE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283A1F-8136-CF3E-7724-350630DCD62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6351885" y="3769399"/>
            <a:ext cx="0" cy="37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15403CF-88B0-6603-930E-CC40EC1A7300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 flipV="1">
            <a:off x="7196547" y="2628693"/>
            <a:ext cx="1472414" cy="1809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DB5D337-B358-C441-35DD-FA3CEA9DAFCD}"/>
              </a:ext>
            </a:extLst>
          </p:cNvPr>
          <p:cNvCxnSpPr>
            <a:cxnSpLocks/>
            <a:stCxn id="47" idx="1"/>
            <a:endCxn id="20" idx="0"/>
          </p:cNvCxnSpPr>
          <p:nvPr/>
        </p:nvCxnSpPr>
        <p:spPr>
          <a:xfrm rot="10800000" flipV="1">
            <a:off x="2274529" y="4438210"/>
            <a:ext cx="3232694" cy="420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027347-6149-26DC-8306-530BBD769BA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748353" y="2805467"/>
            <a:ext cx="7314" cy="35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0E2294-7CD1-E6AA-3817-9785139F4638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9748353" y="3754195"/>
            <a:ext cx="6633" cy="34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09967F-5D23-83CD-DDA4-4C7157292072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754986" y="4579552"/>
            <a:ext cx="0" cy="23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4CB387-74BA-A5CB-E258-D125EFE2EC22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7999686" y="5778092"/>
            <a:ext cx="359881" cy="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AD9F5F-C802-59C2-A17E-F1B6EB5CD745}"/>
              </a:ext>
            </a:extLst>
          </p:cNvPr>
          <p:cNvCxnSpPr>
            <a:cxnSpLocks/>
            <a:stCxn id="22" idx="1"/>
            <a:endCxn id="58" idx="3"/>
          </p:cNvCxnSpPr>
          <p:nvPr/>
        </p:nvCxnSpPr>
        <p:spPr>
          <a:xfrm flipH="1" flipV="1">
            <a:off x="5855921" y="5778091"/>
            <a:ext cx="325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A8622B-242D-B588-61B3-2BE5E066EB82}"/>
              </a:ext>
            </a:extLst>
          </p:cNvPr>
          <p:cNvCxnSpPr>
            <a:cxnSpLocks/>
            <a:stCxn id="29" idx="2"/>
            <a:endCxn id="21" idx="0"/>
          </p:cNvCxnSpPr>
          <p:nvPr/>
        </p:nvCxnSpPr>
        <p:spPr>
          <a:xfrm flipH="1">
            <a:off x="9754002" y="5239984"/>
            <a:ext cx="984" cy="35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6984454-FAB5-F1CC-F5BC-50C31228C8BB}"/>
              </a:ext>
            </a:extLst>
          </p:cNvPr>
          <p:cNvSpPr/>
          <p:nvPr/>
        </p:nvSpPr>
        <p:spPr>
          <a:xfrm>
            <a:off x="3208147" y="5398397"/>
            <a:ext cx="2647774" cy="7593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 Comparison with Cross-Validation Score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1B8C5A-BECA-7953-777E-0ABAF58967B8}"/>
              </a:ext>
            </a:extLst>
          </p:cNvPr>
          <p:cNvCxnSpPr>
            <a:cxnSpLocks/>
            <a:stCxn id="58" idx="1"/>
            <a:endCxn id="23" idx="6"/>
          </p:cNvCxnSpPr>
          <p:nvPr/>
        </p:nvCxnSpPr>
        <p:spPr>
          <a:xfrm flipH="1" flipV="1">
            <a:off x="2931641" y="5773554"/>
            <a:ext cx="276506" cy="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0C99CD-7695-97DB-77E3-C32640FAA5C3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3467758" y="5028245"/>
            <a:ext cx="4893778" cy="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942D2-4E73-A4D5-0CF0-23D239915071}"/>
              </a:ext>
            </a:extLst>
          </p:cNvPr>
          <p:cNvGrpSpPr/>
          <p:nvPr/>
        </p:nvGrpSpPr>
        <p:grpSpPr>
          <a:xfrm>
            <a:off x="2815318" y="-87311"/>
            <a:ext cx="6561363" cy="1393372"/>
            <a:chOff x="2815318" y="-87311"/>
            <a:chExt cx="6561363" cy="13933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B01343F-41E0-A6E9-8FC6-C0574B0C88F9}"/>
                </a:ext>
              </a:extLst>
            </p:cNvPr>
            <p:cNvGrpSpPr/>
            <p:nvPr/>
          </p:nvGrpSpPr>
          <p:grpSpPr>
            <a:xfrm>
              <a:off x="2815318" y="-87311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Arrow: Striped Right 77">
                <a:extLst>
                  <a:ext uri="{FF2B5EF4-FFF2-40B4-BE49-F238E27FC236}">
                    <a16:creationId xmlns:a16="http://schemas.microsoft.com/office/drawing/2014/main" id="{775A0832-CD70-6DC3-1E6E-6CE01563B180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Arrow: Striped Right 78">
                <a:extLst>
                  <a:ext uri="{FF2B5EF4-FFF2-40B4-BE49-F238E27FC236}">
                    <a16:creationId xmlns:a16="http://schemas.microsoft.com/office/drawing/2014/main" id="{8EEEB864-185B-0846-F86A-C5708C067C69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6E6551-964E-570E-212D-54838ACFF355}"/>
                </a:ext>
              </a:extLst>
            </p:cNvPr>
            <p:cNvSpPr txBox="1"/>
            <p:nvPr/>
          </p:nvSpPr>
          <p:spPr>
            <a:xfrm>
              <a:off x="3130658" y="255210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326CEB-E4CD-110D-F50E-896CB45CC74D}"/>
              </a:ext>
            </a:extLst>
          </p:cNvPr>
          <p:cNvSpPr txBox="1"/>
          <p:nvPr/>
        </p:nvSpPr>
        <p:spPr>
          <a:xfrm>
            <a:off x="8760549" y="2010623"/>
            <a:ext cx="1975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One-vs-rest approach</a:t>
            </a:r>
          </a:p>
        </p:txBody>
      </p:sp>
    </p:spTree>
    <p:extLst>
      <p:ext uri="{BB962C8B-B14F-4D97-AF65-F5344CB8AC3E}">
        <p14:creationId xmlns:p14="http://schemas.microsoft.com/office/powerpoint/2010/main" val="2908862449"/>
      </p:ext>
    </p:extLst>
  </p:cSld>
  <p:clrMapOvr>
    <a:masterClrMapping/>
  </p:clrMapOvr>
  <p:transition spd="med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1CF93-7F15-3AC3-FAAC-5E7E4F6F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31794-CBEA-20A7-8E21-617A30A1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8FC17-EBD1-9506-A4F4-FB7996CE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E057D-6747-9457-0DFC-8668E60379D0}"/>
              </a:ext>
            </a:extLst>
          </p:cNvPr>
          <p:cNvSpPr txBox="1"/>
          <p:nvPr/>
        </p:nvSpPr>
        <p:spPr>
          <a:xfrm>
            <a:off x="3905385" y="6156672"/>
            <a:ext cx="4378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Figure: Data Preprocessing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C1F97D-DA4B-6128-1DE7-49925E15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r="7588"/>
          <a:stretch/>
        </p:blipFill>
        <p:spPr>
          <a:xfrm>
            <a:off x="2815318" y="1498716"/>
            <a:ext cx="6098628" cy="46579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9AE204-29D7-A2CA-2518-A2995F95EE52}"/>
              </a:ext>
            </a:extLst>
          </p:cNvPr>
          <p:cNvSpPr txBox="1"/>
          <p:nvPr/>
        </p:nvSpPr>
        <p:spPr>
          <a:xfrm>
            <a:off x="3784674" y="1079885"/>
            <a:ext cx="4619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Preprocessing 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4D1807-6647-4CD7-213F-25B2A72198C7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982686" y="304799"/>
            <a:chExt cx="6053252" cy="1437641"/>
          </a:xfrm>
          <a:solidFill>
            <a:srgbClr val="FF99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Arrow: Striped Right 15">
              <a:extLst>
                <a:ext uri="{FF2B5EF4-FFF2-40B4-BE49-F238E27FC236}">
                  <a16:creationId xmlns:a16="http://schemas.microsoft.com/office/drawing/2014/main" id="{AD6640BF-2727-3381-4A22-A5356C23DE9A}"/>
                </a:ext>
              </a:extLst>
            </p:cNvPr>
            <p:cNvSpPr/>
            <p:nvPr/>
          </p:nvSpPr>
          <p:spPr>
            <a:xfrm>
              <a:off x="2982686" y="304799"/>
              <a:ext cx="4860179" cy="1437641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row: Striped Right 16">
              <a:extLst>
                <a:ext uri="{FF2B5EF4-FFF2-40B4-BE49-F238E27FC236}">
                  <a16:creationId xmlns:a16="http://schemas.microsoft.com/office/drawing/2014/main" id="{17C13054-6D71-3B71-029C-9E80352B9BB7}"/>
                </a:ext>
              </a:extLst>
            </p:cNvPr>
            <p:cNvSpPr/>
            <p:nvPr/>
          </p:nvSpPr>
          <p:spPr>
            <a:xfrm rot="10800000">
              <a:off x="3195103" y="304799"/>
              <a:ext cx="5840835" cy="1437640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40A889-D6AD-49F9-B846-45178FCB6BBF}"/>
              </a:ext>
            </a:extLst>
          </p:cNvPr>
          <p:cNvSpPr txBox="1"/>
          <p:nvPr/>
        </p:nvSpPr>
        <p:spPr>
          <a:xfrm>
            <a:off x="3130658" y="396161"/>
            <a:ext cx="595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Methodology (Continued)</a:t>
            </a:r>
            <a:endParaRPr lang="en-US" sz="3200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97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19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88122-5C48-AA5A-C6C3-5028F6C48237}"/>
              </a:ext>
            </a:extLst>
          </p:cNvPr>
          <p:cNvSpPr txBox="1"/>
          <p:nvPr/>
        </p:nvSpPr>
        <p:spPr>
          <a:xfrm>
            <a:off x="3786080" y="1097979"/>
            <a:ext cx="4619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Preprocessing Data (Continued)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F906C8-D713-B361-01C1-B8D4FA21C185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982686" y="304799"/>
            <a:chExt cx="6053252" cy="1437641"/>
          </a:xfrm>
          <a:solidFill>
            <a:srgbClr val="FF99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Arrow: Striped Right 29">
              <a:extLst>
                <a:ext uri="{FF2B5EF4-FFF2-40B4-BE49-F238E27FC236}">
                  <a16:creationId xmlns:a16="http://schemas.microsoft.com/office/drawing/2014/main" id="{8251D9BC-21FB-3C7D-C638-F4CFA21FBE84}"/>
                </a:ext>
              </a:extLst>
            </p:cNvPr>
            <p:cNvSpPr/>
            <p:nvPr/>
          </p:nvSpPr>
          <p:spPr>
            <a:xfrm>
              <a:off x="2982686" y="304799"/>
              <a:ext cx="4860179" cy="1437641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Arrow: Striped Right 30">
              <a:extLst>
                <a:ext uri="{FF2B5EF4-FFF2-40B4-BE49-F238E27FC236}">
                  <a16:creationId xmlns:a16="http://schemas.microsoft.com/office/drawing/2014/main" id="{EFC68E89-FE54-2999-A985-F23AB19BBBEF}"/>
                </a:ext>
              </a:extLst>
            </p:cNvPr>
            <p:cNvSpPr/>
            <p:nvPr/>
          </p:nvSpPr>
          <p:spPr>
            <a:xfrm rot="10800000">
              <a:off x="3195103" y="304799"/>
              <a:ext cx="5840835" cy="1437640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8B5C55-37D9-B230-4CD9-1B21071467BF}"/>
              </a:ext>
            </a:extLst>
          </p:cNvPr>
          <p:cNvSpPr txBox="1"/>
          <p:nvPr/>
        </p:nvSpPr>
        <p:spPr>
          <a:xfrm>
            <a:off x="3130658" y="396161"/>
            <a:ext cx="595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Methodology (Continued)</a:t>
            </a:r>
            <a:endParaRPr lang="en-US" sz="3200" dirty="0">
              <a:latin typeface="Sitka Heading" panose="02000505000000020004" pitchFamily="2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97C3D8A-8330-A765-B5CC-DE4A8E3CEAE4}"/>
              </a:ext>
            </a:extLst>
          </p:cNvPr>
          <p:cNvSpPr/>
          <p:nvPr/>
        </p:nvSpPr>
        <p:spPr>
          <a:xfrm>
            <a:off x="5763660" y="2625792"/>
            <a:ext cx="272466" cy="479790"/>
          </a:xfrm>
          <a:prstGeom prst="downArrow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A7B623-06C6-AD6C-00D1-4CA7E3066C66}"/>
              </a:ext>
            </a:extLst>
          </p:cNvPr>
          <p:cNvSpPr txBox="1"/>
          <p:nvPr/>
        </p:nvSpPr>
        <p:spPr>
          <a:xfrm>
            <a:off x="6036126" y="2600291"/>
            <a:ext cx="343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emoticons into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61A67-05C3-06A2-B191-A3324607812D}"/>
              </a:ext>
            </a:extLst>
          </p:cNvPr>
          <p:cNvSpPr txBox="1"/>
          <p:nvPr/>
        </p:nvSpPr>
        <p:spPr>
          <a:xfrm>
            <a:off x="1542399" y="1893966"/>
            <a:ext cx="893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is a great product(as most CG products are!). </a:t>
            </a:r>
            <a:r>
              <a:rPr lang="en-US" sz="2800" b="1" dirty="0">
                <a:solidFill>
                  <a:srgbClr val="C00000"/>
                </a:solidFill>
              </a:rPr>
              <a:t>:D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EB0CE-592F-010F-22C7-CC58D52F37E5}"/>
              </a:ext>
            </a:extLst>
          </p:cNvPr>
          <p:cNvSpPr txBox="1"/>
          <p:nvPr/>
        </p:nvSpPr>
        <p:spPr>
          <a:xfrm>
            <a:off x="6036126" y="5030060"/>
            <a:ext cx="296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text in brackets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E11FB92-BF8D-ECB2-E4A1-6872C4D6C2B2}"/>
              </a:ext>
            </a:extLst>
          </p:cNvPr>
          <p:cNvSpPr/>
          <p:nvPr/>
        </p:nvSpPr>
        <p:spPr>
          <a:xfrm>
            <a:off x="5763660" y="3923669"/>
            <a:ext cx="272466" cy="457286"/>
          </a:xfrm>
          <a:prstGeom prst="downArrow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5DE039-0DC2-D3A7-2D7B-D7F8DD8B23CE}"/>
              </a:ext>
            </a:extLst>
          </p:cNvPr>
          <p:cNvSpPr txBox="1"/>
          <p:nvPr/>
        </p:nvSpPr>
        <p:spPr>
          <a:xfrm>
            <a:off x="6036126" y="3881969"/>
            <a:ext cx="287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to small letter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5063D98-FA3E-6EE0-6447-4CE706C79FE2}"/>
              </a:ext>
            </a:extLst>
          </p:cNvPr>
          <p:cNvSpPr/>
          <p:nvPr/>
        </p:nvSpPr>
        <p:spPr>
          <a:xfrm>
            <a:off x="5763660" y="5077745"/>
            <a:ext cx="272466" cy="457286"/>
          </a:xfrm>
          <a:prstGeom prst="downArrow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C65491-5798-6972-09AC-E125A40E2ED7}"/>
              </a:ext>
            </a:extLst>
          </p:cNvPr>
          <p:cNvSpPr txBox="1"/>
          <p:nvPr/>
        </p:nvSpPr>
        <p:spPr>
          <a:xfrm>
            <a:off x="1447166" y="3180151"/>
            <a:ext cx="91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T</a:t>
            </a:r>
            <a:r>
              <a:rPr lang="en-US" sz="2800" dirty="0"/>
              <a:t>his is a great product(as most </a:t>
            </a:r>
            <a:r>
              <a:rPr lang="en-US" sz="2800" b="1" dirty="0">
                <a:solidFill>
                  <a:srgbClr val="C00000"/>
                </a:solidFill>
              </a:rPr>
              <a:t>CG</a:t>
            </a:r>
            <a:r>
              <a:rPr lang="en-US" sz="2800" dirty="0"/>
              <a:t> products are!). grin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AC52D9-0BA6-D99F-EF59-8C55D12068A0}"/>
              </a:ext>
            </a:extLst>
          </p:cNvPr>
          <p:cNvSpPr txBox="1"/>
          <p:nvPr/>
        </p:nvSpPr>
        <p:spPr>
          <a:xfrm>
            <a:off x="1432269" y="4411943"/>
            <a:ext cx="91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is a great product</a:t>
            </a:r>
            <a:r>
              <a:rPr lang="en-US" sz="2800" b="1" dirty="0">
                <a:solidFill>
                  <a:srgbClr val="C00000"/>
                </a:solidFill>
              </a:rPr>
              <a:t>(as most cg products are!)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grin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19F64-175C-81AC-C83D-DAE92D420E42}"/>
              </a:ext>
            </a:extLst>
          </p:cNvPr>
          <p:cNvSpPr txBox="1"/>
          <p:nvPr/>
        </p:nvSpPr>
        <p:spPr>
          <a:xfrm>
            <a:off x="1432269" y="5526797"/>
            <a:ext cx="91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is a great product. grin</a:t>
            </a:r>
          </a:p>
        </p:txBody>
      </p:sp>
    </p:spTree>
    <p:extLst>
      <p:ext uri="{BB962C8B-B14F-4D97-AF65-F5344CB8AC3E}">
        <p14:creationId xmlns:p14="http://schemas.microsoft.com/office/powerpoint/2010/main" val="152110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 animBg="1"/>
      <p:bldP spid="23" grpId="0"/>
      <p:bldP spid="24" grpId="0" animBg="1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88463-1DB7-7450-72ED-9D0727FD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AC518-189A-8A66-05E7-29711FE2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3CA4F-B0AA-44E2-664B-3ABBAA7B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2F3DD4-B138-EC25-6F11-05D216BE61BB}"/>
              </a:ext>
            </a:extLst>
          </p:cNvPr>
          <p:cNvGrpSpPr/>
          <p:nvPr/>
        </p:nvGrpSpPr>
        <p:grpSpPr>
          <a:xfrm>
            <a:off x="1453243" y="609600"/>
            <a:ext cx="9285514" cy="5638799"/>
            <a:chOff x="1888671" y="507226"/>
            <a:chExt cx="9285514" cy="5638799"/>
          </a:xfrm>
        </p:grpSpPr>
        <p:sp>
          <p:nvSpPr>
            <p:cNvPr id="7" name="Rectangle: Beveled 6">
              <a:extLst>
                <a:ext uri="{FF2B5EF4-FFF2-40B4-BE49-F238E27FC236}">
                  <a16:creationId xmlns:a16="http://schemas.microsoft.com/office/drawing/2014/main" id="{17FA8FF3-7678-A1C7-ED89-91A9326FA1C3}"/>
                </a:ext>
              </a:extLst>
            </p:cNvPr>
            <p:cNvSpPr/>
            <p:nvPr/>
          </p:nvSpPr>
          <p:spPr>
            <a:xfrm>
              <a:off x="1888671" y="507226"/>
              <a:ext cx="9285514" cy="5638799"/>
            </a:xfrm>
            <a:prstGeom prst="bevel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13D49D-5D5A-555E-3286-B55E43BAF4CE}"/>
                </a:ext>
              </a:extLst>
            </p:cNvPr>
            <p:cNvSpPr txBox="1"/>
            <p:nvPr/>
          </p:nvSpPr>
          <p:spPr>
            <a:xfrm>
              <a:off x="2449285" y="1033689"/>
              <a:ext cx="8164285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br>
                <a:rPr lang="en-US" b="0" dirty="0">
                  <a:effectLst/>
                </a:rPr>
              </a:br>
              <a:r>
                <a:rPr lang="en-US" sz="2400" i="0" u="sng" strike="noStrike" dirty="0">
                  <a:solidFill>
                    <a:srgbClr val="000000"/>
                  </a:solidFill>
                  <a:effectLst/>
                  <a:latin typeface="Copperplate Gothic Bold" panose="020E0705020206020404" pitchFamily="34" charset="0"/>
                </a:rPr>
                <a:t>Presented By</a:t>
              </a:r>
              <a:endParaRPr lang="en-US" sz="2400" u="sng" dirty="0">
                <a:effectLst/>
                <a:latin typeface="Copperplate Gothic Bold" panose="020E0705020206020404" pitchFamily="34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effectLst/>
                </a:rPr>
                <a:t> </a:t>
              </a:r>
              <a:r>
                <a:rPr lang="en-US" b="0" dirty="0">
                  <a:effectLst/>
                </a:rPr>
                <a:t> </a:t>
              </a:r>
              <a:br>
                <a:rPr lang="en-US" b="0" dirty="0">
                  <a:effectLst/>
                </a:rPr>
              </a:b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Calisto MT" panose="02040603050505030304" pitchFamily="18" charset="0"/>
                </a:rPr>
                <a:t>Minul Islam                                                      170204029</a:t>
              </a:r>
              <a:endParaRPr lang="en-US" dirty="0">
                <a:latin typeface="Calisto MT" panose="02040603050505030304" pitchFamily="18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Calisto MT" panose="02040603050505030304" pitchFamily="18" charset="0"/>
                </a:rPr>
                <a:t>Mohammad Najrul Islam                                170204061</a:t>
              </a:r>
              <a:endParaRPr lang="en-US" b="0" dirty="0">
                <a:effectLst/>
                <a:latin typeface="Calisto MT" panose="02040603050505030304" pitchFamily="18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Calisto MT" panose="02040603050505030304" pitchFamily="18" charset="0"/>
                </a:rPr>
                <a:t>Tasmia Ahmed                                                 170204092</a:t>
              </a:r>
              <a:endParaRPr lang="en-US" b="0" dirty="0">
                <a:effectLst/>
                <a:latin typeface="Calisto MT" panose="02040603050505030304" pitchFamily="18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Calisto MT" panose="02040603050505030304" pitchFamily="18" charset="0"/>
                </a:rPr>
                <a:t>Nafisa Khan                                                     170204103</a:t>
              </a:r>
              <a:endParaRPr lang="en-US" b="0" dirty="0">
                <a:effectLst/>
                <a:latin typeface="Calisto MT" panose="02040603050505030304" pitchFamily="18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br>
                <a:rPr lang="en-US" b="0" dirty="0">
                  <a:effectLst/>
                </a:rPr>
              </a:br>
              <a:r>
                <a:rPr lang="en-US" sz="2400" i="0" u="sng" strike="noStrike" dirty="0">
                  <a:solidFill>
                    <a:srgbClr val="000000"/>
                  </a:solidFill>
                  <a:effectLst/>
                  <a:latin typeface="Copperplate Gothic Bold" panose="020E0705020206020404" pitchFamily="34" charset="0"/>
                </a:rPr>
                <a:t>Supervised By</a:t>
              </a:r>
              <a:endParaRPr lang="en-US" sz="2400" u="sng" dirty="0">
                <a:effectLst/>
                <a:latin typeface="Copperplate Gothic Bold" panose="020E0705020206020404" pitchFamily="34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br>
                <a:rPr lang="en-US" b="0" dirty="0">
                  <a:effectLst/>
                </a:rPr>
              </a:b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Calisto MT" panose="02040603050505030304" pitchFamily="18" charset="0"/>
                </a:rPr>
                <a:t>Ms. Qamrun Nahar Eity</a:t>
              </a:r>
              <a:endParaRPr lang="en-US" b="1" dirty="0">
                <a:effectLst/>
                <a:latin typeface="Calisto MT" panose="02040603050505030304" pitchFamily="18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Calisto MT" panose="02040603050505030304" pitchFamily="18" charset="0"/>
                </a:rPr>
                <a:t>Assistant Professor</a:t>
              </a:r>
              <a:endParaRPr lang="en-US" b="1" dirty="0">
                <a:effectLst/>
                <a:latin typeface="Calisto MT" panose="02040603050505030304" pitchFamily="18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Calisto MT" panose="02040603050505030304" pitchFamily="18" charset="0"/>
                </a:rPr>
                <a:t>Department of Computer Science and Engineering</a:t>
              </a:r>
              <a:endParaRPr lang="en-US" b="1" dirty="0">
                <a:effectLst/>
                <a:latin typeface="Calisto MT" panose="02040603050505030304" pitchFamily="18" charset="0"/>
              </a:endParaRPr>
            </a:p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Calisto MT" panose="02040603050505030304" pitchFamily="18" charset="0"/>
                </a:rPr>
                <a:t>Ahsanullah University of Science and Technology</a:t>
              </a:r>
              <a:endParaRPr lang="en-US" b="1" dirty="0">
                <a:effectLst/>
                <a:latin typeface="Calisto MT" panose="02040603050505030304" pitchFamily="18" charset="0"/>
              </a:endParaRPr>
            </a:p>
            <a:p>
              <a:br>
                <a:rPr lang="en-US" dirty="0"/>
              </a:b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1800088"/>
      </p:ext>
    </p:extLst>
  </p:cSld>
  <p:clrMapOvr>
    <a:masterClrMapping/>
  </p:clrMapOvr>
  <p:transition spd="med">
    <p:cover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20</a:t>
            </a:fld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2F1BB39-AADE-4E39-A804-97956705B3B9}"/>
              </a:ext>
            </a:extLst>
          </p:cNvPr>
          <p:cNvSpPr/>
          <p:nvPr/>
        </p:nvSpPr>
        <p:spPr>
          <a:xfrm>
            <a:off x="6006476" y="3429000"/>
            <a:ext cx="312044" cy="612808"/>
          </a:xfrm>
          <a:prstGeom prst="downArrow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944854-90D7-0C93-277F-299712871129}"/>
              </a:ext>
            </a:extLst>
          </p:cNvPr>
          <p:cNvSpPr txBox="1"/>
          <p:nvPr/>
        </p:nvSpPr>
        <p:spPr>
          <a:xfrm>
            <a:off x="6318519" y="3429000"/>
            <a:ext cx="277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url and links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B930F-2D7E-962E-64F7-196AB2EBF606}"/>
              </a:ext>
            </a:extLst>
          </p:cNvPr>
          <p:cNvSpPr txBox="1"/>
          <p:nvPr/>
        </p:nvSpPr>
        <p:spPr>
          <a:xfrm>
            <a:off x="1657356" y="2344074"/>
            <a:ext cx="887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make your life easier and perfect use it with a full flow gilmour quick connect. </a:t>
            </a:r>
            <a:r>
              <a:rPr lang="en-US" sz="2400" u="sng" dirty="0">
                <a:solidFill>
                  <a:srgbClr val="C00000"/>
                </a:solidFill>
              </a:rPr>
              <a:t>http://www.amazon.com/gp/product/b000xtmgtg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AB2806-EF5C-8FA7-AD5D-5EF0E5008E3D}"/>
              </a:ext>
            </a:extLst>
          </p:cNvPr>
          <p:cNvSpPr txBox="1"/>
          <p:nvPr/>
        </p:nvSpPr>
        <p:spPr>
          <a:xfrm>
            <a:off x="2209800" y="4162215"/>
            <a:ext cx="794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make your life easier and perfect use it with a full flow gilmour quick connect.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E88122-5C48-AA5A-C6C3-5028F6C48237}"/>
              </a:ext>
            </a:extLst>
          </p:cNvPr>
          <p:cNvSpPr txBox="1"/>
          <p:nvPr/>
        </p:nvSpPr>
        <p:spPr>
          <a:xfrm>
            <a:off x="3786080" y="1097979"/>
            <a:ext cx="4619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Preprocessing Data (Continued)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F906C8-D713-B361-01C1-B8D4FA21C185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982686" y="304799"/>
            <a:chExt cx="6053252" cy="1437641"/>
          </a:xfrm>
          <a:solidFill>
            <a:srgbClr val="FF99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Arrow: Striped Right 29">
              <a:extLst>
                <a:ext uri="{FF2B5EF4-FFF2-40B4-BE49-F238E27FC236}">
                  <a16:creationId xmlns:a16="http://schemas.microsoft.com/office/drawing/2014/main" id="{8251D9BC-21FB-3C7D-C638-F4CFA21FBE84}"/>
                </a:ext>
              </a:extLst>
            </p:cNvPr>
            <p:cNvSpPr/>
            <p:nvPr/>
          </p:nvSpPr>
          <p:spPr>
            <a:xfrm>
              <a:off x="2982686" y="304799"/>
              <a:ext cx="4860179" cy="1437641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Arrow: Striped Right 30">
              <a:extLst>
                <a:ext uri="{FF2B5EF4-FFF2-40B4-BE49-F238E27FC236}">
                  <a16:creationId xmlns:a16="http://schemas.microsoft.com/office/drawing/2014/main" id="{EFC68E89-FE54-2999-A985-F23AB19BBBEF}"/>
                </a:ext>
              </a:extLst>
            </p:cNvPr>
            <p:cNvSpPr/>
            <p:nvPr/>
          </p:nvSpPr>
          <p:spPr>
            <a:xfrm rot="10800000">
              <a:off x="3195103" y="304799"/>
              <a:ext cx="5840835" cy="1437640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8B5C55-37D9-B230-4CD9-1B21071467BF}"/>
              </a:ext>
            </a:extLst>
          </p:cNvPr>
          <p:cNvSpPr txBox="1"/>
          <p:nvPr/>
        </p:nvSpPr>
        <p:spPr>
          <a:xfrm>
            <a:off x="3130658" y="396161"/>
            <a:ext cx="595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Methodology (Continued)</a:t>
            </a:r>
            <a:endParaRPr lang="en-US" sz="3200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14292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44192B5-CA52-FAD3-5EDF-8749A11BE52E}"/>
              </a:ext>
            </a:extLst>
          </p:cNvPr>
          <p:cNvSpPr/>
          <p:nvPr/>
        </p:nvSpPr>
        <p:spPr>
          <a:xfrm>
            <a:off x="5959767" y="2016172"/>
            <a:ext cx="272466" cy="364579"/>
          </a:xfrm>
          <a:prstGeom prst="downArrow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05157-7E86-8BCF-4D7E-F0B29F60CC39}"/>
              </a:ext>
            </a:extLst>
          </p:cNvPr>
          <p:cNvSpPr txBox="1"/>
          <p:nvPr/>
        </p:nvSpPr>
        <p:spPr>
          <a:xfrm>
            <a:off x="6201339" y="1982553"/>
            <a:ext cx="339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Punctuation marks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62561-A577-0022-91B6-7F2D70DCA098}"/>
              </a:ext>
            </a:extLst>
          </p:cNvPr>
          <p:cNvSpPr txBox="1"/>
          <p:nvPr/>
        </p:nvSpPr>
        <p:spPr>
          <a:xfrm>
            <a:off x="1627239" y="1460246"/>
            <a:ext cx="893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cables are not good as expected</a:t>
            </a:r>
            <a:r>
              <a:rPr lang="en-US" sz="2800" b="1" dirty="0">
                <a:solidFill>
                  <a:srgbClr val="C00000"/>
                </a:solidFill>
              </a:rPr>
              <a:t>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926EC-C4C7-D6CF-B01C-F129F9D26BAD}"/>
              </a:ext>
            </a:extLst>
          </p:cNvPr>
          <p:cNvSpPr txBox="1"/>
          <p:nvPr/>
        </p:nvSpPr>
        <p:spPr>
          <a:xfrm>
            <a:off x="6230829" y="3772871"/>
            <a:ext cx="3638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predefined stopwords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0DB75BC-24DC-6E69-BB43-D9815F8B9E29}"/>
              </a:ext>
            </a:extLst>
          </p:cNvPr>
          <p:cNvSpPr/>
          <p:nvPr/>
        </p:nvSpPr>
        <p:spPr>
          <a:xfrm>
            <a:off x="5958363" y="2857533"/>
            <a:ext cx="272466" cy="347479"/>
          </a:xfrm>
          <a:prstGeom prst="downArrow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126E23-6237-525D-15D2-9077B8DCFA40}"/>
              </a:ext>
            </a:extLst>
          </p:cNvPr>
          <p:cNvSpPr txBox="1"/>
          <p:nvPr/>
        </p:nvSpPr>
        <p:spPr>
          <a:xfrm>
            <a:off x="6261095" y="2804902"/>
            <a:ext cx="1375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Tokenizing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81E4BEB-6E3E-40CD-B1AF-5193D3776275}"/>
              </a:ext>
            </a:extLst>
          </p:cNvPr>
          <p:cNvSpPr/>
          <p:nvPr/>
        </p:nvSpPr>
        <p:spPr>
          <a:xfrm>
            <a:off x="5958363" y="3820556"/>
            <a:ext cx="272466" cy="347479"/>
          </a:xfrm>
          <a:prstGeom prst="downArrow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C5703-FA10-DFFA-E119-8034982C94E3}"/>
              </a:ext>
            </a:extLst>
          </p:cNvPr>
          <p:cNvSpPr txBox="1"/>
          <p:nvPr/>
        </p:nvSpPr>
        <p:spPr>
          <a:xfrm>
            <a:off x="1527557" y="2344101"/>
            <a:ext cx="91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cables are not good as expected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D2C26-4872-7C70-C5B0-B5CE0BD49B07}"/>
              </a:ext>
            </a:extLst>
          </p:cNvPr>
          <p:cNvSpPr txBox="1"/>
          <p:nvPr/>
        </p:nvSpPr>
        <p:spPr>
          <a:xfrm>
            <a:off x="1527557" y="3243827"/>
            <a:ext cx="91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‘</a:t>
            </a:r>
            <a:r>
              <a:rPr lang="en-US" sz="2800" b="1" dirty="0">
                <a:solidFill>
                  <a:srgbClr val="C00000"/>
                </a:solidFill>
              </a:rPr>
              <a:t>this</a:t>
            </a:r>
            <a:r>
              <a:rPr lang="en-US" sz="2800" dirty="0"/>
              <a:t>’ ‘cables’ </a:t>
            </a:r>
            <a:r>
              <a:rPr lang="en-US" sz="2800" b="1" dirty="0"/>
              <a:t>‘</a:t>
            </a:r>
            <a:r>
              <a:rPr lang="en-US" sz="2800" b="1" dirty="0">
                <a:solidFill>
                  <a:srgbClr val="C00000"/>
                </a:solidFill>
              </a:rPr>
              <a:t>are</a:t>
            </a:r>
            <a:r>
              <a:rPr lang="en-US" sz="2800" b="1" dirty="0"/>
              <a:t>’ </a:t>
            </a:r>
            <a:r>
              <a:rPr lang="en-US" sz="2800" dirty="0"/>
              <a:t>‘not’ ‘good’ ‘</a:t>
            </a:r>
            <a:r>
              <a:rPr lang="en-US" sz="2800" b="1" dirty="0">
                <a:solidFill>
                  <a:srgbClr val="C00000"/>
                </a:solidFill>
              </a:rPr>
              <a:t>as</a:t>
            </a:r>
            <a:r>
              <a:rPr lang="en-US" sz="2800" dirty="0"/>
              <a:t>’ ‘expected’</a:t>
            </a:r>
            <a:endParaRPr 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D592D-9915-1588-5C20-976C1E26F13C}"/>
              </a:ext>
            </a:extLst>
          </p:cNvPr>
          <p:cNvSpPr txBox="1"/>
          <p:nvPr/>
        </p:nvSpPr>
        <p:spPr>
          <a:xfrm>
            <a:off x="1527557" y="4159727"/>
            <a:ext cx="91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‘</a:t>
            </a:r>
            <a:r>
              <a:rPr lang="en-US" sz="2800" b="1" dirty="0">
                <a:solidFill>
                  <a:srgbClr val="C00000"/>
                </a:solidFill>
              </a:rPr>
              <a:t>cables</a:t>
            </a:r>
            <a:r>
              <a:rPr lang="en-US" sz="2800" dirty="0"/>
              <a:t>’ ‘not’ ‘good’ ‘expected’</a:t>
            </a:r>
            <a:endParaRPr 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AE9E2F-8141-C106-D85F-552E7851A61B}"/>
              </a:ext>
            </a:extLst>
          </p:cNvPr>
          <p:cNvSpPr txBox="1"/>
          <p:nvPr/>
        </p:nvSpPr>
        <p:spPr>
          <a:xfrm>
            <a:off x="6232233" y="4676812"/>
            <a:ext cx="186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4CBA7AE-43A8-42EC-5F85-326F4DAECACC}"/>
              </a:ext>
            </a:extLst>
          </p:cNvPr>
          <p:cNvSpPr/>
          <p:nvPr/>
        </p:nvSpPr>
        <p:spPr>
          <a:xfrm>
            <a:off x="5959767" y="4724497"/>
            <a:ext cx="272466" cy="347479"/>
          </a:xfrm>
          <a:prstGeom prst="downArrow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31D86-F29E-5D86-1759-CC00625F594C}"/>
              </a:ext>
            </a:extLst>
          </p:cNvPr>
          <p:cNvSpPr txBox="1"/>
          <p:nvPr/>
        </p:nvSpPr>
        <p:spPr>
          <a:xfrm>
            <a:off x="1527557" y="5072834"/>
            <a:ext cx="91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‘cable’ ‘not’ ‘good’ ‘expected’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94D4B-FD4A-3827-A34B-5981C83251F8}"/>
              </a:ext>
            </a:extLst>
          </p:cNvPr>
          <p:cNvSpPr txBox="1"/>
          <p:nvPr/>
        </p:nvSpPr>
        <p:spPr>
          <a:xfrm>
            <a:off x="6219115" y="5593398"/>
            <a:ext cx="212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Joining the words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84B1CC8-46A5-3823-A234-2B9F84FEF624}"/>
              </a:ext>
            </a:extLst>
          </p:cNvPr>
          <p:cNvSpPr/>
          <p:nvPr/>
        </p:nvSpPr>
        <p:spPr>
          <a:xfrm>
            <a:off x="5946649" y="5641083"/>
            <a:ext cx="272466" cy="347479"/>
          </a:xfrm>
          <a:prstGeom prst="downArrow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9A1EC4-8D08-0C43-4024-3794AEE4C27C}"/>
              </a:ext>
            </a:extLst>
          </p:cNvPr>
          <p:cNvSpPr txBox="1"/>
          <p:nvPr/>
        </p:nvSpPr>
        <p:spPr>
          <a:xfrm>
            <a:off x="1527557" y="5901916"/>
            <a:ext cx="91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cable not good expected</a:t>
            </a:r>
            <a:endParaRPr lang="en-US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7D588C-FD08-3154-5765-341CEB745758}"/>
              </a:ext>
            </a:extLst>
          </p:cNvPr>
          <p:cNvSpPr txBox="1"/>
          <p:nvPr/>
        </p:nvSpPr>
        <p:spPr>
          <a:xfrm>
            <a:off x="3786080" y="1097979"/>
            <a:ext cx="4619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Preprocessing Data (Continued)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065FC8-3305-9DB8-9993-FAFBF816AB0F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9F77F58-4962-EF00-4622-9D8F8CAD159B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Arrow: Striped Right 32">
                <a:extLst>
                  <a:ext uri="{FF2B5EF4-FFF2-40B4-BE49-F238E27FC236}">
                    <a16:creationId xmlns:a16="http://schemas.microsoft.com/office/drawing/2014/main" id="{0ACB9B71-741D-3F27-8C4C-45D23D14C658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Arrow: Striped Right 33">
                <a:extLst>
                  <a:ext uri="{FF2B5EF4-FFF2-40B4-BE49-F238E27FC236}">
                    <a16:creationId xmlns:a16="http://schemas.microsoft.com/office/drawing/2014/main" id="{B7ACE03F-2CF9-802E-DFC3-32F5206A6D3F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113683-9B90-45A3-41B8-7DB621CC8819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0619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 animBg="1"/>
      <p:bldP spid="23" grpId="0"/>
      <p:bldP spid="28" grpId="0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D067C-4F8B-0B0A-E7FD-F31A630157D3}"/>
              </a:ext>
            </a:extLst>
          </p:cNvPr>
          <p:cNvSpPr txBox="1"/>
          <p:nvPr/>
        </p:nvSpPr>
        <p:spPr>
          <a:xfrm>
            <a:off x="3334567" y="1217728"/>
            <a:ext cx="552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SMOTE: Synthetic Minority Oversampling Technique</a:t>
            </a:r>
            <a:endParaRPr lang="en-US" sz="20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E92D2-5456-8714-85D5-832321BE0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8" t="34739" r="8815" b="20551"/>
          <a:stretch/>
        </p:blipFill>
        <p:spPr>
          <a:xfrm>
            <a:off x="1700397" y="1883859"/>
            <a:ext cx="9021452" cy="379242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E52C484-2CAE-F7B8-8BF5-93DC94EF10BD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D59810-81C0-05CC-E77F-97CF0041F82D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B95A4D84-53AB-C9B4-067B-F6809473351B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3A92D10C-3997-62BA-E291-D87913F9AAC6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871DAD-CB26-E565-00DE-23795CEF13F9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447270"/>
      </p:ext>
    </p:extLst>
  </p:cSld>
  <p:clrMapOvr>
    <a:masterClrMapping/>
  </p:clrMapOvr>
  <p:transition spd="med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9D42B54B-CFFA-B28B-0025-B397FDC449AE}"/>
              </a:ext>
            </a:extLst>
          </p:cNvPr>
          <p:cNvSpPr/>
          <p:nvPr/>
        </p:nvSpPr>
        <p:spPr>
          <a:xfrm rot="10800000">
            <a:off x="7133854" y="1826259"/>
            <a:ext cx="4034138" cy="3205480"/>
          </a:xfrm>
          <a:prstGeom prst="foldedCorner">
            <a:avLst/>
          </a:prstGeom>
          <a:blipFill>
            <a:blip r:embed="rId2">
              <a:alphaModFix amt="75000"/>
            </a:blip>
            <a:tile tx="0" ty="0" sx="100000" sy="100000" flip="none" algn="tl"/>
          </a:blipFill>
          <a:ln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  <a:softEdge rad="12700"/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66F73-9420-2F15-8EBD-C998C7EB38F8}"/>
              </a:ext>
            </a:extLst>
          </p:cNvPr>
          <p:cNvSpPr txBox="1"/>
          <p:nvPr/>
        </p:nvSpPr>
        <p:spPr>
          <a:xfrm>
            <a:off x="7605317" y="2680299"/>
            <a:ext cx="3542727" cy="1955037"/>
          </a:xfrm>
          <a:prstGeom prst="rect">
            <a:avLst/>
          </a:prstGeom>
          <a:blipFill>
            <a:blip r:embed="rId2">
              <a:alphaModFix amt="75000"/>
            </a:blip>
            <a:tile tx="0" ty="0" sx="100000" sy="100000" flip="none" algn="tl"/>
          </a:blipFill>
          <a:effectLst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Splitting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marL="285750" indent="-285750" algn="just" rtl="0">
              <a:spcBef>
                <a:spcPts val="9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Split into two sets.</a:t>
            </a:r>
            <a:endParaRPr lang="en-US" b="0" dirty="0">
              <a:effectLst/>
            </a:endParaRPr>
          </a:p>
          <a:p>
            <a:pPr marL="285750" indent="-285750" algn="just" rtl="0">
              <a:spcBef>
                <a:spcPts val="9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Training and testing sets.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1D1ADA-0126-CA95-35FE-0667C7A07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722293"/>
              </p:ext>
            </p:extLst>
          </p:nvPr>
        </p:nvGraphicFramePr>
        <p:xfrm>
          <a:off x="806408" y="1061719"/>
          <a:ext cx="6400800" cy="473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969BC-0E7C-F171-9A3C-1DDEA1AA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16BE9-892F-7309-EC4A-B8DBC3F5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744F-B52B-574C-3783-ECE26317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567FA9-FD29-A7FB-5821-26FC83E0DDA9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126D85-2AEA-D02A-5EF5-2A15BDA029B0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47955BA3-7E10-B0EB-7EF6-E69E6F6C40A0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4AC19349-ECA1-4A30-76CF-AD7ACD49697D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773199-ADF8-69DB-B464-2B3742B51A67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heelReverse spokes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AA5107-2C91-46A5-4F30-44FFB20A1F6E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667EE-CE79-0441-D23B-0F78F3DD2493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0FE087B1-8845-6178-37AA-625948245CC6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59F6B519-0B52-347E-EF0E-641AE3DFD0E3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CE9B1-A5FA-C68E-4515-5FDCA82F0B78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380F45-E61D-9150-6C43-1E3571E55747}"/>
              </a:ext>
            </a:extLst>
          </p:cNvPr>
          <p:cNvSpPr txBox="1"/>
          <p:nvPr/>
        </p:nvSpPr>
        <p:spPr>
          <a:xfrm>
            <a:off x="4774232" y="1176721"/>
            <a:ext cx="287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Arial" panose="020B0604020202020204" pitchFamily="34" charset="0"/>
              </a:rPr>
              <a:t>One-vs-rest Classification</a:t>
            </a:r>
            <a:endParaRPr lang="en-US" sz="20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AB400-7E99-6E48-2FE1-FF1E77388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r="4659" b="2107"/>
          <a:stretch/>
        </p:blipFill>
        <p:spPr>
          <a:xfrm>
            <a:off x="1828800" y="1414022"/>
            <a:ext cx="8399282" cy="50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16190"/>
      </p:ext>
    </p:extLst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AA5107-2C91-46A5-4F30-44FFB20A1F6E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667EE-CE79-0441-D23B-0F78F3DD2493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0FE087B1-8845-6178-37AA-625948245CC6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59F6B519-0B52-347E-EF0E-641AE3DFD0E3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CE9B1-A5FA-C68E-4515-5FDCA82F0B78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FE0E517-D4CA-71A7-F9DA-6C27711CE54B}"/>
              </a:ext>
            </a:extLst>
          </p:cNvPr>
          <p:cNvSpPr txBox="1"/>
          <p:nvPr/>
        </p:nvSpPr>
        <p:spPr>
          <a:xfrm>
            <a:off x="8449439" y="5080715"/>
            <a:ext cx="2952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Bag  of Words (BoW)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Term Frequency-Inverse Document (TF-IDF)</a:t>
            </a: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388BA1B2-81B3-B2AB-6AFA-D4DFA2596858}"/>
              </a:ext>
            </a:extLst>
          </p:cNvPr>
          <p:cNvSpPr/>
          <p:nvPr/>
        </p:nvSpPr>
        <p:spPr>
          <a:xfrm>
            <a:off x="9153002" y="1577416"/>
            <a:ext cx="1270443" cy="3153327"/>
          </a:xfrm>
          <a:prstGeom prst="trapezoid">
            <a:avLst>
              <a:gd name="adj" fmla="val 47464"/>
            </a:avLst>
          </a:prstGeom>
          <a:solidFill>
            <a:srgbClr val="FFFF9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39CAEB19-975E-A155-E73A-9D361E1BC7C1}"/>
              </a:ext>
            </a:extLst>
          </p:cNvPr>
          <p:cNvSpPr/>
          <p:nvPr/>
        </p:nvSpPr>
        <p:spPr>
          <a:xfrm rot="10800000">
            <a:off x="9455997" y="1926421"/>
            <a:ext cx="641919" cy="909780"/>
          </a:xfrm>
          <a:prstGeom prst="can">
            <a:avLst>
              <a:gd name="adj" fmla="val 68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73A50A-9B7D-F88D-07C3-A50D3373E1CC}"/>
              </a:ext>
            </a:extLst>
          </p:cNvPr>
          <p:cNvSpPr/>
          <p:nvPr/>
        </p:nvSpPr>
        <p:spPr>
          <a:xfrm>
            <a:off x="8966949" y="4029986"/>
            <a:ext cx="1620017" cy="8589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E402EB-B03F-6821-7D98-EFAE896AF76D}"/>
              </a:ext>
            </a:extLst>
          </p:cNvPr>
          <p:cNvSpPr/>
          <p:nvPr/>
        </p:nvSpPr>
        <p:spPr>
          <a:xfrm>
            <a:off x="9375980" y="3702234"/>
            <a:ext cx="824487" cy="757243"/>
          </a:xfrm>
          <a:prstGeom prst="ellipse">
            <a:avLst/>
          </a:prstGeom>
          <a:solidFill>
            <a:srgbClr val="0E4552"/>
          </a:solidFill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C53BB-FE7F-3FAA-1D15-01D7317E0F73}"/>
              </a:ext>
            </a:extLst>
          </p:cNvPr>
          <p:cNvCxnSpPr>
            <a:cxnSpLocks/>
          </p:cNvCxnSpPr>
          <p:nvPr/>
        </p:nvCxnSpPr>
        <p:spPr>
          <a:xfrm>
            <a:off x="9773078" y="1577416"/>
            <a:ext cx="0" cy="63424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AF3357-8865-31D8-E61E-DF3966E2EC36}"/>
              </a:ext>
            </a:extLst>
          </p:cNvPr>
          <p:cNvSpPr txBox="1"/>
          <p:nvPr/>
        </p:nvSpPr>
        <p:spPr>
          <a:xfrm>
            <a:off x="1562371" y="5233581"/>
            <a:ext cx="210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Bigram</a:t>
            </a: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5CCBD56C-915F-33C6-DD44-1E15D3CF242B}"/>
              </a:ext>
            </a:extLst>
          </p:cNvPr>
          <p:cNvSpPr/>
          <p:nvPr/>
        </p:nvSpPr>
        <p:spPr>
          <a:xfrm>
            <a:off x="1689874" y="1607171"/>
            <a:ext cx="1270443" cy="3153327"/>
          </a:xfrm>
          <a:prstGeom prst="trapezoid">
            <a:avLst>
              <a:gd name="adj" fmla="val 47464"/>
            </a:avLst>
          </a:prstGeom>
          <a:solidFill>
            <a:srgbClr val="FFFF9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5D863C7C-C39F-DAFB-BE9A-CF9795B48EC7}"/>
              </a:ext>
            </a:extLst>
          </p:cNvPr>
          <p:cNvSpPr/>
          <p:nvPr/>
        </p:nvSpPr>
        <p:spPr>
          <a:xfrm rot="10800000">
            <a:off x="1992869" y="1956176"/>
            <a:ext cx="641919" cy="909780"/>
          </a:xfrm>
          <a:prstGeom prst="can">
            <a:avLst>
              <a:gd name="adj" fmla="val 68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25D50C-8606-62D1-86A6-5D3ED3E7E339}"/>
              </a:ext>
            </a:extLst>
          </p:cNvPr>
          <p:cNvSpPr/>
          <p:nvPr/>
        </p:nvSpPr>
        <p:spPr>
          <a:xfrm>
            <a:off x="1503821" y="4059741"/>
            <a:ext cx="1620017" cy="8589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8677A0-9E8A-9C3E-9A8D-F98814045EB7}"/>
              </a:ext>
            </a:extLst>
          </p:cNvPr>
          <p:cNvSpPr/>
          <p:nvPr/>
        </p:nvSpPr>
        <p:spPr>
          <a:xfrm>
            <a:off x="1912852" y="3731989"/>
            <a:ext cx="824487" cy="757243"/>
          </a:xfrm>
          <a:prstGeom prst="ellipse">
            <a:avLst/>
          </a:prstGeom>
          <a:solidFill>
            <a:srgbClr val="0E4552"/>
          </a:solidFill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269F20-EFF7-9759-2006-11BF2188C9FA}"/>
              </a:ext>
            </a:extLst>
          </p:cNvPr>
          <p:cNvCxnSpPr>
            <a:cxnSpLocks/>
          </p:cNvCxnSpPr>
          <p:nvPr/>
        </p:nvCxnSpPr>
        <p:spPr>
          <a:xfrm>
            <a:off x="2313828" y="1607171"/>
            <a:ext cx="0" cy="634242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apezoid 34">
            <a:extLst>
              <a:ext uri="{FF2B5EF4-FFF2-40B4-BE49-F238E27FC236}">
                <a16:creationId xmlns:a16="http://schemas.microsoft.com/office/drawing/2014/main" id="{1BF2D105-5128-419C-7E0E-12C89FF50EBA}"/>
              </a:ext>
            </a:extLst>
          </p:cNvPr>
          <p:cNvSpPr/>
          <p:nvPr/>
        </p:nvSpPr>
        <p:spPr>
          <a:xfrm>
            <a:off x="5310506" y="1610018"/>
            <a:ext cx="1270443" cy="3153327"/>
          </a:xfrm>
          <a:prstGeom prst="trapezoid">
            <a:avLst>
              <a:gd name="adj" fmla="val 47464"/>
            </a:avLst>
          </a:prstGeom>
          <a:solidFill>
            <a:srgbClr val="FFFF99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F905A199-A9F4-9C2E-6226-001C3B673679}"/>
              </a:ext>
            </a:extLst>
          </p:cNvPr>
          <p:cNvSpPr/>
          <p:nvPr/>
        </p:nvSpPr>
        <p:spPr>
          <a:xfrm rot="10800000">
            <a:off x="5613501" y="1959023"/>
            <a:ext cx="641919" cy="909780"/>
          </a:xfrm>
          <a:prstGeom prst="can">
            <a:avLst>
              <a:gd name="adj" fmla="val 68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BA5085-0822-0FF1-47D7-FCB2BC09853E}"/>
              </a:ext>
            </a:extLst>
          </p:cNvPr>
          <p:cNvSpPr/>
          <p:nvPr/>
        </p:nvSpPr>
        <p:spPr>
          <a:xfrm>
            <a:off x="5124453" y="4062588"/>
            <a:ext cx="1620017" cy="85898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perspectiveRelaxed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F25A76-A398-271E-7245-F49DB38A97F1}"/>
              </a:ext>
            </a:extLst>
          </p:cNvPr>
          <p:cNvSpPr/>
          <p:nvPr/>
        </p:nvSpPr>
        <p:spPr>
          <a:xfrm>
            <a:off x="5533484" y="3734836"/>
            <a:ext cx="824487" cy="757243"/>
          </a:xfrm>
          <a:prstGeom prst="ellipse">
            <a:avLst/>
          </a:prstGeom>
          <a:solidFill>
            <a:srgbClr val="0E4552"/>
          </a:solidFill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A81D2F-0F2D-9C5B-8E2F-E9E0F768695E}"/>
              </a:ext>
            </a:extLst>
          </p:cNvPr>
          <p:cNvCxnSpPr>
            <a:cxnSpLocks/>
          </p:cNvCxnSpPr>
          <p:nvPr/>
        </p:nvCxnSpPr>
        <p:spPr>
          <a:xfrm>
            <a:off x="5945727" y="1607171"/>
            <a:ext cx="0" cy="8038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FDD3E19-9AE5-E3A1-A6EE-0C4E9FDEE6FC}"/>
              </a:ext>
            </a:extLst>
          </p:cNvPr>
          <p:cNvSpPr txBox="1"/>
          <p:nvPr/>
        </p:nvSpPr>
        <p:spPr>
          <a:xfrm>
            <a:off x="4712375" y="4921570"/>
            <a:ext cx="29523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FDEAC-BD1C-B034-C6C8-D08DC1E2A0A6}"/>
              </a:ext>
            </a:extLst>
          </p:cNvPr>
          <p:cNvSpPr txBox="1"/>
          <p:nvPr/>
        </p:nvSpPr>
        <p:spPr>
          <a:xfrm>
            <a:off x="1058719" y="1208503"/>
            <a:ext cx="251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N-gram Language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E9E9C-D29E-537E-FF86-49AFBF2C62DA}"/>
              </a:ext>
            </a:extLst>
          </p:cNvPr>
          <p:cNvSpPr txBox="1"/>
          <p:nvPr/>
        </p:nvSpPr>
        <p:spPr>
          <a:xfrm>
            <a:off x="4448465" y="1216223"/>
            <a:ext cx="29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Machine Learning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05ACE-1EC6-65DB-E92A-3D0C761CD7FF}"/>
              </a:ext>
            </a:extLst>
          </p:cNvPr>
          <p:cNvSpPr txBox="1"/>
          <p:nvPr/>
        </p:nvSpPr>
        <p:spPr>
          <a:xfrm>
            <a:off x="8428268" y="1217029"/>
            <a:ext cx="268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Extraction Models</a:t>
            </a:r>
          </a:p>
        </p:txBody>
      </p:sp>
    </p:spTree>
    <p:extLst>
      <p:ext uri="{BB962C8B-B14F-4D97-AF65-F5344CB8AC3E}">
        <p14:creationId xmlns:p14="http://schemas.microsoft.com/office/powerpoint/2010/main" val="402152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9" grpId="0"/>
      <p:bldP spid="30" grpId="0" animBg="1"/>
      <p:bldP spid="30" grpId="1" animBg="1"/>
      <p:bldP spid="35" grpId="0" animBg="1"/>
      <p:bldP spid="35" grpId="1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581FD4-3BA0-891B-2B70-A9138C139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6" t="22817" r="13273" b="8804"/>
          <a:stretch/>
        </p:blipFill>
        <p:spPr>
          <a:xfrm>
            <a:off x="6486967" y="1812639"/>
            <a:ext cx="4760537" cy="420515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D067C-4F8B-0B0A-E7FD-F31A630157D3}"/>
              </a:ext>
            </a:extLst>
          </p:cNvPr>
          <p:cNvSpPr txBox="1"/>
          <p:nvPr/>
        </p:nvSpPr>
        <p:spPr>
          <a:xfrm>
            <a:off x="4598533" y="1194783"/>
            <a:ext cx="299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Arial" panose="020B0604020202020204" pitchFamily="34" charset="0"/>
              </a:rPr>
              <a:t>Naïve Bayes</a:t>
            </a:r>
            <a:endParaRPr lang="en-US" sz="20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A761E5-016D-123B-CE65-BDEA86380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17133" r="16522" b="9542"/>
          <a:stretch/>
        </p:blipFill>
        <p:spPr>
          <a:xfrm>
            <a:off x="838199" y="2063049"/>
            <a:ext cx="4866835" cy="37209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B3C92CE-E6B7-2BDB-9106-4312956101CE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45E356-B056-780C-C1EA-2568A1DDFDF6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Arrow: Striped Right 14">
                <a:extLst>
                  <a:ext uri="{FF2B5EF4-FFF2-40B4-BE49-F238E27FC236}">
                    <a16:creationId xmlns:a16="http://schemas.microsoft.com/office/drawing/2014/main" id="{02D2C3F3-561B-458F-82F4-9968CCD119B5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row: Striped Right 15">
                <a:extLst>
                  <a:ext uri="{FF2B5EF4-FFF2-40B4-BE49-F238E27FC236}">
                    <a16:creationId xmlns:a16="http://schemas.microsoft.com/office/drawing/2014/main" id="{187386A3-660B-CCF8-8698-7F83A670A6AE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D8D3D-7859-DB92-B9B2-0F1004D4A9B3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18320"/>
      </p:ext>
    </p:extLst>
  </p:cSld>
  <p:clrMapOvr>
    <a:masterClrMapping/>
  </p:clrMapOvr>
  <p:transition spd="med">
    <p:comb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D067C-4F8B-0B0A-E7FD-F31A630157D3}"/>
              </a:ext>
            </a:extLst>
          </p:cNvPr>
          <p:cNvSpPr txBox="1"/>
          <p:nvPr/>
        </p:nvSpPr>
        <p:spPr>
          <a:xfrm>
            <a:off x="4268129" y="1217927"/>
            <a:ext cx="365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K-Nearest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C621A-8B54-2812-AE54-87863A472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" r="-156"/>
          <a:stretch/>
        </p:blipFill>
        <p:spPr>
          <a:xfrm>
            <a:off x="1300655" y="1789533"/>
            <a:ext cx="9577552" cy="44400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B98215-446A-55C6-4E0A-13D1B3868AB5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10A319-F4C2-F4B2-4E41-2912AFE225A4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CBF4D2D9-5E54-F32B-448A-D95D8E2F8664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CA8B5D41-422F-56C8-ACDE-005FBFC7DC30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F0C8A7-9D63-4002-1358-33C7038A84CC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70639"/>
      </p:ext>
    </p:extLst>
  </p:cSld>
  <p:clrMapOvr>
    <a:masterClrMapping/>
  </p:clrMapOvr>
  <p:transition spd="med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D067C-4F8B-0B0A-E7FD-F31A630157D3}"/>
              </a:ext>
            </a:extLst>
          </p:cNvPr>
          <p:cNvSpPr txBox="1"/>
          <p:nvPr/>
        </p:nvSpPr>
        <p:spPr>
          <a:xfrm>
            <a:off x="4659109" y="1223898"/>
            <a:ext cx="287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Arial" panose="020B0604020202020204" pitchFamily="34" charset="0"/>
              </a:rPr>
              <a:t>Logistic Regression</a:t>
            </a:r>
            <a:endParaRPr lang="en-US" sz="20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6F259-3CC6-279F-F547-AC429CB96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1" t="9485" r="15278" b="20010"/>
          <a:stretch/>
        </p:blipFill>
        <p:spPr>
          <a:xfrm>
            <a:off x="606732" y="1881692"/>
            <a:ext cx="6331116" cy="4297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1379F7-B5A2-72B8-2915-98743C9812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8" r="19693"/>
          <a:stretch/>
        </p:blipFill>
        <p:spPr>
          <a:xfrm>
            <a:off x="7994396" y="1432401"/>
            <a:ext cx="3714161" cy="509362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0D12F4B-7619-0D51-E352-9C2181B55D2B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027301-0F3E-2EE2-971B-CC2794B5C806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E4C37CB6-8689-E501-8E90-63199B9179A5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Arrow: Striped Right 14">
                <a:extLst>
                  <a:ext uri="{FF2B5EF4-FFF2-40B4-BE49-F238E27FC236}">
                    <a16:creationId xmlns:a16="http://schemas.microsoft.com/office/drawing/2014/main" id="{7C030C32-D5D9-C715-30C8-EEB5A83BC2F0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5281BA-69CA-44E0-3F03-15669C17A603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164078"/>
      </p:ext>
    </p:extLst>
  </p:cSld>
  <p:clrMapOvr>
    <a:masterClrMapping/>
  </p:clrMapOvr>
  <p:transition spd="med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D067C-4F8B-0B0A-E7FD-F31A630157D3}"/>
              </a:ext>
            </a:extLst>
          </p:cNvPr>
          <p:cNvSpPr txBox="1"/>
          <p:nvPr/>
        </p:nvSpPr>
        <p:spPr>
          <a:xfrm>
            <a:off x="4659107" y="1217219"/>
            <a:ext cx="287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Arial" panose="020B0604020202020204" pitchFamily="34" charset="0"/>
              </a:rPr>
              <a:t>Support Vector Machine</a:t>
            </a:r>
            <a:endParaRPr lang="en-US" sz="20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1A9B8-4532-AA2D-DF23-7A2C1AA26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5" t="11770" r="18493" b="15500"/>
          <a:stretch/>
        </p:blipFill>
        <p:spPr>
          <a:xfrm>
            <a:off x="2729233" y="1789533"/>
            <a:ext cx="6733531" cy="45913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C4659A-4F0B-4161-20B3-78DE2669AB77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1B6F9D-16A6-0CDF-398C-F42AF903F482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10CA9694-2B6E-31F4-2851-EE01CFC9EB28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000F2747-BB16-A67F-E76C-EE9CD3DEC9CC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2A984E-642F-E1F9-F840-49B7A226320E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269991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F92CD-1236-711C-90C7-322E9576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CE1BB-E1D3-2DED-381F-F220B9E7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F2459-A77C-C759-ECDA-EB06B16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231ECC-6603-8522-B1A2-5ED158B30642}"/>
              </a:ext>
            </a:extLst>
          </p:cNvPr>
          <p:cNvGrpSpPr/>
          <p:nvPr/>
        </p:nvGrpSpPr>
        <p:grpSpPr>
          <a:xfrm>
            <a:off x="7258742" y="1228574"/>
            <a:ext cx="3588236" cy="4759591"/>
            <a:chOff x="7334259" y="963138"/>
            <a:chExt cx="3588236" cy="4759591"/>
          </a:xfrm>
        </p:grpSpPr>
        <p:pic>
          <p:nvPicPr>
            <p:cNvPr id="17" name="Graphic 16" descr="Bar graph with upward trend">
              <a:hlinkClick r:id="rId2" action="ppaction://hlinksldjump"/>
              <a:extLst>
                <a:ext uri="{FF2B5EF4-FFF2-40B4-BE49-F238E27FC236}">
                  <a16:creationId xmlns:a16="http://schemas.microsoft.com/office/drawing/2014/main" id="{424E7168-DBAB-8D96-AA8B-51F3D96CB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4259" y="2230926"/>
              <a:ext cx="819141" cy="819141"/>
            </a:xfrm>
            <a:prstGeom prst="rect">
              <a:avLst/>
            </a:prstGeom>
          </p:spPr>
        </p:pic>
        <p:pic>
          <p:nvPicPr>
            <p:cNvPr id="23" name="Graphic 22" descr="Head with gears">
              <a:hlinkClick r:id="rId5" action="ppaction://hlinksldjump"/>
              <a:extLst>
                <a:ext uri="{FF2B5EF4-FFF2-40B4-BE49-F238E27FC236}">
                  <a16:creationId xmlns:a16="http://schemas.microsoft.com/office/drawing/2014/main" id="{20C45F3B-4975-D77A-9D88-D3F9B0316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80518" y="963138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72882D-D014-BD05-7BEE-AE333FC0DD9A}"/>
                </a:ext>
              </a:extLst>
            </p:cNvPr>
            <p:cNvSpPr txBox="1"/>
            <p:nvPr/>
          </p:nvSpPr>
          <p:spPr>
            <a:xfrm>
              <a:off x="8432747" y="1125930"/>
              <a:ext cx="2220686" cy="9541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>
                  <a:solidFill>
                    <a:srgbClr val="000000"/>
                  </a:solidFill>
                  <a:effectLst/>
                  <a:latin typeface="Bodoni MT" panose="02070603080606020203" pitchFamily="18" charset="0"/>
                </a:rPr>
                <a:t>Methodology</a:t>
              </a:r>
              <a:endParaRPr lang="en-US" sz="2800" b="0" dirty="0">
                <a:effectLst/>
                <a:latin typeface="Bodoni MT" panose="02070603080606020203" pitchFamily="18" charset="0"/>
              </a:endParaRPr>
            </a:p>
            <a:p>
              <a:endParaRPr lang="en-US" sz="2800" dirty="0">
                <a:latin typeface="Bodoni MT" panose="02070603080606020203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3E4AA7-23D2-6E87-DE77-8529891033DA}"/>
                </a:ext>
              </a:extLst>
            </p:cNvPr>
            <p:cNvSpPr txBox="1"/>
            <p:nvPr/>
          </p:nvSpPr>
          <p:spPr>
            <a:xfrm>
              <a:off x="8429642" y="3577467"/>
              <a:ext cx="2220686" cy="9541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>
                  <a:solidFill>
                    <a:srgbClr val="000000"/>
                  </a:solidFill>
                  <a:effectLst/>
                  <a:latin typeface="Bodoni MT" panose="02070603080606020203" pitchFamily="18" charset="0"/>
                </a:rPr>
                <a:t>Future Work</a:t>
              </a:r>
              <a:endParaRPr lang="en-US" sz="2800" b="0" dirty="0">
                <a:effectLst/>
                <a:latin typeface="Bodoni MT" panose="02070603080606020203" pitchFamily="18" charset="0"/>
              </a:endParaRPr>
            </a:p>
            <a:p>
              <a:endParaRPr lang="en-US" sz="2800" dirty="0">
                <a:latin typeface="Bodoni MT" panose="020706030806060202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172B55-FF1D-2AB9-A445-7B47A5AFC7A2}"/>
                </a:ext>
              </a:extLst>
            </p:cNvPr>
            <p:cNvSpPr txBox="1"/>
            <p:nvPr/>
          </p:nvSpPr>
          <p:spPr>
            <a:xfrm>
              <a:off x="8432747" y="2356676"/>
              <a:ext cx="2489748" cy="9541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>
                  <a:solidFill>
                    <a:srgbClr val="000000"/>
                  </a:solidFill>
                  <a:effectLst/>
                  <a:latin typeface="Bodoni MT" panose="02070603080606020203" pitchFamily="18" charset="0"/>
                </a:rPr>
                <a:t>Result Analysis</a:t>
              </a:r>
              <a:endParaRPr lang="en-US" sz="2800" b="0" dirty="0">
                <a:effectLst/>
                <a:latin typeface="Bodoni MT" panose="02070603080606020203" pitchFamily="18" charset="0"/>
              </a:endParaRPr>
            </a:p>
            <a:p>
              <a:endParaRPr lang="en-US" sz="2800" dirty="0">
                <a:latin typeface="Bodoni MT" panose="020706030806060202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00E24E-F0DC-B8DE-2E9D-F0C9A566C5B6}"/>
                </a:ext>
              </a:extLst>
            </p:cNvPr>
            <p:cNvSpPr txBox="1"/>
            <p:nvPr/>
          </p:nvSpPr>
          <p:spPr>
            <a:xfrm>
              <a:off x="8429642" y="4768622"/>
              <a:ext cx="2220686" cy="9541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>
                  <a:solidFill>
                    <a:srgbClr val="000000"/>
                  </a:solidFill>
                  <a:effectLst/>
                  <a:latin typeface="Bodoni MT" panose="02070603080606020203" pitchFamily="18" charset="0"/>
                </a:rPr>
                <a:t>Conclusion</a:t>
              </a:r>
              <a:endParaRPr lang="en-US" sz="2800" b="0" dirty="0">
                <a:effectLst/>
                <a:latin typeface="Bodoni MT" panose="02070603080606020203" pitchFamily="18" charset="0"/>
              </a:endParaRPr>
            </a:p>
            <a:p>
              <a:endParaRPr lang="en-US" sz="2800" dirty="0">
                <a:latin typeface="Bodoni MT" panose="02070603080606020203" pitchFamily="18" charset="0"/>
              </a:endParaRPr>
            </a:p>
          </p:txBody>
        </p:sp>
        <p:pic>
          <p:nvPicPr>
            <p:cNvPr id="42" name="Graphic 41" descr="Lightbulb and gear">
              <a:hlinkClick r:id="rId8" action="ppaction://hlinksldjump"/>
              <a:extLst>
                <a:ext uri="{FF2B5EF4-FFF2-40B4-BE49-F238E27FC236}">
                  <a16:creationId xmlns:a16="http://schemas.microsoft.com/office/drawing/2014/main" id="{026226F3-D9CA-5108-D59F-2F3AB150C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40812" y="3389870"/>
              <a:ext cx="954106" cy="954106"/>
            </a:xfrm>
            <a:prstGeom prst="rect">
              <a:avLst/>
            </a:prstGeom>
          </p:spPr>
        </p:pic>
        <p:pic>
          <p:nvPicPr>
            <p:cNvPr id="44" name="Graphic 43" descr="Power">
              <a:hlinkClick r:id="rId11" action="ppaction://hlinksldjump"/>
              <a:extLst>
                <a:ext uri="{FF2B5EF4-FFF2-40B4-BE49-F238E27FC236}">
                  <a16:creationId xmlns:a16="http://schemas.microsoft.com/office/drawing/2014/main" id="{B7E70BA0-C0BF-B892-D228-11A8B0F6D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00425" y="4777747"/>
              <a:ext cx="674585" cy="67458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B36E76-0FE5-D36D-99B8-514F4DD8A61E}"/>
              </a:ext>
            </a:extLst>
          </p:cNvPr>
          <p:cNvGrpSpPr/>
          <p:nvPr/>
        </p:nvGrpSpPr>
        <p:grpSpPr>
          <a:xfrm>
            <a:off x="1320170" y="1228574"/>
            <a:ext cx="4112327" cy="4683127"/>
            <a:chOff x="1541672" y="966374"/>
            <a:chExt cx="4112327" cy="4683127"/>
          </a:xfrm>
        </p:grpSpPr>
        <p:pic>
          <p:nvPicPr>
            <p:cNvPr id="11" name="Graphic 10" descr="Bullseye">
              <a:hlinkClick r:id="rId14" action="ppaction://hlinksldjump"/>
              <a:extLst>
                <a:ext uri="{FF2B5EF4-FFF2-40B4-BE49-F238E27FC236}">
                  <a16:creationId xmlns:a16="http://schemas.microsoft.com/office/drawing/2014/main" id="{94E3BE72-DDC2-A727-91E9-E24244C8D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48852" y="2132186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Presentation with pie chart">
              <a:hlinkClick r:id="rId17" action="ppaction://hlinksldjump"/>
              <a:extLst>
                <a:ext uri="{FF2B5EF4-FFF2-40B4-BE49-F238E27FC236}">
                  <a16:creationId xmlns:a16="http://schemas.microsoft.com/office/drawing/2014/main" id="{04FDD1DC-07F9-9CCD-C777-DAC72C8B1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56032" y="4625456"/>
              <a:ext cx="1024045" cy="102404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71170-D89E-51D0-903E-CA57C14DDD69}"/>
                </a:ext>
              </a:extLst>
            </p:cNvPr>
            <p:cNvSpPr txBox="1"/>
            <p:nvPr/>
          </p:nvSpPr>
          <p:spPr>
            <a:xfrm>
              <a:off x="2463252" y="1208499"/>
              <a:ext cx="22206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0" u="none" strike="noStrike" dirty="0">
                  <a:solidFill>
                    <a:srgbClr val="000000"/>
                  </a:solidFill>
                  <a:effectLst/>
                  <a:latin typeface="Bodoni MT" panose="02070603080606020203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Introduction</a:t>
              </a:r>
              <a:endParaRPr lang="en-US" sz="2800" b="1" dirty="0">
                <a:effectLst/>
                <a:latin typeface="Bodoni MT" panose="020706030806060202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endParaRPr lang="en-US" sz="2800" dirty="0">
                <a:latin typeface="Bodoni MT" panose="020706030806060202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333552-03D0-E9CE-941D-84A627F3091C}"/>
                </a:ext>
              </a:extLst>
            </p:cNvPr>
            <p:cNvSpPr txBox="1"/>
            <p:nvPr/>
          </p:nvSpPr>
          <p:spPr>
            <a:xfrm>
              <a:off x="2548489" y="2356677"/>
              <a:ext cx="22206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>
                  <a:solidFill>
                    <a:srgbClr val="000000"/>
                  </a:solidFill>
                  <a:effectLst/>
                  <a:latin typeface="Bodoni MT" panose="02070603080606020203" pitchFamily="18" charset="0"/>
                </a:rPr>
                <a:t>Motivation</a:t>
              </a:r>
              <a:endParaRPr lang="en-US" sz="2800" b="0" dirty="0">
                <a:effectLst/>
                <a:latin typeface="Bodoni MT" panose="02070603080606020203" pitchFamily="18" charset="0"/>
              </a:endParaRPr>
            </a:p>
            <a:p>
              <a:endParaRPr lang="en-US" sz="2800" dirty="0">
                <a:latin typeface="Bodoni MT" panose="020706030806060202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B2C68A-A41B-6FD2-84BA-B38473823F07}"/>
                </a:ext>
              </a:extLst>
            </p:cNvPr>
            <p:cNvSpPr txBox="1"/>
            <p:nvPr/>
          </p:nvSpPr>
          <p:spPr>
            <a:xfrm>
              <a:off x="2548489" y="3619720"/>
              <a:ext cx="2857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0" u="none" strike="noStrike" dirty="0">
                  <a:solidFill>
                    <a:srgbClr val="000000"/>
                  </a:solidFill>
                  <a:effectLst/>
                  <a:latin typeface="Bodoni MT" panose="02070603080606020203" pitchFamily="18" charset="0"/>
                </a:rPr>
                <a:t>Literature Review</a:t>
              </a:r>
              <a:endParaRPr lang="en-US" sz="2800" b="0" dirty="0">
                <a:effectLst/>
                <a:latin typeface="Bodoni MT" panose="02070603080606020203" pitchFamily="18" charset="0"/>
              </a:endParaRPr>
            </a:p>
            <a:p>
              <a:endParaRPr lang="en-US" sz="2800" dirty="0">
                <a:latin typeface="Bodoni MT" panose="020706030806060202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EDE50F-1D37-AFD9-91F7-8D0F8DB0EAF7}"/>
                </a:ext>
              </a:extLst>
            </p:cNvPr>
            <p:cNvSpPr txBox="1"/>
            <p:nvPr/>
          </p:nvSpPr>
          <p:spPr>
            <a:xfrm>
              <a:off x="2475370" y="4772002"/>
              <a:ext cx="3178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0" u="none" strike="noStrike" dirty="0">
                  <a:solidFill>
                    <a:srgbClr val="000000"/>
                  </a:solidFill>
                  <a:effectLst/>
                  <a:latin typeface="Bodoni MT" panose="02070603080606020203" pitchFamily="18" charset="0"/>
                </a:rPr>
                <a:t>Data Visualization</a:t>
              </a:r>
              <a:endParaRPr lang="en-US" sz="2800" dirty="0">
                <a:latin typeface="Bodoni MT" panose="02070603080606020203" pitchFamily="18" charset="0"/>
              </a:endParaRPr>
            </a:p>
          </p:txBody>
        </p:sp>
        <p:pic>
          <p:nvPicPr>
            <p:cNvPr id="38" name="Graphic 37" descr="Ribbon">
              <a:hlinkClick r:id="rId20" action="ppaction://hlinksldjump"/>
              <a:extLst>
                <a:ext uri="{FF2B5EF4-FFF2-40B4-BE49-F238E27FC236}">
                  <a16:creationId xmlns:a16="http://schemas.microsoft.com/office/drawing/2014/main" id="{C6F09011-AECB-3ED6-8A71-D764E391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541672" y="3389870"/>
              <a:ext cx="1006818" cy="1006818"/>
            </a:xfrm>
            <a:prstGeom prst="rect">
              <a:avLst/>
            </a:prstGeom>
          </p:spPr>
        </p:pic>
        <p:pic>
          <p:nvPicPr>
            <p:cNvPr id="46" name="Graphic 45" descr="Home">
              <a:hlinkClick r:id="rId23" action="ppaction://hlinksldjump"/>
              <a:extLst>
                <a:ext uri="{FF2B5EF4-FFF2-40B4-BE49-F238E27FC236}">
                  <a16:creationId xmlns:a16="http://schemas.microsoft.com/office/drawing/2014/main" id="{E870A586-A50D-922E-D2A7-E2618D6EE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66524" y="966374"/>
              <a:ext cx="823250" cy="82325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4D31AAC-654B-0B9F-8AE9-63CF4D732B53}"/>
              </a:ext>
            </a:extLst>
          </p:cNvPr>
          <p:cNvGrpSpPr/>
          <p:nvPr/>
        </p:nvGrpSpPr>
        <p:grpSpPr>
          <a:xfrm>
            <a:off x="3769949" y="-670089"/>
            <a:ext cx="3535052" cy="1821497"/>
            <a:chOff x="3965373" y="-651700"/>
            <a:chExt cx="3535052" cy="1821497"/>
          </a:xfrm>
          <a:solidFill>
            <a:srgbClr val="F7946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103B99-B189-A3B1-F2E0-255E6228CC93}"/>
                </a:ext>
              </a:extLst>
            </p:cNvPr>
            <p:cNvSpPr/>
            <p:nvPr/>
          </p:nvSpPr>
          <p:spPr>
            <a:xfrm>
              <a:off x="3965373" y="-651700"/>
              <a:ext cx="3535052" cy="182149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FE20C0-8AAE-5D98-F421-6BD86BC5DBD9}"/>
                </a:ext>
              </a:extLst>
            </p:cNvPr>
            <p:cNvSpPr txBox="1"/>
            <p:nvPr/>
          </p:nvSpPr>
          <p:spPr>
            <a:xfrm>
              <a:off x="4547281" y="197093"/>
              <a:ext cx="2371235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pperplate Gothic Bold" panose="020E0705020206020404" pitchFamily="34" charset="0"/>
                </a:rPr>
                <a:t>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76085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D067C-4F8B-0B0A-E7FD-F31A630157D3}"/>
              </a:ext>
            </a:extLst>
          </p:cNvPr>
          <p:cNvSpPr txBox="1"/>
          <p:nvPr/>
        </p:nvSpPr>
        <p:spPr>
          <a:xfrm>
            <a:off x="4659109" y="1213973"/>
            <a:ext cx="287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Arial" panose="020B0604020202020204" pitchFamily="34" charset="0"/>
              </a:rPr>
              <a:t>Random Forest</a:t>
            </a:r>
            <a:endParaRPr lang="en-US" sz="20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A20E37-013F-F002-2D3E-4940419C696F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DF17B0-8315-6B3D-4397-5EAAA82A0DC3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0D1F92F5-7BD6-298C-2503-CBE71E3A0CC7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6F425D5F-A8A5-B3A4-54D0-04BD73750151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620476-F468-F1BF-4357-A3DEC6CDDC09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A9F78D9-C765-5CA0-BCD8-17F782E2B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" t="4965" r="14477" b="11124"/>
          <a:stretch/>
        </p:blipFill>
        <p:spPr>
          <a:xfrm>
            <a:off x="552261" y="1680049"/>
            <a:ext cx="6994834" cy="4576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8767DF-086A-8311-4353-5275E22BA5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-347" r="32595" b="-2782"/>
          <a:stretch/>
        </p:blipFill>
        <p:spPr>
          <a:xfrm>
            <a:off x="8153400" y="1578542"/>
            <a:ext cx="3409864" cy="46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65814"/>
      </p:ext>
    </p:extLst>
  </p:cSld>
  <p:clrMapOvr>
    <a:masterClrMapping/>
  </p:clrMapOvr>
  <p:transition spd="med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D067C-4F8B-0B0A-E7FD-F31A630157D3}"/>
              </a:ext>
            </a:extLst>
          </p:cNvPr>
          <p:cNvSpPr txBox="1"/>
          <p:nvPr/>
        </p:nvSpPr>
        <p:spPr>
          <a:xfrm>
            <a:off x="3901203" y="1199902"/>
            <a:ext cx="4619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Feature Extraction Model : BOW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D17FC-A7A5-3591-62C4-083AA9CEE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13" y="1665978"/>
            <a:ext cx="8334573" cy="483477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215E32F-2636-641D-533C-85391CDFD91B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A7CEB4-E333-3BAE-A7AD-6EDFA290A013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08D17BDE-EAB3-C894-274D-FB1EDC4FB6E0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F68E1317-AFDF-0CE7-29B5-D0292E33CD16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BBD456-C5A1-12C8-8AD7-E082175865A6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Methodology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40189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D067C-4F8B-0B0A-E7FD-F31A630157D3}"/>
              </a:ext>
            </a:extLst>
          </p:cNvPr>
          <p:cNvSpPr txBox="1"/>
          <p:nvPr/>
        </p:nvSpPr>
        <p:spPr>
          <a:xfrm>
            <a:off x="3529946" y="1205874"/>
            <a:ext cx="513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Feature Extraction Model : TF-IDF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2C1FB-A094-8B98-4799-DB380605D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03" y="1671950"/>
            <a:ext cx="5948052" cy="468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BAC4A-ECD9-F4A1-66DA-95F5F9AC543A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982686" y="304799"/>
            <a:chExt cx="6053252" cy="1437641"/>
          </a:xfrm>
          <a:solidFill>
            <a:srgbClr val="FF99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Arrow: Striped Right 12">
              <a:extLst>
                <a:ext uri="{FF2B5EF4-FFF2-40B4-BE49-F238E27FC236}">
                  <a16:creationId xmlns:a16="http://schemas.microsoft.com/office/drawing/2014/main" id="{46F8CAAB-ADC3-6A83-AADF-5C7C94CF2083}"/>
                </a:ext>
              </a:extLst>
            </p:cNvPr>
            <p:cNvSpPr/>
            <p:nvPr/>
          </p:nvSpPr>
          <p:spPr>
            <a:xfrm>
              <a:off x="2982686" y="304799"/>
              <a:ext cx="4860179" cy="1437641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Striped Right 13">
              <a:extLst>
                <a:ext uri="{FF2B5EF4-FFF2-40B4-BE49-F238E27FC236}">
                  <a16:creationId xmlns:a16="http://schemas.microsoft.com/office/drawing/2014/main" id="{44B9896F-0E21-0D78-9CEB-648292B34F0B}"/>
                </a:ext>
              </a:extLst>
            </p:cNvPr>
            <p:cNvSpPr/>
            <p:nvPr/>
          </p:nvSpPr>
          <p:spPr>
            <a:xfrm rot="10800000">
              <a:off x="3195103" y="304799"/>
              <a:ext cx="5840835" cy="1437640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139A089-806D-8248-259B-60FEBFB7C1DA}"/>
              </a:ext>
            </a:extLst>
          </p:cNvPr>
          <p:cNvSpPr txBox="1"/>
          <p:nvPr/>
        </p:nvSpPr>
        <p:spPr>
          <a:xfrm>
            <a:off x="3130658" y="396161"/>
            <a:ext cx="595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Methodology (Continued)</a:t>
            </a:r>
            <a:endParaRPr lang="en-US" sz="3200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86898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D067C-4F8B-0B0A-E7FD-F31A630157D3}"/>
              </a:ext>
            </a:extLst>
          </p:cNvPr>
          <p:cNvSpPr txBox="1"/>
          <p:nvPr/>
        </p:nvSpPr>
        <p:spPr>
          <a:xfrm>
            <a:off x="4774230" y="1207550"/>
            <a:ext cx="287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Arial" panose="020B0604020202020204" pitchFamily="34" charset="0"/>
              </a:rPr>
              <a:t>N-gram Language Model</a:t>
            </a:r>
            <a:endParaRPr lang="en-US" sz="2000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2CDED-0F92-656C-4F4C-59FB38D7E3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9" t="29966" r="24605" b="20000"/>
          <a:stretch/>
        </p:blipFill>
        <p:spPr>
          <a:xfrm>
            <a:off x="2664643" y="1966899"/>
            <a:ext cx="6862714" cy="410125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E8E019A-C854-E573-AD57-2463A01CC0F6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982686" y="304799"/>
            <a:chExt cx="6053252" cy="1437641"/>
          </a:xfrm>
          <a:solidFill>
            <a:srgbClr val="FF99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Arrow: Striped Right 12">
              <a:extLst>
                <a:ext uri="{FF2B5EF4-FFF2-40B4-BE49-F238E27FC236}">
                  <a16:creationId xmlns:a16="http://schemas.microsoft.com/office/drawing/2014/main" id="{DAB11345-9A86-4B4E-B289-E4C0F9C5BCEF}"/>
                </a:ext>
              </a:extLst>
            </p:cNvPr>
            <p:cNvSpPr/>
            <p:nvPr/>
          </p:nvSpPr>
          <p:spPr>
            <a:xfrm>
              <a:off x="2982686" y="304799"/>
              <a:ext cx="4860179" cy="1437641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Striped Right 13">
              <a:extLst>
                <a:ext uri="{FF2B5EF4-FFF2-40B4-BE49-F238E27FC236}">
                  <a16:creationId xmlns:a16="http://schemas.microsoft.com/office/drawing/2014/main" id="{4ECEEAFD-540B-BF15-1270-909A78386FEA}"/>
                </a:ext>
              </a:extLst>
            </p:cNvPr>
            <p:cNvSpPr/>
            <p:nvPr/>
          </p:nvSpPr>
          <p:spPr>
            <a:xfrm rot="10800000">
              <a:off x="3195103" y="304799"/>
              <a:ext cx="5840835" cy="1437640"/>
            </a:xfrm>
            <a:prstGeom prst="stripedRightArrow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8CC4C47-3AFF-A82F-0E32-2C1F367D30E1}"/>
              </a:ext>
            </a:extLst>
          </p:cNvPr>
          <p:cNvSpPr txBox="1"/>
          <p:nvPr/>
        </p:nvSpPr>
        <p:spPr>
          <a:xfrm>
            <a:off x="3130658" y="396161"/>
            <a:ext cx="595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Sitka Heading" panose="02000505000000020004" pitchFamily="2" charset="0"/>
              </a:rPr>
              <a:t>Methodology (Continued)</a:t>
            </a:r>
            <a:endParaRPr lang="en-US" sz="3200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45423"/>
      </p:ext>
    </p:extLst>
  </p:cSld>
  <p:clrMapOvr>
    <a:masterClrMapping/>
  </p:clrMapOvr>
  <p:transition spd="med">
    <p:comb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E4407-89E5-DC77-0BC4-B2C85146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EB900-0E82-12E3-07B1-BFDA66F2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74E5D-BA67-8B2B-B00E-647038AF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DCCCFE-2300-F5BA-04AD-AFCC2EA4F43B}"/>
              </a:ext>
            </a:extLst>
          </p:cNvPr>
          <p:cNvGrpSpPr/>
          <p:nvPr/>
        </p:nvGrpSpPr>
        <p:grpSpPr>
          <a:xfrm>
            <a:off x="3011787" y="136525"/>
            <a:ext cx="6168426" cy="1393372"/>
            <a:chOff x="2815318" y="53640"/>
            <a:chExt cx="6561363" cy="139337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27526C-1D10-8D9B-45E2-3BBC90228CE4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Arrow: Striped Right 9">
                <a:extLst>
                  <a:ext uri="{FF2B5EF4-FFF2-40B4-BE49-F238E27FC236}">
                    <a16:creationId xmlns:a16="http://schemas.microsoft.com/office/drawing/2014/main" id="{CF5F1DA8-215F-AE2A-C6B1-EF33B5854077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row: Striped Right 10">
                <a:extLst>
                  <a:ext uri="{FF2B5EF4-FFF2-40B4-BE49-F238E27FC236}">
                    <a16:creationId xmlns:a16="http://schemas.microsoft.com/office/drawing/2014/main" id="{E4192782-D95B-75ED-F2BF-1D0D0C539650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451049-3CEC-181A-4A40-B3B287AD390A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Result Analysis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3795D3-D22C-0527-165C-E510B214A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005059"/>
              </p:ext>
            </p:extLst>
          </p:nvPr>
        </p:nvGraphicFramePr>
        <p:xfrm>
          <a:off x="1943761" y="1406342"/>
          <a:ext cx="8128000" cy="497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0132326"/>
      </p:ext>
    </p:extLst>
  </p:cSld>
  <p:clrMapOvr>
    <a:masterClrMapping/>
  </p:clrMapOvr>
  <p:transition spd="med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E4407-89E5-DC77-0BC4-B2C85146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EB900-0E82-12E3-07B1-BFDA66F2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74E5D-BA67-8B2B-B00E-647038AF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DCCCFE-2300-F5BA-04AD-AFCC2EA4F43B}"/>
              </a:ext>
            </a:extLst>
          </p:cNvPr>
          <p:cNvGrpSpPr/>
          <p:nvPr/>
        </p:nvGrpSpPr>
        <p:grpSpPr>
          <a:xfrm>
            <a:off x="3011787" y="136525"/>
            <a:ext cx="6168426" cy="1393372"/>
            <a:chOff x="2815318" y="53640"/>
            <a:chExt cx="6561363" cy="139337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27526C-1D10-8D9B-45E2-3BBC90228CE4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Arrow: Striped Right 9">
                <a:extLst>
                  <a:ext uri="{FF2B5EF4-FFF2-40B4-BE49-F238E27FC236}">
                    <a16:creationId xmlns:a16="http://schemas.microsoft.com/office/drawing/2014/main" id="{CF5F1DA8-215F-AE2A-C6B1-EF33B5854077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row: Striped Right 10">
                <a:extLst>
                  <a:ext uri="{FF2B5EF4-FFF2-40B4-BE49-F238E27FC236}">
                    <a16:creationId xmlns:a16="http://schemas.microsoft.com/office/drawing/2014/main" id="{E4192782-D95B-75ED-F2BF-1D0D0C539650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451049-3CEC-181A-4A40-B3B287AD390A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Result Analysis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3795D3-D22C-0527-165C-E510B214A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132531"/>
              </p:ext>
            </p:extLst>
          </p:nvPr>
        </p:nvGraphicFramePr>
        <p:xfrm>
          <a:off x="1943761" y="1406342"/>
          <a:ext cx="8128000" cy="497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078673"/>
      </p:ext>
    </p:extLst>
  </p:cSld>
  <p:clrMapOvr>
    <a:masterClrMapping/>
  </p:clrMapOvr>
  <p:transition spd="med">
    <p:comb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E4407-89E5-DC77-0BC4-B2C85146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EB900-0E82-12E3-07B1-BFDA66F2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74E5D-BA67-8B2B-B00E-647038AF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3795D3-D22C-0527-165C-E510B214A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667800"/>
              </p:ext>
            </p:extLst>
          </p:nvPr>
        </p:nvGraphicFramePr>
        <p:xfrm>
          <a:off x="1943761" y="1406342"/>
          <a:ext cx="8128000" cy="497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2FA7064-6E16-5231-80B2-3D2750D7701A}"/>
              </a:ext>
            </a:extLst>
          </p:cNvPr>
          <p:cNvGrpSpPr/>
          <p:nvPr/>
        </p:nvGrpSpPr>
        <p:grpSpPr>
          <a:xfrm>
            <a:off x="3011787" y="136525"/>
            <a:ext cx="6168426" cy="1393372"/>
            <a:chOff x="2815318" y="53640"/>
            <a:chExt cx="6561363" cy="139337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D8F917-9A67-E1F1-7C4D-37E4E26FCE20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Arrow: Striped Right 15">
                <a:extLst>
                  <a:ext uri="{FF2B5EF4-FFF2-40B4-BE49-F238E27FC236}">
                    <a16:creationId xmlns:a16="http://schemas.microsoft.com/office/drawing/2014/main" id="{ABD84A12-7E61-59C7-1ABF-0BBCB413FE47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row: Striped Right 17">
                <a:extLst>
                  <a:ext uri="{FF2B5EF4-FFF2-40B4-BE49-F238E27FC236}">
                    <a16:creationId xmlns:a16="http://schemas.microsoft.com/office/drawing/2014/main" id="{B968649A-466A-F2A9-5AA1-671EA5F046D2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F1E1F5-F025-2BC0-B39D-9B96D1630943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Result Analysis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174948"/>
      </p:ext>
    </p:extLst>
  </p:cSld>
  <p:clrMapOvr>
    <a:masterClrMapping/>
  </p:clrMapOvr>
  <p:transition spd="med"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E4407-89E5-DC77-0BC4-B2C85146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EB900-0E82-12E3-07B1-BFDA66F2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74E5D-BA67-8B2B-B00E-647038AF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E3795D3-D22C-0527-165C-E510B214A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456797"/>
              </p:ext>
            </p:extLst>
          </p:nvPr>
        </p:nvGraphicFramePr>
        <p:xfrm>
          <a:off x="1943761" y="1406342"/>
          <a:ext cx="8128000" cy="497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2FA7064-6E16-5231-80B2-3D2750D7701A}"/>
              </a:ext>
            </a:extLst>
          </p:cNvPr>
          <p:cNvGrpSpPr/>
          <p:nvPr/>
        </p:nvGrpSpPr>
        <p:grpSpPr>
          <a:xfrm>
            <a:off x="3011787" y="136525"/>
            <a:ext cx="6168426" cy="1393372"/>
            <a:chOff x="2815318" y="53640"/>
            <a:chExt cx="6561363" cy="139337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D8F917-9A67-E1F1-7C4D-37E4E26FCE20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Arrow: Striped Right 15">
                <a:extLst>
                  <a:ext uri="{FF2B5EF4-FFF2-40B4-BE49-F238E27FC236}">
                    <a16:creationId xmlns:a16="http://schemas.microsoft.com/office/drawing/2014/main" id="{ABD84A12-7E61-59C7-1ABF-0BBCB413FE47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row: Striped Right 17">
                <a:extLst>
                  <a:ext uri="{FF2B5EF4-FFF2-40B4-BE49-F238E27FC236}">
                    <a16:creationId xmlns:a16="http://schemas.microsoft.com/office/drawing/2014/main" id="{B968649A-466A-F2A9-5AA1-671EA5F046D2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F1E1F5-F025-2BC0-B39D-9B96D1630943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Result Analysis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463459"/>
      </p:ext>
    </p:extLst>
  </p:cSld>
  <p:clrMapOvr>
    <a:masterClrMapping/>
  </p:clrMapOvr>
  <p:transition spd="med"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BAF74-F306-E9B9-3D86-4EC0DA03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15FFF-785F-B63C-E6D6-68558804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AD1B-C63B-AE8F-2DB8-B84DB309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9E903D-3111-EDCF-E582-A7B1BAAC3F87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2443E1-11C9-78DD-D045-D8B9165EE652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E58D789A-AE23-B4AA-C3FB-CFE48912904D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Arrow: Striped Right 14">
                <a:extLst>
                  <a:ext uri="{FF2B5EF4-FFF2-40B4-BE49-F238E27FC236}">
                    <a16:creationId xmlns:a16="http://schemas.microsoft.com/office/drawing/2014/main" id="{204AE948-E185-08CC-CE5D-59240B9B89B8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567E02-57B7-C413-024F-4BB1D94B4E01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Result Analysis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277E4E-D2A6-B9F5-E62C-32E7C5DD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72" y="1668520"/>
            <a:ext cx="5719551" cy="44547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E069EFF-D001-0796-C03A-41EE55B3F419}"/>
              </a:ext>
            </a:extLst>
          </p:cNvPr>
          <p:cNvGrpSpPr/>
          <p:nvPr/>
        </p:nvGrpSpPr>
        <p:grpSpPr>
          <a:xfrm>
            <a:off x="7695934" y="2841911"/>
            <a:ext cx="3361493" cy="1323439"/>
            <a:chOff x="7682845" y="2068913"/>
            <a:chExt cx="336149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620193-6210-53C3-FA7F-9E4E7E7EF621}"/>
                </a:ext>
              </a:extLst>
            </p:cNvPr>
            <p:cNvSpPr txBox="1"/>
            <p:nvPr/>
          </p:nvSpPr>
          <p:spPr>
            <a:xfrm>
              <a:off x="7682845" y="2068913"/>
              <a:ext cx="12349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Accuracy </a:t>
              </a:r>
            </a:p>
            <a:p>
              <a:r>
                <a:rPr lang="en-US" sz="2000" b="1" dirty="0"/>
                <a:t>Precision</a:t>
              </a:r>
            </a:p>
            <a:p>
              <a:r>
                <a:rPr lang="en-US" sz="2000" b="1" dirty="0"/>
                <a:t>Recall</a:t>
              </a:r>
            </a:p>
            <a:p>
              <a:r>
                <a:rPr lang="en-US" sz="2000" b="1" dirty="0"/>
                <a:t>F1 Score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961A0D-F35E-33FF-B733-DB68F7618603}"/>
                </a:ext>
              </a:extLst>
            </p:cNvPr>
            <p:cNvGrpSpPr/>
            <p:nvPr/>
          </p:nvGrpSpPr>
          <p:grpSpPr>
            <a:xfrm>
              <a:off x="9031760" y="2286282"/>
              <a:ext cx="549071" cy="925398"/>
              <a:chOff x="8956346" y="2130457"/>
              <a:chExt cx="549071" cy="925398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F4EAC42-8039-5F77-527D-2536A7F1689A}"/>
                  </a:ext>
                </a:extLst>
              </p:cNvPr>
              <p:cNvCxnSpPr/>
              <p:nvPr/>
            </p:nvCxnSpPr>
            <p:spPr>
              <a:xfrm>
                <a:off x="8956346" y="2130457"/>
                <a:ext cx="534339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prstDash val="sysDash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CE59BEE-0E29-DBAC-0ABB-DE2B1C00D340}"/>
                  </a:ext>
                </a:extLst>
              </p:cNvPr>
              <p:cNvCxnSpPr/>
              <p:nvPr/>
            </p:nvCxnSpPr>
            <p:spPr>
              <a:xfrm>
                <a:off x="8958662" y="2460395"/>
                <a:ext cx="546755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prstDash val="sysDash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07E85D7-DD9D-0ECB-25A3-636E2FB3EC89}"/>
                  </a:ext>
                </a:extLst>
              </p:cNvPr>
              <p:cNvCxnSpPr/>
              <p:nvPr/>
            </p:nvCxnSpPr>
            <p:spPr>
              <a:xfrm>
                <a:off x="8956346" y="2771480"/>
                <a:ext cx="549071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prstDash val="sysDash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4EC0981-B343-26D1-05AB-68AD9D672ABA}"/>
                  </a:ext>
                </a:extLst>
              </p:cNvPr>
              <p:cNvCxnSpPr/>
              <p:nvPr/>
            </p:nvCxnSpPr>
            <p:spPr>
              <a:xfrm>
                <a:off x="8956346" y="3055855"/>
                <a:ext cx="549071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prstDash val="sysDash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C843F7-E5AF-52F7-F216-470CDA97AA36}"/>
                </a:ext>
              </a:extLst>
            </p:cNvPr>
            <p:cNvSpPr txBox="1"/>
            <p:nvPr/>
          </p:nvSpPr>
          <p:spPr>
            <a:xfrm>
              <a:off x="9809427" y="2068913"/>
              <a:ext cx="12349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93.65% </a:t>
              </a:r>
            </a:p>
            <a:p>
              <a:r>
                <a:rPr lang="en-US" sz="2000" b="1" dirty="0"/>
                <a:t>93.76% </a:t>
              </a:r>
            </a:p>
            <a:p>
              <a:r>
                <a:rPr lang="en-US" sz="2000" b="1" dirty="0"/>
                <a:t>93.68% </a:t>
              </a:r>
            </a:p>
            <a:p>
              <a:r>
                <a:rPr lang="en-US" sz="2000" b="1" dirty="0"/>
                <a:t>93.59%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9E29C22-DA29-231D-7CF8-5D975E3BD7D9}"/>
              </a:ext>
            </a:extLst>
          </p:cNvPr>
          <p:cNvSpPr txBox="1"/>
          <p:nvPr/>
        </p:nvSpPr>
        <p:spPr>
          <a:xfrm>
            <a:off x="3479398" y="1202444"/>
            <a:ext cx="5463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Best Model-1: Random Forest  + TF-IDF with Bigram</a:t>
            </a:r>
          </a:p>
        </p:txBody>
      </p:sp>
    </p:spTree>
    <p:extLst>
      <p:ext uri="{BB962C8B-B14F-4D97-AF65-F5344CB8AC3E}">
        <p14:creationId xmlns:p14="http://schemas.microsoft.com/office/powerpoint/2010/main" val="1921562040"/>
      </p:ext>
    </p:extLst>
  </p:cSld>
  <p:clrMapOvr>
    <a:masterClrMapping/>
  </p:clrMapOvr>
  <p:transition spd="med">
    <p:plu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BAF74-F306-E9B9-3D86-4EC0DA03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15FFF-785F-B63C-E6D6-68558804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AD1B-C63B-AE8F-2DB8-B84DB309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9E903D-3111-EDCF-E582-A7B1BAAC3F87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2443E1-11C9-78DD-D045-D8B9165EE652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E58D789A-AE23-B4AA-C3FB-CFE48912904D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Arrow: Striped Right 14">
                <a:extLst>
                  <a:ext uri="{FF2B5EF4-FFF2-40B4-BE49-F238E27FC236}">
                    <a16:creationId xmlns:a16="http://schemas.microsoft.com/office/drawing/2014/main" id="{204AE948-E185-08CC-CE5D-59240B9B89B8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567E02-57B7-C413-024F-4BB1D94B4E01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Result Analysis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9E29C22-DA29-231D-7CF8-5D975E3BD7D9}"/>
              </a:ext>
            </a:extLst>
          </p:cNvPr>
          <p:cNvSpPr txBox="1"/>
          <p:nvPr/>
        </p:nvSpPr>
        <p:spPr>
          <a:xfrm>
            <a:off x="3210788" y="1214782"/>
            <a:ext cx="577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Best Model-2: Logistic Regression + TF-IDF with Bigram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D8FE4-B659-5D26-29B4-4A72D691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72" y="1668803"/>
            <a:ext cx="5711301" cy="445370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4CDA2DF-DD76-58C8-6B66-EDA5CC818C55}"/>
              </a:ext>
            </a:extLst>
          </p:cNvPr>
          <p:cNvGrpSpPr/>
          <p:nvPr/>
        </p:nvGrpSpPr>
        <p:grpSpPr>
          <a:xfrm>
            <a:off x="7695934" y="2841911"/>
            <a:ext cx="3361493" cy="1323439"/>
            <a:chOff x="7682845" y="2068913"/>
            <a:chExt cx="3361493" cy="13234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58F436-D724-97F2-9BEC-56BDD08616B0}"/>
                </a:ext>
              </a:extLst>
            </p:cNvPr>
            <p:cNvSpPr txBox="1"/>
            <p:nvPr/>
          </p:nvSpPr>
          <p:spPr>
            <a:xfrm>
              <a:off x="7682845" y="2068913"/>
              <a:ext cx="12349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Accuracy </a:t>
              </a:r>
            </a:p>
            <a:p>
              <a:r>
                <a:rPr lang="en-US" sz="2000" b="1" dirty="0"/>
                <a:t>Precision</a:t>
              </a:r>
            </a:p>
            <a:p>
              <a:r>
                <a:rPr lang="en-US" sz="2000" b="1" dirty="0"/>
                <a:t>Recall</a:t>
              </a:r>
            </a:p>
            <a:p>
              <a:r>
                <a:rPr lang="en-US" sz="2000" b="1" dirty="0"/>
                <a:t>F1 Score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8A7EB6-4D06-59C3-D4E9-F04983CF411C}"/>
                </a:ext>
              </a:extLst>
            </p:cNvPr>
            <p:cNvGrpSpPr/>
            <p:nvPr/>
          </p:nvGrpSpPr>
          <p:grpSpPr>
            <a:xfrm>
              <a:off x="9031760" y="2286282"/>
              <a:ext cx="549071" cy="925398"/>
              <a:chOff x="8956346" y="2130457"/>
              <a:chExt cx="549071" cy="92539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DAB82FF-86DE-E4FB-F912-071DE32DBBAA}"/>
                  </a:ext>
                </a:extLst>
              </p:cNvPr>
              <p:cNvCxnSpPr/>
              <p:nvPr/>
            </p:nvCxnSpPr>
            <p:spPr>
              <a:xfrm>
                <a:off x="8956346" y="2130457"/>
                <a:ext cx="534339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prstDash val="sysDash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AFE81BD-E044-6453-3BD9-A0C66E8AAEAB}"/>
                  </a:ext>
                </a:extLst>
              </p:cNvPr>
              <p:cNvCxnSpPr/>
              <p:nvPr/>
            </p:nvCxnSpPr>
            <p:spPr>
              <a:xfrm>
                <a:off x="8958662" y="2460395"/>
                <a:ext cx="546755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prstDash val="sysDash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257A51-57B0-E9C4-4899-577D61D51C01}"/>
                  </a:ext>
                </a:extLst>
              </p:cNvPr>
              <p:cNvCxnSpPr/>
              <p:nvPr/>
            </p:nvCxnSpPr>
            <p:spPr>
              <a:xfrm>
                <a:off x="8956346" y="2771480"/>
                <a:ext cx="549071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prstDash val="sysDash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121F724-901F-06CE-0BA8-9E5F2C77AF28}"/>
                  </a:ext>
                </a:extLst>
              </p:cNvPr>
              <p:cNvCxnSpPr/>
              <p:nvPr/>
            </p:nvCxnSpPr>
            <p:spPr>
              <a:xfrm>
                <a:off x="8956346" y="3055855"/>
                <a:ext cx="549071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prstDash val="sysDash"/>
                <a:tailEnd type="triangle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CB1D24-816C-6DE0-41A8-C138DCB5247B}"/>
                </a:ext>
              </a:extLst>
            </p:cNvPr>
            <p:cNvSpPr txBox="1"/>
            <p:nvPr/>
          </p:nvSpPr>
          <p:spPr>
            <a:xfrm>
              <a:off x="9809427" y="2068913"/>
              <a:ext cx="12349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92.91% </a:t>
              </a:r>
            </a:p>
            <a:p>
              <a:r>
                <a:rPr lang="en-US" sz="2000" b="1" dirty="0"/>
                <a:t>93.43% </a:t>
              </a:r>
            </a:p>
            <a:p>
              <a:r>
                <a:rPr lang="en-US" sz="2000" b="1" dirty="0"/>
                <a:t>92.97% </a:t>
              </a:r>
            </a:p>
            <a:p>
              <a:r>
                <a:rPr lang="en-US" sz="2000" b="1" dirty="0"/>
                <a:t>92.77%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9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60B13-0C9A-0BE6-8CE1-8CACAE1C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187" y="6569039"/>
            <a:ext cx="2743200" cy="280529"/>
          </a:xfrm>
        </p:spPr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4D33-1A03-8E10-FF51-D18BC43B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66" y="6465685"/>
            <a:ext cx="4114800" cy="365125"/>
          </a:xfrm>
        </p:spPr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85658-C623-6B8D-E908-39E09C3B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7DB825-690B-C408-4A62-934B0C73A393}"/>
              </a:ext>
            </a:extLst>
          </p:cNvPr>
          <p:cNvGrpSpPr/>
          <p:nvPr/>
        </p:nvGrpSpPr>
        <p:grpSpPr>
          <a:xfrm>
            <a:off x="-131297" y="634134"/>
            <a:ext cx="477228" cy="5475311"/>
            <a:chOff x="546845" y="624446"/>
            <a:chExt cx="394914" cy="5363979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9D81DC7B-4021-C1F3-BB3F-1948C468E168}"/>
                </a:ext>
              </a:extLst>
            </p:cNvPr>
            <p:cNvSpPr/>
            <p:nvPr/>
          </p:nvSpPr>
          <p:spPr>
            <a:xfrm rot="21597518">
              <a:off x="565242" y="624446"/>
              <a:ext cx="376517" cy="2689412"/>
            </a:xfrm>
            <a:prstGeom prst="triangle">
              <a:avLst/>
            </a:prstGeom>
            <a:blipFill>
              <a:blip r:embed="rId2"/>
              <a:tile tx="0" ty="0" sx="100000" sy="100000" flip="none" algn="tl"/>
            </a:blip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ED5A392-E7D6-6AF9-1C30-311B5662850F}"/>
                </a:ext>
              </a:extLst>
            </p:cNvPr>
            <p:cNvSpPr/>
            <p:nvPr/>
          </p:nvSpPr>
          <p:spPr>
            <a:xfrm rot="10800000">
              <a:off x="546845" y="3299013"/>
              <a:ext cx="376517" cy="2689412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384CB63-F6CA-14ED-8E5E-8D49E2DECE0B}"/>
              </a:ext>
            </a:extLst>
          </p:cNvPr>
          <p:cNvSpPr/>
          <p:nvPr/>
        </p:nvSpPr>
        <p:spPr>
          <a:xfrm rot="2146170">
            <a:off x="-193701" y="3113503"/>
            <a:ext cx="602039" cy="614996"/>
          </a:xfrm>
          <a:prstGeom prst="ellipse">
            <a:avLst/>
          </a:prstGeom>
          <a:gradFill flip="none" rotWithShape="1">
            <a:gsLst>
              <a:gs pos="0">
                <a:srgbClr val="B52C07">
                  <a:shade val="30000"/>
                  <a:satMod val="115000"/>
                </a:srgbClr>
              </a:gs>
              <a:gs pos="50000">
                <a:srgbClr val="B52C07">
                  <a:shade val="67500"/>
                  <a:satMod val="115000"/>
                </a:srgbClr>
              </a:gs>
              <a:gs pos="100000">
                <a:srgbClr val="B52C0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E4A743CC-8849-715E-12ED-4BFB8CD23E5E}"/>
              </a:ext>
            </a:extLst>
          </p:cNvPr>
          <p:cNvSpPr/>
          <p:nvPr/>
        </p:nvSpPr>
        <p:spPr>
          <a:xfrm>
            <a:off x="-3395318" y="133606"/>
            <a:ext cx="6638139" cy="6461213"/>
          </a:xfrm>
          <a:prstGeom prst="arc">
            <a:avLst>
              <a:gd name="adj1" fmla="val 16217162"/>
              <a:gd name="adj2" fmla="val 5358704"/>
            </a:avLst>
          </a:prstGeom>
          <a:noFill/>
          <a:ln w="76200">
            <a:solidFill>
              <a:schemeClr val="bg1">
                <a:lumMod val="8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54F05B7E-2FB7-3157-2547-C1E4E458CE67}"/>
              </a:ext>
            </a:extLst>
          </p:cNvPr>
          <p:cNvSpPr/>
          <p:nvPr/>
        </p:nvSpPr>
        <p:spPr>
          <a:xfrm>
            <a:off x="1347803" y="304800"/>
            <a:ext cx="677770" cy="563764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69" name="Rounded Rectangle 17">
            <a:extLst>
              <a:ext uri="{FF2B5EF4-FFF2-40B4-BE49-F238E27FC236}">
                <a16:creationId xmlns:a16="http://schemas.microsoft.com/office/drawing/2014/main" id="{91B00AA1-732E-6DFE-77B9-4A9CF27BFA37}"/>
              </a:ext>
            </a:extLst>
          </p:cNvPr>
          <p:cNvSpPr/>
          <p:nvPr/>
        </p:nvSpPr>
        <p:spPr>
          <a:xfrm>
            <a:off x="2559339" y="5861458"/>
            <a:ext cx="6328021" cy="6672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 accuracy for  finding the best possible method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37327570-3365-C87C-1E1F-38EF25BCA054}"/>
              </a:ext>
            </a:extLst>
          </p:cNvPr>
          <p:cNvSpPr/>
          <p:nvPr/>
        </p:nvSpPr>
        <p:spPr>
          <a:xfrm>
            <a:off x="2450730" y="4704197"/>
            <a:ext cx="677770" cy="563764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71" name="Rounded Rectangle 19">
            <a:extLst>
              <a:ext uri="{FF2B5EF4-FFF2-40B4-BE49-F238E27FC236}">
                <a16:creationId xmlns:a16="http://schemas.microsoft.com/office/drawing/2014/main" id="{17BC825C-7B44-E063-4A50-4DB6E60D93FC}"/>
              </a:ext>
            </a:extLst>
          </p:cNvPr>
          <p:cNvSpPr/>
          <p:nvPr/>
        </p:nvSpPr>
        <p:spPr>
          <a:xfrm>
            <a:off x="3334905" y="1256796"/>
            <a:ext cx="5247531" cy="816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dependency of businesses depends on customer’s opinion  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5131E4D1-32CC-A105-E75F-C1589FBBEE41}"/>
              </a:ext>
            </a:extLst>
          </p:cNvPr>
          <p:cNvSpPr/>
          <p:nvPr/>
        </p:nvSpPr>
        <p:spPr>
          <a:xfrm>
            <a:off x="1158696" y="5901921"/>
            <a:ext cx="677770" cy="563764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73" name="Rounded Rectangle 21">
            <a:extLst>
              <a:ext uri="{FF2B5EF4-FFF2-40B4-BE49-F238E27FC236}">
                <a16:creationId xmlns:a16="http://schemas.microsoft.com/office/drawing/2014/main" id="{439805F6-A37C-7A47-3AEF-8E347834BC06}"/>
              </a:ext>
            </a:extLst>
          </p:cNvPr>
          <p:cNvSpPr/>
          <p:nvPr/>
        </p:nvSpPr>
        <p:spPr>
          <a:xfrm>
            <a:off x="3265387" y="4477684"/>
            <a:ext cx="6382964" cy="864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sentiment analysis under NLP using machine learning methods along with feature extraction and n-gram models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04E91278-DCE1-8D5F-B210-D0922DD51A56}"/>
              </a:ext>
            </a:extLst>
          </p:cNvPr>
          <p:cNvSpPr/>
          <p:nvPr/>
        </p:nvSpPr>
        <p:spPr>
          <a:xfrm>
            <a:off x="2526737" y="1470393"/>
            <a:ext cx="677770" cy="563764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5" name="Rounded Rectangle 23">
            <a:extLst>
              <a:ext uri="{FF2B5EF4-FFF2-40B4-BE49-F238E27FC236}">
                <a16:creationId xmlns:a16="http://schemas.microsoft.com/office/drawing/2014/main" id="{A2091CAC-371F-D79F-7BD8-041859557B3F}"/>
              </a:ext>
            </a:extLst>
          </p:cNvPr>
          <p:cNvSpPr/>
          <p:nvPr/>
        </p:nvSpPr>
        <p:spPr>
          <a:xfrm>
            <a:off x="2070705" y="286469"/>
            <a:ext cx="6524596" cy="6672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social platform to share people’s opinion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02E7567A-920D-F16C-6875-A61E259C22CC}"/>
              </a:ext>
            </a:extLst>
          </p:cNvPr>
          <p:cNvSpPr/>
          <p:nvPr/>
        </p:nvSpPr>
        <p:spPr>
          <a:xfrm>
            <a:off x="2802282" y="3087295"/>
            <a:ext cx="677770" cy="563764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77" name="Rounded Rectangle 25">
            <a:extLst>
              <a:ext uri="{FF2B5EF4-FFF2-40B4-BE49-F238E27FC236}">
                <a16:creationId xmlns:a16="http://schemas.microsoft.com/office/drawing/2014/main" id="{1B849680-A837-2CAC-1506-7E5C4E14C32F}"/>
              </a:ext>
            </a:extLst>
          </p:cNvPr>
          <p:cNvSpPr/>
          <p:nvPr/>
        </p:nvSpPr>
        <p:spPr>
          <a:xfrm>
            <a:off x="3628896" y="2856323"/>
            <a:ext cx="5083054" cy="9082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Valuable responses from customers impacts on business strategies</a:t>
            </a:r>
          </a:p>
        </p:txBody>
      </p:sp>
      <p:sp>
        <p:nvSpPr>
          <p:cNvPr id="78" name="Vertical Scroll 33">
            <a:extLst>
              <a:ext uri="{FF2B5EF4-FFF2-40B4-BE49-F238E27FC236}">
                <a16:creationId xmlns:a16="http://schemas.microsoft.com/office/drawing/2014/main" id="{20F5CBE4-5C72-34D5-5A63-36A489DC52C3}"/>
              </a:ext>
            </a:extLst>
          </p:cNvPr>
          <p:cNvSpPr/>
          <p:nvPr/>
        </p:nvSpPr>
        <p:spPr>
          <a:xfrm rot="5400000">
            <a:off x="10207896" y="1793354"/>
            <a:ext cx="1132850" cy="2835356"/>
          </a:xfrm>
          <a:prstGeom prst="verticalScroll">
            <a:avLst>
              <a:gd name="adj" fmla="val 18280"/>
            </a:avLst>
          </a:prstGeom>
          <a:solidFill>
            <a:srgbClr val="FFA4A4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C8380D-52EF-15F9-77FF-996AE5F98186}"/>
              </a:ext>
            </a:extLst>
          </p:cNvPr>
          <p:cNvSpPr txBox="1"/>
          <p:nvPr/>
        </p:nvSpPr>
        <p:spPr>
          <a:xfrm>
            <a:off x="9648351" y="3002465"/>
            <a:ext cx="239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  <a:cs typeface="Aharoni" panose="02010803020104030203" pitchFamily="2" charset="-79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960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3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4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75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6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250"/>
                            </p:stCondLst>
                            <p:childTnLst>
                              <p:par>
                                <p:cTn id="72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7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7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653E719-7EA3-5244-070D-3B5D8775769C}"/>
              </a:ext>
            </a:extLst>
          </p:cNvPr>
          <p:cNvGrpSpPr/>
          <p:nvPr/>
        </p:nvGrpSpPr>
        <p:grpSpPr>
          <a:xfrm>
            <a:off x="2815318" y="41683"/>
            <a:ext cx="6561363" cy="1393372"/>
            <a:chOff x="2815318" y="41683"/>
            <a:chExt cx="6561363" cy="139337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9A4267-4898-13D2-F639-D701FF88173C}"/>
                </a:ext>
              </a:extLst>
            </p:cNvPr>
            <p:cNvGrpSpPr/>
            <p:nvPr/>
          </p:nvGrpSpPr>
          <p:grpSpPr>
            <a:xfrm>
              <a:off x="2815318" y="41683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Arrow: Striped Right 23">
                <a:extLst>
                  <a:ext uri="{FF2B5EF4-FFF2-40B4-BE49-F238E27FC236}">
                    <a16:creationId xmlns:a16="http://schemas.microsoft.com/office/drawing/2014/main" id="{D6645D5C-80F1-0A60-89F0-F6A24CA14662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Arrow: Striped Right 24">
                <a:extLst>
                  <a:ext uri="{FF2B5EF4-FFF2-40B4-BE49-F238E27FC236}">
                    <a16:creationId xmlns:a16="http://schemas.microsoft.com/office/drawing/2014/main" id="{42474C64-99D5-28B4-7C54-E2CEAB5EB072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65F701-D6BB-50B7-4B00-FF37AB742127}"/>
                </a:ext>
              </a:extLst>
            </p:cNvPr>
            <p:cNvSpPr txBox="1"/>
            <p:nvPr/>
          </p:nvSpPr>
          <p:spPr>
            <a:xfrm>
              <a:off x="3555008" y="445980"/>
              <a:ext cx="51390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Future Work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D6A9A-123F-7281-4B50-098A8F86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25932-673D-D0E5-DB82-23FE84A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87E6-87E6-BE7D-4ADB-EB612F9B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Arrow: Left-Right-Up 8">
            <a:extLst>
              <a:ext uri="{FF2B5EF4-FFF2-40B4-BE49-F238E27FC236}">
                <a16:creationId xmlns:a16="http://schemas.microsoft.com/office/drawing/2014/main" id="{12D805C5-35FD-CCE4-DF25-424662B4A782}"/>
              </a:ext>
            </a:extLst>
          </p:cNvPr>
          <p:cNvSpPr/>
          <p:nvPr/>
        </p:nvSpPr>
        <p:spPr>
          <a:xfrm>
            <a:off x="4379839" y="1542830"/>
            <a:ext cx="3432321" cy="2687576"/>
          </a:xfrm>
          <a:prstGeom prst="leftRightUpArrow">
            <a:avLst>
              <a:gd name="adj1" fmla="val 23277"/>
              <a:gd name="adj2" fmla="val 25000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95000"/>
              </a:schemeClr>
            </a:solidFill>
            <a:prstDash val="solid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Google Shape;529;p20">
            <a:extLst>
              <a:ext uri="{FF2B5EF4-FFF2-40B4-BE49-F238E27FC236}">
                <a16:creationId xmlns:a16="http://schemas.microsoft.com/office/drawing/2014/main" id="{E8B8D0E7-F574-802C-0671-A1019FEDD370}"/>
              </a:ext>
            </a:extLst>
          </p:cNvPr>
          <p:cNvSpPr txBox="1"/>
          <p:nvPr/>
        </p:nvSpPr>
        <p:spPr>
          <a:xfrm>
            <a:off x="1882870" y="2729808"/>
            <a:ext cx="263485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To use more advanced and deep learning models to increase the accuracy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530;p20">
            <a:extLst>
              <a:ext uri="{FF2B5EF4-FFF2-40B4-BE49-F238E27FC236}">
                <a16:creationId xmlns:a16="http://schemas.microsoft.com/office/drawing/2014/main" id="{C1965137-1D9F-056F-2F1C-C4973D0040B0}"/>
              </a:ext>
            </a:extLst>
          </p:cNvPr>
          <p:cNvSpPr txBox="1"/>
          <p:nvPr/>
        </p:nvSpPr>
        <p:spPr>
          <a:xfrm>
            <a:off x="7812160" y="2729808"/>
            <a:ext cx="265369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Create dataset for Bengali reviews and then analyze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the sentiments from it.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53571292-AB3B-316B-B6DC-BB246346674B}"/>
              </a:ext>
            </a:extLst>
          </p:cNvPr>
          <p:cNvSpPr/>
          <p:nvPr/>
        </p:nvSpPr>
        <p:spPr>
          <a:xfrm>
            <a:off x="3320378" y="2605590"/>
            <a:ext cx="2835357" cy="2325756"/>
          </a:xfrm>
          <a:prstGeom prst="pie">
            <a:avLst>
              <a:gd name="adj1" fmla="val 13643"/>
              <a:gd name="adj2" fmla="val 10803650"/>
            </a:avLst>
          </a:prstGeom>
          <a:gradFill flip="none" rotWithShape="1">
            <a:gsLst>
              <a:gs pos="0">
                <a:srgbClr val="70AD47">
                  <a:lumMod val="50000"/>
                  <a:shade val="30000"/>
                  <a:satMod val="115000"/>
                </a:srgbClr>
              </a:gs>
              <a:gs pos="50000">
                <a:srgbClr val="70AD47">
                  <a:lumMod val="50000"/>
                  <a:shade val="67500"/>
                  <a:satMod val="115000"/>
                </a:srgbClr>
              </a:gs>
              <a:gs pos="100000">
                <a:srgbClr val="70AD47">
                  <a:lumMod val="50000"/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70AD4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57A6AFAE-BFCF-7DD4-5B68-D5B659D242F9}"/>
              </a:ext>
            </a:extLst>
          </p:cNvPr>
          <p:cNvSpPr/>
          <p:nvPr/>
        </p:nvSpPr>
        <p:spPr>
          <a:xfrm rot="16200000">
            <a:off x="6420468" y="2350790"/>
            <a:ext cx="2325755" cy="2835357"/>
          </a:xfrm>
          <a:prstGeom prst="pie">
            <a:avLst>
              <a:gd name="adj1" fmla="val 5373280"/>
              <a:gd name="adj2" fmla="val 16200000"/>
            </a:avLst>
          </a:prstGeom>
          <a:gradFill flip="none" rotWithShape="1">
            <a:gsLst>
              <a:gs pos="0">
                <a:srgbClr val="ED7D31">
                  <a:lumMod val="50000"/>
                  <a:shade val="30000"/>
                  <a:satMod val="115000"/>
                </a:srgbClr>
              </a:gs>
              <a:gs pos="50000">
                <a:srgbClr val="ED7D31">
                  <a:lumMod val="50000"/>
                  <a:shade val="67500"/>
                  <a:satMod val="115000"/>
                </a:srgbClr>
              </a:gs>
              <a:gs pos="100000">
                <a:srgbClr val="ED7D31">
                  <a:lumMod val="50000"/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ED7D31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9D73C-889E-8EB9-B18A-97453A0DC602}"/>
              </a:ext>
            </a:extLst>
          </p:cNvPr>
          <p:cNvSpPr txBox="1"/>
          <p:nvPr/>
        </p:nvSpPr>
        <p:spPr>
          <a:xfrm>
            <a:off x="6840460" y="4065745"/>
            <a:ext cx="1505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ea typeface="Calibri"/>
                <a:cs typeface="Calibri"/>
                <a:sym typeface="Calibri"/>
              </a:rPr>
              <a:t>New Dataset</a:t>
            </a:r>
            <a:endParaRPr lang="en-US" kern="0" dirty="0"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E2210-0091-26D8-2354-506E54D7122E}"/>
              </a:ext>
            </a:extLst>
          </p:cNvPr>
          <p:cNvSpPr txBox="1"/>
          <p:nvPr/>
        </p:nvSpPr>
        <p:spPr>
          <a:xfrm>
            <a:off x="3658004" y="3988101"/>
            <a:ext cx="216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b="1" kern="0" dirty="0">
                <a:ea typeface="Calibri"/>
                <a:cs typeface="Calibri"/>
                <a:sym typeface="Calibri"/>
              </a:rPr>
              <a:t>More Advanced Models</a:t>
            </a:r>
            <a:endParaRPr lang="en-US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81305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6721D4-2D30-7DA2-3460-16D5C7FA3534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9A4267-4898-13D2-F639-D701FF88173C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Arrow: Striped Right 23">
                <a:extLst>
                  <a:ext uri="{FF2B5EF4-FFF2-40B4-BE49-F238E27FC236}">
                    <a16:creationId xmlns:a16="http://schemas.microsoft.com/office/drawing/2014/main" id="{D6645D5C-80F1-0A60-89F0-F6A24CA14662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Arrow: Striped Right 24">
                <a:extLst>
                  <a:ext uri="{FF2B5EF4-FFF2-40B4-BE49-F238E27FC236}">
                    <a16:creationId xmlns:a16="http://schemas.microsoft.com/office/drawing/2014/main" id="{42474C64-99D5-28B4-7C54-E2CEAB5EB072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65F701-D6BB-50B7-4B00-FF37AB742127}"/>
                </a:ext>
              </a:extLst>
            </p:cNvPr>
            <p:cNvSpPr txBox="1"/>
            <p:nvPr/>
          </p:nvSpPr>
          <p:spPr>
            <a:xfrm>
              <a:off x="3997241" y="396161"/>
              <a:ext cx="415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Conclusion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1971E-9DF1-7549-6D0C-38518115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EA479-8398-3AA8-F5F4-D465E16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7D153-A7F9-FD83-6912-09B7FFF4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AA017982-DA21-6604-E79F-2674BE5F94DA}"/>
              </a:ext>
            </a:extLst>
          </p:cNvPr>
          <p:cNvSpPr/>
          <p:nvPr/>
        </p:nvSpPr>
        <p:spPr>
          <a:xfrm>
            <a:off x="2071837" y="1630267"/>
            <a:ext cx="3616960" cy="785495"/>
          </a:xfrm>
          <a:prstGeom prst="snip2Same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Sentiment Detection</a:t>
            </a:r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F7EB2E05-BE60-1407-E375-3A3A178CC358}"/>
              </a:ext>
            </a:extLst>
          </p:cNvPr>
          <p:cNvSpPr/>
          <p:nvPr/>
        </p:nvSpPr>
        <p:spPr>
          <a:xfrm>
            <a:off x="5688797" y="2611191"/>
            <a:ext cx="3616960" cy="785495"/>
          </a:xfrm>
          <a:prstGeom prst="snip2Same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Apply Models</a:t>
            </a: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C881C3AC-272D-8446-52CC-F7F85E506C7C}"/>
              </a:ext>
            </a:extLst>
          </p:cNvPr>
          <p:cNvSpPr/>
          <p:nvPr/>
        </p:nvSpPr>
        <p:spPr>
          <a:xfrm>
            <a:off x="2071837" y="3675738"/>
            <a:ext cx="3616960" cy="785495"/>
          </a:xfrm>
          <a:prstGeom prst="snip2Same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8C13691B-F2C7-9FB3-358E-B772E46C263D}"/>
              </a:ext>
            </a:extLst>
          </p:cNvPr>
          <p:cNvSpPr/>
          <p:nvPr/>
        </p:nvSpPr>
        <p:spPr>
          <a:xfrm>
            <a:off x="5688797" y="4925355"/>
            <a:ext cx="3616960" cy="785495"/>
          </a:xfrm>
          <a:prstGeom prst="snip2Same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Compare Models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E6CEE-6CFF-DED5-3829-E1BFFB775C61}"/>
              </a:ext>
            </a:extLst>
          </p:cNvPr>
          <p:cNvSpPr txBox="1"/>
          <p:nvPr/>
        </p:nvSpPr>
        <p:spPr>
          <a:xfrm>
            <a:off x="6096000" y="1650202"/>
            <a:ext cx="327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Customers sentiment will be detected from their reviews.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E1920-84E1-24A4-DCDB-FE81DAAC418D}"/>
              </a:ext>
            </a:extLst>
          </p:cNvPr>
          <p:cNvSpPr txBox="1"/>
          <p:nvPr/>
        </p:nvSpPr>
        <p:spPr>
          <a:xfrm>
            <a:off x="838200" y="2611191"/>
            <a:ext cx="4765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Sentiment analysis detected through applying the different combinations of feature extraction techniques with ML models.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92B93-D806-2AD7-6A5B-7E1D4EEED3F3}"/>
              </a:ext>
            </a:extLst>
          </p:cNvPr>
          <p:cNvSpPr txBox="1"/>
          <p:nvPr/>
        </p:nvSpPr>
        <p:spPr>
          <a:xfrm>
            <a:off x="6096000" y="3579941"/>
            <a:ext cx="438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Effective text preprocessing and balancing is done on the dataset. </a:t>
            </a:r>
          </a:p>
          <a:p>
            <a:r>
              <a:rPr lang="en-US" b="1" dirty="0"/>
              <a:t>Experiment is done using same dataset on the combinations of models.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45839-803F-4E51-F02D-448DF759F1C2}"/>
              </a:ext>
            </a:extLst>
          </p:cNvPr>
          <p:cNvSpPr txBox="1"/>
          <p:nvPr/>
        </p:nvSpPr>
        <p:spPr>
          <a:xfrm>
            <a:off x="1097280" y="4780985"/>
            <a:ext cx="4506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comparison helps to determine the best model of all.</a:t>
            </a:r>
          </a:p>
          <a:p>
            <a:r>
              <a:rPr lang="en-US" b="1" dirty="0"/>
              <a:t>Here, ‘’TF-IDF with Bigram + Random Forest’’ gives 94% accuracy.</a:t>
            </a:r>
          </a:p>
        </p:txBody>
      </p:sp>
    </p:spTree>
    <p:extLst>
      <p:ext uri="{BB962C8B-B14F-4D97-AF65-F5344CB8AC3E}">
        <p14:creationId xmlns:p14="http://schemas.microsoft.com/office/powerpoint/2010/main" val="666957092"/>
      </p:ext>
    </p:extLst>
  </p:cSld>
  <p:clrMapOvr>
    <a:masterClrMapping/>
  </p:clrMapOvr>
  <p:transition spd="med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AA5107-2C91-46A5-4F30-44FFB20A1F6E}"/>
              </a:ext>
            </a:extLst>
          </p:cNvPr>
          <p:cNvGrpSpPr/>
          <p:nvPr/>
        </p:nvGrpSpPr>
        <p:grpSpPr>
          <a:xfrm>
            <a:off x="2815318" y="136525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667EE-CE79-0441-D23B-0F78F3DD2493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0FE087B1-8845-6178-37AA-625948245CC6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59F6B519-0B52-347E-EF0E-641AE3DFD0E3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CE9B1-A5FA-C68E-4515-5FDCA82F0B78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References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3AB9331-B9D7-6014-9111-DBE04DE988FA}"/>
              </a:ext>
            </a:extLst>
          </p:cNvPr>
          <p:cNvSpPr txBox="1"/>
          <p:nvPr/>
        </p:nvSpPr>
        <p:spPr>
          <a:xfrm>
            <a:off x="1229720" y="1654018"/>
            <a:ext cx="976097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[1]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Arwa Alshamsi, Reem Bayari, Said Salloum, et al. Sentiment analysis in English texts.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Advances in Science, Technology and   Engineering Systems Journal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5(6):1683–1689, 2020.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[2]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Nhan Cach Dang, María N Moreno-García, and Fernando De la Prieta. Sentiment analysis based on deep learning: A comparative study.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Electronics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9(3):483, 2020.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[3]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C Sindhu, Swapneel Niraj Deo, Yash Mukati, Gona Sravanthi, and Shubhranshu Malhotra. Aspect based sentiment analysis of amazon product reviews.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International Journal of Pure and Applied Mathematics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118(22):151–157, 2018.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[4]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RITIK GUPTA, PUSHPENDRA KUMAR, and VIKASH YADAV. Sentimental analysis on text data. 2021.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[5]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Apoorv Agarwal, Boyi Xie, Ilia Vovsha, Owen Rambow, and Rebecca Passonneau. 2011. sentiment analysis of twitter data. In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In Proceedings of the Workshop on Languages in Social Media, LSM’11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. Citeseer.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[6]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Mais Yasen and Sara Tedmori. Movies reviews sentiment analysis and classification. In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2019 IEEE Jordan International Joint Conference on Electrical Engineering and Information Technology (JEEIT)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pages 860–865. IEEE, 2019.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[7]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Upma Kumari, Arvind K Sharma, and Dinesh Soni. Sentiment analysis of smart phone product review using svm classification technique. In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2017 International Conference on Energy, Communication, Data Analytics and Soft Computing (ICECDS)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pages 1469–1474. IEEE, 2017.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679576"/>
      </p:ext>
    </p:extLst>
  </p:cSld>
  <p:clrMapOvr>
    <a:masterClrMapping/>
  </p:clrMapOvr>
  <p:transition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AA5107-2C91-46A5-4F30-44FFB20A1F6E}"/>
              </a:ext>
            </a:extLst>
          </p:cNvPr>
          <p:cNvGrpSpPr/>
          <p:nvPr/>
        </p:nvGrpSpPr>
        <p:grpSpPr>
          <a:xfrm>
            <a:off x="2815318" y="136525"/>
            <a:ext cx="6561363" cy="1393372"/>
            <a:chOff x="2815318" y="53640"/>
            <a:chExt cx="6561363" cy="13933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667EE-CE79-0441-D23B-0F78F3DD2493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Arrow: Striped Right 12">
                <a:extLst>
                  <a:ext uri="{FF2B5EF4-FFF2-40B4-BE49-F238E27FC236}">
                    <a16:creationId xmlns:a16="http://schemas.microsoft.com/office/drawing/2014/main" id="{0FE087B1-8845-6178-37AA-625948245CC6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59F6B519-0B52-347E-EF0E-641AE3DFD0E3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9CE9B1-A5FA-C68E-4515-5FDCA82F0B78}"/>
                </a:ext>
              </a:extLst>
            </p:cNvPr>
            <p:cNvSpPr txBox="1"/>
            <p:nvPr/>
          </p:nvSpPr>
          <p:spPr>
            <a:xfrm>
              <a:off x="3167406" y="396161"/>
              <a:ext cx="59223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References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9C9F99-2537-33F8-D65F-1BBDB140CB68}"/>
              </a:ext>
            </a:extLst>
          </p:cNvPr>
          <p:cNvSpPr txBox="1"/>
          <p:nvPr/>
        </p:nvSpPr>
        <p:spPr>
          <a:xfrm>
            <a:off x="1215361" y="1800185"/>
            <a:ext cx="97609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[8]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Wei Lun Lim, Chiung Ching Ho, and Choo-Yee Ting. Tweet sentiment analysis using deep learning with nearby locations as features. In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Computational Science and Technology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pages 291–299. Springer, 2020.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[9]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Aditya Sharma and Alex Daniels. Tweets sentiment analysis via word embeddings and machine learning techniques.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arXiv preprint arXiv:2007.04303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2020.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[10]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LM Chiappe. Pd turney. thumbs up or thumbs down?: semantic orientation applied to unsupervised classification of reviews. in acl’02: Proceedings of the 40th annual meeting on association for computational linguistics, pages 417–424, morristown, nj, usa, 2001. ass.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Society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12(3):344–350, 2010.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[11]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PP Alexander Pak. Twitter as a corpus for sentiment analysis and opinion mining. In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Conference: Proceedings of the International Conference on Language Resources and Evaluation, LREC 2010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2010.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imes New Roman"/>
              <a:cs typeface="Times New Roman"/>
              <a:sym typeface="Times New Roman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[12]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Lisa Holthoff. The emoji sentiment lexicon: Analysing consumer emotions in social media communication. In 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49th European Marketing Academy (EMAC) Annual Conference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, 2020.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[13]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Julian McAuley. Amazon product reviews, 2014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</a:rPr>
              <a:t>. 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  <a:hlinkClick r:id="rId2"/>
              </a:rPr>
              <a:t>http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"/>
                <a:cs typeface="Times New Roman"/>
                <a:sym typeface="Times New Roman"/>
                <a:hlinkClick r:id="rId2"/>
              </a:rPr>
              <a:t>://jmcauley.ucsd.edu/data/amazon/index_2014.html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240815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942BE-E80C-04E5-BA7B-0705C55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FFE1-1F41-DFDB-47AD-C40DFD34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4A32-7222-116B-325F-0845C9E1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E058D4-C7DA-02D1-9354-9129718FA2EF}"/>
              </a:ext>
            </a:extLst>
          </p:cNvPr>
          <p:cNvGrpSpPr/>
          <p:nvPr/>
        </p:nvGrpSpPr>
        <p:grpSpPr>
          <a:xfrm>
            <a:off x="2629262" y="1678792"/>
            <a:ext cx="7119456" cy="1750208"/>
            <a:chOff x="1469878" y="1273630"/>
            <a:chExt cx="7119456" cy="17502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12136E-F93D-05BA-B6A5-12F1EE77C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1280425">
              <a:off x="1469878" y="1273630"/>
              <a:ext cx="5310632" cy="17502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CC2322-AA99-2C91-5FFF-0F94739E9C22}"/>
                </a:ext>
              </a:extLst>
            </p:cNvPr>
            <p:cNvSpPr txBox="1"/>
            <p:nvPr/>
          </p:nvSpPr>
          <p:spPr>
            <a:xfrm rot="21214205">
              <a:off x="5275029" y="2162782"/>
              <a:ext cx="33143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5">
                      <a:lumMod val="75000"/>
                    </a:schemeClr>
                  </a:solidFill>
                  <a:latin typeface="Brush Script Std" panose="03060802040607070404" pitchFamily="66" charset="0"/>
                  <a:cs typeface="Adobe Naskh Medium" panose="01010101010101010101" pitchFamily="50" charset="-78"/>
                </a:rPr>
                <a:t>for your attention.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5147A4-40D4-EA5A-3AE9-452BA6F4E90E}"/>
              </a:ext>
            </a:extLst>
          </p:cNvPr>
          <p:cNvSpPr txBox="1"/>
          <p:nvPr/>
        </p:nvSpPr>
        <p:spPr>
          <a:xfrm>
            <a:off x="4857296" y="4153908"/>
            <a:ext cx="247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3456596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F99AAA6-AD97-98EB-6D09-DF5699DA4C8D}"/>
              </a:ext>
            </a:extLst>
          </p:cNvPr>
          <p:cNvGrpSpPr/>
          <p:nvPr/>
        </p:nvGrpSpPr>
        <p:grpSpPr>
          <a:xfrm>
            <a:off x="4274277" y="3920591"/>
            <a:ext cx="3625703" cy="3210879"/>
            <a:chOff x="4773857" y="3980794"/>
            <a:chExt cx="3625703" cy="3210879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4EE89AC-D52D-B9E8-24D7-69D2E89F71DE}"/>
                </a:ext>
              </a:extLst>
            </p:cNvPr>
            <p:cNvGrpSpPr/>
            <p:nvPr/>
          </p:nvGrpSpPr>
          <p:grpSpPr>
            <a:xfrm>
              <a:off x="4987233" y="3980794"/>
              <a:ext cx="3269578" cy="3210879"/>
              <a:chOff x="7070651" y="1702792"/>
              <a:chExt cx="3269578" cy="3210879"/>
            </a:xfrm>
            <a:scene3d>
              <a:camera prst="isometricOffAxis2Top"/>
              <a:lightRig rig="threePt" dir="t"/>
            </a:scene3d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798802C-30DA-CE7E-6BC0-52B501419306}"/>
                  </a:ext>
                </a:extLst>
              </p:cNvPr>
              <p:cNvSpPr/>
              <p:nvPr/>
            </p:nvSpPr>
            <p:spPr>
              <a:xfrm>
                <a:off x="7230140" y="1789533"/>
                <a:ext cx="2998381" cy="30394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1361214-BE36-8FD1-4C47-EACBC66BEB01}"/>
                  </a:ext>
                </a:extLst>
              </p:cNvPr>
              <p:cNvGrpSpPr/>
              <p:nvPr/>
            </p:nvGrpSpPr>
            <p:grpSpPr>
              <a:xfrm>
                <a:off x="7070651" y="1702792"/>
                <a:ext cx="3269578" cy="3210879"/>
                <a:chOff x="1828800" y="1618122"/>
                <a:chExt cx="3374796" cy="3377101"/>
              </a:xfrm>
            </p:grpSpPr>
            <p:sp>
              <p:nvSpPr>
                <p:cNvPr id="123" name="Circle: Hollow 122">
                  <a:extLst>
                    <a:ext uri="{FF2B5EF4-FFF2-40B4-BE49-F238E27FC236}">
                      <a16:creationId xmlns:a16="http://schemas.microsoft.com/office/drawing/2014/main" id="{6DE5BA89-D975-3396-471A-35D1882F3C33}"/>
                    </a:ext>
                  </a:extLst>
                </p:cNvPr>
                <p:cNvSpPr/>
                <p:nvPr/>
              </p:nvSpPr>
              <p:spPr>
                <a:xfrm>
                  <a:off x="1828800" y="1618122"/>
                  <a:ext cx="3374796" cy="3377101"/>
                </a:xfrm>
                <a:prstGeom prst="donut">
                  <a:avLst>
                    <a:gd name="adj" fmla="val 8704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Circle: Hollow 128">
                  <a:extLst>
                    <a:ext uri="{FF2B5EF4-FFF2-40B4-BE49-F238E27FC236}">
                      <a16:creationId xmlns:a16="http://schemas.microsoft.com/office/drawing/2014/main" id="{71807787-257F-92BB-B1F9-EF99CCB76435}"/>
                    </a:ext>
                  </a:extLst>
                </p:cNvPr>
                <p:cNvSpPr/>
                <p:nvPr/>
              </p:nvSpPr>
              <p:spPr>
                <a:xfrm>
                  <a:off x="2347274" y="2117742"/>
                  <a:ext cx="2358665" cy="2341095"/>
                </a:xfrm>
                <a:prstGeom prst="donut">
                  <a:avLst>
                    <a:gd name="adj" fmla="val 11958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Circle: Hollow 129">
                  <a:extLst>
                    <a:ext uri="{FF2B5EF4-FFF2-40B4-BE49-F238E27FC236}">
                      <a16:creationId xmlns:a16="http://schemas.microsoft.com/office/drawing/2014/main" id="{CB07D89A-4D8F-C532-2B09-4A883F7EEE3C}"/>
                    </a:ext>
                  </a:extLst>
                </p:cNvPr>
                <p:cNvSpPr/>
                <p:nvPr/>
              </p:nvSpPr>
              <p:spPr>
                <a:xfrm>
                  <a:off x="2827254" y="2591303"/>
                  <a:ext cx="1428162" cy="1430740"/>
                </a:xfrm>
                <a:prstGeom prst="donut">
                  <a:avLst>
                    <a:gd name="adj" fmla="val 18268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FACF490-DB20-062F-5F5B-AC714F838086}"/>
                    </a:ext>
                  </a:extLst>
                </p:cNvPr>
                <p:cNvSpPr/>
                <p:nvPr/>
              </p:nvSpPr>
              <p:spPr>
                <a:xfrm>
                  <a:off x="3216111" y="2985006"/>
                  <a:ext cx="650450" cy="65987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76D5A1-3569-7950-C662-331B557DF4E9}"/>
                </a:ext>
              </a:extLst>
            </p:cNvPr>
            <p:cNvSpPr/>
            <p:nvPr/>
          </p:nvSpPr>
          <p:spPr>
            <a:xfrm>
              <a:off x="4773857" y="6017350"/>
              <a:ext cx="3625703" cy="5407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27B528-90AA-57B1-622B-6E71EFF850A0}"/>
              </a:ext>
            </a:extLst>
          </p:cNvPr>
          <p:cNvGrpSpPr/>
          <p:nvPr/>
        </p:nvGrpSpPr>
        <p:grpSpPr>
          <a:xfrm>
            <a:off x="5738789" y="1323457"/>
            <a:ext cx="714421" cy="4183438"/>
            <a:chOff x="6218431" y="1392429"/>
            <a:chExt cx="714421" cy="418343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A1E486-74A0-30B3-091A-D4BBC0A633A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H="1" flipV="1">
              <a:off x="6579704" y="1608575"/>
              <a:ext cx="35312" cy="3967292"/>
            </a:xfrm>
            <a:prstGeom prst="line">
              <a:avLst/>
            </a:prstGeom>
            <a:blipFill>
              <a:blip r:embed="rId2"/>
              <a:tile tx="0" ty="0" sx="100000" sy="100000" flip="none" algn="tl"/>
            </a:blipFill>
            <a:ln w="76200"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63B9B15E-6E27-931F-F6DB-E5DFF453B8BB}"/>
                </a:ext>
              </a:extLst>
            </p:cNvPr>
            <p:cNvSpPr/>
            <p:nvPr/>
          </p:nvSpPr>
          <p:spPr>
            <a:xfrm rot="5471940">
              <a:off x="6165387" y="1445473"/>
              <a:ext cx="820509" cy="714421"/>
            </a:xfrm>
            <a:prstGeom prst="chevron">
              <a:avLst>
                <a:gd name="adj" fmla="val 30249"/>
              </a:avLst>
            </a:prstGeom>
            <a:solidFill>
              <a:srgbClr val="1D5F1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C43F471-5635-F0B2-7CDC-CB972AC4E6F5}"/>
              </a:ext>
            </a:extLst>
          </p:cNvPr>
          <p:cNvGrpSpPr/>
          <p:nvPr/>
        </p:nvGrpSpPr>
        <p:grpSpPr>
          <a:xfrm flipH="1">
            <a:off x="6172462" y="4290632"/>
            <a:ext cx="3676598" cy="756589"/>
            <a:chOff x="4368308" y="5617641"/>
            <a:chExt cx="4915693" cy="812800"/>
          </a:xfr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2" name="Pentagon 2">
              <a:extLst>
                <a:ext uri="{FF2B5EF4-FFF2-40B4-BE49-F238E27FC236}">
                  <a16:creationId xmlns:a16="http://schemas.microsoft.com/office/drawing/2014/main" id="{4EEB1345-C684-ADFF-734E-8AE394CC66A5}"/>
                </a:ext>
              </a:extLst>
            </p:cNvPr>
            <p:cNvSpPr/>
            <p:nvPr/>
          </p:nvSpPr>
          <p:spPr>
            <a:xfrm>
              <a:off x="4368308" y="5617641"/>
              <a:ext cx="3385633" cy="812800"/>
            </a:xfrm>
            <a:prstGeom prst="homePlat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2">
                    <a:lumMod val="50000"/>
                  </a:schemeClr>
                </a:solidFill>
                <a:latin typeface="Calisto MT" panose="0204060305050503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alisto MT" panose="02040603050505030304" pitchFamily="18" charset="0"/>
                  <a:cs typeface="Arial" panose="020B0604020202020204" pitchFamily="34" charset="0"/>
                </a:rPr>
                <a:t>Customers’ reliance towards reviews </a:t>
              </a: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306F090-5C70-BC15-3DFC-84D4A1B4B8F5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7753941" y="6024042"/>
              <a:ext cx="1530060" cy="17738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8CAD540-3635-B683-8ADB-77D91D3F8332}"/>
              </a:ext>
            </a:extLst>
          </p:cNvPr>
          <p:cNvGrpSpPr/>
          <p:nvPr/>
        </p:nvGrpSpPr>
        <p:grpSpPr>
          <a:xfrm flipH="1">
            <a:off x="2245952" y="2970484"/>
            <a:ext cx="3824447" cy="756589"/>
            <a:chOff x="9863442" y="5336881"/>
            <a:chExt cx="4151933" cy="812800"/>
          </a:xfr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5" name="Pentagon 23">
              <a:extLst>
                <a:ext uri="{FF2B5EF4-FFF2-40B4-BE49-F238E27FC236}">
                  <a16:creationId xmlns:a16="http://schemas.microsoft.com/office/drawing/2014/main" id="{29602055-7400-7DF9-2CE2-C09408DB1D0C}"/>
                </a:ext>
              </a:extLst>
            </p:cNvPr>
            <p:cNvSpPr/>
            <p:nvPr/>
          </p:nvSpPr>
          <p:spPr>
            <a:xfrm>
              <a:off x="11204325" y="5336881"/>
              <a:ext cx="2811050" cy="812800"/>
            </a:xfrm>
            <a:prstGeom prst="homePlat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2">
                    <a:lumMod val="50000"/>
                  </a:schemeClr>
                </a:solidFill>
                <a:latin typeface="Calisto MT" panose="0204060305050503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alisto MT" panose="02040603050505030304" pitchFamily="18" charset="0"/>
                  <a:cs typeface="Arial" panose="020B0604020202020204" pitchFamily="34" charset="0"/>
                </a:rPr>
                <a:t>Affects sellers investment decision </a:t>
              </a: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476630D-DD11-CD2C-3BB5-71C2A77ECCFA}"/>
                </a:ext>
              </a:extLst>
            </p:cNvPr>
            <p:cNvCxnSpPr>
              <a:cxnSpLocks/>
              <a:endCxn id="145" idx="1"/>
            </p:cNvCxnSpPr>
            <p:nvPr/>
          </p:nvCxnSpPr>
          <p:spPr>
            <a:xfrm flipV="1">
              <a:off x="9863442" y="5743282"/>
              <a:ext cx="1340883" cy="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65E4A4-D5CD-704D-5E47-ABD2F04853C1}"/>
              </a:ext>
            </a:extLst>
          </p:cNvPr>
          <p:cNvGrpSpPr/>
          <p:nvPr/>
        </p:nvGrpSpPr>
        <p:grpSpPr>
          <a:xfrm>
            <a:off x="6140098" y="2269300"/>
            <a:ext cx="3708962" cy="756589"/>
            <a:chOff x="4381010" y="2273787"/>
            <a:chExt cx="6437834" cy="756589"/>
          </a:xfrm>
        </p:grpSpPr>
        <p:sp>
          <p:nvSpPr>
            <p:cNvPr id="148" name="Pentagon 26">
              <a:extLst>
                <a:ext uri="{FF2B5EF4-FFF2-40B4-BE49-F238E27FC236}">
                  <a16:creationId xmlns:a16="http://schemas.microsoft.com/office/drawing/2014/main" id="{E0A9D464-379B-2080-F418-064563FB1DBA}"/>
                </a:ext>
              </a:extLst>
            </p:cNvPr>
            <p:cNvSpPr/>
            <p:nvPr/>
          </p:nvSpPr>
          <p:spPr>
            <a:xfrm flipH="1">
              <a:off x="6423543" y="2273787"/>
              <a:ext cx="4395301" cy="756589"/>
            </a:xfrm>
            <a:prstGeom prst="homePlate">
              <a:avLst>
                <a:gd name="adj" fmla="val 0"/>
              </a:avLst>
            </a:prstGeom>
            <a:solidFill>
              <a:srgbClr val="CCE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2">
                    <a:lumMod val="50000"/>
                  </a:schemeClr>
                </a:solidFill>
                <a:latin typeface="Calisto MT" panose="020406030505050303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alisto MT" panose="02040603050505030304" pitchFamily="18" charset="0"/>
                  <a:cs typeface="Arial" panose="020B0604020202020204" pitchFamily="34" charset="0"/>
                </a:rPr>
                <a:t>Analyses product whether good or bad</a:t>
              </a: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C50D914-B8CA-3B53-33F2-5DDBB3BC4B78}"/>
                </a:ext>
              </a:extLst>
            </p:cNvPr>
            <p:cNvCxnSpPr>
              <a:cxnSpLocks/>
              <a:stCxn id="148" idx="3"/>
            </p:cNvCxnSpPr>
            <p:nvPr/>
          </p:nvCxnSpPr>
          <p:spPr>
            <a:xfrm flipH="1">
              <a:off x="4381010" y="2652082"/>
              <a:ext cx="2042533" cy="1"/>
            </a:xfrm>
            <a:prstGeom prst="line">
              <a:avLst/>
            </a:prstGeom>
            <a:solidFill>
              <a:srgbClr val="CCECFF"/>
            </a:solidFill>
            <a:ln w="5715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1EC8212-C9FE-FD61-BBB4-FD3A9B80D45A}"/>
              </a:ext>
            </a:extLst>
          </p:cNvPr>
          <p:cNvGrpSpPr/>
          <p:nvPr/>
        </p:nvGrpSpPr>
        <p:grpSpPr>
          <a:xfrm flipH="1">
            <a:off x="2262669" y="2053490"/>
            <a:ext cx="3824460" cy="756589"/>
            <a:chOff x="9578142" y="5764270"/>
            <a:chExt cx="4280605" cy="812800"/>
          </a:xfr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1" name="Pentagon 29">
              <a:extLst>
                <a:ext uri="{FF2B5EF4-FFF2-40B4-BE49-F238E27FC236}">
                  <a16:creationId xmlns:a16="http://schemas.microsoft.com/office/drawing/2014/main" id="{8D00734B-C7DB-466E-E2F6-323E6C308104}"/>
                </a:ext>
              </a:extLst>
            </p:cNvPr>
            <p:cNvSpPr/>
            <p:nvPr/>
          </p:nvSpPr>
          <p:spPr>
            <a:xfrm>
              <a:off x="10963319" y="5764270"/>
              <a:ext cx="2895428" cy="812800"/>
            </a:xfrm>
            <a:prstGeom prst="homePlate">
              <a:avLst>
                <a:gd name="adj" fmla="val 0"/>
              </a:avLst>
            </a:prstGeom>
            <a:solidFill>
              <a:srgbClr val="CCE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alisto MT" panose="02040603050505030304" pitchFamily="18" charset="0"/>
                  <a:cs typeface="Arial" panose="020B0604020202020204" pitchFamily="34" charset="0"/>
                </a:rPr>
                <a:t>Classifies product’s market demand</a:t>
              </a:r>
            </a:p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40B6A35-D641-6855-1550-657F4109064B}"/>
                </a:ext>
              </a:extLst>
            </p:cNvPr>
            <p:cNvCxnSpPr>
              <a:cxnSpLocks/>
              <a:endCxn id="151" idx="1"/>
            </p:cNvCxnSpPr>
            <p:nvPr/>
          </p:nvCxnSpPr>
          <p:spPr>
            <a:xfrm>
              <a:off x="9578142" y="6170671"/>
              <a:ext cx="1385177" cy="0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94154B3-4DA6-2F28-A12A-82D2BD91EEAA}"/>
              </a:ext>
            </a:extLst>
          </p:cNvPr>
          <p:cNvGrpSpPr/>
          <p:nvPr/>
        </p:nvGrpSpPr>
        <p:grpSpPr>
          <a:xfrm flipH="1">
            <a:off x="6140098" y="3306631"/>
            <a:ext cx="3708962" cy="756589"/>
            <a:chOff x="1569042" y="5673838"/>
            <a:chExt cx="7714088" cy="812800"/>
          </a:xfr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4" name="Pentagon 32">
              <a:extLst>
                <a:ext uri="{FF2B5EF4-FFF2-40B4-BE49-F238E27FC236}">
                  <a16:creationId xmlns:a16="http://schemas.microsoft.com/office/drawing/2014/main" id="{B6F6CF9E-E6C8-4473-6844-237082B37255}"/>
                </a:ext>
              </a:extLst>
            </p:cNvPr>
            <p:cNvSpPr/>
            <p:nvPr/>
          </p:nvSpPr>
          <p:spPr>
            <a:xfrm>
              <a:off x="1569042" y="5673838"/>
              <a:ext cx="5312999" cy="812800"/>
            </a:xfrm>
            <a:prstGeom prst="homePlat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alisto MT" panose="02040603050505030304" pitchFamily="18" charset="0"/>
                </a:rPr>
                <a:t>Sellers can analyse customers reviews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  <a:latin typeface="Calisto MT" panose="0204060305050503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EF75B12-05AB-5C54-4694-7E59DBE16378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6882041" y="6080239"/>
              <a:ext cx="2401089" cy="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8DDA2C9-37F8-2D06-2745-7F63733B1ABC}"/>
              </a:ext>
            </a:extLst>
          </p:cNvPr>
          <p:cNvGrpSpPr/>
          <p:nvPr/>
        </p:nvGrpSpPr>
        <p:grpSpPr>
          <a:xfrm flipH="1">
            <a:off x="2262672" y="3933831"/>
            <a:ext cx="3807727" cy="756589"/>
            <a:chOff x="138456" y="5427303"/>
            <a:chExt cx="7563987" cy="812800"/>
          </a:xfrm>
          <a:solidFill>
            <a:srgbClr val="CCEC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7" name="Pentagon 46">
              <a:extLst>
                <a:ext uri="{FF2B5EF4-FFF2-40B4-BE49-F238E27FC236}">
                  <a16:creationId xmlns:a16="http://schemas.microsoft.com/office/drawing/2014/main" id="{BA364066-B34A-99CC-03B4-81EBC1BF1814}"/>
                </a:ext>
              </a:extLst>
            </p:cNvPr>
            <p:cNvSpPr/>
            <p:nvPr/>
          </p:nvSpPr>
          <p:spPr>
            <a:xfrm>
              <a:off x="2563631" y="5427303"/>
              <a:ext cx="5138812" cy="812800"/>
            </a:xfrm>
            <a:prstGeom prst="homePlate">
              <a:avLst>
                <a:gd name="adj" fmla="val 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alisto MT" panose="02040603050505030304" pitchFamily="18" charset="0"/>
                  <a:cs typeface="Arial" panose="020B0604020202020204" pitchFamily="34" charset="0"/>
                </a:rPr>
                <a:t>Affects customers’ buying decision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5C0026C-7CB5-6181-9B83-3AFC463EDE55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flipV="1">
              <a:off x="138456" y="5833704"/>
              <a:ext cx="2425175" cy="1"/>
            </a:xfrm>
            <a:prstGeom prst="line">
              <a:avLst/>
            </a:prstGeom>
            <a:grpFill/>
            <a:ln w="57150">
              <a:solidFill>
                <a:srgbClr val="7030A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DA1EE-E573-3EFE-0977-2EA70AA9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A80-9397-AAAD-C5F9-1339868C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60E66-29F3-EC3C-5DDE-3C91022A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1E164E-34FC-0E3A-3939-0DDA22E861E6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8E6DD8-0775-8339-AA3B-2F086C915BE1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Arrow: Striped Right 41">
                <a:extLst>
                  <a:ext uri="{FF2B5EF4-FFF2-40B4-BE49-F238E27FC236}">
                    <a16:creationId xmlns:a16="http://schemas.microsoft.com/office/drawing/2014/main" id="{0AEAF630-7A6C-211C-89F5-EA965EB3BFAD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Arrow: Striped Right 45">
                <a:extLst>
                  <a:ext uri="{FF2B5EF4-FFF2-40B4-BE49-F238E27FC236}">
                    <a16:creationId xmlns:a16="http://schemas.microsoft.com/office/drawing/2014/main" id="{1ADABFD6-C762-80BB-B1CE-ACD8D3D5F9F4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E3F6CF-0C68-8CB7-5B16-D0CCDDBAED86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Motivation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17027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40AA69-426C-63C2-F8B1-E1F085DF8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39017"/>
              </p:ext>
            </p:extLst>
          </p:nvPr>
        </p:nvGraphicFramePr>
        <p:xfrm>
          <a:off x="586099" y="1323457"/>
          <a:ext cx="11048214" cy="486134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57751">
                  <a:extLst>
                    <a:ext uri="{9D8B030D-6E8A-4147-A177-3AD203B41FA5}">
                      <a16:colId xmlns:a16="http://schemas.microsoft.com/office/drawing/2014/main" val="2316858083"/>
                    </a:ext>
                  </a:extLst>
                </a:gridCol>
                <a:gridCol w="1799495">
                  <a:extLst>
                    <a:ext uri="{9D8B030D-6E8A-4147-A177-3AD203B41FA5}">
                      <a16:colId xmlns:a16="http://schemas.microsoft.com/office/drawing/2014/main" val="186034431"/>
                    </a:ext>
                  </a:extLst>
                </a:gridCol>
                <a:gridCol w="2820602">
                  <a:extLst>
                    <a:ext uri="{9D8B030D-6E8A-4147-A177-3AD203B41FA5}">
                      <a16:colId xmlns:a16="http://schemas.microsoft.com/office/drawing/2014/main" val="2811094141"/>
                    </a:ext>
                  </a:extLst>
                </a:gridCol>
                <a:gridCol w="1611726">
                  <a:extLst>
                    <a:ext uri="{9D8B030D-6E8A-4147-A177-3AD203B41FA5}">
                      <a16:colId xmlns:a16="http://schemas.microsoft.com/office/drawing/2014/main" val="2186958001"/>
                    </a:ext>
                  </a:extLst>
                </a:gridCol>
                <a:gridCol w="2958640">
                  <a:extLst>
                    <a:ext uri="{9D8B030D-6E8A-4147-A177-3AD203B41FA5}">
                      <a16:colId xmlns:a16="http://schemas.microsoft.com/office/drawing/2014/main" val="4203128593"/>
                    </a:ext>
                  </a:extLst>
                </a:gridCol>
              </a:tblGrid>
              <a:tr h="39984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SFRM1440"/>
                          <a:ea typeface="Calibri" panose="020F0502020204030204" pitchFamily="34" charset="0"/>
                          <a:cs typeface="SFRM1440"/>
                        </a:rPr>
                        <a:t>Dataset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34396"/>
                  </a:ext>
                </a:extLst>
              </a:tr>
              <a:tr h="11479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 A. Al Shamsi,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Arwa &amp; Bayari, Reem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 Salloum, Said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 Analysis 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English Texts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machine learning algorithms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i.e Decision Tree, Naïve Bayes, Random Forest, K-NN, ID3 and RandomTree and Texts obtained from tweets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Texts obtained from tweets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Balanced Dataset: Naïve Bayes and ID3 had accuracy level of 97.6%. Unbalanced Dataset: The KNN, Decision Tree, Random Forest and Random Tree classifiers had accuracy level of 82.7%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496083"/>
                  </a:ext>
                </a:extLst>
              </a:tr>
              <a:tr h="9172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 Dang, Cach &amp; Moreno García, María &amp; De La Prieta, Fernando.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 Analysis Based on Deep Learning: A Comparative Study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Neural Networks (DNN), Convolutional Neural Networks (CNN) and Recurrent Neural Networks (RNN).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Tweets, books, music and movie reviews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offered better results than RNN. RNN doesn’t perform well when used with TF-IDF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908771"/>
                  </a:ext>
                </a:extLst>
              </a:tr>
              <a:tr h="9669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 Chandra Sekharan, Sindhu.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 Based Sentiment Analysis of Amazon Product Review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n-gram and multinomial Naïve Bayes classifier along with BoW for sentiment classification.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Reviews of products that customers posted online.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Naïve Bayes classifier gives more accuracy with BOW.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023444"/>
                  </a:ext>
                </a:extLst>
              </a:tr>
              <a:tr h="10934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 Gupta, Ritik &amp;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Kumar, Pushpendra</a:t>
                      </a:r>
                      <a:endParaRPr sz="1400" b="1" i="0" u="none" strike="noStrik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 Yadav, Vikash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Analysis of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 Data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machine learning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 including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and TFIDF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Tweets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Combination of SVM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TF-IDF provided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accuracy level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96%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6558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74261-7C09-9EEA-9CAA-6DE33609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46582-4AA4-3F8B-8658-F2EF570A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39363-EB4E-4F7B-5164-02185770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2827AF-045C-A1CE-F759-A5C89649E6AB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5AEC8C-78D2-6FE4-05F4-A8CE65678898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Arrow: Striped Right 10">
                <a:extLst>
                  <a:ext uri="{FF2B5EF4-FFF2-40B4-BE49-F238E27FC236}">
                    <a16:creationId xmlns:a16="http://schemas.microsoft.com/office/drawing/2014/main" id="{99F6085C-9E4E-FE4B-2E89-CC84250D810E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Arrow: Striped Right 11">
                <a:extLst>
                  <a:ext uri="{FF2B5EF4-FFF2-40B4-BE49-F238E27FC236}">
                    <a16:creationId xmlns:a16="http://schemas.microsoft.com/office/drawing/2014/main" id="{D7D41E37-3307-3344-EA07-166D34186168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234FB5-4FC5-9927-53AB-E1C2BC093D90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Literature Review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772657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00CE99-DDE3-0C1C-FAD0-DDD0D7DE2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95531"/>
              </p:ext>
            </p:extLst>
          </p:nvPr>
        </p:nvGraphicFramePr>
        <p:xfrm>
          <a:off x="650449" y="1311145"/>
          <a:ext cx="10925666" cy="481867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96132">
                  <a:extLst>
                    <a:ext uri="{9D8B030D-6E8A-4147-A177-3AD203B41FA5}">
                      <a16:colId xmlns:a16="http://schemas.microsoft.com/office/drawing/2014/main" val="2316858083"/>
                    </a:ext>
                  </a:extLst>
                </a:gridCol>
                <a:gridCol w="1795730">
                  <a:extLst>
                    <a:ext uri="{9D8B030D-6E8A-4147-A177-3AD203B41FA5}">
                      <a16:colId xmlns:a16="http://schemas.microsoft.com/office/drawing/2014/main" val="186034431"/>
                    </a:ext>
                  </a:extLst>
                </a:gridCol>
                <a:gridCol w="2846192">
                  <a:extLst>
                    <a:ext uri="{9D8B030D-6E8A-4147-A177-3AD203B41FA5}">
                      <a16:colId xmlns:a16="http://schemas.microsoft.com/office/drawing/2014/main" val="2811094141"/>
                    </a:ext>
                  </a:extLst>
                </a:gridCol>
                <a:gridCol w="1652040">
                  <a:extLst>
                    <a:ext uri="{9D8B030D-6E8A-4147-A177-3AD203B41FA5}">
                      <a16:colId xmlns:a16="http://schemas.microsoft.com/office/drawing/2014/main" val="2186958001"/>
                    </a:ext>
                  </a:extLst>
                </a:gridCol>
                <a:gridCol w="2735572">
                  <a:extLst>
                    <a:ext uri="{9D8B030D-6E8A-4147-A177-3AD203B41FA5}">
                      <a16:colId xmlns:a16="http://schemas.microsoft.com/office/drawing/2014/main" val="4203128593"/>
                    </a:ext>
                  </a:extLst>
                </a:gridCol>
              </a:tblGrid>
              <a:tr h="39396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SFRM1440"/>
                          <a:ea typeface="Calibri" panose="020F0502020204030204" pitchFamily="34" charset="0"/>
                          <a:cs typeface="SFRM1440"/>
                        </a:rPr>
                        <a:t>Dataset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34396"/>
                  </a:ext>
                </a:extLst>
              </a:tr>
              <a:tr h="1478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[5] Agarwal, Apoorv</a:t>
                      </a:r>
                      <a:endParaRPr sz="1400" b="1" i="0" u="none" strike="noStrik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 Xie, Boyi &amp; Vovsha, Ilia &amp; Rambow, Owen &amp; Passonneau, Rebecca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Sentimental Analysis on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Data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Unigram model, Tree kernel model, 100 Senti-features Model and two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combinations of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(Kernel+Sentifeatures)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(Unigram+Sentifeatures)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data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 a commercial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(Unigram+ Sentifeatures)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is 60.83% which 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than other used models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496083"/>
                  </a:ext>
                </a:extLst>
              </a:tr>
              <a:tr h="10105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 Yasen, Mais &amp;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Tedmori, Sara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Movies Reviews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 Analysis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Classification.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machine learning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Classifiers named NB, BN,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DT, KNN, RRL, SVM, RF, and SGD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Movie reviews dataset from IMDB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 has proved its best efficiency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96.01%. RRL performed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worst with 79.51% accuracy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908771"/>
                  </a:ext>
                </a:extLst>
              </a:tr>
              <a:tr h="92236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[7] Kumari, Upma &amp;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Sharma, Arvind &amp; Soni, Dinesh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 Analysis of Smart Phone Product Review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Support Vector Machine (SVM) algorithm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Smartphone reviews collected from Tweets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Achieved 90.99% Accuracy using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algorithm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023444"/>
                  </a:ext>
                </a:extLst>
              </a:tr>
              <a:tr h="10105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[8] Lim, Wei Lun &amp; Ho, Chiung Ching &amp; Yee, Ting</a:t>
                      </a:r>
                      <a:endParaRPr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Tweet sentiment analysis using deep learning with nearby locations as features</a:t>
                      </a:r>
                      <a:endParaRPr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(CNN)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Tweets from twitter &amp; nearby location category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twitter data has been increased after adding location as a feature.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6558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23D2F-D460-B6DE-F442-851327F6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451CA-447D-E835-5E2D-7F728419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E1B0D-059F-A3BC-CFC7-7AB509D1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76296-CB93-9282-105E-7B06535A5C25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A82A51-9510-AE25-FC0E-E9B6EB78D7D0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Arrow: Striped Right 10">
                <a:extLst>
                  <a:ext uri="{FF2B5EF4-FFF2-40B4-BE49-F238E27FC236}">
                    <a16:creationId xmlns:a16="http://schemas.microsoft.com/office/drawing/2014/main" id="{E109CB27-9374-04F1-3CBC-0C0424D07992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Arrow: Striped Right 11">
                <a:extLst>
                  <a:ext uri="{FF2B5EF4-FFF2-40B4-BE49-F238E27FC236}">
                    <a16:creationId xmlns:a16="http://schemas.microsoft.com/office/drawing/2014/main" id="{BD338D78-FE25-C030-E24F-635D17014AB7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4AAB37-0B6C-2281-43E9-0C7C75583B8C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Literature Review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87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C081C8-0E40-1189-C634-06DBFFE91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3133"/>
              </p:ext>
            </p:extLst>
          </p:nvPr>
        </p:nvGraphicFramePr>
        <p:xfrm>
          <a:off x="650450" y="1323457"/>
          <a:ext cx="10963374" cy="5014028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79157">
                  <a:extLst>
                    <a:ext uri="{9D8B030D-6E8A-4147-A177-3AD203B41FA5}">
                      <a16:colId xmlns:a16="http://schemas.microsoft.com/office/drawing/2014/main" val="2316858083"/>
                    </a:ext>
                  </a:extLst>
                </a:gridCol>
                <a:gridCol w="2668160">
                  <a:extLst>
                    <a:ext uri="{9D8B030D-6E8A-4147-A177-3AD203B41FA5}">
                      <a16:colId xmlns:a16="http://schemas.microsoft.com/office/drawing/2014/main" val="186034431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2811094141"/>
                    </a:ext>
                  </a:extLst>
                </a:gridCol>
                <a:gridCol w="2320457">
                  <a:extLst>
                    <a:ext uri="{9D8B030D-6E8A-4147-A177-3AD203B41FA5}">
                      <a16:colId xmlns:a16="http://schemas.microsoft.com/office/drawing/2014/main" val="2186958001"/>
                    </a:ext>
                  </a:extLst>
                </a:gridCol>
                <a:gridCol w="1994426">
                  <a:extLst>
                    <a:ext uri="{9D8B030D-6E8A-4147-A177-3AD203B41FA5}">
                      <a16:colId xmlns:a16="http://schemas.microsoft.com/office/drawing/2014/main" val="420312859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SFRM1440"/>
                          <a:ea typeface="Calibri" panose="020F0502020204030204" pitchFamily="34" charset="0"/>
                          <a:cs typeface="SFRM1440"/>
                        </a:rPr>
                        <a:t>Dataset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34396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[9] Sharma, Aditya &amp; Daniels, Alex.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Tweets Sentiment Analysis via Word Embeddings and Machine Learning Techniques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was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used. For feature selection, Word2vec was compared with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BOW &amp; TF-IDF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Tweets of 2019 Indian Election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US" sz="1400" b="1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ord2vec gives highest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86.87% compare to BOW and TF-IDF. </a:t>
                      </a:r>
                      <a:endParaRPr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496083"/>
                  </a:ext>
                </a:extLst>
              </a:tr>
              <a:tr h="1254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[10] Turney, Peter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Thumbs Up or Thumbs Down? Semantic Orientation Applied to Unsupervised Classification of Reviews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Unsupervised learning algorithm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uses PMI-IR to calculate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Semantic Orientation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Epinions’ reviews of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automobiles, banks, movies, and travel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destinations</a:t>
                      </a:r>
                      <a:b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accuracy is overall 74% and the range is</a:t>
                      </a: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between 84% for automobile and 66% for movie Reviews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908771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[11] Patodkar, Vaibhavi &amp; I.R, Sheikh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as a Corpus for Sentiment Analysis and Opinion Mining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Multinomial Naïve Bayes classifier which uses N-gram and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 features.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Collection of tweets from Twitter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Bi-grams achieved the best performance.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023444"/>
                  </a:ext>
                </a:extLst>
              </a:tr>
              <a:tr h="11887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[12] Holthoff,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Lisa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Emoji Sentiment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Lexicon: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Analysing Consumer</a:t>
                      </a: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Emotions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Social Media</a:t>
                      </a: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Communication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Lexicon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 brandrelated tweets</a:t>
                      </a: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based on their</a:t>
                      </a: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</a:t>
                      </a: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scenarios were</a:t>
                      </a: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Lexicon method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is not as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 as machine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methods.</a:t>
                      </a:r>
                      <a:endParaRPr sz="14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6558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3BBAB-2B54-25C7-E062-F3367F54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F0B1B-B356-7289-D8C0-51614CA9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3845F-7884-D29A-C223-A390B065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4D47E5-454E-1F91-FCDF-941181FC117D}"/>
              </a:ext>
            </a:extLst>
          </p:cNvPr>
          <p:cNvGrpSpPr/>
          <p:nvPr/>
        </p:nvGrpSpPr>
        <p:grpSpPr>
          <a:xfrm>
            <a:off x="2815318" y="53640"/>
            <a:ext cx="6561363" cy="1393372"/>
            <a:chOff x="2815318" y="53640"/>
            <a:chExt cx="6561363" cy="13933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03E798-E1BD-CECD-F46D-3FEE01F3BA66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Arrow: Striped Right 13">
                <a:extLst>
                  <a:ext uri="{FF2B5EF4-FFF2-40B4-BE49-F238E27FC236}">
                    <a16:creationId xmlns:a16="http://schemas.microsoft.com/office/drawing/2014/main" id="{F607850C-5902-593E-541E-A9BAD6B10A7E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Arrow: Striped Right 14">
                <a:extLst>
                  <a:ext uri="{FF2B5EF4-FFF2-40B4-BE49-F238E27FC236}">
                    <a16:creationId xmlns:a16="http://schemas.microsoft.com/office/drawing/2014/main" id="{AE1274AD-0B21-5DA5-039E-D6C4A6641D55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DDBD6E-32C1-1111-1F60-BAAA6B5C1F4C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Literature Review (Continued)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233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08E02E-CAA2-67DA-4D39-6DC780C91201}"/>
              </a:ext>
            </a:extLst>
          </p:cNvPr>
          <p:cNvSpPr txBox="1"/>
          <p:nvPr/>
        </p:nvSpPr>
        <p:spPr>
          <a:xfrm>
            <a:off x="2277733" y="1223048"/>
            <a:ext cx="763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Dataset of 20474 product review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33F5F8-72EB-5028-972B-47B03A5E1312}"/>
              </a:ext>
            </a:extLst>
          </p:cNvPr>
          <p:cNvGrpSpPr/>
          <p:nvPr/>
        </p:nvGrpSpPr>
        <p:grpSpPr>
          <a:xfrm>
            <a:off x="2806700" y="2274055"/>
            <a:ext cx="6271686" cy="3677619"/>
            <a:chOff x="3127496" y="2382939"/>
            <a:chExt cx="6271686" cy="36776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4BE7A1-5889-A961-F8EF-C1D0DA014DCF}"/>
                </a:ext>
              </a:extLst>
            </p:cNvPr>
            <p:cNvGrpSpPr/>
            <p:nvPr/>
          </p:nvGrpSpPr>
          <p:grpSpPr>
            <a:xfrm>
              <a:off x="3127496" y="2382939"/>
              <a:ext cx="6271686" cy="3677619"/>
              <a:chOff x="3165614" y="2159656"/>
              <a:chExt cx="5945832" cy="3962897"/>
            </a:xfrm>
            <a:solidFill>
              <a:srgbClr val="CFD5EA"/>
            </a:solidFill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46D6EB-5872-C8E0-BA4C-33FD54F04C51}"/>
                  </a:ext>
                </a:extLst>
              </p:cNvPr>
              <p:cNvSpPr/>
              <p:nvPr/>
            </p:nvSpPr>
            <p:spPr>
              <a:xfrm>
                <a:off x="3165614" y="2159656"/>
                <a:ext cx="5351249" cy="3398043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63500"/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80B6F4B-849D-FA07-22E1-814A5D102818}"/>
                  </a:ext>
                </a:extLst>
              </p:cNvPr>
              <p:cNvSpPr/>
              <p:nvPr/>
            </p:nvSpPr>
            <p:spPr>
              <a:xfrm>
                <a:off x="3760197" y="2724510"/>
                <a:ext cx="5351249" cy="3398043"/>
              </a:xfrm>
              <a:prstGeom prst="roundRect">
                <a:avLst>
                  <a:gd name="adj" fmla="val 10000"/>
                </a:avLst>
              </a:prstGeom>
              <a:solidFill>
                <a:srgbClr val="E9EBF5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9060C-61C2-FF83-75B4-E4AE28027E24}"/>
                </a:ext>
              </a:extLst>
            </p:cNvPr>
            <p:cNvSpPr txBox="1"/>
            <p:nvPr/>
          </p:nvSpPr>
          <p:spPr>
            <a:xfrm>
              <a:off x="4021746" y="3514759"/>
              <a:ext cx="5287724" cy="1483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Dataset Source:</a:t>
              </a:r>
              <a:endParaRPr lang="en-US" sz="3200" kern="1200" dirty="0"/>
            </a:p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/>
                <a:t>Repository of </a:t>
              </a:r>
              <a:r>
                <a:rPr lang="en-US" sz="2800" kern="1200" dirty="0"/>
                <a:t>Amazon Product Data (2014) - </a:t>
              </a:r>
              <a:r>
                <a:rPr lang="en-US" sz="2800" dirty="0"/>
                <a:t>Automotive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C6F82-287F-24D7-9B06-945D6919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30-Jun-22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BD340-9496-526F-7EC4-EAA2B6FD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Study to Sentiment Analysis on Text-Based Product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64B2D-BC4A-09FA-D6F2-F94ED61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3566-215D-4B14-BF3A-DFA1D2F18E8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C51FE3-FC80-8769-BEBF-255BB49A090C}"/>
              </a:ext>
            </a:extLst>
          </p:cNvPr>
          <p:cNvGrpSpPr/>
          <p:nvPr/>
        </p:nvGrpSpPr>
        <p:grpSpPr>
          <a:xfrm>
            <a:off x="2647655" y="48383"/>
            <a:ext cx="6561363" cy="1393372"/>
            <a:chOff x="2815318" y="53640"/>
            <a:chExt cx="6561363" cy="13933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346B175-0172-7252-B08D-86B282D18150}"/>
                </a:ext>
              </a:extLst>
            </p:cNvPr>
            <p:cNvGrpSpPr/>
            <p:nvPr/>
          </p:nvGrpSpPr>
          <p:grpSpPr>
            <a:xfrm>
              <a:off x="2815318" y="53640"/>
              <a:ext cx="6561363" cy="1393372"/>
              <a:chOff x="2982686" y="304799"/>
              <a:chExt cx="6053252" cy="1437641"/>
            </a:xfrm>
            <a:solidFill>
              <a:srgbClr val="FF9999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Arrow: Striped Right 16">
                <a:extLst>
                  <a:ext uri="{FF2B5EF4-FFF2-40B4-BE49-F238E27FC236}">
                    <a16:creationId xmlns:a16="http://schemas.microsoft.com/office/drawing/2014/main" id="{75535761-2598-2E6A-3189-D8C32091BFFF}"/>
                  </a:ext>
                </a:extLst>
              </p:cNvPr>
              <p:cNvSpPr/>
              <p:nvPr/>
            </p:nvSpPr>
            <p:spPr>
              <a:xfrm>
                <a:off x="2982686" y="304799"/>
                <a:ext cx="4860179" cy="1437641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row: Striped Right 17">
                <a:extLst>
                  <a:ext uri="{FF2B5EF4-FFF2-40B4-BE49-F238E27FC236}">
                    <a16:creationId xmlns:a16="http://schemas.microsoft.com/office/drawing/2014/main" id="{9CD1CDD6-04AF-BA12-F8F1-07B3B1207BB1}"/>
                  </a:ext>
                </a:extLst>
              </p:cNvPr>
              <p:cNvSpPr/>
              <p:nvPr/>
            </p:nvSpPr>
            <p:spPr>
              <a:xfrm rot="10800000">
                <a:off x="3195103" y="304799"/>
                <a:ext cx="5840835" cy="1437640"/>
              </a:xfrm>
              <a:prstGeom prst="stripedRightArrow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2473F5-1520-6ECA-4436-D84FA2ABEC03}"/>
                </a:ext>
              </a:extLst>
            </p:cNvPr>
            <p:cNvSpPr txBox="1"/>
            <p:nvPr/>
          </p:nvSpPr>
          <p:spPr>
            <a:xfrm>
              <a:off x="3130658" y="396161"/>
              <a:ext cx="5959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tka Heading" panose="02000505000000020004" pitchFamily="2" charset="0"/>
                </a:rPr>
                <a:t>Dataset</a:t>
              </a:r>
              <a:endParaRPr lang="en-US" sz="3200" dirty="0">
                <a:latin typeface="Sitka Heading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520097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2624</Words>
  <Application>Microsoft Office PowerPoint</Application>
  <PresentationFormat>Widescreen</PresentationFormat>
  <Paragraphs>501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1" baseType="lpstr">
      <vt:lpstr>Algerian</vt:lpstr>
      <vt:lpstr>Arial</vt:lpstr>
      <vt:lpstr>Arial Black</vt:lpstr>
      <vt:lpstr>Arial Narrow</vt:lpstr>
      <vt:lpstr>Bell MT</vt:lpstr>
      <vt:lpstr>Bodoni MT</vt:lpstr>
      <vt:lpstr>Brush Script Std</vt:lpstr>
      <vt:lpstr>Calibri</vt:lpstr>
      <vt:lpstr>Calibri Light</vt:lpstr>
      <vt:lpstr>Calisto MT</vt:lpstr>
      <vt:lpstr>Copperplate Gothic Bold</vt:lpstr>
      <vt:lpstr>Lucida Sans Unicode</vt:lpstr>
      <vt:lpstr>SFRM1440</vt:lpstr>
      <vt:lpstr>Sitka Heading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Euna Khan</dc:creator>
  <cp:lastModifiedBy>mohammadnajrulislam.13@gmail.com</cp:lastModifiedBy>
  <cp:revision>115</cp:revision>
  <dcterms:created xsi:type="dcterms:W3CDTF">2022-06-20T16:14:56Z</dcterms:created>
  <dcterms:modified xsi:type="dcterms:W3CDTF">2022-06-29T20:48:47Z</dcterms:modified>
</cp:coreProperties>
</file>