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7" r:id="rId7"/>
    <p:sldId id="269" r:id="rId8"/>
    <p:sldId id="260" r:id="rId9"/>
    <p:sldId id="263" r:id="rId10"/>
    <p:sldId id="266" r:id="rId11"/>
  </p:sldIdLst>
  <p:sldSz cx="18288000" cy="10287000"/>
  <p:notesSz cx="6858000" cy="9144000"/>
  <p:embeddedFontLst>
    <p:embeddedFont>
      <p:font typeface="Bahnschrift SemiBold" panose="020B0502040204020203" pitchFamily="34" charset="0"/>
      <p:bold r:id="rId13"/>
    </p:embeddedFont>
    <p:embeddedFont>
      <p:font typeface="Bahnschrift SemiCondensed" panose="020B0502040204020203" pitchFamily="34" charset="0"/>
      <p:regular r:id="rId14"/>
      <p:bold r:id="rId15"/>
    </p:embeddedFont>
    <p:embeddedFont>
      <p:font typeface="Bahnschrift SemiLight" panose="020B0502040204020203" pitchFamily="34" charset="0"/>
      <p:regular r:id="rId16"/>
    </p:embeddedFont>
    <p:embeddedFont>
      <p:font typeface="Bright Retro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Inter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7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4T15:29:28.2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4T15:29:28.5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4T15:29:34.5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4T15:31:07.1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56FEB-D8B3-4D62-A1E1-D1B4781E14C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DF3D1-145D-4052-93E8-1FFD507EE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7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DF3D1-145D-4052-93E8-1FFD507EE8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52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DF3D1-145D-4052-93E8-1FFD507EE8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4.png"/><Relationship Id="rId4" Type="http://schemas.openxmlformats.org/officeDocument/2006/relationships/image" Target="../media/image11.sv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2265078" y="1943100"/>
            <a:ext cx="478122" cy="463437"/>
          </a:xfrm>
          <a:custGeom>
            <a:avLst/>
            <a:gdLst/>
            <a:ahLst/>
            <a:cxnLst/>
            <a:rect l="l" t="t" r="r" b="b"/>
            <a:pathLst>
              <a:path w="821118" h="821118">
                <a:moveTo>
                  <a:pt x="0" y="0"/>
                </a:moveTo>
                <a:lnTo>
                  <a:pt x="821118" y="0"/>
                </a:lnTo>
                <a:lnTo>
                  <a:pt x="821118" y="821118"/>
                </a:lnTo>
                <a:lnTo>
                  <a:pt x="0" y="821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itle 16">
            <a:extLst>
              <a:ext uri="{FF2B5EF4-FFF2-40B4-BE49-F238E27FC236}">
                <a16:creationId xmlns:a16="http://schemas.microsoft.com/office/drawing/2014/main" id="{606FFAC5-9AD1-4760-BA23-E1B24306AAE0}"/>
              </a:ext>
            </a:extLst>
          </p:cNvPr>
          <p:cNvSpPr txBox="1">
            <a:spLocks/>
          </p:cNvSpPr>
          <p:nvPr/>
        </p:nvSpPr>
        <p:spPr>
          <a:xfrm>
            <a:off x="2743200" y="1746941"/>
            <a:ext cx="12801600" cy="176359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Bahnschrift SemiCondensed" panose="020B0502040204020203" pitchFamily="34" charset="0"/>
              </a:rPr>
              <a:t>Title: Regression Analysis of Rainy Weather Dataset:</a:t>
            </a:r>
          </a:p>
          <a:p>
            <a:r>
              <a:rPr lang="en-US" sz="4800" b="1" dirty="0">
                <a:latin typeface="Bahnschrift SemiCondensed" panose="020B0502040204020203" pitchFamily="34" charset="0"/>
              </a:rPr>
              <a:t>Using Different Machine &amp; Deep Learning Models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2DED2F-99A4-4BFC-AED9-DC6FCED30052}"/>
              </a:ext>
            </a:extLst>
          </p:cNvPr>
          <p:cNvSpPr txBox="1"/>
          <p:nvPr/>
        </p:nvSpPr>
        <p:spPr>
          <a:xfrm>
            <a:off x="6706552" y="4184214"/>
            <a:ext cx="487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hnschrift SemiLight" panose="020B0502040204020203" pitchFamily="34" charset="0"/>
              </a:rPr>
              <a:t>Date: 25</a:t>
            </a:r>
            <a:r>
              <a:rPr lang="en-US" sz="2000" b="1" baseline="30000" dirty="0">
                <a:latin typeface="Bahnschrift SemiLight" panose="020B0502040204020203" pitchFamily="34" charset="0"/>
              </a:rPr>
              <a:t>th</a:t>
            </a:r>
            <a:r>
              <a:rPr lang="en-US" sz="2000" b="1" dirty="0">
                <a:latin typeface="Bahnschrift SemiLight" panose="020B0502040204020203" pitchFamily="34" charset="0"/>
              </a:rPr>
              <a:t> September, Wednesday, 2024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825492-AC1E-41FE-B3E0-5F5791530DE3}"/>
              </a:ext>
            </a:extLst>
          </p:cNvPr>
          <p:cNvCxnSpPr>
            <a:cxnSpLocks/>
          </p:cNvCxnSpPr>
          <p:nvPr/>
        </p:nvCxnSpPr>
        <p:spPr>
          <a:xfrm>
            <a:off x="2265078" y="4838700"/>
            <a:ext cx="140672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ubtitle 17">
            <a:extLst>
              <a:ext uri="{FF2B5EF4-FFF2-40B4-BE49-F238E27FC236}">
                <a16:creationId xmlns:a16="http://schemas.microsoft.com/office/drawing/2014/main" id="{8DFB0B91-9370-44EA-A3B4-BD3A037619EB}"/>
              </a:ext>
            </a:extLst>
          </p:cNvPr>
          <p:cNvSpPr txBox="1">
            <a:spLocks/>
          </p:cNvSpPr>
          <p:nvPr/>
        </p:nvSpPr>
        <p:spPr>
          <a:xfrm>
            <a:off x="6395326" y="5648338"/>
            <a:ext cx="9936986" cy="36564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latin typeface="Bahnschrift SemiLight" panose="020B0502040204020203" pitchFamily="34" charset="0"/>
              </a:rPr>
              <a:t>          Team Members: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87A437-2DA7-4440-8D8A-3EAA98C36954}"/>
              </a:ext>
            </a:extLst>
          </p:cNvPr>
          <p:cNvSpPr txBox="1"/>
          <p:nvPr/>
        </p:nvSpPr>
        <p:spPr>
          <a:xfrm>
            <a:off x="7353870" y="6460545"/>
            <a:ext cx="477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Light" panose="020B0502040204020203" pitchFamily="34" charset="0"/>
              </a:rPr>
              <a:t>Name: </a:t>
            </a:r>
            <a:r>
              <a:rPr lang="en-US" sz="2400" dirty="0">
                <a:latin typeface="Bahnschrift SemiLight" panose="020B0502040204020203" pitchFamily="34" charset="0"/>
              </a:rPr>
              <a:t>Misbahul Sheikh</a:t>
            </a:r>
          </a:p>
          <a:p>
            <a:r>
              <a:rPr lang="en-US" sz="2400" b="1" dirty="0">
                <a:latin typeface="Bahnschrift SemiLight" panose="020B0502040204020203" pitchFamily="34" charset="0"/>
              </a:rPr>
              <a:t>ID: </a:t>
            </a:r>
            <a:r>
              <a:rPr lang="en-US" sz="2400" dirty="0">
                <a:latin typeface="Bahnschrift SemiLight" panose="020B0502040204020203" pitchFamily="34" charset="0"/>
              </a:rPr>
              <a:t>20200204039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1FAD29-C6F9-4455-803E-D395FF453218}"/>
              </a:ext>
            </a:extLst>
          </p:cNvPr>
          <p:cNvSpPr txBox="1"/>
          <p:nvPr/>
        </p:nvSpPr>
        <p:spPr>
          <a:xfrm>
            <a:off x="7353870" y="7412937"/>
            <a:ext cx="477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Light" panose="020B0502040204020203" pitchFamily="34" charset="0"/>
              </a:rPr>
              <a:t>Name: </a:t>
            </a:r>
            <a:r>
              <a:rPr lang="en-US" sz="2400" dirty="0">
                <a:latin typeface="Bahnschrift SemiLight" panose="020B0502040204020203" pitchFamily="34" charset="0"/>
              </a:rPr>
              <a:t>Naushin Mamun</a:t>
            </a:r>
          </a:p>
          <a:p>
            <a:r>
              <a:rPr lang="en-US" sz="2400" b="1" dirty="0">
                <a:latin typeface="Bahnschrift SemiLight" panose="020B0502040204020203" pitchFamily="34" charset="0"/>
              </a:rPr>
              <a:t>ID: </a:t>
            </a:r>
            <a:r>
              <a:rPr lang="en-US" sz="2400" dirty="0">
                <a:latin typeface="Bahnschrift SemiLight" panose="020B0502040204020203" pitchFamily="34" charset="0"/>
              </a:rPr>
              <a:t>20200204010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675BB6-13C3-41DB-A818-8F27DF6F74D8}"/>
              </a:ext>
            </a:extLst>
          </p:cNvPr>
          <p:cNvSpPr txBox="1"/>
          <p:nvPr/>
        </p:nvSpPr>
        <p:spPr>
          <a:xfrm>
            <a:off x="7306337" y="8365329"/>
            <a:ext cx="477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ahnschrift SemiLight" panose="020B0502040204020203" pitchFamily="34" charset="0"/>
              </a:rPr>
              <a:t>Name: </a:t>
            </a:r>
            <a:r>
              <a:rPr lang="en-US" sz="2400" dirty="0" err="1">
                <a:latin typeface="Bahnschrift SemiLight" panose="020B0502040204020203" pitchFamily="34" charset="0"/>
              </a:rPr>
              <a:t>Nafisa</a:t>
            </a:r>
            <a:r>
              <a:rPr lang="en-US" sz="2400" dirty="0">
                <a:latin typeface="Bahnschrift SemiLight" panose="020B0502040204020203" pitchFamily="34" charset="0"/>
              </a:rPr>
              <a:t> </a:t>
            </a:r>
            <a:r>
              <a:rPr lang="en-US" sz="2400" dirty="0" err="1">
                <a:latin typeface="Bahnschrift SemiLight" panose="020B0502040204020203" pitchFamily="34" charset="0"/>
              </a:rPr>
              <a:t>Tasnim</a:t>
            </a:r>
            <a:r>
              <a:rPr lang="en-US" sz="2400" dirty="0">
                <a:latin typeface="Bahnschrift SemiLight" panose="020B0502040204020203" pitchFamily="34" charset="0"/>
              </a:rPr>
              <a:t> Neha</a:t>
            </a:r>
          </a:p>
          <a:p>
            <a:r>
              <a:rPr lang="en-US" sz="2400" b="1" dirty="0">
                <a:latin typeface="Bahnschrift SemiLight" panose="020B0502040204020203" pitchFamily="34" charset="0"/>
              </a:rPr>
              <a:t>ID: </a:t>
            </a:r>
            <a:r>
              <a:rPr lang="en-US" sz="2400" dirty="0">
                <a:latin typeface="Bahnschrift SemiLight" panose="020B0502040204020203" pitchFamily="34" charset="0"/>
              </a:rPr>
              <a:t>20200204020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9858" y="4338890"/>
            <a:ext cx="6580751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10500" dirty="0">
                <a:solidFill>
                  <a:srgbClr val="000000"/>
                </a:solidFill>
                <a:latin typeface="Bright Retro"/>
                <a:ea typeface="Bright Retro"/>
                <a:cs typeface="Bright Retro"/>
                <a:sym typeface="Bright Retro"/>
              </a:rPr>
              <a:t>Thank You!</a:t>
            </a:r>
          </a:p>
        </p:txBody>
      </p:sp>
      <p:sp>
        <p:nvSpPr>
          <p:cNvPr id="18" name="Freeform 18"/>
          <p:cNvSpPr/>
          <p:nvPr/>
        </p:nvSpPr>
        <p:spPr>
          <a:xfrm rot="-751179">
            <a:off x="13074073" y="-1931469"/>
            <a:ext cx="6632262" cy="7459599"/>
          </a:xfrm>
          <a:custGeom>
            <a:avLst/>
            <a:gdLst/>
            <a:ahLst/>
            <a:cxnLst/>
            <a:rect l="l" t="t" r="r" b="b"/>
            <a:pathLst>
              <a:path w="6632262" h="7459599">
                <a:moveTo>
                  <a:pt x="0" y="0"/>
                </a:moveTo>
                <a:lnTo>
                  <a:pt x="6632262" y="0"/>
                </a:lnTo>
                <a:lnTo>
                  <a:pt x="6632262" y="7459598"/>
                </a:lnTo>
                <a:lnTo>
                  <a:pt x="0" y="7459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id="{9300AD4E-9EC1-4FAA-8301-D9E45E75A8B7}"/>
              </a:ext>
            </a:extLst>
          </p:cNvPr>
          <p:cNvSpPr/>
          <p:nvPr/>
        </p:nvSpPr>
        <p:spPr>
          <a:xfrm rot="-3750952">
            <a:off x="11918883" y="6843586"/>
            <a:ext cx="4734042" cy="5350047"/>
          </a:xfrm>
          <a:custGeom>
            <a:avLst/>
            <a:gdLst/>
            <a:ahLst/>
            <a:cxnLst/>
            <a:rect l="l" t="t" r="r" b="b"/>
            <a:pathLst>
              <a:path w="2941236" h="1508052">
                <a:moveTo>
                  <a:pt x="0" y="0"/>
                </a:moveTo>
                <a:lnTo>
                  <a:pt x="2941236" y="0"/>
                </a:lnTo>
                <a:lnTo>
                  <a:pt x="2941236" y="1508052"/>
                </a:lnTo>
                <a:lnTo>
                  <a:pt x="0" y="1508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55557-F4A0-449F-A92F-F6C6E6DC2D20}"/>
              </a:ext>
            </a:extLst>
          </p:cNvPr>
          <p:cNvSpPr txBox="1"/>
          <p:nvPr/>
        </p:nvSpPr>
        <p:spPr>
          <a:xfrm>
            <a:off x="8986744" y="95425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7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133600" y="3322824"/>
            <a:ext cx="6875119" cy="3641351"/>
            <a:chOff x="0" y="0"/>
            <a:chExt cx="2244826" cy="1161879"/>
          </a:xfrm>
        </p:grpSpPr>
        <p:sp>
          <p:nvSpPr>
            <p:cNvPr id="4" name="Freeform 4"/>
            <p:cNvSpPr/>
            <p:nvPr/>
          </p:nvSpPr>
          <p:spPr>
            <a:xfrm>
              <a:off x="12700" y="12700"/>
              <a:ext cx="2180056" cy="1093299"/>
            </a:xfrm>
            <a:custGeom>
              <a:avLst/>
              <a:gdLst/>
              <a:ahLst/>
              <a:cxnLst/>
              <a:rect l="l" t="t" r="r" b="b"/>
              <a:pathLst>
                <a:path w="2180056" h="1093299">
                  <a:moveTo>
                    <a:pt x="146050" y="1093299"/>
                  </a:moveTo>
                  <a:lnTo>
                    <a:pt x="2034006" y="1093299"/>
                  </a:lnTo>
                  <a:cubicBezTo>
                    <a:pt x="2114016" y="1093299"/>
                    <a:pt x="2180056" y="1027259"/>
                    <a:pt x="2180056" y="947249"/>
                  </a:cubicBezTo>
                  <a:lnTo>
                    <a:pt x="2180056" y="146050"/>
                  </a:lnTo>
                  <a:cubicBezTo>
                    <a:pt x="2180056" y="66040"/>
                    <a:pt x="2114016" y="0"/>
                    <a:pt x="203400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947249"/>
                  </a:lnTo>
                  <a:cubicBezTo>
                    <a:pt x="0" y="1028529"/>
                    <a:pt x="66040" y="1093299"/>
                    <a:pt x="146050" y="1093299"/>
                  </a:cubicBezTo>
                  <a:close/>
                </a:path>
              </a:pathLst>
            </a:custGeom>
            <a:solidFill>
              <a:srgbClr val="FFF6EC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244826" cy="1161879"/>
            </a:xfrm>
            <a:custGeom>
              <a:avLst/>
              <a:gdLst/>
              <a:ahLst/>
              <a:cxnLst/>
              <a:rect l="l" t="t" r="r" b="b"/>
              <a:pathLst>
                <a:path w="2244826" h="1161879">
                  <a:moveTo>
                    <a:pt x="2181326" y="74930"/>
                  </a:moveTo>
                  <a:cubicBezTo>
                    <a:pt x="2153386" y="30480"/>
                    <a:pt x="2103856" y="0"/>
                    <a:pt x="204670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59949"/>
                  </a:lnTo>
                  <a:cubicBezTo>
                    <a:pt x="0" y="1012019"/>
                    <a:pt x="25400" y="1057739"/>
                    <a:pt x="63500" y="1086949"/>
                  </a:cubicBezTo>
                  <a:cubicBezTo>
                    <a:pt x="91440" y="1131399"/>
                    <a:pt x="140970" y="1161879"/>
                    <a:pt x="200759" y="1161879"/>
                  </a:cubicBezTo>
                  <a:lnTo>
                    <a:pt x="2086076" y="1161879"/>
                  </a:lnTo>
                  <a:cubicBezTo>
                    <a:pt x="2173706" y="1161879"/>
                    <a:pt x="2244826" y="1090759"/>
                    <a:pt x="2244826" y="1003129"/>
                  </a:cubicBezTo>
                  <a:lnTo>
                    <a:pt x="2244826" y="199249"/>
                  </a:lnTo>
                  <a:cubicBezTo>
                    <a:pt x="2244826" y="149860"/>
                    <a:pt x="2219426" y="104140"/>
                    <a:pt x="2181326" y="74930"/>
                  </a:cubicBezTo>
                  <a:close/>
                  <a:moveTo>
                    <a:pt x="12700" y="959949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046706" y="12700"/>
                  </a:lnTo>
                  <a:cubicBezTo>
                    <a:pt x="2126716" y="12700"/>
                    <a:pt x="2192756" y="78740"/>
                    <a:pt x="2192756" y="158750"/>
                  </a:cubicBezTo>
                  <a:lnTo>
                    <a:pt x="2192756" y="959949"/>
                  </a:lnTo>
                  <a:cubicBezTo>
                    <a:pt x="2192756" y="1039959"/>
                    <a:pt x="2126716" y="1105999"/>
                    <a:pt x="2046706" y="1105999"/>
                  </a:cubicBezTo>
                  <a:lnTo>
                    <a:pt x="158750" y="1105999"/>
                  </a:lnTo>
                  <a:cubicBezTo>
                    <a:pt x="78740" y="1105999"/>
                    <a:pt x="12700" y="1041229"/>
                    <a:pt x="12700" y="95994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3" name="TextBox 9">
            <a:extLst>
              <a:ext uri="{FF2B5EF4-FFF2-40B4-BE49-F238E27FC236}">
                <a16:creationId xmlns:a16="http://schemas.microsoft.com/office/drawing/2014/main" id="{F2991E38-BCEC-449D-BD7D-986A9DEFC770}"/>
              </a:ext>
            </a:extLst>
          </p:cNvPr>
          <p:cNvSpPr txBox="1"/>
          <p:nvPr/>
        </p:nvSpPr>
        <p:spPr>
          <a:xfrm>
            <a:off x="3446119" y="3814213"/>
            <a:ext cx="7126463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10500" dirty="0">
                <a:solidFill>
                  <a:srgbClr val="000000"/>
                </a:solidFill>
                <a:latin typeface="Bright Retro"/>
                <a:ea typeface="Bright Retro"/>
                <a:cs typeface="Bright Retro"/>
                <a:sym typeface="Bright Retro"/>
              </a:rPr>
              <a:t>Table of Content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2E429A-0311-4BA6-92C5-80517D930647}"/>
              </a:ext>
            </a:extLst>
          </p:cNvPr>
          <p:cNvSpPr txBox="1"/>
          <p:nvPr/>
        </p:nvSpPr>
        <p:spPr>
          <a:xfrm>
            <a:off x="11277600" y="1033640"/>
            <a:ext cx="533400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Abstract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Motivation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Literature Review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Methodology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Collection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Processing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Feature Extraction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Data Splitting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Result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References</a:t>
            </a:r>
          </a:p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</a:p>
          <a:p>
            <a:endParaRPr lang="en-US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Freeform 29">
            <a:extLst>
              <a:ext uri="{FF2B5EF4-FFF2-40B4-BE49-F238E27FC236}">
                <a16:creationId xmlns:a16="http://schemas.microsoft.com/office/drawing/2014/main" id="{AA39C5BB-9B2D-4702-9251-3A6AE18B1EB2}"/>
              </a:ext>
            </a:extLst>
          </p:cNvPr>
          <p:cNvSpPr/>
          <p:nvPr/>
        </p:nvSpPr>
        <p:spPr>
          <a:xfrm rot="-5400000">
            <a:off x="9058027" y="4672961"/>
            <a:ext cx="979108" cy="975548"/>
          </a:xfrm>
          <a:custGeom>
            <a:avLst/>
            <a:gdLst/>
            <a:ahLst/>
            <a:cxnLst/>
            <a:rect l="l" t="t" r="r" b="b"/>
            <a:pathLst>
              <a:path w="979108" h="975548">
                <a:moveTo>
                  <a:pt x="0" y="0"/>
                </a:moveTo>
                <a:lnTo>
                  <a:pt x="979108" y="0"/>
                </a:lnTo>
                <a:lnTo>
                  <a:pt x="979108" y="975548"/>
                </a:lnTo>
                <a:lnTo>
                  <a:pt x="0" y="9755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3">
            <a:extLst>
              <a:ext uri="{FF2B5EF4-FFF2-40B4-BE49-F238E27FC236}">
                <a16:creationId xmlns:a16="http://schemas.microsoft.com/office/drawing/2014/main" id="{98344D2B-5B81-47E6-BD7D-33531EE3018D}"/>
              </a:ext>
            </a:extLst>
          </p:cNvPr>
          <p:cNvGrpSpPr/>
          <p:nvPr/>
        </p:nvGrpSpPr>
        <p:grpSpPr>
          <a:xfrm>
            <a:off x="5706440" y="1181100"/>
            <a:ext cx="6875119" cy="2251421"/>
            <a:chOff x="0" y="0"/>
            <a:chExt cx="2244826" cy="1161879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89628CFB-13E9-4370-8762-F4AB71FAE654}"/>
                </a:ext>
              </a:extLst>
            </p:cNvPr>
            <p:cNvSpPr/>
            <p:nvPr/>
          </p:nvSpPr>
          <p:spPr>
            <a:xfrm>
              <a:off x="12700" y="12700"/>
              <a:ext cx="2180056" cy="1093299"/>
            </a:xfrm>
            <a:custGeom>
              <a:avLst/>
              <a:gdLst/>
              <a:ahLst/>
              <a:cxnLst/>
              <a:rect l="l" t="t" r="r" b="b"/>
              <a:pathLst>
                <a:path w="2180056" h="1093299">
                  <a:moveTo>
                    <a:pt x="146050" y="1093299"/>
                  </a:moveTo>
                  <a:lnTo>
                    <a:pt x="2034006" y="1093299"/>
                  </a:lnTo>
                  <a:cubicBezTo>
                    <a:pt x="2114016" y="1093299"/>
                    <a:pt x="2180056" y="1027259"/>
                    <a:pt x="2180056" y="947249"/>
                  </a:cubicBezTo>
                  <a:lnTo>
                    <a:pt x="2180056" y="146050"/>
                  </a:lnTo>
                  <a:cubicBezTo>
                    <a:pt x="2180056" y="66040"/>
                    <a:pt x="2114016" y="0"/>
                    <a:pt x="203400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947249"/>
                  </a:lnTo>
                  <a:cubicBezTo>
                    <a:pt x="0" y="1028529"/>
                    <a:pt x="66040" y="1093299"/>
                    <a:pt x="146050" y="1093299"/>
                  </a:cubicBezTo>
                  <a:close/>
                </a:path>
              </a:pathLst>
            </a:custGeom>
            <a:solidFill>
              <a:srgbClr val="FFF6EC"/>
            </a:solidFill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F60D6F2-8437-44C4-A3D2-3EAB859A0982}"/>
                </a:ext>
              </a:extLst>
            </p:cNvPr>
            <p:cNvSpPr/>
            <p:nvPr/>
          </p:nvSpPr>
          <p:spPr>
            <a:xfrm>
              <a:off x="0" y="0"/>
              <a:ext cx="2244826" cy="1161879"/>
            </a:xfrm>
            <a:custGeom>
              <a:avLst/>
              <a:gdLst/>
              <a:ahLst/>
              <a:cxnLst/>
              <a:rect l="l" t="t" r="r" b="b"/>
              <a:pathLst>
                <a:path w="2244826" h="1161879">
                  <a:moveTo>
                    <a:pt x="2181326" y="74930"/>
                  </a:moveTo>
                  <a:cubicBezTo>
                    <a:pt x="2153386" y="30480"/>
                    <a:pt x="2103856" y="0"/>
                    <a:pt x="204670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59949"/>
                  </a:lnTo>
                  <a:cubicBezTo>
                    <a:pt x="0" y="1012019"/>
                    <a:pt x="25400" y="1057739"/>
                    <a:pt x="63500" y="1086949"/>
                  </a:cubicBezTo>
                  <a:cubicBezTo>
                    <a:pt x="91440" y="1131399"/>
                    <a:pt x="140970" y="1161879"/>
                    <a:pt x="200759" y="1161879"/>
                  </a:cubicBezTo>
                  <a:lnTo>
                    <a:pt x="2086076" y="1161879"/>
                  </a:lnTo>
                  <a:cubicBezTo>
                    <a:pt x="2173706" y="1161879"/>
                    <a:pt x="2244826" y="1090759"/>
                    <a:pt x="2244826" y="1003129"/>
                  </a:cubicBezTo>
                  <a:lnTo>
                    <a:pt x="2244826" y="199249"/>
                  </a:lnTo>
                  <a:cubicBezTo>
                    <a:pt x="2244826" y="149860"/>
                    <a:pt x="2219426" y="104140"/>
                    <a:pt x="2181326" y="74930"/>
                  </a:cubicBezTo>
                  <a:close/>
                  <a:moveTo>
                    <a:pt x="12700" y="959949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046706" y="12700"/>
                  </a:lnTo>
                  <a:cubicBezTo>
                    <a:pt x="2126716" y="12700"/>
                    <a:pt x="2192756" y="78740"/>
                    <a:pt x="2192756" y="158750"/>
                  </a:cubicBezTo>
                  <a:lnTo>
                    <a:pt x="2192756" y="959949"/>
                  </a:lnTo>
                  <a:cubicBezTo>
                    <a:pt x="2192756" y="1039959"/>
                    <a:pt x="2126716" y="1105999"/>
                    <a:pt x="2046706" y="1105999"/>
                  </a:cubicBezTo>
                  <a:lnTo>
                    <a:pt x="158750" y="1105999"/>
                  </a:lnTo>
                  <a:cubicBezTo>
                    <a:pt x="78740" y="1105999"/>
                    <a:pt x="12700" y="1041229"/>
                    <a:pt x="12700" y="95994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6E957ED4-6162-4541-AB62-A3BE4830FF74}"/>
              </a:ext>
            </a:extLst>
          </p:cNvPr>
          <p:cNvSpPr txBox="1"/>
          <p:nvPr/>
        </p:nvSpPr>
        <p:spPr>
          <a:xfrm>
            <a:off x="7010401" y="1633549"/>
            <a:ext cx="472440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10500" dirty="0">
                <a:solidFill>
                  <a:srgbClr val="000000"/>
                </a:solidFill>
                <a:latin typeface="Bright Retro"/>
                <a:ea typeface="Bright Retro"/>
                <a:cs typeface="Bright Retro"/>
                <a:sym typeface="Bright Retro"/>
              </a:rPr>
              <a:t>Abstract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B7C46A-E466-48A1-94D4-6D8BF32B9088}"/>
              </a:ext>
            </a:extLst>
          </p:cNvPr>
          <p:cNvSpPr txBox="1"/>
          <p:nvPr/>
        </p:nvSpPr>
        <p:spPr>
          <a:xfrm>
            <a:off x="3962400" y="4108631"/>
            <a:ext cx="11695101" cy="3236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Regression analysis on rainy weather data using machine learning and deep learning models.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Predict continuous variables related to rainfall.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Models were thoroughly trained and validated for robustness.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SemiBold" panose="020B0502040204020203" pitchFamily="34" charset="0"/>
              </a:rPr>
              <a:t>Deep learning models worked best for predicting rainfall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BA22501-9C01-49E5-A780-642EE2203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Freeform 2">
            <a:extLst>
              <a:ext uri="{FF2B5EF4-FFF2-40B4-BE49-F238E27FC236}">
                <a16:creationId xmlns:a16="http://schemas.microsoft.com/office/drawing/2014/main" id="{4353C210-876F-47C0-B7A6-2B0147148F17}"/>
              </a:ext>
            </a:extLst>
          </p:cNvPr>
          <p:cNvSpPr/>
          <p:nvPr/>
        </p:nvSpPr>
        <p:spPr>
          <a:xfrm rot="2765800">
            <a:off x="14496945" y="5484099"/>
            <a:ext cx="5463727" cy="6145296"/>
          </a:xfrm>
          <a:custGeom>
            <a:avLst/>
            <a:gdLst/>
            <a:ahLst/>
            <a:cxnLst/>
            <a:rect l="l" t="t" r="r" b="b"/>
            <a:pathLst>
              <a:path w="5463727" h="6145296">
                <a:moveTo>
                  <a:pt x="0" y="0"/>
                </a:moveTo>
                <a:lnTo>
                  <a:pt x="5463727" y="0"/>
                </a:lnTo>
                <a:lnTo>
                  <a:pt x="5463727" y="6145296"/>
                </a:lnTo>
                <a:lnTo>
                  <a:pt x="0" y="6145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8A40FE-8290-4178-85AF-2DC2EEBBC824}"/>
              </a:ext>
            </a:extLst>
          </p:cNvPr>
          <p:cNvSpPr txBox="1"/>
          <p:nvPr/>
        </p:nvSpPr>
        <p:spPr>
          <a:xfrm>
            <a:off x="8986744" y="95425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7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248700">
            <a:off x="-1633822" y="-3578907"/>
            <a:ext cx="5618954" cy="7706795"/>
          </a:xfrm>
          <a:custGeom>
            <a:avLst/>
            <a:gdLst/>
            <a:ahLst/>
            <a:cxnLst/>
            <a:rect l="l" t="t" r="r" b="b"/>
            <a:pathLst>
              <a:path w="5618954" h="7706795">
                <a:moveTo>
                  <a:pt x="0" y="0"/>
                </a:moveTo>
                <a:lnTo>
                  <a:pt x="5618954" y="0"/>
                </a:lnTo>
                <a:lnTo>
                  <a:pt x="5618954" y="7706795"/>
                </a:lnTo>
                <a:lnTo>
                  <a:pt x="0" y="7706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40CEACEE-5B66-4379-AED9-B660E0484D9D}"/>
              </a:ext>
            </a:extLst>
          </p:cNvPr>
          <p:cNvGrpSpPr/>
          <p:nvPr/>
        </p:nvGrpSpPr>
        <p:grpSpPr>
          <a:xfrm>
            <a:off x="5562600" y="1028700"/>
            <a:ext cx="6875119" cy="2251421"/>
            <a:chOff x="0" y="0"/>
            <a:chExt cx="2244826" cy="1161879"/>
          </a:xfrm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3432B5B5-F455-45F3-931E-F86BF669601A}"/>
                </a:ext>
              </a:extLst>
            </p:cNvPr>
            <p:cNvSpPr/>
            <p:nvPr/>
          </p:nvSpPr>
          <p:spPr>
            <a:xfrm>
              <a:off x="12700" y="12700"/>
              <a:ext cx="2180056" cy="1093299"/>
            </a:xfrm>
            <a:custGeom>
              <a:avLst/>
              <a:gdLst/>
              <a:ahLst/>
              <a:cxnLst/>
              <a:rect l="l" t="t" r="r" b="b"/>
              <a:pathLst>
                <a:path w="2180056" h="1093299">
                  <a:moveTo>
                    <a:pt x="146050" y="1093299"/>
                  </a:moveTo>
                  <a:lnTo>
                    <a:pt x="2034006" y="1093299"/>
                  </a:lnTo>
                  <a:cubicBezTo>
                    <a:pt x="2114016" y="1093299"/>
                    <a:pt x="2180056" y="1027259"/>
                    <a:pt x="2180056" y="947249"/>
                  </a:cubicBezTo>
                  <a:lnTo>
                    <a:pt x="2180056" y="146050"/>
                  </a:lnTo>
                  <a:cubicBezTo>
                    <a:pt x="2180056" y="66040"/>
                    <a:pt x="2114016" y="0"/>
                    <a:pt x="203400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947249"/>
                  </a:lnTo>
                  <a:cubicBezTo>
                    <a:pt x="0" y="1028529"/>
                    <a:pt x="66040" y="1093299"/>
                    <a:pt x="146050" y="1093299"/>
                  </a:cubicBezTo>
                  <a:close/>
                </a:path>
              </a:pathLst>
            </a:custGeom>
            <a:solidFill>
              <a:srgbClr val="FFF6EC"/>
            </a:solidFill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F185E80-5ACB-43D8-9081-BFBA20E15DC6}"/>
                </a:ext>
              </a:extLst>
            </p:cNvPr>
            <p:cNvSpPr/>
            <p:nvPr/>
          </p:nvSpPr>
          <p:spPr>
            <a:xfrm>
              <a:off x="0" y="0"/>
              <a:ext cx="2244826" cy="1161879"/>
            </a:xfrm>
            <a:custGeom>
              <a:avLst/>
              <a:gdLst/>
              <a:ahLst/>
              <a:cxnLst/>
              <a:rect l="l" t="t" r="r" b="b"/>
              <a:pathLst>
                <a:path w="2244826" h="1161879">
                  <a:moveTo>
                    <a:pt x="2181326" y="74930"/>
                  </a:moveTo>
                  <a:cubicBezTo>
                    <a:pt x="2153386" y="30480"/>
                    <a:pt x="2103856" y="0"/>
                    <a:pt x="204670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59949"/>
                  </a:lnTo>
                  <a:cubicBezTo>
                    <a:pt x="0" y="1012019"/>
                    <a:pt x="25400" y="1057739"/>
                    <a:pt x="63500" y="1086949"/>
                  </a:cubicBezTo>
                  <a:cubicBezTo>
                    <a:pt x="91440" y="1131399"/>
                    <a:pt x="140970" y="1161879"/>
                    <a:pt x="200759" y="1161879"/>
                  </a:cubicBezTo>
                  <a:lnTo>
                    <a:pt x="2086076" y="1161879"/>
                  </a:lnTo>
                  <a:cubicBezTo>
                    <a:pt x="2173706" y="1161879"/>
                    <a:pt x="2244826" y="1090759"/>
                    <a:pt x="2244826" y="1003129"/>
                  </a:cubicBezTo>
                  <a:lnTo>
                    <a:pt x="2244826" y="199249"/>
                  </a:lnTo>
                  <a:cubicBezTo>
                    <a:pt x="2244826" y="149860"/>
                    <a:pt x="2219426" y="104140"/>
                    <a:pt x="2181326" y="74930"/>
                  </a:cubicBezTo>
                  <a:close/>
                  <a:moveTo>
                    <a:pt x="12700" y="959949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046706" y="12700"/>
                  </a:lnTo>
                  <a:cubicBezTo>
                    <a:pt x="2126716" y="12700"/>
                    <a:pt x="2192756" y="78740"/>
                    <a:pt x="2192756" y="158750"/>
                  </a:cubicBezTo>
                  <a:lnTo>
                    <a:pt x="2192756" y="959949"/>
                  </a:lnTo>
                  <a:cubicBezTo>
                    <a:pt x="2192756" y="1039959"/>
                    <a:pt x="2126716" y="1105999"/>
                    <a:pt x="2046706" y="1105999"/>
                  </a:cubicBezTo>
                  <a:lnTo>
                    <a:pt x="158750" y="1105999"/>
                  </a:lnTo>
                  <a:cubicBezTo>
                    <a:pt x="78740" y="1105999"/>
                    <a:pt x="12700" y="1041229"/>
                    <a:pt x="12700" y="95994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CFB8E553-EDE4-464E-A20D-F41542EFCFD3}"/>
              </a:ext>
            </a:extLst>
          </p:cNvPr>
          <p:cNvSpPr txBox="1"/>
          <p:nvPr/>
        </p:nvSpPr>
        <p:spPr>
          <a:xfrm>
            <a:off x="6400800" y="1481149"/>
            <a:ext cx="7126463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10500" dirty="0">
                <a:solidFill>
                  <a:srgbClr val="000000"/>
                </a:solidFill>
                <a:latin typeface="Bright Retro"/>
                <a:ea typeface="Bright Retro"/>
                <a:cs typeface="Bright Retro"/>
                <a:sym typeface="Bright Retro"/>
              </a:rPr>
              <a:t>Motivation</a:t>
            </a:r>
          </a:p>
        </p:txBody>
      </p:sp>
      <p:sp>
        <p:nvSpPr>
          <p:cNvPr id="19" name="Freeform 25">
            <a:extLst>
              <a:ext uri="{FF2B5EF4-FFF2-40B4-BE49-F238E27FC236}">
                <a16:creationId xmlns:a16="http://schemas.microsoft.com/office/drawing/2014/main" id="{57CD0167-AC01-4A6A-9D55-C3918DD4AF84}"/>
              </a:ext>
            </a:extLst>
          </p:cNvPr>
          <p:cNvSpPr/>
          <p:nvPr/>
        </p:nvSpPr>
        <p:spPr>
          <a:xfrm>
            <a:off x="2667000" y="3596053"/>
            <a:ext cx="13178825" cy="5630018"/>
          </a:xfrm>
          <a:custGeom>
            <a:avLst/>
            <a:gdLst>
              <a:gd name="connsiteX0" fmla="*/ 21820 w 13178825"/>
              <a:gd name="connsiteY0" fmla="*/ 0 h 5630018"/>
              <a:gd name="connsiteX1" fmla="*/ 844497 w 13178825"/>
              <a:gd name="connsiteY1" fmla="*/ 0 h 5630018"/>
              <a:gd name="connsiteX2" fmla="*/ 1798526 w 13178825"/>
              <a:gd name="connsiteY2" fmla="*/ 0 h 5630018"/>
              <a:gd name="connsiteX3" fmla="*/ 2621204 w 13178825"/>
              <a:gd name="connsiteY3" fmla="*/ 0 h 5630018"/>
              <a:gd name="connsiteX4" fmla="*/ 3575233 w 13178825"/>
              <a:gd name="connsiteY4" fmla="*/ 0 h 5630018"/>
              <a:gd name="connsiteX5" fmla="*/ 4266558 w 13178825"/>
              <a:gd name="connsiteY5" fmla="*/ 0 h 5630018"/>
              <a:gd name="connsiteX6" fmla="*/ 4563828 w 13178825"/>
              <a:gd name="connsiteY6" fmla="*/ 0 h 5630018"/>
              <a:gd name="connsiteX7" fmla="*/ 5386506 w 13178825"/>
              <a:gd name="connsiteY7" fmla="*/ 0 h 5630018"/>
              <a:gd name="connsiteX8" fmla="*/ 6077831 w 13178825"/>
              <a:gd name="connsiteY8" fmla="*/ 0 h 5630018"/>
              <a:gd name="connsiteX9" fmla="*/ 6375101 w 13178825"/>
              <a:gd name="connsiteY9" fmla="*/ 0 h 5630018"/>
              <a:gd name="connsiteX10" fmla="*/ 7329130 w 13178825"/>
              <a:gd name="connsiteY10" fmla="*/ 0 h 5630018"/>
              <a:gd name="connsiteX11" fmla="*/ 8283159 w 13178825"/>
              <a:gd name="connsiteY11" fmla="*/ 0 h 5630018"/>
              <a:gd name="connsiteX12" fmla="*/ 9105837 w 13178825"/>
              <a:gd name="connsiteY12" fmla="*/ 0 h 5630018"/>
              <a:gd name="connsiteX13" fmla="*/ 9534459 w 13178825"/>
              <a:gd name="connsiteY13" fmla="*/ 0 h 5630018"/>
              <a:gd name="connsiteX14" fmla="*/ 10488488 w 13178825"/>
              <a:gd name="connsiteY14" fmla="*/ 0 h 5630018"/>
              <a:gd name="connsiteX15" fmla="*/ 10917109 w 13178825"/>
              <a:gd name="connsiteY15" fmla="*/ 0 h 5630018"/>
              <a:gd name="connsiteX16" fmla="*/ 11477083 w 13178825"/>
              <a:gd name="connsiteY16" fmla="*/ 0 h 5630018"/>
              <a:gd name="connsiteX17" fmla="*/ 11905705 w 13178825"/>
              <a:gd name="connsiteY17" fmla="*/ 0 h 5630018"/>
              <a:gd name="connsiteX18" fmla="*/ 13157004 w 13178825"/>
              <a:gd name="connsiteY18" fmla="*/ 0 h 5630018"/>
              <a:gd name="connsiteX19" fmla="*/ 13172433 w 13178825"/>
              <a:gd name="connsiteY19" fmla="*/ 33385 h 5630018"/>
              <a:gd name="connsiteX20" fmla="*/ 13178825 w 13178825"/>
              <a:gd name="connsiteY20" fmla="*/ 113982 h 5630018"/>
              <a:gd name="connsiteX21" fmla="*/ 13178825 w 13178825"/>
              <a:gd name="connsiteY21" fmla="*/ 897280 h 5630018"/>
              <a:gd name="connsiteX22" fmla="*/ 13178825 w 13178825"/>
              <a:gd name="connsiteY22" fmla="*/ 1572536 h 5630018"/>
              <a:gd name="connsiteX23" fmla="*/ 13178825 w 13178825"/>
              <a:gd name="connsiteY23" fmla="*/ 2301813 h 5630018"/>
              <a:gd name="connsiteX24" fmla="*/ 13178825 w 13178825"/>
              <a:gd name="connsiteY24" fmla="*/ 3085111 h 5630018"/>
              <a:gd name="connsiteX25" fmla="*/ 13178825 w 13178825"/>
              <a:gd name="connsiteY25" fmla="*/ 3760368 h 5630018"/>
              <a:gd name="connsiteX26" fmla="*/ 13178825 w 13178825"/>
              <a:gd name="connsiteY26" fmla="*/ 4381604 h 5630018"/>
              <a:gd name="connsiteX27" fmla="*/ 13178825 w 13178825"/>
              <a:gd name="connsiteY27" fmla="*/ 5516035 h 5630018"/>
              <a:gd name="connsiteX28" fmla="*/ 13172433 w 13178825"/>
              <a:gd name="connsiteY28" fmla="*/ 5596632 h 5630018"/>
              <a:gd name="connsiteX29" fmla="*/ 13157004 w 13178825"/>
              <a:gd name="connsiteY29" fmla="*/ 5630018 h 5630018"/>
              <a:gd name="connsiteX30" fmla="*/ 12465679 w 13178825"/>
              <a:gd name="connsiteY30" fmla="*/ 5630018 h 5630018"/>
              <a:gd name="connsiteX31" fmla="*/ 11774353 w 13178825"/>
              <a:gd name="connsiteY31" fmla="*/ 5630018 h 5630018"/>
              <a:gd name="connsiteX32" fmla="*/ 11083028 w 13178825"/>
              <a:gd name="connsiteY32" fmla="*/ 5630018 h 5630018"/>
              <a:gd name="connsiteX33" fmla="*/ 10128998 w 13178825"/>
              <a:gd name="connsiteY33" fmla="*/ 5630018 h 5630018"/>
              <a:gd name="connsiteX34" fmla="*/ 9700377 w 13178825"/>
              <a:gd name="connsiteY34" fmla="*/ 5630018 h 5630018"/>
              <a:gd name="connsiteX35" fmla="*/ 8877699 w 13178825"/>
              <a:gd name="connsiteY35" fmla="*/ 5630018 h 5630018"/>
              <a:gd name="connsiteX36" fmla="*/ 7923670 w 13178825"/>
              <a:gd name="connsiteY36" fmla="*/ 5630018 h 5630018"/>
              <a:gd name="connsiteX37" fmla="*/ 7232345 w 13178825"/>
              <a:gd name="connsiteY37" fmla="*/ 5630018 h 5630018"/>
              <a:gd name="connsiteX38" fmla="*/ 6541019 w 13178825"/>
              <a:gd name="connsiteY38" fmla="*/ 5630018 h 5630018"/>
              <a:gd name="connsiteX39" fmla="*/ 5981046 w 13178825"/>
              <a:gd name="connsiteY39" fmla="*/ 5630018 h 5630018"/>
              <a:gd name="connsiteX40" fmla="*/ 5421072 w 13178825"/>
              <a:gd name="connsiteY40" fmla="*/ 5630018 h 5630018"/>
              <a:gd name="connsiteX41" fmla="*/ 4861098 w 13178825"/>
              <a:gd name="connsiteY41" fmla="*/ 5630018 h 5630018"/>
              <a:gd name="connsiteX42" fmla="*/ 4169773 w 13178825"/>
              <a:gd name="connsiteY42" fmla="*/ 5630018 h 5630018"/>
              <a:gd name="connsiteX43" fmla="*/ 3215744 w 13178825"/>
              <a:gd name="connsiteY43" fmla="*/ 5630018 h 5630018"/>
              <a:gd name="connsiteX44" fmla="*/ 2261715 w 13178825"/>
              <a:gd name="connsiteY44" fmla="*/ 5630018 h 5630018"/>
              <a:gd name="connsiteX45" fmla="*/ 1439037 w 13178825"/>
              <a:gd name="connsiteY45" fmla="*/ 5630018 h 5630018"/>
              <a:gd name="connsiteX46" fmla="*/ 21820 w 13178825"/>
              <a:gd name="connsiteY46" fmla="*/ 5630018 h 5630018"/>
              <a:gd name="connsiteX47" fmla="*/ 6391 w 13178825"/>
              <a:gd name="connsiteY47" fmla="*/ 5596632 h 5630018"/>
              <a:gd name="connsiteX48" fmla="*/ 0 w 13178825"/>
              <a:gd name="connsiteY48" fmla="*/ 5516035 h 5630018"/>
              <a:gd name="connsiteX49" fmla="*/ 0 w 13178825"/>
              <a:gd name="connsiteY49" fmla="*/ 4786758 h 5630018"/>
              <a:gd name="connsiteX50" fmla="*/ 0 w 13178825"/>
              <a:gd name="connsiteY50" fmla="*/ 4165522 h 5630018"/>
              <a:gd name="connsiteX51" fmla="*/ 0 w 13178825"/>
              <a:gd name="connsiteY51" fmla="*/ 3436245 h 5630018"/>
              <a:gd name="connsiteX52" fmla="*/ 0 w 13178825"/>
              <a:gd name="connsiteY52" fmla="*/ 2869029 h 5630018"/>
              <a:gd name="connsiteX53" fmla="*/ 0 w 13178825"/>
              <a:gd name="connsiteY53" fmla="*/ 2301813 h 5630018"/>
              <a:gd name="connsiteX54" fmla="*/ 0 w 13178825"/>
              <a:gd name="connsiteY54" fmla="*/ 1518516 h 5630018"/>
              <a:gd name="connsiteX55" fmla="*/ 0 w 13178825"/>
              <a:gd name="connsiteY55" fmla="*/ 951300 h 5630018"/>
              <a:gd name="connsiteX56" fmla="*/ 0 w 13178825"/>
              <a:gd name="connsiteY56" fmla="*/ 113982 h 5630018"/>
              <a:gd name="connsiteX57" fmla="*/ 6391 w 13178825"/>
              <a:gd name="connsiteY57" fmla="*/ 33385 h 5630018"/>
              <a:gd name="connsiteX58" fmla="*/ 21820 w 13178825"/>
              <a:gd name="connsiteY58" fmla="*/ 0 h 563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178825" h="5630018" fill="none" extrusionOk="0">
                <a:moveTo>
                  <a:pt x="21820" y="0"/>
                </a:moveTo>
                <a:cubicBezTo>
                  <a:pt x="245744" y="5709"/>
                  <a:pt x="445508" y="40301"/>
                  <a:pt x="844497" y="0"/>
                </a:cubicBezTo>
                <a:cubicBezTo>
                  <a:pt x="1243486" y="-40301"/>
                  <a:pt x="1497240" y="14999"/>
                  <a:pt x="1798526" y="0"/>
                </a:cubicBezTo>
                <a:cubicBezTo>
                  <a:pt x="2099812" y="-14999"/>
                  <a:pt x="2322413" y="-27523"/>
                  <a:pt x="2621204" y="0"/>
                </a:cubicBezTo>
                <a:cubicBezTo>
                  <a:pt x="2919995" y="27523"/>
                  <a:pt x="3376974" y="-42187"/>
                  <a:pt x="3575233" y="0"/>
                </a:cubicBezTo>
                <a:cubicBezTo>
                  <a:pt x="3773492" y="42187"/>
                  <a:pt x="4049547" y="-17544"/>
                  <a:pt x="4266558" y="0"/>
                </a:cubicBezTo>
                <a:cubicBezTo>
                  <a:pt x="4483569" y="17544"/>
                  <a:pt x="4446060" y="-7330"/>
                  <a:pt x="4563828" y="0"/>
                </a:cubicBezTo>
                <a:cubicBezTo>
                  <a:pt x="4681596" y="7330"/>
                  <a:pt x="4998912" y="-38387"/>
                  <a:pt x="5386506" y="0"/>
                </a:cubicBezTo>
                <a:cubicBezTo>
                  <a:pt x="5774100" y="38387"/>
                  <a:pt x="5867070" y="-16065"/>
                  <a:pt x="6077831" y="0"/>
                </a:cubicBezTo>
                <a:cubicBezTo>
                  <a:pt x="6288592" y="16065"/>
                  <a:pt x="6237610" y="2372"/>
                  <a:pt x="6375101" y="0"/>
                </a:cubicBezTo>
                <a:cubicBezTo>
                  <a:pt x="6512592" y="-2372"/>
                  <a:pt x="6891940" y="6018"/>
                  <a:pt x="7329130" y="0"/>
                </a:cubicBezTo>
                <a:cubicBezTo>
                  <a:pt x="7766320" y="-6018"/>
                  <a:pt x="7813260" y="25059"/>
                  <a:pt x="8283159" y="0"/>
                </a:cubicBezTo>
                <a:cubicBezTo>
                  <a:pt x="8753058" y="-25059"/>
                  <a:pt x="8929862" y="20881"/>
                  <a:pt x="9105837" y="0"/>
                </a:cubicBezTo>
                <a:cubicBezTo>
                  <a:pt x="9281812" y="-20881"/>
                  <a:pt x="9369182" y="1981"/>
                  <a:pt x="9534459" y="0"/>
                </a:cubicBezTo>
                <a:cubicBezTo>
                  <a:pt x="9699736" y="-1981"/>
                  <a:pt x="10256833" y="2862"/>
                  <a:pt x="10488488" y="0"/>
                </a:cubicBezTo>
                <a:cubicBezTo>
                  <a:pt x="10720143" y="-2862"/>
                  <a:pt x="10765567" y="-17300"/>
                  <a:pt x="10917109" y="0"/>
                </a:cubicBezTo>
                <a:cubicBezTo>
                  <a:pt x="11068651" y="17300"/>
                  <a:pt x="11325945" y="4502"/>
                  <a:pt x="11477083" y="0"/>
                </a:cubicBezTo>
                <a:cubicBezTo>
                  <a:pt x="11628221" y="-4502"/>
                  <a:pt x="11782405" y="11951"/>
                  <a:pt x="11905705" y="0"/>
                </a:cubicBezTo>
                <a:cubicBezTo>
                  <a:pt x="12029005" y="-11951"/>
                  <a:pt x="12645968" y="49444"/>
                  <a:pt x="13157004" y="0"/>
                </a:cubicBezTo>
                <a:cubicBezTo>
                  <a:pt x="13161566" y="-2893"/>
                  <a:pt x="13167216" y="11704"/>
                  <a:pt x="13172433" y="33385"/>
                </a:cubicBezTo>
                <a:cubicBezTo>
                  <a:pt x="13175921" y="52948"/>
                  <a:pt x="13177849" y="80320"/>
                  <a:pt x="13178825" y="113982"/>
                </a:cubicBezTo>
                <a:cubicBezTo>
                  <a:pt x="13198626" y="312083"/>
                  <a:pt x="13215521" y="711492"/>
                  <a:pt x="13178825" y="897280"/>
                </a:cubicBezTo>
                <a:cubicBezTo>
                  <a:pt x="13142129" y="1083068"/>
                  <a:pt x="13191226" y="1423980"/>
                  <a:pt x="13178825" y="1572536"/>
                </a:cubicBezTo>
                <a:cubicBezTo>
                  <a:pt x="13166424" y="1721092"/>
                  <a:pt x="13149956" y="2129936"/>
                  <a:pt x="13178825" y="2301813"/>
                </a:cubicBezTo>
                <a:cubicBezTo>
                  <a:pt x="13207694" y="2473690"/>
                  <a:pt x="13140855" y="2852358"/>
                  <a:pt x="13178825" y="3085111"/>
                </a:cubicBezTo>
                <a:cubicBezTo>
                  <a:pt x="13216795" y="3317864"/>
                  <a:pt x="13183080" y="3469552"/>
                  <a:pt x="13178825" y="3760368"/>
                </a:cubicBezTo>
                <a:cubicBezTo>
                  <a:pt x="13174570" y="4051184"/>
                  <a:pt x="13149742" y="4256478"/>
                  <a:pt x="13178825" y="4381604"/>
                </a:cubicBezTo>
                <a:cubicBezTo>
                  <a:pt x="13207908" y="4506730"/>
                  <a:pt x="13209000" y="5205970"/>
                  <a:pt x="13178825" y="5516035"/>
                </a:cubicBezTo>
                <a:cubicBezTo>
                  <a:pt x="13179433" y="5548220"/>
                  <a:pt x="13180413" y="5576200"/>
                  <a:pt x="13172433" y="5596632"/>
                </a:cubicBezTo>
                <a:cubicBezTo>
                  <a:pt x="13168927" y="5618711"/>
                  <a:pt x="13161395" y="5629797"/>
                  <a:pt x="13157004" y="5630018"/>
                </a:cubicBezTo>
                <a:cubicBezTo>
                  <a:pt x="12998184" y="5664227"/>
                  <a:pt x="12654873" y="5596092"/>
                  <a:pt x="12465679" y="5630018"/>
                </a:cubicBezTo>
                <a:cubicBezTo>
                  <a:pt x="12276486" y="5663944"/>
                  <a:pt x="11982009" y="5632665"/>
                  <a:pt x="11774353" y="5630018"/>
                </a:cubicBezTo>
                <a:cubicBezTo>
                  <a:pt x="11566697" y="5627371"/>
                  <a:pt x="11299635" y="5628255"/>
                  <a:pt x="11083028" y="5630018"/>
                </a:cubicBezTo>
                <a:cubicBezTo>
                  <a:pt x="10866421" y="5631781"/>
                  <a:pt x="10440155" y="5614159"/>
                  <a:pt x="10128998" y="5630018"/>
                </a:cubicBezTo>
                <a:cubicBezTo>
                  <a:pt x="9817841" y="5645878"/>
                  <a:pt x="9797399" y="5626071"/>
                  <a:pt x="9700377" y="5630018"/>
                </a:cubicBezTo>
                <a:cubicBezTo>
                  <a:pt x="9603355" y="5633965"/>
                  <a:pt x="9180910" y="5650031"/>
                  <a:pt x="8877699" y="5630018"/>
                </a:cubicBezTo>
                <a:cubicBezTo>
                  <a:pt x="8574488" y="5610005"/>
                  <a:pt x="8383622" y="5605883"/>
                  <a:pt x="7923670" y="5630018"/>
                </a:cubicBezTo>
                <a:cubicBezTo>
                  <a:pt x="7463718" y="5654153"/>
                  <a:pt x="7377361" y="5654078"/>
                  <a:pt x="7232345" y="5630018"/>
                </a:cubicBezTo>
                <a:cubicBezTo>
                  <a:pt x="7087330" y="5605958"/>
                  <a:pt x="6853391" y="5605040"/>
                  <a:pt x="6541019" y="5630018"/>
                </a:cubicBezTo>
                <a:cubicBezTo>
                  <a:pt x="6228647" y="5654996"/>
                  <a:pt x="6138156" y="5621979"/>
                  <a:pt x="5981046" y="5630018"/>
                </a:cubicBezTo>
                <a:cubicBezTo>
                  <a:pt x="5823936" y="5638057"/>
                  <a:pt x="5575963" y="5616065"/>
                  <a:pt x="5421072" y="5630018"/>
                </a:cubicBezTo>
                <a:cubicBezTo>
                  <a:pt x="5266181" y="5643971"/>
                  <a:pt x="5021774" y="5652713"/>
                  <a:pt x="4861098" y="5630018"/>
                </a:cubicBezTo>
                <a:cubicBezTo>
                  <a:pt x="4700422" y="5607323"/>
                  <a:pt x="4494395" y="5645383"/>
                  <a:pt x="4169773" y="5630018"/>
                </a:cubicBezTo>
                <a:cubicBezTo>
                  <a:pt x="3845152" y="5614653"/>
                  <a:pt x="3605713" y="5629525"/>
                  <a:pt x="3215744" y="5630018"/>
                </a:cubicBezTo>
                <a:cubicBezTo>
                  <a:pt x="2825775" y="5630511"/>
                  <a:pt x="2698881" y="5671872"/>
                  <a:pt x="2261715" y="5630018"/>
                </a:cubicBezTo>
                <a:cubicBezTo>
                  <a:pt x="1824549" y="5588164"/>
                  <a:pt x="1701174" y="5600969"/>
                  <a:pt x="1439037" y="5630018"/>
                </a:cubicBezTo>
                <a:cubicBezTo>
                  <a:pt x="1176900" y="5659067"/>
                  <a:pt x="721561" y="5590037"/>
                  <a:pt x="21820" y="5630018"/>
                </a:cubicBezTo>
                <a:cubicBezTo>
                  <a:pt x="14406" y="5629544"/>
                  <a:pt x="11511" y="5618883"/>
                  <a:pt x="6391" y="5596632"/>
                </a:cubicBezTo>
                <a:cubicBezTo>
                  <a:pt x="245" y="5568554"/>
                  <a:pt x="3591" y="5552478"/>
                  <a:pt x="0" y="5516035"/>
                </a:cubicBezTo>
                <a:cubicBezTo>
                  <a:pt x="-26521" y="5250139"/>
                  <a:pt x="4014" y="5099258"/>
                  <a:pt x="0" y="4786758"/>
                </a:cubicBezTo>
                <a:cubicBezTo>
                  <a:pt x="-4014" y="4474258"/>
                  <a:pt x="10647" y="4367703"/>
                  <a:pt x="0" y="4165522"/>
                </a:cubicBezTo>
                <a:cubicBezTo>
                  <a:pt x="-10647" y="3963341"/>
                  <a:pt x="-13106" y="3644750"/>
                  <a:pt x="0" y="3436245"/>
                </a:cubicBezTo>
                <a:cubicBezTo>
                  <a:pt x="13106" y="3227740"/>
                  <a:pt x="-10420" y="3137023"/>
                  <a:pt x="0" y="2869029"/>
                </a:cubicBezTo>
                <a:cubicBezTo>
                  <a:pt x="10420" y="2601035"/>
                  <a:pt x="-25463" y="2536134"/>
                  <a:pt x="0" y="2301813"/>
                </a:cubicBezTo>
                <a:cubicBezTo>
                  <a:pt x="25463" y="2067492"/>
                  <a:pt x="11801" y="1840249"/>
                  <a:pt x="0" y="1518516"/>
                </a:cubicBezTo>
                <a:cubicBezTo>
                  <a:pt x="-11801" y="1196783"/>
                  <a:pt x="16492" y="1137535"/>
                  <a:pt x="0" y="951300"/>
                </a:cubicBezTo>
                <a:cubicBezTo>
                  <a:pt x="-16492" y="765065"/>
                  <a:pt x="9803" y="320568"/>
                  <a:pt x="0" y="113982"/>
                </a:cubicBezTo>
                <a:cubicBezTo>
                  <a:pt x="-3671" y="81123"/>
                  <a:pt x="2452" y="55361"/>
                  <a:pt x="6391" y="33385"/>
                </a:cubicBezTo>
                <a:cubicBezTo>
                  <a:pt x="9983" y="11928"/>
                  <a:pt x="15911" y="-264"/>
                  <a:pt x="21820" y="0"/>
                </a:cubicBezTo>
                <a:close/>
              </a:path>
              <a:path w="13178825" h="5630018" stroke="0" extrusionOk="0">
                <a:moveTo>
                  <a:pt x="21820" y="0"/>
                </a:moveTo>
                <a:cubicBezTo>
                  <a:pt x="194342" y="-5530"/>
                  <a:pt x="425515" y="18219"/>
                  <a:pt x="713145" y="0"/>
                </a:cubicBezTo>
                <a:cubicBezTo>
                  <a:pt x="1000776" y="-18219"/>
                  <a:pt x="1061213" y="-16496"/>
                  <a:pt x="1273119" y="0"/>
                </a:cubicBezTo>
                <a:cubicBezTo>
                  <a:pt x="1485025" y="16496"/>
                  <a:pt x="1637079" y="-17074"/>
                  <a:pt x="1833093" y="0"/>
                </a:cubicBezTo>
                <a:cubicBezTo>
                  <a:pt x="2029107" y="17074"/>
                  <a:pt x="2123041" y="-1275"/>
                  <a:pt x="2261715" y="0"/>
                </a:cubicBezTo>
                <a:cubicBezTo>
                  <a:pt x="2400389" y="1275"/>
                  <a:pt x="2588124" y="-4942"/>
                  <a:pt x="2690336" y="0"/>
                </a:cubicBezTo>
                <a:cubicBezTo>
                  <a:pt x="2792548" y="4942"/>
                  <a:pt x="3235486" y="-30981"/>
                  <a:pt x="3513014" y="0"/>
                </a:cubicBezTo>
                <a:cubicBezTo>
                  <a:pt x="3790542" y="30981"/>
                  <a:pt x="3991149" y="-338"/>
                  <a:pt x="4204339" y="0"/>
                </a:cubicBezTo>
                <a:cubicBezTo>
                  <a:pt x="4417529" y="338"/>
                  <a:pt x="4595904" y="3034"/>
                  <a:pt x="4764313" y="0"/>
                </a:cubicBezTo>
                <a:cubicBezTo>
                  <a:pt x="4932722" y="-3034"/>
                  <a:pt x="5001208" y="-4380"/>
                  <a:pt x="5192935" y="0"/>
                </a:cubicBezTo>
                <a:cubicBezTo>
                  <a:pt x="5384662" y="4380"/>
                  <a:pt x="5448495" y="-9426"/>
                  <a:pt x="5621556" y="0"/>
                </a:cubicBezTo>
                <a:cubicBezTo>
                  <a:pt x="5794617" y="9426"/>
                  <a:pt x="6270677" y="-3873"/>
                  <a:pt x="6575585" y="0"/>
                </a:cubicBezTo>
                <a:cubicBezTo>
                  <a:pt x="6880493" y="3873"/>
                  <a:pt x="7063730" y="-9102"/>
                  <a:pt x="7266911" y="0"/>
                </a:cubicBezTo>
                <a:cubicBezTo>
                  <a:pt x="7470092" y="9102"/>
                  <a:pt x="7503720" y="-9545"/>
                  <a:pt x="7695533" y="0"/>
                </a:cubicBezTo>
                <a:cubicBezTo>
                  <a:pt x="7887346" y="9545"/>
                  <a:pt x="7887813" y="9016"/>
                  <a:pt x="7992803" y="0"/>
                </a:cubicBezTo>
                <a:cubicBezTo>
                  <a:pt x="8097793" y="-9016"/>
                  <a:pt x="8573419" y="1384"/>
                  <a:pt x="8946832" y="0"/>
                </a:cubicBezTo>
                <a:cubicBezTo>
                  <a:pt x="9320245" y="-1384"/>
                  <a:pt x="9299132" y="30317"/>
                  <a:pt x="9638157" y="0"/>
                </a:cubicBezTo>
                <a:cubicBezTo>
                  <a:pt x="9977182" y="-30317"/>
                  <a:pt x="10038977" y="-12055"/>
                  <a:pt x="10198131" y="0"/>
                </a:cubicBezTo>
                <a:cubicBezTo>
                  <a:pt x="10357285" y="12055"/>
                  <a:pt x="10383348" y="-3414"/>
                  <a:pt x="10495401" y="0"/>
                </a:cubicBezTo>
                <a:cubicBezTo>
                  <a:pt x="10607454" y="3414"/>
                  <a:pt x="10698350" y="-12286"/>
                  <a:pt x="10792671" y="0"/>
                </a:cubicBezTo>
                <a:cubicBezTo>
                  <a:pt x="10886992" y="12286"/>
                  <a:pt x="11311983" y="-19231"/>
                  <a:pt x="11746700" y="0"/>
                </a:cubicBezTo>
                <a:cubicBezTo>
                  <a:pt x="12181417" y="19231"/>
                  <a:pt x="12128257" y="-988"/>
                  <a:pt x="12306674" y="0"/>
                </a:cubicBezTo>
                <a:cubicBezTo>
                  <a:pt x="12485091" y="988"/>
                  <a:pt x="12875973" y="10067"/>
                  <a:pt x="13157004" y="0"/>
                </a:cubicBezTo>
                <a:cubicBezTo>
                  <a:pt x="13162775" y="-1673"/>
                  <a:pt x="13168034" y="12304"/>
                  <a:pt x="13172433" y="33385"/>
                </a:cubicBezTo>
                <a:cubicBezTo>
                  <a:pt x="13177148" y="51818"/>
                  <a:pt x="13179247" y="82895"/>
                  <a:pt x="13178825" y="113982"/>
                </a:cubicBezTo>
                <a:cubicBezTo>
                  <a:pt x="13190672" y="263983"/>
                  <a:pt x="13179471" y="593571"/>
                  <a:pt x="13178825" y="735218"/>
                </a:cubicBezTo>
                <a:cubicBezTo>
                  <a:pt x="13178179" y="876865"/>
                  <a:pt x="13143284" y="1266415"/>
                  <a:pt x="13178825" y="1464495"/>
                </a:cubicBezTo>
                <a:cubicBezTo>
                  <a:pt x="13214366" y="1662575"/>
                  <a:pt x="13154880" y="1858197"/>
                  <a:pt x="13178825" y="1977690"/>
                </a:cubicBezTo>
                <a:cubicBezTo>
                  <a:pt x="13202770" y="2097184"/>
                  <a:pt x="13158521" y="2325389"/>
                  <a:pt x="13178825" y="2652947"/>
                </a:cubicBezTo>
                <a:cubicBezTo>
                  <a:pt x="13199129" y="2980505"/>
                  <a:pt x="13212028" y="3086534"/>
                  <a:pt x="13178825" y="3382224"/>
                </a:cubicBezTo>
                <a:cubicBezTo>
                  <a:pt x="13145622" y="3677914"/>
                  <a:pt x="13174984" y="3655013"/>
                  <a:pt x="13178825" y="3895419"/>
                </a:cubicBezTo>
                <a:cubicBezTo>
                  <a:pt x="13182666" y="4135825"/>
                  <a:pt x="13188580" y="4309394"/>
                  <a:pt x="13178825" y="4462635"/>
                </a:cubicBezTo>
                <a:cubicBezTo>
                  <a:pt x="13169070" y="4615876"/>
                  <a:pt x="13213136" y="5194485"/>
                  <a:pt x="13178825" y="5516035"/>
                </a:cubicBezTo>
                <a:cubicBezTo>
                  <a:pt x="13181056" y="5546244"/>
                  <a:pt x="13178196" y="5576160"/>
                  <a:pt x="13172433" y="5596632"/>
                </a:cubicBezTo>
                <a:cubicBezTo>
                  <a:pt x="13168047" y="5617694"/>
                  <a:pt x="13162438" y="5629312"/>
                  <a:pt x="13157004" y="5630018"/>
                </a:cubicBezTo>
                <a:cubicBezTo>
                  <a:pt x="12984580" y="5634404"/>
                  <a:pt x="12583229" y="5640452"/>
                  <a:pt x="12334327" y="5630018"/>
                </a:cubicBezTo>
                <a:cubicBezTo>
                  <a:pt x="12085425" y="5619584"/>
                  <a:pt x="11580128" y="5590575"/>
                  <a:pt x="11380298" y="5630018"/>
                </a:cubicBezTo>
                <a:cubicBezTo>
                  <a:pt x="11180468" y="5669461"/>
                  <a:pt x="10956631" y="5620372"/>
                  <a:pt x="10557620" y="5630018"/>
                </a:cubicBezTo>
                <a:cubicBezTo>
                  <a:pt x="10158609" y="5639664"/>
                  <a:pt x="9863366" y="5620934"/>
                  <a:pt x="9603591" y="5630018"/>
                </a:cubicBezTo>
                <a:cubicBezTo>
                  <a:pt x="9343816" y="5639102"/>
                  <a:pt x="8999741" y="5619477"/>
                  <a:pt x="8780914" y="5630018"/>
                </a:cubicBezTo>
                <a:cubicBezTo>
                  <a:pt x="8562087" y="5640559"/>
                  <a:pt x="8182674" y="5621414"/>
                  <a:pt x="7826885" y="5630018"/>
                </a:cubicBezTo>
                <a:cubicBezTo>
                  <a:pt x="7471096" y="5638622"/>
                  <a:pt x="7643442" y="5641265"/>
                  <a:pt x="7529615" y="5630018"/>
                </a:cubicBezTo>
                <a:cubicBezTo>
                  <a:pt x="7415788" y="5618772"/>
                  <a:pt x="6816904" y="5649511"/>
                  <a:pt x="6575585" y="5630018"/>
                </a:cubicBezTo>
                <a:cubicBezTo>
                  <a:pt x="6334266" y="5610526"/>
                  <a:pt x="5991893" y="5628827"/>
                  <a:pt x="5752908" y="5630018"/>
                </a:cubicBezTo>
                <a:cubicBezTo>
                  <a:pt x="5513923" y="5631209"/>
                  <a:pt x="5489428" y="5636649"/>
                  <a:pt x="5324286" y="5630018"/>
                </a:cubicBezTo>
                <a:cubicBezTo>
                  <a:pt x="5159144" y="5623387"/>
                  <a:pt x="5084682" y="5646630"/>
                  <a:pt x="4895665" y="5630018"/>
                </a:cubicBezTo>
                <a:cubicBezTo>
                  <a:pt x="4706648" y="5613406"/>
                  <a:pt x="4462840" y="5612297"/>
                  <a:pt x="4335691" y="5630018"/>
                </a:cubicBezTo>
                <a:cubicBezTo>
                  <a:pt x="4208542" y="5647739"/>
                  <a:pt x="4018871" y="5631171"/>
                  <a:pt x="3907069" y="5630018"/>
                </a:cubicBezTo>
                <a:cubicBezTo>
                  <a:pt x="3795267" y="5628865"/>
                  <a:pt x="3406623" y="5638940"/>
                  <a:pt x="3084392" y="5630018"/>
                </a:cubicBezTo>
                <a:cubicBezTo>
                  <a:pt x="2762161" y="5621096"/>
                  <a:pt x="2728208" y="5645674"/>
                  <a:pt x="2393066" y="5630018"/>
                </a:cubicBezTo>
                <a:cubicBezTo>
                  <a:pt x="2057924" y="5614362"/>
                  <a:pt x="1641311" y="5600900"/>
                  <a:pt x="1439037" y="5630018"/>
                </a:cubicBezTo>
                <a:cubicBezTo>
                  <a:pt x="1236763" y="5659136"/>
                  <a:pt x="1250218" y="5636165"/>
                  <a:pt x="1141767" y="5630018"/>
                </a:cubicBezTo>
                <a:cubicBezTo>
                  <a:pt x="1033316" y="5623872"/>
                  <a:pt x="570343" y="5640526"/>
                  <a:pt x="21820" y="5630018"/>
                </a:cubicBezTo>
                <a:cubicBezTo>
                  <a:pt x="14927" y="5629413"/>
                  <a:pt x="9971" y="5617489"/>
                  <a:pt x="6391" y="5596632"/>
                </a:cubicBezTo>
                <a:cubicBezTo>
                  <a:pt x="6771" y="5579056"/>
                  <a:pt x="4605" y="5551396"/>
                  <a:pt x="0" y="5516035"/>
                </a:cubicBezTo>
                <a:cubicBezTo>
                  <a:pt x="-19769" y="5261429"/>
                  <a:pt x="23420" y="4945468"/>
                  <a:pt x="0" y="4732737"/>
                </a:cubicBezTo>
                <a:cubicBezTo>
                  <a:pt x="-23420" y="4520006"/>
                  <a:pt x="-12243" y="4209163"/>
                  <a:pt x="0" y="4003460"/>
                </a:cubicBezTo>
                <a:cubicBezTo>
                  <a:pt x="12243" y="3797757"/>
                  <a:pt x="-23046" y="3638399"/>
                  <a:pt x="0" y="3490265"/>
                </a:cubicBezTo>
                <a:cubicBezTo>
                  <a:pt x="23046" y="3342132"/>
                  <a:pt x="10875" y="3184772"/>
                  <a:pt x="0" y="2977070"/>
                </a:cubicBezTo>
                <a:cubicBezTo>
                  <a:pt x="-10875" y="2769369"/>
                  <a:pt x="-6628" y="2704920"/>
                  <a:pt x="0" y="2463875"/>
                </a:cubicBezTo>
                <a:cubicBezTo>
                  <a:pt x="6628" y="2222830"/>
                  <a:pt x="-21823" y="1915507"/>
                  <a:pt x="0" y="1734598"/>
                </a:cubicBezTo>
                <a:cubicBezTo>
                  <a:pt x="21823" y="1553689"/>
                  <a:pt x="-10500" y="1325829"/>
                  <a:pt x="0" y="1167382"/>
                </a:cubicBezTo>
                <a:cubicBezTo>
                  <a:pt x="10500" y="1008935"/>
                  <a:pt x="23411" y="550347"/>
                  <a:pt x="0" y="113982"/>
                </a:cubicBezTo>
                <a:cubicBezTo>
                  <a:pt x="-1886" y="82500"/>
                  <a:pt x="3053" y="53306"/>
                  <a:pt x="6391" y="33385"/>
                </a:cubicBezTo>
                <a:cubicBezTo>
                  <a:pt x="10074" y="11770"/>
                  <a:pt x="16938" y="616"/>
                  <a:pt x="21820" y="0"/>
                </a:cubicBezTo>
                <a:close/>
              </a:path>
            </a:pathLst>
          </a:custGeom>
          <a:blipFill>
            <a:blip r:embed="rId4"/>
            <a:tile tx="0" ty="0" sx="100000" sy="100000" flip="none" algn="tl"/>
          </a:blipFill>
          <a:ln cap="rnd">
            <a:solidFill>
              <a:schemeClr val="tx1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2683867692"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87156" h="841321">
                        <a:moveTo>
                          <a:pt x="17033" y="0"/>
                        </a:moveTo>
                        <a:lnTo>
                          <a:pt x="10270123" y="0"/>
                        </a:lnTo>
                        <a:cubicBezTo>
                          <a:pt x="10274640" y="0"/>
                          <a:pt x="10278973" y="1795"/>
                          <a:pt x="10282167" y="4989"/>
                        </a:cubicBezTo>
                        <a:cubicBezTo>
                          <a:pt x="10285361" y="8183"/>
                          <a:pt x="10287156" y="12515"/>
                          <a:pt x="10287156" y="17033"/>
                        </a:cubicBezTo>
                        <a:lnTo>
                          <a:pt x="10287156" y="824288"/>
                        </a:lnTo>
                        <a:cubicBezTo>
                          <a:pt x="10287156" y="828805"/>
                          <a:pt x="10285361" y="833138"/>
                          <a:pt x="10282167" y="836332"/>
                        </a:cubicBezTo>
                        <a:cubicBezTo>
                          <a:pt x="10278973" y="839526"/>
                          <a:pt x="10274640" y="841321"/>
                          <a:pt x="10270123" y="841321"/>
                        </a:cubicBezTo>
                        <a:lnTo>
                          <a:pt x="17033" y="841321"/>
                        </a:lnTo>
                        <a:cubicBezTo>
                          <a:pt x="12515" y="841321"/>
                          <a:pt x="8183" y="839526"/>
                          <a:pt x="4989" y="836332"/>
                        </a:cubicBezTo>
                        <a:cubicBezTo>
                          <a:pt x="1795" y="833138"/>
                          <a:pt x="0" y="828805"/>
                          <a:pt x="0" y="824288"/>
                        </a:cubicBezTo>
                        <a:lnTo>
                          <a:pt x="0" y="17033"/>
                        </a:lnTo>
                        <a:cubicBezTo>
                          <a:pt x="0" y="12515"/>
                          <a:pt x="1795" y="8183"/>
                          <a:pt x="4989" y="4989"/>
                        </a:cubicBezTo>
                        <a:cubicBezTo>
                          <a:pt x="8183" y="1795"/>
                          <a:pt x="12515" y="0"/>
                          <a:pt x="17033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F9319F42-407A-4840-919E-A47735032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266" y="4048503"/>
            <a:ext cx="12271975" cy="4159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Predicting rainfall is important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farming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water management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disaster planning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Traditional methods aren't always accurate.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Machine learning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deep learning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can improve predictions.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The paper compares different models to make weather forecasts better.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The goal is to help make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better decisions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" panose="020B0502040204020203" pitchFamily="34" charset="0"/>
              </a:rPr>
              <a:t> using advanced methods.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B7484-AA1A-45F0-9970-E0CA5751C810}"/>
              </a:ext>
            </a:extLst>
          </p:cNvPr>
          <p:cNvSpPr txBox="1"/>
          <p:nvPr/>
        </p:nvSpPr>
        <p:spPr>
          <a:xfrm>
            <a:off x="8986744" y="95425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E4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47969" y="5695537"/>
            <a:ext cx="16552211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87820" y="3151873"/>
            <a:ext cx="3686998" cy="5087330"/>
            <a:chOff x="0" y="0"/>
            <a:chExt cx="4915997" cy="678310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915997" cy="6783106"/>
              <a:chOff x="0" y="0"/>
              <a:chExt cx="2906226" cy="4010018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2700" y="12700"/>
                <a:ext cx="2841456" cy="3941438"/>
              </a:xfrm>
              <a:custGeom>
                <a:avLst/>
                <a:gdLst/>
                <a:ahLst/>
                <a:cxnLst/>
                <a:rect l="l" t="t" r="r" b="b"/>
                <a:pathLst>
                  <a:path w="2841456" h="3941438">
                    <a:moveTo>
                      <a:pt x="146050" y="3941438"/>
                    </a:moveTo>
                    <a:lnTo>
                      <a:pt x="2695406" y="3941438"/>
                    </a:lnTo>
                    <a:cubicBezTo>
                      <a:pt x="2775416" y="3941438"/>
                      <a:pt x="2841456" y="3875398"/>
                      <a:pt x="2841456" y="3795388"/>
                    </a:cubicBezTo>
                    <a:lnTo>
                      <a:pt x="2841456" y="146050"/>
                    </a:lnTo>
                    <a:cubicBezTo>
                      <a:pt x="2841456" y="66040"/>
                      <a:pt x="2775416" y="0"/>
                      <a:pt x="269540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795388"/>
                    </a:lnTo>
                    <a:cubicBezTo>
                      <a:pt x="0" y="3876668"/>
                      <a:pt x="66040" y="3941438"/>
                      <a:pt x="146050" y="3941438"/>
                    </a:cubicBezTo>
                    <a:close/>
                  </a:path>
                </a:pathLst>
              </a:custGeom>
              <a:solidFill>
                <a:srgbClr val="FFF6EC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0" y="0"/>
                <a:ext cx="2906226" cy="4010018"/>
              </a:xfrm>
              <a:custGeom>
                <a:avLst/>
                <a:gdLst/>
                <a:ahLst/>
                <a:cxnLst/>
                <a:rect l="l" t="t" r="r" b="b"/>
                <a:pathLst>
                  <a:path w="2906226" h="4010018">
                    <a:moveTo>
                      <a:pt x="2842726" y="74930"/>
                    </a:moveTo>
                    <a:cubicBezTo>
                      <a:pt x="2814786" y="30480"/>
                      <a:pt x="2765256" y="0"/>
                      <a:pt x="270810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808088"/>
                    </a:lnTo>
                    <a:cubicBezTo>
                      <a:pt x="0" y="3860158"/>
                      <a:pt x="25400" y="3905878"/>
                      <a:pt x="63500" y="3935088"/>
                    </a:cubicBezTo>
                    <a:cubicBezTo>
                      <a:pt x="91440" y="3979538"/>
                      <a:pt x="140970" y="4010018"/>
                      <a:pt x="203822" y="4010018"/>
                    </a:cubicBezTo>
                    <a:lnTo>
                      <a:pt x="2747476" y="4010018"/>
                    </a:lnTo>
                    <a:cubicBezTo>
                      <a:pt x="2835106" y="4010018"/>
                      <a:pt x="2906226" y="3938898"/>
                      <a:pt x="2906226" y="3851268"/>
                    </a:cubicBezTo>
                    <a:lnTo>
                      <a:pt x="2906226" y="214017"/>
                    </a:lnTo>
                    <a:cubicBezTo>
                      <a:pt x="2906226" y="149860"/>
                      <a:pt x="2880826" y="104140"/>
                      <a:pt x="2842726" y="74930"/>
                    </a:cubicBezTo>
                    <a:close/>
                    <a:moveTo>
                      <a:pt x="12700" y="3808088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708106" y="12700"/>
                    </a:lnTo>
                    <a:cubicBezTo>
                      <a:pt x="2788116" y="12700"/>
                      <a:pt x="2854156" y="78740"/>
                      <a:pt x="2854156" y="158750"/>
                    </a:cubicBezTo>
                    <a:lnTo>
                      <a:pt x="2854156" y="3808088"/>
                    </a:lnTo>
                    <a:cubicBezTo>
                      <a:pt x="2854156" y="3888098"/>
                      <a:pt x="2788116" y="3954138"/>
                      <a:pt x="2708106" y="3954138"/>
                    </a:cubicBezTo>
                    <a:lnTo>
                      <a:pt x="158750" y="3954138"/>
                    </a:lnTo>
                    <a:cubicBezTo>
                      <a:pt x="78740" y="3954138"/>
                      <a:pt x="12700" y="3889368"/>
                      <a:pt x="12700" y="380808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288163" y="341883"/>
              <a:ext cx="4015426" cy="557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1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Paper 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75456" y="3151873"/>
            <a:ext cx="3859544" cy="5110152"/>
            <a:chOff x="0" y="0"/>
            <a:chExt cx="4915997" cy="681353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15997" cy="6813536"/>
            </a:xfrm>
            <a:custGeom>
              <a:avLst/>
              <a:gdLst/>
              <a:ahLst/>
              <a:cxnLst/>
              <a:rect l="l" t="t" r="r" b="b"/>
              <a:pathLst>
                <a:path w="2906226" h="4028008">
                  <a:moveTo>
                    <a:pt x="2842726" y="74930"/>
                  </a:moveTo>
                  <a:cubicBezTo>
                    <a:pt x="2814786" y="30480"/>
                    <a:pt x="2765256" y="0"/>
                    <a:pt x="270810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826078"/>
                  </a:lnTo>
                  <a:cubicBezTo>
                    <a:pt x="0" y="3878148"/>
                    <a:pt x="25400" y="3923868"/>
                    <a:pt x="63500" y="3953078"/>
                  </a:cubicBezTo>
                  <a:cubicBezTo>
                    <a:pt x="91440" y="3997528"/>
                    <a:pt x="140970" y="4028008"/>
                    <a:pt x="203822" y="4028008"/>
                  </a:cubicBezTo>
                  <a:lnTo>
                    <a:pt x="2747476" y="4028008"/>
                  </a:lnTo>
                  <a:cubicBezTo>
                    <a:pt x="2835106" y="4028008"/>
                    <a:pt x="2906226" y="3956888"/>
                    <a:pt x="2906226" y="3869258"/>
                  </a:cubicBezTo>
                  <a:lnTo>
                    <a:pt x="2906226" y="214110"/>
                  </a:lnTo>
                  <a:cubicBezTo>
                    <a:pt x="2906226" y="149860"/>
                    <a:pt x="2880826" y="104140"/>
                    <a:pt x="2842726" y="74930"/>
                  </a:cubicBezTo>
                  <a:close/>
                  <a:moveTo>
                    <a:pt x="12700" y="3826078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708106" y="12700"/>
                  </a:lnTo>
                  <a:cubicBezTo>
                    <a:pt x="2788116" y="12700"/>
                    <a:pt x="2854156" y="78740"/>
                    <a:pt x="2854156" y="158750"/>
                  </a:cubicBezTo>
                  <a:lnTo>
                    <a:pt x="2854156" y="3826078"/>
                  </a:lnTo>
                  <a:cubicBezTo>
                    <a:pt x="2854156" y="3906088"/>
                    <a:pt x="2788116" y="3972128"/>
                    <a:pt x="2708106" y="3972128"/>
                  </a:cubicBezTo>
                  <a:lnTo>
                    <a:pt x="158750" y="3972128"/>
                  </a:lnTo>
                  <a:cubicBezTo>
                    <a:pt x="78740" y="3972128"/>
                    <a:pt x="12700" y="3907358"/>
                    <a:pt x="12700" y="3826078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429431" y="1056693"/>
              <a:ext cx="4015426" cy="557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10"/>
                </a:lnSpc>
                <a:spcBef>
                  <a:spcPct val="0"/>
                </a:spcBef>
              </a:pPr>
              <a:r>
                <a:rPr lang="en-US" sz="2700" dirty="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Paper 03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53366" y="3140461"/>
            <a:ext cx="3686998" cy="5110152"/>
            <a:chOff x="0" y="0"/>
            <a:chExt cx="4915997" cy="6813536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4915997" cy="6813536"/>
              <a:chOff x="0" y="0"/>
              <a:chExt cx="2906226" cy="402800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12700" y="12700"/>
                <a:ext cx="2841456" cy="3959428"/>
              </a:xfrm>
              <a:custGeom>
                <a:avLst/>
                <a:gdLst/>
                <a:ahLst/>
                <a:cxnLst/>
                <a:rect l="l" t="t" r="r" b="b"/>
                <a:pathLst>
                  <a:path w="2841456" h="3959428">
                    <a:moveTo>
                      <a:pt x="146050" y="3959428"/>
                    </a:moveTo>
                    <a:lnTo>
                      <a:pt x="2695406" y="3959428"/>
                    </a:lnTo>
                    <a:cubicBezTo>
                      <a:pt x="2775416" y="3959428"/>
                      <a:pt x="2841456" y="3893388"/>
                      <a:pt x="2841456" y="3813378"/>
                    </a:cubicBezTo>
                    <a:lnTo>
                      <a:pt x="2841456" y="146050"/>
                    </a:lnTo>
                    <a:cubicBezTo>
                      <a:pt x="2841456" y="66040"/>
                      <a:pt x="2775416" y="0"/>
                      <a:pt x="269540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813378"/>
                    </a:lnTo>
                    <a:cubicBezTo>
                      <a:pt x="0" y="3894658"/>
                      <a:pt x="66040" y="3959428"/>
                      <a:pt x="146050" y="3959428"/>
                    </a:cubicBezTo>
                    <a:close/>
                  </a:path>
                </a:pathLst>
              </a:custGeom>
              <a:solidFill>
                <a:srgbClr val="FFF6EC"/>
              </a:solidFill>
            </p:spPr>
          </p:sp>
          <p:sp>
            <p:nvSpPr>
              <p:cNvPr id="18" name="Freeform 18"/>
              <p:cNvSpPr/>
              <p:nvPr/>
            </p:nvSpPr>
            <p:spPr>
              <a:xfrm>
                <a:off x="0" y="0"/>
                <a:ext cx="2906226" cy="4028008"/>
              </a:xfrm>
              <a:custGeom>
                <a:avLst/>
                <a:gdLst/>
                <a:ahLst/>
                <a:cxnLst/>
                <a:rect l="l" t="t" r="r" b="b"/>
                <a:pathLst>
                  <a:path w="2906226" h="4028008">
                    <a:moveTo>
                      <a:pt x="2842726" y="74930"/>
                    </a:moveTo>
                    <a:cubicBezTo>
                      <a:pt x="2814786" y="30480"/>
                      <a:pt x="2765256" y="0"/>
                      <a:pt x="270810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826078"/>
                    </a:lnTo>
                    <a:cubicBezTo>
                      <a:pt x="0" y="3878148"/>
                      <a:pt x="25400" y="3923868"/>
                      <a:pt x="63500" y="3953078"/>
                    </a:cubicBezTo>
                    <a:cubicBezTo>
                      <a:pt x="91440" y="3997528"/>
                      <a:pt x="140970" y="4028008"/>
                      <a:pt x="203822" y="4028008"/>
                    </a:cubicBezTo>
                    <a:lnTo>
                      <a:pt x="2747476" y="4028008"/>
                    </a:lnTo>
                    <a:cubicBezTo>
                      <a:pt x="2835106" y="4028008"/>
                      <a:pt x="2906226" y="3956888"/>
                      <a:pt x="2906226" y="3869258"/>
                    </a:cubicBezTo>
                    <a:lnTo>
                      <a:pt x="2906226" y="214110"/>
                    </a:lnTo>
                    <a:cubicBezTo>
                      <a:pt x="2906226" y="149860"/>
                      <a:pt x="2880826" y="104140"/>
                      <a:pt x="2842726" y="74930"/>
                    </a:cubicBezTo>
                    <a:close/>
                    <a:moveTo>
                      <a:pt x="12700" y="3826078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708106" y="12700"/>
                    </a:lnTo>
                    <a:cubicBezTo>
                      <a:pt x="2788116" y="12700"/>
                      <a:pt x="2854156" y="78740"/>
                      <a:pt x="2854156" y="158750"/>
                    </a:cubicBezTo>
                    <a:lnTo>
                      <a:pt x="2854156" y="3826078"/>
                    </a:lnTo>
                    <a:cubicBezTo>
                      <a:pt x="2854156" y="3906088"/>
                      <a:pt x="2788116" y="3972128"/>
                      <a:pt x="2708106" y="3972128"/>
                    </a:cubicBezTo>
                    <a:lnTo>
                      <a:pt x="158750" y="3972128"/>
                    </a:lnTo>
                    <a:cubicBezTo>
                      <a:pt x="78740" y="3972128"/>
                      <a:pt x="12700" y="3907358"/>
                      <a:pt x="12700" y="382607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452108" y="364380"/>
              <a:ext cx="4015426" cy="557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10"/>
                </a:lnSpc>
                <a:spcBef>
                  <a:spcPct val="0"/>
                </a:spcBef>
              </a:pPr>
              <a:r>
                <a:rPr lang="en-US" sz="2700" dirty="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Paper 02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490166" y="3140461"/>
            <a:ext cx="8036908" cy="5110152"/>
            <a:chOff x="-5728854" y="0"/>
            <a:chExt cx="10644851" cy="6813536"/>
          </a:xfrm>
        </p:grpSpPr>
        <p:grpSp>
          <p:nvGrpSpPr>
            <p:cNvPr id="22" name="Group 22"/>
            <p:cNvGrpSpPr/>
            <p:nvPr/>
          </p:nvGrpSpPr>
          <p:grpSpPr>
            <a:xfrm>
              <a:off x="-5728854" y="0"/>
              <a:ext cx="10644851" cy="6813536"/>
              <a:chOff x="-3386769" y="0"/>
              <a:chExt cx="6292995" cy="402800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12700" y="12700"/>
                <a:ext cx="2841456" cy="3959428"/>
              </a:xfrm>
              <a:custGeom>
                <a:avLst/>
                <a:gdLst/>
                <a:ahLst/>
                <a:cxnLst/>
                <a:rect l="l" t="t" r="r" b="b"/>
                <a:pathLst>
                  <a:path w="2841456" h="3959428">
                    <a:moveTo>
                      <a:pt x="146050" y="3959428"/>
                    </a:moveTo>
                    <a:lnTo>
                      <a:pt x="2695406" y="3959428"/>
                    </a:lnTo>
                    <a:cubicBezTo>
                      <a:pt x="2775416" y="3959428"/>
                      <a:pt x="2841456" y="3893388"/>
                      <a:pt x="2841456" y="3813378"/>
                    </a:cubicBezTo>
                    <a:lnTo>
                      <a:pt x="2841456" y="146050"/>
                    </a:lnTo>
                    <a:cubicBezTo>
                      <a:pt x="2841456" y="66040"/>
                      <a:pt x="2775416" y="0"/>
                      <a:pt x="269540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813378"/>
                    </a:lnTo>
                    <a:cubicBezTo>
                      <a:pt x="0" y="3894658"/>
                      <a:pt x="66040" y="3959428"/>
                      <a:pt x="146050" y="3959428"/>
                    </a:cubicBezTo>
                    <a:close/>
                  </a:path>
                </a:pathLst>
              </a:custGeom>
              <a:solidFill>
                <a:srgbClr val="FFF6EC"/>
              </a:solidFill>
            </p:spPr>
          </p:sp>
          <p:sp>
            <p:nvSpPr>
              <p:cNvPr id="24" name="Freeform 24"/>
              <p:cNvSpPr/>
              <p:nvPr/>
            </p:nvSpPr>
            <p:spPr>
              <a:xfrm>
                <a:off x="0" y="0"/>
                <a:ext cx="2906226" cy="4028008"/>
              </a:xfrm>
              <a:custGeom>
                <a:avLst/>
                <a:gdLst/>
                <a:ahLst/>
                <a:cxnLst/>
                <a:rect l="l" t="t" r="r" b="b"/>
                <a:pathLst>
                  <a:path w="2906226" h="4028008">
                    <a:moveTo>
                      <a:pt x="2842726" y="74930"/>
                    </a:moveTo>
                    <a:cubicBezTo>
                      <a:pt x="2814786" y="30480"/>
                      <a:pt x="2765256" y="0"/>
                      <a:pt x="270810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3826078"/>
                    </a:lnTo>
                    <a:cubicBezTo>
                      <a:pt x="0" y="3878148"/>
                      <a:pt x="25400" y="3923868"/>
                      <a:pt x="63500" y="3953078"/>
                    </a:cubicBezTo>
                    <a:cubicBezTo>
                      <a:pt x="91440" y="3997528"/>
                      <a:pt x="140970" y="4028008"/>
                      <a:pt x="203822" y="4028008"/>
                    </a:cubicBezTo>
                    <a:lnTo>
                      <a:pt x="2747476" y="4028008"/>
                    </a:lnTo>
                    <a:cubicBezTo>
                      <a:pt x="2835106" y="4028008"/>
                      <a:pt x="2906226" y="3956888"/>
                      <a:pt x="2906226" y="3869258"/>
                    </a:cubicBezTo>
                    <a:lnTo>
                      <a:pt x="2906226" y="214110"/>
                    </a:lnTo>
                    <a:cubicBezTo>
                      <a:pt x="2906226" y="149860"/>
                      <a:pt x="2880826" y="104140"/>
                      <a:pt x="2842726" y="74930"/>
                    </a:cubicBezTo>
                    <a:close/>
                    <a:moveTo>
                      <a:pt x="12700" y="3826078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708106" y="12700"/>
                    </a:lnTo>
                    <a:cubicBezTo>
                      <a:pt x="2788116" y="12700"/>
                      <a:pt x="2854156" y="78740"/>
                      <a:pt x="2854156" y="158750"/>
                    </a:cubicBezTo>
                    <a:lnTo>
                      <a:pt x="2854156" y="3826078"/>
                    </a:lnTo>
                    <a:cubicBezTo>
                      <a:pt x="2854156" y="3906088"/>
                      <a:pt x="2788116" y="3972128"/>
                      <a:pt x="2708106" y="3972128"/>
                    </a:cubicBezTo>
                    <a:lnTo>
                      <a:pt x="158750" y="3972128"/>
                    </a:lnTo>
                    <a:cubicBezTo>
                      <a:pt x="78740" y="3972128"/>
                      <a:pt x="12700" y="3907358"/>
                      <a:pt x="12700" y="382607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" name="Freeform 23">
                <a:extLst>
                  <a:ext uri="{FF2B5EF4-FFF2-40B4-BE49-F238E27FC236}">
                    <a16:creationId xmlns:a16="http://schemas.microsoft.com/office/drawing/2014/main" id="{55757D85-782F-4D48-9A90-2EEEC1753ABC}"/>
                  </a:ext>
                </a:extLst>
              </p:cNvPr>
              <p:cNvSpPr/>
              <p:nvPr/>
            </p:nvSpPr>
            <p:spPr>
              <a:xfrm>
                <a:off x="-3386769" y="25295"/>
                <a:ext cx="2950885" cy="3959428"/>
              </a:xfrm>
              <a:custGeom>
                <a:avLst/>
                <a:gdLst/>
                <a:ahLst/>
                <a:cxnLst/>
                <a:rect l="l" t="t" r="r" b="b"/>
                <a:pathLst>
                  <a:path w="2841456" h="3959428">
                    <a:moveTo>
                      <a:pt x="146050" y="3959428"/>
                    </a:moveTo>
                    <a:lnTo>
                      <a:pt x="2695406" y="3959428"/>
                    </a:lnTo>
                    <a:cubicBezTo>
                      <a:pt x="2775416" y="3959428"/>
                      <a:pt x="2841456" y="3893388"/>
                      <a:pt x="2841456" y="3813378"/>
                    </a:cubicBezTo>
                    <a:lnTo>
                      <a:pt x="2841456" y="146050"/>
                    </a:lnTo>
                    <a:cubicBezTo>
                      <a:pt x="2841456" y="66040"/>
                      <a:pt x="2775416" y="0"/>
                      <a:pt x="269540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3813378"/>
                    </a:lnTo>
                    <a:cubicBezTo>
                      <a:pt x="0" y="3894658"/>
                      <a:pt x="66040" y="3959428"/>
                      <a:pt x="146050" y="3959428"/>
                    </a:cubicBezTo>
                    <a:close/>
                  </a:path>
                </a:pathLst>
              </a:custGeom>
              <a:solidFill>
                <a:srgbClr val="FFF6EC"/>
              </a:solidFill>
            </p:spPr>
          </p:sp>
        </p:grpSp>
        <p:sp>
          <p:nvSpPr>
            <p:cNvPr id="25" name="TextBox 25"/>
            <p:cNvSpPr txBox="1"/>
            <p:nvPr/>
          </p:nvSpPr>
          <p:spPr>
            <a:xfrm>
              <a:off x="450285" y="364380"/>
              <a:ext cx="4015426" cy="557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10"/>
                </a:lnSpc>
                <a:spcBef>
                  <a:spcPct val="0"/>
                </a:spcBef>
              </a:pPr>
              <a:r>
                <a:rPr lang="en-US" sz="2700" dirty="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Paper 04</a:t>
              </a:r>
            </a:p>
          </p:txBody>
        </p:sp>
        <p:sp>
          <p:nvSpPr>
            <p:cNvPr id="40" name="TextBox 25">
              <a:extLst>
                <a:ext uri="{FF2B5EF4-FFF2-40B4-BE49-F238E27FC236}">
                  <a16:creationId xmlns:a16="http://schemas.microsoft.com/office/drawing/2014/main" id="{CA01C337-9A34-4320-A1D3-3C2881417EA5}"/>
                </a:ext>
              </a:extLst>
            </p:cNvPr>
            <p:cNvSpPr txBox="1"/>
            <p:nvPr/>
          </p:nvSpPr>
          <p:spPr>
            <a:xfrm>
              <a:off x="-5438462" y="364380"/>
              <a:ext cx="4015426" cy="557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10"/>
                </a:lnSpc>
                <a:spcBef>
                  <a:spcPct val="0"/>
                </a:spcBef>
              </a:pPr>
              <a:r>
                <a:rPr lang="en-US" sz="2700" dirty="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Paper 03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5046191" y="1056111"/>
            <a:ext cx="9716181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10500" dirty="0">
                <a:solidFill>
                  <a:srgbClr val="000000"/>
                </a:solidFill>
                <a:latin typeface="Bright Retro"/>
                <a:ea typeface="Bright Retro"/>
                <a:cs typeface="Bright Retro"/>
                <a:sym typeface="Bright Retro"/>
              </a:rPr>
              <a:t>Literature Review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E2F4F5-B3D5-47D3-9120-E246008D4417}"/>
              </a:ext>
            </a:extLst>
          </p:cNvPr>
          <p:cNvSpPr txBox="1"/>
          <p:nvPr/>
        </p:nvSpPr>
        <p:spPr>
          <a:xfrm>
            <a:off x="1037837" y="3944315"/>
            <a:ext cx="2977675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Models Used: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R²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= 0.946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MAE </a:t>
            </a:r>
            <a:r>
              <a:rPr kumimoji="0" lang="en-US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0.123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ABF53EB7-D864-4DA0-8EFB-39AC78439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0B4748-557D-41F4-ADF5-4AD78502B3B3}"/>
              </a:ext>
            </a:extLst>
          </p:cNvPr>
          <p:cNvSpPr txBox="1"/>
          <p:nvPr/>
        </p:nvSpPr>
        <p:spPr>
          <a:xfrm>
            <a:off x="5433202" y="3944393"/>
            <a:ext cx="3505200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Models Used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Multiple</a:t>
            </a:r>
            <a:r>
              <a:rPr kumimoji="0" lang="en-US" alt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Linear Regression </a:t>
            </a:r>
            <a:r>
              <a:rPr lang="en-US" altLang="en-US" sz="2000" b="1" dirty="0">
                <a:solidFill>
                  <a:prstClr val="black"/>
                </a:solidFill>
                <a:latin typeface="Arial" panose="020B0604020202020204" pitchFamily="34" charset="0"/>
              </a:rPr>
              <a:t>Result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R²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 0.823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0.08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0.23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RMSE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= 0.20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40F272-DCA8-4EF1-B977-8C50BA519351}"/>
              </a:ext>
            </a:extLst>
          </p:cNvPr>
          <p:cNvSpPr txBox="1"/>
          <p:nvPr/>
        </p:nvSpPr>
        <p:spPr>
          <a:xfrm>
            <a:off x="14090548" y="3888191"/>
            <a:ext cx="3628879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Used: 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forecasting model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RMSE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8.13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Heidke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 Score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0.37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0.74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BIAS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- 0.85%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Hit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58%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FCEEBC-D4EA-4747-9D66-D8F3AE6EC03B}"/>
              </a:ext>
            </a:extLst>
          </p:cNvPr>
          <p:cNvSpPr txBox="1"/>
          <p:nvPr/>
        </p:nvSpPr>
        <p:spPr>
          <a:xfrm>
            <a:off x="9603974" y="3946306"/>
            <a:ext cx="374573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Used: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Multiple Linear Regression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Lasso Regression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XGBoost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Random Forest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</a:t>
            </a:r>
            <a:r>
              <a:rPr lang="en-US" altLang="en-US" sz="2000" b="1" dirty="0">
                <a:latin typeface="Arial" panose="020B0604020202020204" pitchFamily="34" charset="0"/>
              </a:rPr>
              <a:t>R²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MLR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0.9950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Lasso Regression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0.9910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XGBoost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0.9819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RFR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0.9737</a:t>
            </a:r>
          </a:p>
        </p:txBody>
      </p:sp>
      <p:sp>
        <p:nvSpPr>
          <p:cNvPr id="50" name="Freeform 23">
            <a:extLst>
              <a:ext uri="{FF2B5EF4-FFF2-40B4-BE49-F238E27FC236}">
                <a16:creationId xmlns:a16="http://schemas.microsoft.com/office/drawing/2014/main" id="{88E532EE-BA5F-4622-82DC-0CFA7BEAE648}"/>
              </a:ext>
            </a:extLst>
          </p:cNvPr>
          <p:cNvSpPr/>
          <p:nvPr/>
        </p:nvSpPr>
        <p:spPr>
          <a:xfrm>
            <a:off x="4444338" y="1018649"/>
            <a:ext cx="906215" cy="1192388"/>
          </a:xfrm>
          <a:custGeom>
            <a:avLst/>
            <a:gdLst/>
            <a:ahLst/>
            <a:cxnLst/>
            <a:rect l="l" t="t" r="r" b="b"/>
            <a:pathLst>
              <a:path w="906215" h="1192388">
                <a:moveTo>
                  <a:pt x="0" y="0"/>
                </a:moveTo>
                <a:lnTo>
                  <a:pt x="906215" y="0"/>
                </a:lnTo>
                <a:lnTo>
                  <a:pt x="906215" y="1192387"/>
                </a:lnTo>
                <a:lnTo>
                  <a:pt x="0" y="1192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197DE0-5AD7-4969-9550-6BB0A8AF0E69}"/>
              </a:ext>
            </a:extLst>
          </p:cNvPr>
          <p:cNvGrpSpPr/>
          <p:nvPr/>
        </p:nvGrpSpPr>
        <p:grpSpPr>
          <a:xfrm>
            <a:off x="1401960" y="5623680"/>
            <a:ext cx="106920" cy="30600"/>
            <a:chOff x="1401960" y="5623680"/>
            <a:chExt cx="106920" cy="30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617C89-1307-4507-A13B-F7A73DF50591}"/>
                    </a:ext>
                  </a:extLst>
                </p14:cNvPr>
                <p14:cNvContentPartPr/>
                <p14:nvPr/>
              </p14:nvContentPartPr>
              <p14:xfrm>
                <a:off x="1508520" y="562368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617C89-1307-4507-A13B-F7A73DF505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90520" y="551568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0DE000-E419-4AAF-81B6-0E48F9A9F496}"/>
                    </a:ext>
                  </a:extLst>
                </p14:cNvPr>
                <p14:cNvContentPartPr/>
                <p14:nvPr/>
              </p14:nvContentPartPr>
              <p14:xfrm>
                <a:off x="1401960" y="565392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0DE000-E419-4AAF-81B6-0E48F9A9F4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83960" y="55459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B3DD56-DE23-4F95-A45A-02D48CD4C098}"/>
                  </a:ext>
                </a:extLst>
              </p14:cNvPr>
              <p14:cNvContentPartPr/>
              <p14:nvPr/>
            </p14:nvContentPartPr>
            <p14:xfrm>
              <a:off x="11506440" y="5867760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B3DD56-DE23-4F95-A45A-02D48CD4C0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88440" y="575976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F4607BA-4B38-43BF-80BE-90EC4B99BB63}"/>
                  </a:ext>
                </a:extLst>
              </p14:cNvPr>
              <p14:cNvContentPartPr/>
              <p14:nvPr/>
            </p14:nvContentPartPr>
            <p14:xfrm>
              <a:off x="1523640" y="5638800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F4607BA-4B38-43BF-80BE-90EC4B99BB6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5640" y="5530800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BC56772-1A53-464A-9068-8DAEE14FD157}"/>
              </a:ext>
            </a:extLst>
          </p:cNvPr>
          <p:cNvSpPr txBox="1"/>
          <p:nvPr/>
        </p:nvSpPr>
        <p:spPr>
          <a:xfrm>
            <a:off x="8986744" y="95425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46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7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2590799" y="2521346"/>
            <a:ext cx="13106400" cy="6788389"/>
            <a:chOff x="0" y="0"/>
            <a:chExt cx="4489469" cy="1908851"/>
          </a:xfrm>
        </p:grpSpPr>
        <p:sp>
          <p:nvSpPr>
            <p:cNvPr id="4" name="Freeform 4"/>
            <p:cNvSpPr/>
            <p:nvPr/>
          </p:nvSpPr>
          <p:spPr>
            <a:xfrm>
              <a:off x="12700" y="12700"/>
              <a:ext cx="4424699" cy="1840271"/>
            </a:xfrm>
            <a:custGeom>
              <a:avLst/>
              <a:gdLst/>
              <a:ahLst/>
              <a:cxnLst/>
              <a:rect l="l" t="t" r="r" b="b"/>
              <a:pathLst>
                <a:path w="4424699" h="1840271">
                  <a:moveTo>
                    <a:pt x="146050" y="1840271"/>
                  </a:moveTo>
                  <a:lnTo>
                    <a:pt x="4278649" y="1840271"/>
                  </a:lnTo>
                  <a:cubicBezTo>
                    <a:pt x="4358659" y="1840271"/>
                    <a:pt x="4424699" y="1774231"/>
                    <a:pt x="4424699" y="1694221"/>
                  </a:cubicBezTo>
                  <a:lnTo>
                    <a:pt x="4424699" y="146050"/>
                  </a:lnTo>
                  <a:cubicBezTo>
                    <a:pt x="4424699" y="66040"/>
                    <a:pt x="4358659" y="0"/>
                    <a:pt x="427864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694221"/>
                  </a:lnTo>
                  <a:cubicBezTo>
                    <a:pt x="0" y="1775501"/>
                    <a:pt x="66040" y="1840271"/>
                    <a:pt x="146050" y="1840271"/>
                  </a:cubicBezTo>
                  <a:close/>
                </a:path>
              </a:pathLst>
            </a:custGeom>
            <a:solidFill>
              <a:schemeClr val="bg1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4489469" cy="1908851"/>
            </a:xfrm>
            <a:custGeom>
              <a:avLst/>
              <a:gdLst/>
              <a:ahLst/>
              <a:cxnLst/>
              <a:rect l="l" t="t" r="r" b="b"/>
              <a:pathLst>
                <a:path w="4489469" h="1908851">
                  <a:moveTo>
                    <a:pt x="4425969" y="74930"/>
                  </a:moveTo>
                  <a:cubicBezTo>
                    <a:pt x="4398029" y="30480"/>
                    <a:pt x="4348499" y="0"/>
                    <a:pt x="429134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706921"/>
                  </a:lnTo>
                  <a:cubicBezTo>
                    <a:pt x="0" y="1758991"/>
                    <a:pt x="25400" y="1804711"/>
                    <a:pt x="63500" y="1833921"/>
                  </a:cubicBezTo>
                  <a:cubicBezTo>
                    <a:pt x="91440" y="1878371"/>
                    <a:pt x="140970" y="1908851"/>
                    <a:pt x="211155" y="1908851"/>
                  </a:cubicBezTo>
                  <a:lnTo>
                    <a:pt x="4330719" y="1908851"/>
                  </a:lnTo>
                  <a:cubicBezTo>
                    <a:pt x="4418349" y="1908851"/>
                    <a:pt x="4489469" y="1837731"/>
                    <a:pt x="4489469" y="1750101"/>
                  </a:cubicBezTo>
                  <a:lnTo>
                    <a:pt x="4489469" y="203122"/>
                  </a:lnTo>
                  <a:cubicBezTo>
                    <a:pt x="4489469" y="149860"/>
                    <a:pt x="4464069" y="104140"/>
                    <a:pt x="4425969" y="74930"/>
                  </a:cubicBezTo>
                  <a:close/>
                  <a:moveTo>
                    <a:pt x="12700" y="170692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4291349" y="12700"/>
                  </a:lnTo>
                  <a:cubicBezTo>
                    <a:pt x="4371359" y="12700"/>
                    <a:pt x="4437399" y="78740"/>
                    <a:pt x="4437399" y="158750"/>
                  </a:cubicBezTo>
                  <a:lnTo>
                    <a:pt x="4437399" y="1706921"/>
                  </a:lnTo>
                  <a:cubicBezTo>
                    <a:pt x="4437399" y="1786931"/>
                    <a:pt x="4371359" y="1852971"/>
                    <a:pt x="4291349" y="1852971"/>
                  </a:cubicBezTo>
                  <a:lnTo>
                    <a:pt x="158750" y="1852971"/>
                  </a:lnTo>
                  <a:cubicBezTo>
                    <a:pt x="78740" y="1852971"/>
                    <a:pt x="12700" y="1788201"/>
                    <a:pt x="12700" y="170692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946337" y="954832"/>
            <a:ext cx="6709833" cy="1400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10500" dirty="0">
                <a:solidFill>
                  <a:srgbClr val="FFF6EC"/>
                </a:solidFill>
                <a:latin typeface="Bright Retro"/>
                <a:ea typeface="Bright Retro"/>
                <a:cs typeface="Bright Retro"/>
                <a:sym typeface="Bright Retro"/>
              </a:rPr>
              <a:t>Methodology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43ADDB-470C-4CF8-B4EC-2AEBC0FC6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822211"/>
            <a:ext cx="12312276" cy="6148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54953F-A113-447B-B09B-5F8AE7759E5C}"/>
              </a:ext>
            </a:extLst>
          </p:cNvPr>
          <p:cNvSpPr txBox="1"/>
          <p:nvPr/>
        </p:nvSpPr>
        <p:spPr>
          <a:xfrm>
            <a:off x="8986744" y="95425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8705A-2592-47BE-8CC4-150F5B1614E6}"/>
              </a:ext>
            </a:extLst>
          </p:cNvPr>
          <p:cNvSpPr txBox="1"/>
          <p:nvPr/>
        </p:nvSpPr>
        <p:spPr>
          <a:xfrm>
            <a:off x="4343400" y="9542575"/>
            <a:ext cx="2422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 1. Total Workflow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E4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6400" y="613238"/>
            <a:ext cx="792480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10500" dirty="0">
                <a:solidFill>
                  <a:srgbClr val="000000"/>
                </a:solidFill>
                <a:latin typeface="Bright Retro"/>
                <a:ea typeface="Bright Retro"/>
                <a:cs typeface="Bright Retro"/>
                <a:sym typeface="Bright Retro"/>
              </a:rPr>
              <a:t>Result Analysis</a:t>
            </a:r>
          </a:p>
        </p:txBody>
      </p:sp>
      <p:sp>
        <p:nvSpPr>
          <p:cNvPr id="5" name="Freeform 5"/>
          <p:cNvSpPr/>
          <p:nvPr/>
        </p:nvSpPr>
        <p:spPr>
          <a:xfrm rot="-8501372">
            <a:off x="-1583024" y="-3555024"/>
            <a:ext cx="6223172" cy="7408538"/>
          </a:xfrm>
          <a:custGeom>
            <a:avLst/>
            <a:gdLst/>
            <a:ahLst/>
            <a:cxnLst/>
            <a:rect l="l" t="t" r="r" b="b"/>
            <a:pathLst>
              <a:path w="6223172" h="7408538">
                <a:moveTo>
                  <a:pt x="0" y="0"/>
                </a:moveTo>
                <a:lnTo>
                  <a:pt x="6223172" y="0"/>
                </a:lnTo>
                <a:lnTo>
                  <a:pt x="6223172" y="7408538"/>
                </a:lnTo>
                <a:lnTo>
                  <a:pt x="0" y="7408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7">
            <a:extLst>
              <a:ext uri="{FF2B5EF4-FFF2-40B4-BE49-F238E27FC236}">
                <a16:creationId xmlns:a16="http://schemas.microsoft.com/office/drawing/2014/main" id="{053AAD31-812F-4A8D-861A-60DA53EDD917}"/>
              </a:ext>
            </a:extLst>
          </p:cNvPr>
          <p:cNvGrpSpPr/>
          <p:nvPr/>
        </p:nvGrpSpPr>
        <p:grpSpPr>
          <a:xfrm>
            <a:off x="1143000" y="3924300"/>
            <a:ext cx="7659945" cy="4232251"/>
            <a:chOff x="0" y="0"/>
            <a:chExt cx="2521943" cy="2610423"/>
          </a:xfrm>
        </p:grpSpPr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F1FABB92-DCB1-4F9A-BCCF-A1236296919F}"/>
                </a:ext>
              </a:extLst>
            </p:cNvPr>
            <p:cNvSpPr/>
            <p:nvPr/>
          </p:nvSpPr>
          <p:spPr>
            <a:xfrm>
              <a:off x="12700" y="12700"/>
              <a:ext cx="2457173" cy="2541843"/>
            </a:xfrm>
            <a:custGeom>
              <a:avLst/>
              <a:gdLst/>
              <a:ahLst/>
              <a:cxnLst/>
              <a:rect l="l" t="t" r="r" b="b"/>
              <a:pathLst>
                <a:path w="2457173" h="2541843">
                  <a:moveTo>
                    <a:pt x="146050" y="2541843"/>
                  </a:moveTo>
                  <a:lnTo>
                    <a:pt x="2311123" y="2541843"/>
                  </a:lnTo>
                  <a:cubicBezTo>
                    <a:pt x="2391133" y="2541843"/>
                    <a:pt x="2457173" y="2475803"/>
                    <a:pt x="2457173" y="2395793"/>
                  </a:cubicBezTo>
                  <a:lnTo>
                    <a:pt x="2457173" y="146050"/>
                  </a:lnTo>
                  <a:cubicBezTo>
                    <a:pt x="2457173" y="66040"/>
                    <a:pt x="2391133" y="0"/>
                    <a:pt x="2311123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2395793"/>
                  </a:lnTo>
                  <a:cubicBezTo>
                    <a:pt x="0" y="2477073"/>
                    <a:pt x="66040" y="2541843"/>
                    <a:pt x="146050" y="2541843"/>
                  </a:cubicBezTo>
                  <a:close/>
                </a:path>
              </a:pathLst>
            </a:custGeom>
            <a:solidFill>
              <a:schemeClr val="bg1"/>
            </a:solidFill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9438A40B-49A0-4A3C-A01F-09D1857A5418}"/>
                </a:ext>
              </a:extLst>
            </p:cNvPr>
            <p:cNvSpPr/>
            <p:nvPr/>
          </p:nvSpPr>
          <p:spPr>
            <a:xfrm>
              <a:off x="0" y="0"/>
              <a:ext cx="2521943" cy="2610423"/>
            </a:xfrm>
            <a:custGeom>
              <a:avLst/>
              <a:gdLst/>
              <a:ahLst/>
              <a:cxnLst/>
              <a:rect l="l" t="t" r="r" b="b"/>
              <a:pathLst>
                <a:path w="2521943" h="2610423">
                  <a:moveTo>
                    <a:pt x="2458443" y="74930"/>
                  </a:moveTo>
                  <a:cubicBezTo>
                    <a:pt x="2430503" y="30480"/>
                    <a:pt x="2380973" y="0"/>
                    <a:pt x="2323823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2408493"/>
                  </a:lnTo>
                  <a:cubicBezTo>
                    <a:pt x="0" y="2460563"/>
                    <a:pt x="25400" y="2506283"/>
                    <a:pt x="63500" y="2535493"/>
                  </a:cubicBezTo>
                  <a:cubicBezTo>
                    <a:pt x="91440" y="2579943"/>
                    <a:pt x="140970" y="2610423"/>
                    <a:pt x="202042" y="2610423"/>
                  </a:cubicBezTo>
                  <a:lnTo>
                    <a:pt x="2363193" y="2610423"/>
                  </a:lnTo>
                  <a:cubicBezTo>
                    <a:pt x="2450823" y="2610423"/>
                    <a:pt x="2521943" y="2539303"/>
                    <a:pt x="2521943" y="2451673"/>
                  </a:cubicBezTo>
                  <a:lnTo>
                    <a:pt x="2521943" y="206760"/>
                  </a:lnTo>
                  <a:cubicBezTo>
                    <a:pt x="2521943" y="149860"/>
                    <a:pt x="2496543" y="104140"/>
                    <a:pt x="2458443" y="74930"/>
                  </a:cubicBezTo>
                  <a:close/>
                  <a:moveTo>
                    <a:pt x="12700" y="240849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323823" y="12700"/>
                  </a:lnTo>
                  <a:cubicBezTo>
                    <a:pt x="2403833" y="12700"/>
                    <a:pt x="2469873" y="78740"/>
                    <a:pt x="2469873" y="158750"/>
                  </a:cubicBezTo>
                  <a:lnTo>
                    <a:pt x="2469873" y="2408493"/>
                  </a:lnTo>
                  <a:cubicBezTo>
                    <a:pt x="2469873" y="2488503"/>
                    <a:pt x="2403833" y="2554543"/>
                    <a:pt x="2323823" y="2554543"/>
                  </a:cubicBezTo>
                  <a:lnTo>
                    <a:pt x="158750" y="2554543"/>
                  </a:lnTo>
                  <a:cubicBezTo>
                    <a:pt x="78740" y="2554543"/>
                    <a:pt x="12700" y="2489773"/>
                    <a:pt x="12700" y="2408493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90783612-E779-4B39-B296-BDB6661BA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706" y="4245773"/>
            <a:ext cx="6416361" cy="347186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BBB079-A3EB-48DC-A76E-EF4D37445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7695" y="2416973"/>
            <a:ext cx="6848473" cy="6186922"/>
          </a:xfrm>
          <a:prstGeom prst="rect">
            <a:avLst/>
          </a:prstGeom>
        </p:spPr>
      </p:pic>
      <p:sp>
        <p:nvSpPr>
          <p:cNvPr id="30" name="Freeform 12">
            <a:extLst>
              <a:ext uri="{FF2B5EF4-FFF2-40B4-BE49-F238E27FC236}">
                <a16:creationId xmlns:a16="http://schemas.microsoft.com/office/drawing/2014/main" id="{BBD693C3-2799-4CDA-9F88-EC3ED6103248}"/>
              </a:ext>
            </a:extLst>
          </p:cNvPr>
          <p:cNvSpPr/>
          <p:nvPr/>
        </p:nvSpPr>
        <p:spPr>
          <a:xfrm>
            <a:off x="12892383" y="758354"/>
            <a:ext cx="1129670" cy="854441"/>
          </a:xfrm>
          <a:custGeom>
            <a:avLst/>
            <a:gdLst/>
            <a:ahLst/>
            <a:cxnLst/>
            <a:rect l="l" t="t" r="r" b="b"/>
            <a:pathLst>
              <a:path w="1129670" h="854441">
                <a:moveTo>
                  <a:pt x="0" y="0"/>
                </a:moveTo>
                <a:lnTo>
                  <a:pt x="1129670" y="0"/>
                </a:lnTo>
                <a:lnTo>
                  <a:pt x="1129670" y="854440"/>
                </a:lnTo>
                <a:lnTo>
                  <a:pt x="0" y="854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6FB50-9DA8-447B-A0B1-38DA9EFF6D2F}"/>
              </a:ext>
            </a:extLst>
          </p:cNvPr>
          <p:cNvSpPr txBox="1"/>
          <p:nvPr/>
        </p:nvSpPr>
        <p:spPr>
          <a:xfrm>
            <a:off x="8986744" y="95425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286FF-884F-4281-ADE2-75A8FF550BFB}"/>
              </a:ext>
            </a:extLst>
          </p:cNvPr>
          <p:cNvSpPr txBox="1"/>
          <p:nvPr/>
        </p:nvSpPr>
        <p:spPr>
          <a:xfrm>
            <a:off x="3669624" y="8633048"/>
            <a:ext cx="2083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Fig 2. Result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DF9AD-DC52-4787-B1DB-B4C56838C4E9}"/>
              </a:ext>
            </a:extLst>
          </p:cNvPr>
          <p:cNvSpPr txBox="1"/>
          <p:nvPr/>
        </p:nvSpPr>
        <p:spPr>
          <a:xfrm>
            <a:off x="12633179" y="9007963"/>
            <a:ext cx="27777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Fig 3. Result in Bar Chart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751179">
            <a:off x="13607175" y="-3218643"/>
            <a:ext cx="5936953" cy="6677554"/>
          </a:xfrm>
          <a:custGeom>
            <a:avLst/>
            <a:gdLst/>
            <a:ahLst/>
            <a:cxnLst/>
            <a:rect l="l" t="t" r="r" b="b"/>
            <a:pathLst>
              <a:path w="5936953" h="6677554">
                <a:moveTo>
                  <a:pt x="0" y="0"/>
                </a:moveTo>
                <a:lnTo>
                  <a:pt x="5936952" y="0"/>
                </a:lnTo>
                <a:lnTo>
                  <a:pt x="5936952" y="6677554"/>
                </a:lnTo>
                <a:lnTo>
                  <a:pt x="0" y="6677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872254" y="1258075"/>
            <a:ext cx="556260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10500" dirty="0">
                <a:solidFill>
                  <a:srgbClr val="000000"/>
                </a:solidFill>
                <a:latin typeface="Bright Retro"/>
                <a:ea typeface="Bright Retro"/>
                <a:cs typeface="Bright Retro"/>
                <a:sym typeface="Bright Retro"/>
              </a:rPr>
              <a:t>Conclusion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230E9C2-C3C9-4228-980B-63EC725D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0134"/>
            <a:ext cx="3930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07BDB-8DFE-42CB-9A0C-3AF1D8DD2E61}"/>
              </a:ext>
            </a:extLst>
          </p:cNvPr>
          <p:cNvSpPr txBox="1"/>
          <p:nvPr/>
        </p:nvSpPr>
        <p:spPr>
          <a:xfrm>
            <a:off x="2938554" y="2857500"/>
            <a:ext cx="12725400" cy="518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LSTM and CNN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models gave the best results for predicting rainfall, with lower errors and higher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had a slightly better performance than CNN.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Traditional models like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didn't perform as well,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being the least accurate.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Regression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was good but not as strong as the deep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models were the most effective for weather prediction. </a:t>
            </a:r>
          </a:p>
        </p:txBody>
      </p:sp>
      <p:sp>
        <p:nvSpPr>
          <p:cNvPr id="20" name="Freeform 27">
            <a:extLst>
              <a:ext uri="{FF2B5EF4-FFF2-40B4-BE49-F238E27FC236}">
                <a16:creationId xmlns:a16="http://schemas.microsoft.com/office/drawing/2014/main" id="{461AF9EC-18B7-4F66-9B7E-B29440EE74FE}"/>
              </a:ext>
            </a:extLst>
          </p:cNvPr>
          <p:cNvSpPr/>
          <p:nvPr/>
        </p:nvSpPr>
        <p:spPr>
          <a:xfrm>
            <a:off x="4579285" y="1258075"/>
            <a:ext cx="1066800" cy="1095756"/>
          </a:xfrm>
          <a:custGeom>
            <a:avLst/>
            <a:gdLst/>
            <a:ahLst/>
            <a:cxnLst/>
            <a:rect l="l" t="t" r="r" b="b"/>
            <a:pathLst>
              <a:path w="1192388" h="1192388">
                <a:moveTo>
                  <a:pt x="0" y="0"/>
                </a:moveTo>
                <a:lnTo>
                  <a:pt x="1192387" y="0"/>
                </a:lnTo>
                <a:lnTo>
                  <a:pt x="1192387" y="1192388"/>
                </a:lnTo>
                <a:lnTo>
                  <a:pt x="0" y="1192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A5434-18C5-4FC0-8F12-4E9816F98A3B}"/>
              </a:ext>
            </a:extLst>
          </p:cNvPr>
          <p:cNvSpPr txBox="1"/>
          <p:nvPr/>
        </p:nvSpPr>
        <p:spPr>
          <a:xfrm>
            <a:off x="8986744" y="95425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58400" y="-5935737"/>
            <a:ext cx="8520277" cy="9583134"/>
          </a:xfrm>
          <a:custGeom>
            <a:avLst/>
            <a:gdLst/>
            <a:ahLst/>
            <a:cxnLst/>
            <a:rect l="l" t="t" r="r" b="b"/>
            <a:pathLst>
              <a:path w="8520277" h="9583134">
                <a:moveTo>
                  <a:pt x="0" y="0"/>
                </a:moveTo>
                <a:lnTo>
                  <a:pt x="8520277" y="0"/>
                </a:lnTo>
                <a:lnTo>
                  <a:pt x="8520277" y="9583134"/>
                </a:lnTo>
                <a:lnTo>
                  <a:pt x="0" y="9583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849024">
            <a:off x="14278839" y="1899421"/>
            <a:ext cx="7749390" cy="10628839"/>
          </a:xfrm>
          <a:custGeom>
            <a:avLst/>
            <a:gdLst/>
            <a:ahLst/>
            <a:cxnLst/>
            <a:rect l="l" t="t" r="r" b="b"/>
            <a:pathLst>
              <a:path w="7749390" h="10628839">
                <a:moveTo>
                  <a:pt x="0" y="0"/>
                </a:moveTo>
                <a:lnTo>
                  <a:pt x="7749389" y="0"/>
                </a:lnTo>
                <a:lnTo>
                  <a:pt x="7749389" y="10628838"/>
                </a:lnTo>
                <a:lnTo>
                  <a:pt x="0" y="106288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981200" y="1200082"/>
            <a:ext cx="6174529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10500" dirty="0">
                <a:solidFill>
                  <a:srgbClr val="000000"/>
                </a:solidFill>
                <a:latin typeface="Bright Retro"/>
                <a:ea typeface="Bright Retro"/>
                <a:cs typeface="Bright Retro"/>
                <a:sym typeface="Bright Retro"/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04C7B-0DB1-43ED-92AC-76CC5571D4FE}"/>
              </a:ext>
            </a:extLst>
          </p:cNvPr>
          <p:cNvSpPr txBox="1"/>
          <p:nvPr/>
        </p:nvSpPr>
        <p:spPr>
          <a:xfrm>
            <a:off x="1752600" y="2857500"/>
            <a:ext cx="10767060" cy="649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[1]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J.Refonaa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M.Lakshmi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, Raza Abbas, Mohammad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Raziullha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, “Rainfall Prediction using Regression Model,” 2019 International Journal of Recent Technology and Engineering (IJRTE), ISSN: 2277-3878, Volume-8, Issue-2S3.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[2] MAI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Navid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, NH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Niloy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, “Multiple Linear Regressions for Predicting Rainfall for Bangladesh,” 2018 Communications. Vol. 6, No. 1, 2018, pp. 1-4.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doi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: 10.11648/j.com.20180601.11.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[3] Santosh Singh, Vishal Pandey, Abhishek Singh, “Rainfall Prediction Using Machine Learning,” Thakur College of Science &amp; Commerce, Thakur Village, Kandivali East, Mumbai 400101, Maharashtra, India. 2024 IJCRT, Volume 12, Issue 3 March 2024, ISSN: 2320-2882.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[4] MD MIZANUR RAHMAN, RAFIUDDIN, MD MAHBUB ALAM, “Seasonal forecasting of Bangladesh summer monsoon rainfall using simple multiple regression model,” 2013 SpringerLink, Volume 122, pages 551–558, (2013).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732213F4-2A9F-456D-8CE9-389A52224984}"/>
              </a:ext>
            </a:extLst>
          </p:cNvPr>
          <p:cNvSpPr/>
          <p:nvPr/>
        </p:nvSpPr>
        <p:spPr>
          <a:xfrm>
            <a:off x="7391400" y="1409700"/>
            <a:ext cx="914400" cy="943925"/>
          </a:xfrm>
          <a:custGeom>
            <a:avLst/>
            <a:gdLst/>
            <a:ahLst/>
            <a:cxnLst/>
            <a:rect l="l" t="t" r="r" b="b"/>
            <a:pathLst>
              <a:path w="1192388" h="1192388">
                <a:moveTo>
                  <a:pt x="0" y="0"/>
                </a:moveTo>
                <a:lnTo>
                  <a:pt x="1192387" y="0"/>
                </a:lnTo>
                <a:lnTo>
                  <a:pt x="1192387" y="1192387"/>
                </a:lnTo>
                <a:lnTo>
                  <a:pt x="0" y="11923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DD69E-C9D3-4503-9DD2-B88F19F006E1}"/>
              </a:ext>
            </a:extLst>
          </p:cNvPr>
          <p:cNvSpPr txBox="1"/>
          <p:nvPr/>
        </p:nvSpPr>
        <p:spPr>
          <a:xfrm>
            <a:off x="8986744" y="95425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579</Words>
  <Application>Microsoft Office PowerPoint</Application>
  <PresentationFormat>Custom</PresentationFormat>
  <Paragraphs>101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Inter Bold</vt:lpstr>
      <vt:lpstr>Bright Retro</vt:lpstr>
      <vt:lpstr>Bahnschrift SemiCondensed</vt:lpstr>
      <vt:lpstr>Wingdings</vt:lpstr>
      <vt:lpstr>Arial</vt:lpstr>
      <vt:lpstr>Bahnschrift SemiLight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Green Beige Creative Young Professional Vision Deck Business Presentation</dc:title>
  <dc:creator>Naushin Mamur</dc:creator>
  <cp:lastModifiedBy>Misbahul Sheikh</cp:lastModifiedBy>
  <cp:revision>10</cp:revision>
  <dcterms:created xsi:type="dcterms:W3CDTF">2006-08-16T00:00:00Z</dcterms:created>
  <dcterms:modified xsi:type="dcterms:W3CDTF">2024-09-24T17:21:12Z</dcterms:modified>
  <dc:identifier>DAGMJMAfkAM</dc:identifier>
</cp:coreProperties>
</file>