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2" r:id="rId8"/>
    <p:sldId id="261" r:id="rId9"/>
    <p:sldId id="263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ooper BT Bold" panose="020B0604020202020204" charset="0"/>
      <p:regular r:id="rId15"/>
    </p:embeddedFont>
    <p:embeddedFont>
      <p:font typeface="Lora Bold" panose="020B0604020202020204" charset="0"/>
      <p:regular r:id="rId16"/>
    </p:embeddedFont>
    <p:embeddedFont>
      <p:font typeface="Muli Bold" panose="020B0604020202020204" charset="0"/>
      <p:regular r:id="rId17"/>
    </p:embeddedFont>
    <p:embeddedFont>
      <p:font typeface="Saira ExtraCondensed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1066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08712" y="-671200"/>
            <a:ext cx="3243146" cy="11629399"/>
            <a:chOff x="0" y="0"/>
            <a:chExt cx="854162" cy="30628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54162" cy="3062887"/>
            </a:xfrm>
            <a:custGeom>
              <a:avLst/>
              <a:gdLst/>
              <a:ahLst/>
              <a:cxnLst/>
              <a:rect l="l" t="t" r="r" b="b"/>
              <a:pathLst>
                <a:path w="854162" h="3062887">
                  <a:moveTo>
                    <a:pt x="0" y="0"/>
                  </a:moveTo>
                  <a:lnTo>
                    <a:pt x="854162" y="0"/>
                  </a:lnTo>
                  <a:lnTo>
                    <a:pt x="854162" y="3062887"/>
                  </a:lnTo>
                  <a:lnTo>
                    <a:pt x="0" y="3062887"/>
                  </a:lnTo>
                  <a:close/>
                </a:path>
              </a:pathLst>
            </a:custGeom>
            <a:solidFill>
              <a:srgbClr val="547D3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54162" cy="31105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5400000">
            <a:off x="-473904" y="532060"/>
            <a:ext cx="7872306" cy="8741922"/>
          </a:xfrm>
          <a:custGeom>
            <a:avLst/>
            <a:gdLst/>
            <a:ahLst/>
            <a:cxnLst/>
            <a:rect l="l" t="t" r="r" b="b"/>
            <a:pathLst>
              <a:path w="7872306" h="8741922">
                <a:moveTo>
                  <a:pt x="0" y="0"/>
                </a:moveTo>
                <a:lnTo>
                  <a:pt x="7872307" y="0"/>
                </a:lnTo>
                <a:lnTo>
                  <a:pt x="7872307" y="8741922"/>
                </a:lnTo>
                <a:lnTo>
                  <a:pt x="0" y="8741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-5400000">
            <a:off x="-166122" y="762151"/>
            <a:ext cx="5590119" cy="8340268"/>
            <a:chOff x="0" y="0"/>
            <a:chExt cx="660400" cy="98529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60400" cy="985294"/>
            </a:xfrm>
            <a:custGeom>
              <a:avLst/>
              <a:gdLst/>
              <a:ahLst/>
              <a:cxnLst/>
              <a:rect l="l" t="t" r="r" b="b"/>
              <a:pathLst>
                <a:path w="660400" h="985294">
                  <a:moveTo>
                    <a:pt x="220252" y="966225"/>
                  </a:moveTo>
                  <a:cubicBezTo>
                    <a:pt x="254109" y="977739"/>
                    <a:pt x="292600" y="985294"/>
                    <a:pt x="330378" y="985294"/>
                  </a:cubicBezTo>
                  <a:cubicBezTo>
                    <a:pt x="368157" y="985294"/>
                    <a:pt x="404509" y="978817"/>
                    <a:pt x="438009" y="967304"/>
                  </a:cubicBezTo>
                  <a:cubicBezTo>
                    <a:pt x="438723" y="966944"/>
                    <a:pt x="439435" y="966944"/>
                    <a:pt x="440148" y="966585"/>
                  </a:cubicBezTo>
                  <a:cubicBezTo>
                    <a:pt x="565955" y="920529"/>
                    <a:pt x="658618" y="798916"/>
                    <a:pt x="660400" y="652961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652476"/>
                  </a:lnTo>
                  <a:cubicBezTo>
                    <a:pt x="1782" y="799634"/>
                    <a:pt x="93019" y="921250"/>
                    <a:pt x="220252" y="966225"/>
                  </a:cubicBezTo>
                  <a:close/>
                </a:path>
              </a:pathLst>
            </a:custGeom>
            <a:solidFill>
              <a:srgbClr val="FDDEA4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660400" cy="9059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402678" y="2841304"/>
            <a:ext cx="4656780" cy="4604392"/>
          </a:xfrm>
          <a:custGeom>
            <a:avLst/>
            <a:gdLst/>
            <a:ahLst/>
            <a:cxnLst/>
            <a:rect l="l" t="t" r="r" b="b"/>
            <a:pathLst>
              <a:path w="4656780" h="4604392">
                <a:moveTo>
                  <a:pt x="4656781" y="0"/>
                </a:moveTo>
                <a:lnTo>
                  <a:pt x="0" y="0"/>
                </a:lnTo>
                <a:lnTo>
                  <a:pt x="0" y="4604392"/>
                </a:lnTo>
                <a:lnTo>
                  <a:pt x="4656781" y="4604392"/>
                </a:lnTo>
                <a:lnTo>
                  <a:pt x="465678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12861" y="3323139"/>
            <a:ext cx="1820361" cy="1820361"/>
          </a:xfrm>
          <a:custGeom>
            <a:avLst/>
            <a:gdLst/>
            <a:ahLst/>
            <a:cxnLst/>
            <a:rect l="l" t="t" r="r" b="b"/>
            <a:pathLst>
              <a:path w="1820361" h="1820361">
                <a:moveTo>
                  <a:pt x="0" y="0"/>
                </a:moveTo>
                <a:lnTo>
                  <a:pt x="1820362" y="0"/>
                </a:lnTo>
                <a:lnTo>
                  <a:pt x="1820362" y="1820361"/>
                </a:lnTo>
                <a:lnTo>
                  <a:pt x="0" y="18203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7160728" y="1914580"/>
            <a:ext cx="11984787" cy="4069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925"/>
              </a:lnSpc>
              <a:spcBef>
                <a:spcPct val="0"/>
              </a:spcBef>
            </a:pPr>
            <a:r>
              <a:rPr lang="en-US" sz="23518" b="1" dirty="0">
                <a:solidFill>
                  <a:srgbClr val="547D39"/>
                </a:solidFill>
                <a:latin typeface="Saira ExtraCondensed Bold"/>
                <a:ea typeface="Saira ExtraCondensed Bold"/>
                <a:cs typeface="Saira ExtraCondensed Bold"/>
                <a:sym typeface="Saira ExtraCondensed Bold"/>
              </a:rPr>
              <a:t>HIREUP</a:t>
            </a:r>
          </a:p>
        </p:txBody>
      </p:sp>
      <p:sp>
        <p:nvSpPr>
          <p:cNvPr id="12" name="AutoShape 12"/>
          <p:cNvSpPr/>
          <p:nvPr/>
        </p:nvSpPr>
        <p:spPr>
          <a:xfrm flipV="1">
            <a:off x="14981970" y="1765940"/>
            <a:ext cx="2288105" cy="0"/>
          </a:xfrm>
          <a:prstGeom prst="line">
            <a:avLst/>
          </a:prstGeom>
          <a:ln w="47625" cap="rnd">
            <a:solidFill>
              <a:srgbClr val="70170A"/>
            </a:solidFill>
            <a:prstDash val="sysDash"/>
            <a:headEnd type="none" w="sm" len="sm"/>
            <a:tailEnd type="oval" w="lg" len="lg"/>
          </a:ln>
        </p:spPr>
      </p:sp>
      <p:sp>
        <p:nvSpPr>
          <p:cNvPr id="13" name="AutoShape 13"/>
          <p:cNvSpPr/>
          <p:nvPr/>
        </p:nvSpPr>
        <p:spPr>
          <a:xfrm flipV="1">
            <a:off x="9036167" y="1765940"/>
            <a:ext cx="2288105" cy="0"/>
          </a:xfrm>
          <a:prstGeom prst="line">
            <a:avLst/>
          </a:prstGeom>
          <a:ln w="47625" cap="rnd">
            <a:solidFill>
              <a:srgbClr val="70170A"/>
            </a:solidFill>
            <a:prstDash val="sysDash"/>
            <a:headEnd type="oval" w="lg" len="lg"/>
            <a:tailEnd type="none" w="sm" len="sm"/>
          </a:ln>
        </p:spPr>
      </p:sp>
      <p:grpSp>
        <p:nvGrpSpPr>
          <p:cNvPr id="14" name="Group 14"/>
          <p:cNvGrpSpPr/>
          <p:nvPr/>
        </p:nvGrpSpPr>
        <p:grpSpPr>
          <a:xfrm>
            <a:off x="11501994" y="1418665"/>
            <a:ext cx="3302254" cy="646926"/>
            <a:chOff x="0" y="0"/>
            <a:chExt cx="2074482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74482" cy="406400"/>
            </a:xfrm>
            <a:custGeom>
              <a:avLst/>
              <a:gdLst/>
              <a:ahLst/>
              <a:cxnLst/>
              <a:rect l="l" t="t" r="r" b="b"/>
              <a:pathLst>
                <a:path w="2074482" h="406400">
                  <a:moveTo>
                    <a:pt x="1871282" y="0"/>
                  </a:moveTo>
                  <a:cubicBezTo>
                    <a:pt x="1983506" y="0"/>
                    <a:pt x="2074482" y="90976"/>
                    <a:pt x="2074482" y="203200"/>
                  </a:cubicBezTo>
                  <a:cubicBezTo>
                    <a:pt x="2074482" y="315424"/>
                    <a:pt x="1983506" y="406400"/>
                    <a:pt x="187128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7EC"/>
            </a:solidFill>
            <a:ln w="47625" cap="sq">
              <a:solidFill>
                <a:srgbClr val="547D39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2074482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17" name="AutoShape 17"/>
          <p:cNvSpPr/>
          <p:nvPr/>
        </p:nvSpPr>
        <p:spPr>
          <a:xfrm>
            <a:off x="9036167" y="5967753"/>
            <a:ext cx="8223133" cy="0"/>
          </a:xfrm>
          <a:prstGeom prst="line">
            <a:avLst/>
          </a:prstGeom>
          <a:ln w="47625" cap="rnd">
            <a:solidFill>
              <a:srgbClr val="547D39"/>
            </a:solidFill>
            <a:prstDash val="sysDash"/>
            <a:headEnd type="oval" w="lg" len="lg"/>
            <a:tailEnd type="oval" w="lg" len="lg"/>
          </a:ln>
        </p:spPr>
      </p:sp>
      <p:sp>
        <p:nvSpPr>
          <p:cNvPr id="18" name="TextBox 18"/>
          <p:cNvSpPr txBox="1"/>
          <p:nvPr/>
        </p:nvSpPr>
        <p:spPr>
          <a:xfrm>
            <a:off x="11020657" y="6496391"/>
            <a:ext cx="8579075" cy="3524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22"/>
              </a:lnSpc>
            </a:pPr>
            <a:r>
              <a:rPr lang="en-US" sz="3373" b="1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Nafisa Tasnim</a:t>
            </a:r>
          </a:p>
          <a:p>
            <a:pPr algn="ctr">
              <a:lnSpc>
                <a:spcPts val="4722"/>
              </a:lnSpc>
            </a:pPr>
            <a:r>
              <a:rPr lang="en-US" sz="3373" b="1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220042114</a:t>
            </a:r>
          </a:p>
          <a:p>
            <a:pPr algn="ctr">
              <a:lnSpc>
                <a:spcPts val="4722"/>
              </a:lnSpc>
            </a:pPr>
            <a:r>
              <a:rPr lang="en-US" sz="3373" b="1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Nishat Tasnim</a:t>
            </a:r>
          </a:p>
          <a:p>
            <a:pPr algn="ctr">
              <a:lnSpc>
                <a:spcPts val="4722"/>
              </a:lnSpc>
            </a:pPr>
            <a:r>
              <a:rPr lang="en-US" sz="3373" b="1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220042124</a:t>
            </a:r>
          </a:p>
          <a:p>
            <a:pPr algn="ctr">
              <a:lnSpc>
                <a:spcPts val="4722"/>
              </a:lnSpc>
            </a:pPr>
            <a:r>
              <a:rPr lang="en-US" sz="3373" b="1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Mrittika Jahan</a:t>
            </a:r>
          </a:p>
          <a:p>
            <a:pPr algn="ctr">
              <a:lnSpc>
                <a:spcPts val="4722"/>
              </a:lnSpc>
              <a:spcBef>
                <a:spcPct val="0"/>
              </a:spcBef>
            </a:pPr>
            <a:r>
              <a:rPr lang="en-US" sz="3373" b="1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220042150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7698336" y="9301862"/>
            <a:ext cx="589664" cy="718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880"/>
              </a:lnSpc>
            </a:pPr>
            <a:r>
              <a:rPr lang="en-US" sz="4200" b="1" spc="-394">
                <a:solidFill>
                  <a:srgbClr val="70170A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827616" y="444373"/>
            <a:ext cx="4944941" cy="4882932"/>
          </a:xfrm>
          <a:custGeom>
            <a:avLst/>
            <a:gdLst/>
            <a:ahLst/>
            <a:cxnLst/>
            <a:rect l="l" t="t" r="r" b="b"/>
            <a:pathLst>
              <a:path w="4944941" h="4882932">
                <a:moveTo>
                  <a:pt x="0" y="0"/>
                </a:moveTo>
                <a:lnTo>
                  <a:pt x="4944941" y="0"/>
                </a:lnTo>
                <a:lnTo>
                  <a:pt x="4944941" y="4882932"/>
                </a:lnTo>
                <a:lnTo>
                  <a:pt x="0" y="48829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1245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977620" y="1505053"/>
            <a:ext cx="2895880" cy="2761573"/>
            <a:chOff x="0" y="0"/>
            <a:chExt cx="762701" cy="72732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62701" cy="727328"/>
            </a:xfrm>
            <a:custGeom>
              <a:avLst/>
              <a:gdLst/>
              <a:ahLst/>
              <a:cxnLst/>
              <a:rect l="l" t="t" r="r" b="b"/>
              <a:pathLst>
                <a:path w="762701" h="727328">
                  <a:moveTo>
                    <a:pt x="0" y="0"/>
                  </a:moveTo>
                  <a:lnTo>
                    <a:pt x="762701" y="0"/>
                  </a:lnTo>
                  <a:lnTo>
                    <a:pt x="762701" y="727328"/>
                  </a:lnTo>
                  <a:lnTo>
                    <a:pt x="0" y="727328"/>
                  </a:lnTo>
                  <a:close/>
                </a:path>
              </a:pathLst>
            </a:custGeom>
            <a:solidFill>
              <a:srgbClr val="547D3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762701" cy="7749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280029" y="0"/>
            <a:ext cx="9163632" cy="2200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7766"/>
              </a:lnSpc>
              <a:spcBef>
                <a:spcPct val="0"/>
              </a:spcBef>
            </a:pPr>
            <a:r>
              <a:rPr lang="en-US" sz="12690" b="1" dirty="0">
                <a:solidFill>
                  <a:srgbClr val="547D39"/>
                </a:solidFill>
                <a:latin typeface="Saira ExtraCondensed Bold"/>
                <a:ea typeface="Saira ExtraCondensed Bold"/>
                <a:cs typeface="Saira ExtraCondensed Bold"/>
                <a:sym typeface="Saira ExtraCondensed Bold"/>
              </a:rPr>
              <a:t> OVERVIEW </a:t>
            </a:r>
          </a:p>
        </p:txBody>
      </p:sp>
      <p:sp>
        <p:nvSpPr>
          <p:cNvPr id="7" name="AutoShape 7"/>
          <p:cNvSpPr/>
          <p:nvPr/>
        </p:nvSpPr>
        <p:spPr>
          <a:xfrm flipV="1">
            <a:off x="6727214" y="2087652"/>
            <a:ext cx="8047027" cy="0"/>
          </a:xfrm>
          <a:prstGeom prst="line">
            <a:avLst/>
          </a:prstGeom>
          <a:ln w="47625" cap="rnd">
            <a:solidFill>
              <a:srgbClr val="547D39"/>
            </a:solidFill>
            <a:prstDash val="sysDash"/>
            <a:headEnd type="oval" w="lg" len="lg"/>
            <a:tailEnd type="oval" w="lg" len="lg"/>
          </a:ln>
        </p:spPr>
      </p:sp>
      <p:sp>
        <p:nvSpPr>
          <p:cNvPr id="8" name="TextBox 8"/>
          <p:cNvSpPr txBox="1"/>
          <p:nvPr/>
        </p:nvSpPr>
        <p:spPr>
          <a:xfrm>
            <a:off x="17698336" y="9182100"/>
            <a:ext cx="589664" cy="718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880"/>
              </a:lnSpc>
            </a:pPr>
            <a:r>
              <a:rPr lang="en-US" sz="4200" b="1" spc="-394">
                <a:solidFill>
                  <a:srgbClr val="70170A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6E1EEE-FC9E-4B2A-8E4A-0B741FCB1790}"/>
              </a:ext>
            </a:extLst>
          </p:cNvPr>
          <p:cNvSpPr txBox="1"/>
          <p:nvPr/>
        </p:nvSpPr>
        <p:spPr>
          <a:xfrm>
            <a:off x="5257800" y="4266626"/>
            <a:ext cx="9632950" cy="3060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8915" marR="0" lvl="1" indent="0" algn="just" defTabSz="914400" rtl="0" eaLnBrk="1" fontAlgn="auto" latinLnBrk="0" hangingPunct="1">
              <a:lnSpc>
                <a:spcPts val="465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ora Bold"/>
                <a:ea typeface="Lora Bold"/>
                <a:cs typeface="Lora Bold"/>
                <a:sym typeface="Lora Bold"/>
              </a:rPr>
              <a:t>HireUp</a:t>
            </a:r>
            <a:r>
              <a:rPr kumimoji="0" lang="en-US" sz="3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ora Bold"/>
                <a:ea typeface="Lora Bold"/>
                <a:cs typeface="Lora Bold"/>
                <a:sym typeface="Lora Bold"/>
              </a:rPr>
              <a:t>:</a:t>
            </a:r>
          </a:p>
          <a:p>
            <a:pPr marL="816115" marR="0" lvl="1" indent="-457200" algn="just" defTabSz="914400" rtl="0" eaLnBrk="1" fontAlgn="auto" latinLnBrk="0" hangingPunct="1">
              <a:lnSpc>
                <a:spcPts val="465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ora Bold"/>
                <a:ea typeface="Lora Bold"/>
                <a:cs typeface="Lora Bold"/>
                <a:sym typeface="Lora Bold"/>
              </a:rPr>
              <a:t>Digitalize various aspects of job field.</a:t>
            </a:r>
          </a:p>
          <a:p>
            <a:pPr marL="816115" marR="0" lvl="1" indent="-457200" algn="just" defTabSz="914400" rtl="0" eaLnBrk="1" fontAlgn="auto" latinLnBrk="0" hangingPunct="1">
              <a:lnSpc>
                <a:spcPts val="465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ora Bold"/>
                <a:ea typeface="Lora Bold"/>
                <a:cs typeface="Lora Bold"/>
                <a:sym typeface="Lora Bold"/>
              </a:rPr>
              <a:t>Console based Java application.</a:t>
            </a:r>
          </a:p>
          <a:p>
            <a:pPr marL="816115" marR="0" lvl="1" indent="-457200" algn="just" defTabSz="914400" rtl="0" eaLnBrk="1" fontAlgn="auto" latinLnBrk="0" hangingPunct="1">
              <a:lnSpc>
                <a:spcPts val="465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ora Bold"/>
                <a:ea typeface="Lora Bold"/>
                <a:cs typeface="Lora Bold"/>
                <a:sym typeface="Lora Bold"/>
              </a:rPr>
              <a:t>Bring together both job applicants and job providers in a single platform.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827616" y="444373"/>
            <a:ext cx="4944941" cy="4882932"/>
          </a:xfrm>
          <a:custGeom>
            <a:avLst/>
            <a:gdLst/>
            <a:ahLst/>
            <a:cxnLst/>
            <a:rect l="l" t="t" r="r" b="b"/>
            <a:pathLst>
              <a:path w="4944941" h="4882932">
                <a:moveTo>
                  <a:pt x="0" y="0"/>
                </a:moveTo>
                <a:lnTo>
                  <a:pt x="4944941" y="0"/>
                </a:lnTo>
                <a:lnTo>
                  <a:pt x="4944941" y="4882932"/>
                </a:lnTo>
                <a:lnTo>
                  <a:pt x="0" y="48829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1245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977620" y="1505053"/>
            <a:ext cx="2895880" cy="2761573"/>
            <a:chOff x="0" y="0"/>
            <a:chExt cx="762701" cy="72732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62701" cy="727328"/>
            </a:xfrm>
            <a:custGeom>
              <a:avLst/>
              <a:gdLst/>
              <a:ahLst/>
              <a:cxnLst/>
              <a:rect l="l" t="t" r="r" b="b"/>
              <a:pathLst>
                <a:path w="762701" h="727328">
                  <a:moveTo>
                    <a:pt x="0" y="0"/>
                  </a:moveTo>
                  <a:lnTo>
                    <a:pt x="762701" y="0"/>
                  </a:lnTo>
                  <a:lnTo>
                    <a:pt x="762701" y="727328"/>
                  </a:lnTo>
                  <a:lnTo>
                    <a:pt x="0" y="727328"/>
                  </a:lnTo>
                  <a:close/>
                </a:path>
              </a:pathLst>
            </a:custGeom>
            <a:solidFill>
              <a:srgbClr val="547D3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762701" cy="7749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480994" y="-84537"/>
            <a:ext cx="9387406" cy="2200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7766"/>
              </a:lnSpc>
              <a:spcBef>
                <a:spcPct val="0"/>
              </a:spcBef>
            </a:pPr>
            <a:r>
              <a:rPr lang="en-US" sz="12690" b="1" dirty="0">
                <a:solidFill>
                  <a:srgbClr val="547D39"/>
                </a:solidFill>
                <a:latin typeface="Saira ExtraCondensed Bold"/>
                <a:ea typeface="Saira ExtraCondensed Bold"/>
                <a:cs typeface="Saira ExtraCondensed Bold"/>
                <a:sym typeface="Saira ExtraCondensed Bold"/>
              </a:rPr>
              <a:t>     MOTIVATION </a:t>
            </a:r>
          </a:p>
        </p:txBody>
      </p:sp>
      <p:sp>
        <p:nvSpPr>
          <p:cNvPr id="7" name="AutoShape 7"/>
          <p:cNvSpPr/>
          <p:nvPr/>
        </p:nvSpPr>
        <p:spPr>
          <a:xfrm flipV="1">
            <a:off x="6727214" y="2087652"/>
            <a:ext cx="8047027" cy="0"/>
          </a:xfrm>
          <a:prstGeom prst="line">
            <a:avLst/>
          </a:prstGeom>
          <a:ln w="47625" cap="rnd">
            <a:solidFill>
              <a:srgbClr val="547D39"/>
            </a:solidFill>
            <a:prstDash val="sysDash"/>
            <a:headEnd type="oval" w="lg" len="lg"/>
            <a:tailEnd type="oval" w="lg" len="lg"/>
          </a:ln>
        </p:spPr>
      </p:sp>
      <p:sp>
        <p:nvSpPr>
          <p:cNvPr id="8" name="TextBox 8"/>
          <p:cNvSpPr txBox="1"/>
          <p:nvPr/>
        </p:nvSpPr>
        <p:spPr>
          <a:xfrm>
            <a:off x="17698336" y="9182100"/>
            <a:ext cx="589664" cy="718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880"/>
              </a:lnSpc>
            </a:pPr>
            <a:r>
              <a:rPr lang="en-US" sz="4200" b="1" spc="-394" dirty="0">
                <a:solidFill>
                  <a:srgbClr val="70170A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970334" y="3238500"/>
            <a:ext cx="11560786" cy="59861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58915" lvl="1" algn="l">
              <a:lnSpc>
                <a:spcPts val="4654"/>
              </a:lnSpc>
            </a:pPr>
            <a:endParaRPr lang="en-US" sz="3324" b="1" dirty="0">
              <a:solidFill>
                <a:srgbClr val="000000"/>
              </a:solidFill>
              <a:latin typeface="Lora Bold"/>
              <a:ea typeface="Lora Bold"/>
              <a:cs typeface="Lora Bold"/>
              <a:sym typeface="Lora Bold"/>
            </a:endParaRPr>
          </a:p>
          <a:p>
            <a:pPr marL="816115" lvl="1" indent="-457200" algn="just">
              <a:lnSpc>
                <a:spcPts val="4654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Job searching  is tough due to overpopulation and limited connections, making it hard for applicants and companies to find the right match.</a:t>
            </a:r>
          </a:p>
          <a:p>
            <a:pPr marL="816115" lvl="1" indent="-457200" algn="just">
              <a:lnSpc>
                <a:spcPts val="4654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HireUp</a:t>
            </a:r>
            <a:r>
              <a:rPr lang="en-US" sz="2800" dirty="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 streamlines the job search and hiring process by connecting job seekers with employers in a centralized platform.</a:t>
            </a:r>
          </a:p>
          <a:p>
            <a:pPr marL="816115" lvl="1" indent="-457200" algn="just">
              <a:lnSpc>
                <a:spcPts val="4654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It simplifies hiring for employers, improves access to opportunities for candidates and offers job recommendation.</a:t>
            </a:r>
          </a:p>
          <a:p>
            <a:pPr algn="l">
              <a:lnSpc>
                <a:spcPts val="4654"/>
              </a:lnSpc>
              <a:spcBef>
                <a:spcPct val="0"/>
              </a:spcBef>
            </a:pPr>
            <a:endParaRPr lang="en-US" sz="3324" b="1" dirty="0">
              <a:solidFill>
                <a:srgbClr val="000000"/>
              </a:solidFill>
              <a:latin typeface="Lora Bold"/>
              <a:ea typeface="Lora Bold"/>
              <a:cs typeface="Lora Bold"/>
              <a:sym typeface="Lora Bold"/>
            </a:endParaRPr>
          </a:p>
        </p:txBody>
      </p:sp>
    </p:spTree>
    <p:extLst>
      <p:ext uri="{BB962C8B-B14F-4D97-AF65-F5344CB8AC3E}">
        <p14:creationId xmlns:p14="http://schemas.microsoft.com/office/powerpoint/2010/main" val="3832443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76058" y="9258300"/>
            <a:ext cx="19640116" cy="1771053"/>
            <a:chOff x="0" y="0"/>
            <a:chExt cx="5172706" cy="4664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72706" cy="466450"/>
            </a:xfrm>
            <a:custGeom>
              <a:avLst/>
              <a:gdLst/>
              <a:ahLst/>
              <a:cxnLst/>
              <a:rect l="l" t="t" r="r" b="b"/>
              <a:pathLst>
                <a:path w="5172706" h="466450">
                  <a:moveTo>
                    <a:pt x="0" y="0"/>
                  </a:moveTo>
                  <a:lnTo>
                    <a:pt x="5172706" y="0"/>
                  </a:lnTo>
                  <a:lnTo>
                    <a:pt x="5172706" y="466450"/>
                  </a:lnTo>
                  <a:lnTo>
                    <a:pt x="0" y="466450"/>
                  </a:lnTo>
                  <a:close/>
                </a:path>
              </a:pathLst>
            </a:custGeom>
            <a:solidFill>
              <a:srgbClr val="547D3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5172706" cy="514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646063" y="426839"/>
            <a:ext cx="1807929" cy="1383888"/>
          </a:xfrm>
          <a:custGeom>
            <a:avLst/>
            <a:gdLst/>
            <a:ahLst/>
            <a:cxnLst/>
            <a:rect l="l" t="t" r="r" b="b"/>
            <a:pathLst>
              <a:path w="1807929" h="1383888">
                <a:moveTo>
                  <a:pt x="0" y="0"/>
                </a:moveTo>
                <a:lnTo>
                  <a:pt x="1807929" y="0"/>
                </a:lnTo>
                <a:lnTo>
                  <a:pt x="1807929" y="1383887"/>
                </a:lnTo>
                <a:lnTo>
                  <a:pt x="0" y="13838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261876" y="-53133"/>
            <a:ext cx="5858218" cy="2206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997"/>
              </a:lnSpc>
              <a:spcBef>
                <a:spcPct val="0"/>
              </a:spcBef>
            </a:pPr>
            <a:r>
              <a:rPr lang="en-US" sz="12855" b="1">
                <a:solidFill>
                  <a:srgbClr val="547D39"/>
                </a:solidFill>
                <a:latin typeface="Saira ExtraCondensed Bold"/>
                <a:ea typeface="Saira ExtraCondensed Bold"/>
                <a:cs typeface="Saira ExtraCondensed Bold"/>
                <a:sym typeface="Saira ExtraCondensed Bold"/>
              </a:rPr>
              <a:t>FEATURES</a:t>
            </a:r>
          </a:p>
        </p:txBody>
      </p:sp>
      <p:sp>
        <p:nvSpPr>
          <p:cNvPr id="7" name="Freeform 7"/>
          <p:cNvSpPr/>
          <p:nvPr/>
        </p:nvSpPr>
        <p:spPr>
          <a:xfrm flipH="1">
            <a:off x="12056535" y="426839"/>
            <a:ext cx="1807929" cy="1383888"/>
          </a:xfrm>
          <a:custGeom>
            <a:avLst/>
            <a:gdLst/>
            <a:ahLst/>
            <a:cxnLst/>
            <a:rect l="l" t="t" r="r" b="b"/>
            <a:pathLst>
              <a:path w="1807929" h="1383888">
                <a:moveTo>
                  <a:pt x="1807929" y="0"/>
                </a:moveTo>
                <a:lnTo>
                  <a:pt x="0" y="0"/>
                </a:lnTo>
                <a:lnTo>
                  <a:pt x="0" y="1383887"/>
                </a:lnTo>
                <a:lnTo>
                  <a:pt x="1807929" y="1383887"/>
                </a:lnTo>
                <a:lnTo>
                  <a:pt x="180792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312176" y="4608572"/>
            <a:ext cx="1388635" cy="1200587"/>
          </a:xfrm>
          <a:custGeom>
            <a:avLst/>
            <a:gdLst/>
            <a:ahLst/>
            <a:cxnLst/>
            <a:rect l="l" t="t" r="r" b="b"/>
            <a:pathLst>
              <a:path w="1388635" h="1200587">
                <a:moveTo>
                  <a:pt x="0" y="0"/>
                </a:moveTo>
                <a:lnTo>
                  <a:pt x="1388635" y="0"/>
                </a:lnTo>
                <a:lnTo>
                  <a:pt x="1388635" y="1200587"/>
                </a:lnTo>
                <a:lnTo>
                  <a:pt x="0" y="12005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7831" b="-7831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074730" y="3465061"/>
            <a:ext cx="1045364" cy="1143512"/>
          </a:xfrm>
          <a:custGeom>
            <a:avLst/>
            <a:gdLst/>
            <a:ahLst/>
            <a:cxnLst/>
            <a:rect l="l" t="t" r="r" b="b"/>
            <a:pathLst>
              <a:path w="1045364" h="1143512">
                <a:moveTo>
                  <a:pt x="0" y="0"/>
                </a:moveTo>
                <a:lnTo>
                  <a:pt x="1045364" y="0"/>
                </a:lnTo>
                <a:lnTo>
                  <a:pt x="1045364" y="1143511"/>
                </a:lnTo>
                <a:lnTo>
                  <a:pt x="0" y="11435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7871" t="-773" r="-2363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1033380" y="7359445"/>
            <a:ext cx="1266705" cy="1270010"/>
          </a:xfrm>
          <a:custGeom>
            <a:avLst/>
            <a:gdLst/>
            <a:ahLst/>
            <a:cxnLst/>
            <a:rect l="l" t="t" r="r" b="b"/>
            <a:pathLst>
              <a:path w="1266705" h="1270010">
                <a:moveTo>
                  <a:pt x="0" y="0"/>
                </a:moveTo>
                <a:lnTo>
                  <a:pt x="1266705" y="0"/>
                </a:lnTo>
                <a:lnTo>
                  <a:pt x="1266705" y="1270010"/>
                </a:lnTo>
                <a:lnTo>
                  <a:pt x="0" y="12700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489" r="-6618" b="-4851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2312176" y="6898724"/>
            <a:ext cx="1388635" cy="1270010"/>
          </a:xfrm>
          <a:custGeom>
            <a:avLst/>
            <a:gdLst/>
            <a:ahLst/>
            <a:cxnLst/>
            <a:rect l="l" t="t" r="r" b="b"/>
            <a:pathLst>
              <a:path w="1388635" h="1270010">
                <a:moveTo>
                  <a:pt x="0" y="0"/>
                </a:moveTo>
                <a:lnTo>
                  <a:pt x="1388635" y="0"/>
                </a:lnTo>
                <a:lnTo>
                  <a:pt x="1388635" y="1270011"/>
                </a:lnTo>
                <a:lnTo>
                  <a:pt x="0" y="127001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4670" b="-4670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033380" y="5480965"/>
            <a:ext cx="1338413" cy="1249830"/>
          </a:xfrm>
          <a:custGeom>
            <a:avLst/>
            <a:gdLst/>
            <a:ahLst/>
            <a:cxnLst/>
            <a:rect l="l" t="t" r="r" b="b"/>
            <a:pathLst>
              <a:path w="1338413" h="1249830">
                <a:moveTo>
                  <a:pt x="0" y="0"/>
                </a:moveTo>
                <a:lnTo>
                  <a:pt x="1338413" y="0"/>
                </a:lnTo>
                <a:lnTo>
                  <a:pt x="1338413" y="1249830"/>
                </a:lnTo>
                <a:lnTo>
                  <a:pt x="0" y="124983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3543" b="-3543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4291361" y="4934388"/>
            <a:ext cx="3165388" cy="688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32"/>
              </a:lnSpc>
              <a:spcBef>
                <a:spcPct val="0"/>
              </a:spcBef>
            </a:pPr>
            <a:r>
              <a:rPr lang="en-US" sz="4022" b="1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Registration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994303" y="6911902"/>
            <a:ext cx="3111449" cy="1256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8"/>
              </a:lnSpc>
            </a:pPr>
            <a:r>
              <a:rPr lang="en-US" sz="3606" b="1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Resume </a:t>
            </a:r>
          </a:p>
          <a:p>
            <a:pPr algn="ctr">
              <a:lnSpc>
                <a:spcPts val="5048"/>
              </a:lnSpc>
              <a:spcBef>
                <a:spcPct val="0"/>
              </a:spcBef>
            </a:pPr>
            <a:r>
              <a:rPr lang="en-US" sz="3606" b="1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Generation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960499" y="3427834"/>
            <a:ext cx="2499862" cy="1239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77"/>
              </a:lnSpc>
            </a:pPr>
            <a:r>
              <a:rPr lang="en-US" sz="3555" b="1" dirty="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Job</a:t>
            </a:r>
          </a:p>
          <a:p>
            <a:pPr algn="ctr">
              <a:lnSpc>
                <a:spcPts val="4977"/>
              </a:lnSpc>
              <a:spcBef>
                <a:spcPct val="0"/>
              </a:spcBef>
            </a:pPr>
            <a:r>
              <a:rPr lang="en-US" sz="3555" b="1" dirty="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Preference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058102" y="7292770"/>
            <a:ext cx="2625738" cy="1274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3"/>
              </a:lnSpc>
            </a:pPr>
            <a:r>
              <a:rPr lang="en-US" sz="3659" b="1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Job</a:t>
            </a:r>
          </a:p>
          <a:p>
            <a:pPr algn="ctr">
              <a:lnSpc>
                <a:spcPts val="5123"/>
              </a:lnSpc>
              <a:spcBef>
                <a:spcPct val="0"/>
              </a:spcBef>
            </a:pPr>
            <a:r>
              <a:rPr lang="en-US" sz="3659" b="1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 Status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058102" y="5250010"/>
            <a:ext cx="2625738" cy="12031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21"/>
              </a:lnSpc>
            </a:pPr>
            <a:r>
              <a:rPr lang="en-US" sz="3443" b="1" dirty="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Job</a:t>
            </a:r>
          </a:p>
          <a:p>
            <a:pPr algn="ctr">
              <a:lnSpc>
                <a:spcPts val="4821"/>
              </a:lnSpc>
              <a:spcBef>
                <a:spcPct val="0"/>
              </a:spcBef>
            </a:pPr>
            <a:r>
              <a:rPr lang="en-US" sz="3443" b="1" dirty="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Application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857415" y="2204942"/>
            <a:ext cx="4708896" cy="1127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168"/>
              </a:lnSpc>
            </a:pPr>
            <a:r>
              <a:rPr lang="en-US" sz="6548" b="1" spc="-615">
                <a:solidFill>
                  <a:srgbClr val="70170A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APPLICANT: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7698336" y="8231945"/>
            <a:ext cx="589664" cy="718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880"/>
              </a:lnSpc>
            </a:pPr>
            <a:r>
              <a:rPr lang="en-US" sz="4200" b="1" spc="-394" dirty="0">
                <a:solidFill>
                  <a:srgbClr val="70170A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76058" y="9258300"/>
            <a:ext cx="19640116" cy="1771053"/>
            <a:chOff x="0" y="0"/>
            <a:chExt cx="5172706" cy="4664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72706" cy="466450"/>
            </a:xfrm>
            <a:custGeom>
              <a:avLst/>
              <a:gdLst/>
              <a:ahLst/>
              <a:cxnLst/>
              <a:rect l="l" t="t" r="r" b="b"/>
              <a:pathLst>
                <a:path w="5172706" h="466450">
                  <a:moveTo>
                    <a:pt x="0" y="0"/>
                  </a:moveTo>
                  <a:lnTo>
                    <a:pt x="5172706" y="0"/>
                  </a:lnTo>
                  <a:lnTo>
                    <a:pt x="5172706" y="466450"/>
                  </a:lnTo>
                  <a:lnTo>
                    <a:pt x="0" y="466450"/>
                  </a:lnTo>
                  <a:close/>
                </a:path>
              </a:pathLst>
            </a:custGeom>
            <a:solidFill>
              <a:srgbClr val="547D3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5172706" cy="514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549095" y="593922"/>
            <a:ext cx="1842037" cy="1409996"/>
          </a:xfrm>
          <a:custGeom>
            <a:avLst/>
            <a:gdLst/>
            <a:ahLst/>
            <a:cxnLst/>
            <a:rect l="l" t="t" r="r" b="b"/>
            <a:pathLst>
              <a:path w="1842037" h="1409996">
                <a:moveTo>
                  <a:pt x="0" y="0"/>
                </a:moveTo>
                <a:lnTo>
                  <a:pt x="1842038" y="0"/>
                </a:lnTo>
                <a:lnTo>
                  <a:pt x="1842038" y="1409996"/>
                </a:lnTo>
                <a:lnTo>
                  <a:pt x="0" y="14099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170899" y="58394"/>
            <a:ext cx="10031998" cy="2223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24"/>
              </a:lnSpc>
              <a:spcBef>
                <a:spcPct val="0"/>
              </a:spcBef>
            </a:pPr>
            <a:r>
              <a:rPr lang="en-US" sz="12945" b="1" dirty="0">
                <a:solidFill>
                  <a:srgbClr val="547D39"/>
                </a:solidFill>
                <a:latin typeface="Saira ExtraCondensed Bold"/>
                <a:ea typeface="Saira ExtraCondensed Bold"/>
                <a:cs typeface="Saira ExtraCondensed Bold"/>
                <a:sym typeface="Saira ExtraCondensed Bold"/>
              </a:rPr>
              <a:t>FEATURES</a:t>
            </a:r>
          </a:p>
        </p:txBody>
      </p:sp>
      <p:sp>
        <p:nvSpPr>
          <p:cNvPr id="7" name="Freeform 7"/>
          <p:cNvSpPr/>
          <p:nvPr/>
        </p:nvSpPr>
        <p:spPr>
          <a:xfrm flipH="1">
            <a:off x="12043605" y="738010"/>
            <a:ext cx="1653799" cy="1265908"/>
          </a:xfrm>
          <a:custGeom>
            <a:avLst/>
            <a:gdLst/>
            <a:ahLst/>
            <a:cxnLst/>
            <a:rect l="l" t="t" r="r" b="b"/>
            <a:pathLst>
              <a:path w="1653799" h="1265908">
                <a:moveTo>
                  <a:pt x="1653799" y="0"/>
                </a:moveTo>
                <a:lnTo>
                  <a:pt x="0" y="0"/>
                </a:lnTo>
                <a:lnTo>
                  <a:pt x="0" y="1265908"/>
                </a:lnTo>
                <a:lnTo>
                  <a:pt x="1653799" y="1265908"/>
                </a:lnTo>
                <a:lnTo>
                  <a:pt x="16537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221622" y="4224579"/>
            <a:ext cx="1089510" cy="1089510"/>
          </a:xfrm>
          <a:custGeom>
            <a:avLst/>
            <a:gdLst/>
            <a:ahLst/>
            <a:cxnLst/>
            <a:rect l="l" t="t" r="r" b="b"/>
            <a:pathLst>
              <a:path w="1089510" h="1089510">
                <a:moveTo>
                  <a:pt x="0" y="0"/>
                </a:moveTo>
                <a:lnTo>
                  <a:pt x="1089509" y="0"/>
                </a:lnTo>
                <a:lnTo>
                  <a:pt x="1089509" y="1089509"/>
                </a:lnTo>
                <a:lnTo>
                  <a:pt x="0" y="10895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221622" y="6765401"/>
            <a:ext cx="1272645" cy="1272645"/>
          </a:xfrm>
          <a:custGeom>
            <a:avLst/>
            <a:gdLst/>
            <a:ahLst/>
            <a:cxnLst/>
            <a:rect l="l" t="t" r="r" b="b"/>
            <a:pathLst>
              <a:path w="1272645" h="1272645">
                <a:moveTo>
                  <a:pt x="0" y="0"/>
                </a:moveTo>
                <a:lnTo>
                  <a:pt x="1272645" y="0"/>
                </a:lnTo>
                <a:lnTo>
                  <a:pt x="1272645" y="1272645"/>
                </a:lnTo>
                <a:lnTo>
                  <a:pt x="0" y="12726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2725400" y="6637034"/>
            <a:ext cx="3781340" cy="14391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42"/>
              </a:lnSpc>
              <a:spcBef>
                <a:spcPct val="0"/>
              </a:spcBef>
            </a:pPr>
            <a:r>
              <a:rPr lang="en-US" sz="4173" b="1" dirty="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View </a:t>
            </a:r>
          </a:p>
          <a:p>
            <a:pPr algn="ctr">
              <a:lnSpc>
                <a:spcPts val="5842"/>
              </a:lnSpc>
              <a:spcBef>
                <a:spcPct val="0"/>
              </a:spcBef>
            </a:pPr>
            <a:r>
              <a:rPr lang="en-US" sz="4173" b="1" dirty="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Shortlist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11131" y="4354873"/>
            <a:ext cx="4318585" cy="743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3"/>
              </a:lnSpc>
              <a:spcBef>
                <a:spcPct val="0"/>
              </a:spcBef>
            </a:pPr>
            <a:r>
              <a:rPr lang="en-US" sz="4316" b="1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Selection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549095" y="5098069"/>
            <a:ext cx="2918505" cy="21073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28"/>
              </a:lnSpc>
            </a:pPr>
            <a:r>
              <a:rPr lang="en-US" sz="4020" b="1" dirty="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Job</a:t>
            </a:r>
          </a:p>
          <a:p>
            <a:pPr algn="ctr">
              <a:lnSpc>
                <a:spcPts val="5628"/>
              </a:lnSpc>
            </a:pPr>
            <a:r>
              <a:rPr lang="en-US" sz="4020" b="1" dirty="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Circular</a:t>
            </a:r>
          </a:p>
          <a:p>
            <a:pPr algn="ctr">
              <a:lnSpc>
                <a:spcPts val="5628"/>
              </a:lnSpc>
              <a:spcBef>
                <a:spcPct val="0"/>
              </a:spcBef>
            </a:pPr>
            <a:endParaRPr lang="en-US" sz="4020" b="1" dirty="0">
              <a:solidFill>
                <a:srgbClr val="000000"/>
              </a:solidFill>
              <a:latin typeface="Lora Bold"/>
              <a:ea typeface="Lora Bold"/>
              <a:cs typeface="Lora Bold"/>
              <a:sym typeface="Lora Bold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2409861" y="5098069"/>
            <a:ext cx="1598032" cy="1495444"/>
          </a:xfrm>
          <a:custGeom>
            <a:avLst/>
            <a:gdLst/>
            <a:ahLst/>
            <a:cxnLst/>
            <a:rect l="l" t="t" r="r" b="b"/>
            <a:pathLst>
              <a:path w="1598032" h="1495444">
                <a:moveTo>
                  <a:pt x="0" y="0"/>
                </a:moveTo>
                <a:lnTo>
                  <a:pt x="1598032" y="0"/>
                </a:lnTo>
                <a:lnTo>
                  <a:pt x="1598032" y="1495444"/>
                </a:lnTo>
                <a:lnTo>
                  <a:pt x="0" y="14954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4982" b="-1877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218655" y="2597770"/>
            <a:ext cx="6075210" cy="1107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952"/>
              </a:lnSpc>
            </a:pPr>
            <a:r>
              <a:rPr lang="en-US" sz="6394" b="1" spc="-601">
                <a:solidFill>
                  <a:srgbClr val="70170A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JOB  PROVIDER: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698336" y="8235816"/>
            <a:ext cx="589664" cy="718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880"/>
              </a:lnSpc>
            </a:pPr>
            <a:r>
              <a:rPr lang="en-US" sz="4200" b="1" spc="-394" dirty="0">
                <a:solidFill>
                  <a:srgbClr val="70170A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76058" y="9258300"/>
            <a:ext cx="19640116" cy="1771053"/>
            <a:chOff x="0" y="0"/>
            <a:chExt cx="5172706" cy="4664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72706" cy="466450"/>
            </a:xfrm>
            <a:custGeom>
              <a:avLst/>
              <a:gdLst/>
              <a:ahLst/>
              <a:cxnLst/>
              <a:rect l="l" t="t" r="r" b="b"/>
              <a:pathLst>
                <a:path w="5172706" h="466450">
                  <a:moveTo>
                    <a:pt x="0" y="0"/>
                  </a:moveTo>
                  <a:lnTo>
                    <a:pt x="5172706" y="0"/>
                  </a:lnTo>
                  <a:lnTo>
                    <a:pt x="5172706" y="466450"/>
                  </a:lnTo>
                  <a:lnTo>
                    <a:pt x="0" y="466450"/>
                  </a:lnTo>
                  <a:close/>
                </a:path>
              </a:pathLst>
            </a:custGeom>
            <a:solidFill>
              <a:srgbClr val="547D3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5172706" cy="514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485953" y="622247"/>
            <a:ext cx="1807929" cy="1383888"/>
          </a:xfrm>
          <a:custGeom>
            <a:avLst/>
            <a:gdLst/>
            <a:ahLst/>
            <a:cxnLst/>
            <a:rect l="l" t="t" r="r" b="b"/>
            <a:pathLst>
              <a:path w="1807929" h="1383888">
                <a:moveTo>
                  <a:pt x="0" y="0"/>
                </a:moveTo>
                <a:lnTo>
                  <a:pt x="1807929" y="0"/>
                </a:lnTo>
                <a:lnTo>
                  <a:pt x="1807929" y="1383887"/>
                </a:lnTo>
                <a:lnTo>
                  <a:pt x="0" y="13838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096898" y="86986"/>
            <a:ext cx="10005581" cy="2206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997"/>
              </a:lnSpc>
              <a:spcBef>
                <a:spcPct val="0"/>
              </a:spcBef>
            </a:pPr>
            <a:r>
              <a:rPr lang="en-US" sz="12855" b="1" dirty="0">
                <a:solidFill>
                  <a:srgbClr val="547D39"/>
                </a:solidFill>
                <a:latin typeface="Saira ExtraCondensed Bold"/>
                <a:ea typeface="Saira ExtraCondensed Bold"/>
                <a:cs typeface="Saira ExtraCondensed Bold"/>
                <a:sym typeface="Saira ExtraCondensed Bold"/>
              </a:rPr>
              <a:t>FEATURES</a:t>
            </a:r>
          </a:p>
        </p:txBody>
      </p:sp>
      <p:sp>
        <p:nvSpPr>
          <p:cNvPr id="7" name="Freeform 7"/>
          <p:cNvSpPr/>
          <p:nvPr/>
        </p:nvSpPr>
        <p:spPr>
          <a:xfrm flipH="1">
            <a:off x="11892611" y="653690"/>
            <a:ext cx="1807929" cy="1383888"/>
          </a:xfrm>
          <a:custGeom>
            <a:avLst/>
            <a:gdLst/>
            <a:ahLst/>
            <a:cxnLst/>
            <a:rect l="l" t="t" r="r" b="b"/>
            <a:pathLst>
              <a:path w="1807929" h="1383888">
                <a:moveTo>
                  <a:pt x="1807929" y="0"/>
                </a:moveTo>
                <a:lnTo>
                  <a:pt x="0" y="0"/>
                </a:lnTo>
                <a:lnTo>
                  <a:pt x="0" y="1383887"/>
                </a:lnTo>
                <a:lnTo>
                  <a:pt x="1807929" y="1383887"/>
                </a:lnTo>
                <a:lnTo>
                  <a:pt x="180792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072141" y="5116110"/>
            <a:ext cx="2779418" cy="1253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3"/>
              </a:lnSpc>
            </a:pPr>
            <a:r>
              <a:rPr lang="en-US" sz="3595" b="1" dirty="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View User</a:t>
            </a:r>
          </a:p>
          <a:p>
            <a:pPr algn="ctr">
              <a:lnSpc>
                <a:spcPts val="5033"/>
              </a:lnSpc>
              <a:spcBef>
                <a:spcPct val="0"/>
              </a:spcBef>
            </a:pPr>
            <a:r>
              <a:rPr lang="en-US" sz="3595" b="1" dirty="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Information</a:t>
            </a:r>
          </a:p>
        </p:txBody>
      </p:sp>
      <p:sp>
        <p:nvSpPr>
          <p:cNvPr id="9" name="Freeform 9"/>
          <p:cNvSpPr/>
          <p:nvPr/>
        </p:nvSpPr>
        <p:spPr>
          <a:xfrm>
            <a:off x="3215031" y="5132643"/>
            <a:ext cx="1270922" cy="1220084"/>
          </a:xfrm>
          <a:custGeom>
            <a:avLst/>
            <a:gdLst/>
            <a:ahLst/>
            <a:cxnLst/>
            <a:rect l="l" t="t" r="r" b="b"/>
            <a:pathLst>
              <a:path w="1270922" h="1220084">
                <a:moveTo>
                  <a:pt x="0" y="0"/>
                </a:moveTo>
                <a:lnTo>
                  <a:pt x="1270922" y="0"/>
                </a:lnTo>
                <a:lnTo>
                  <a:pt x="1270922" y="1220084"/>
                </a:lnTo>
                <a:lnTo>
                  <a:pt x="0" y="12200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846" t="-14264" r="-4846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2796576" y="4014241"/>
            <a:ext cx="2066892" cy="1279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84"/>
              </a:lnSpc>
            </a:pPr>
            <a:r>
              <a:rPr lang="en-US" sz="3702" b="1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Account </a:t>
            </a:r>
          </a:p>
          <a:p>
            <a:pPr algn="ctr">
              <a:lnSpc>
                <a:spcPts val="5184"/>
              </a:lnSpc>
              <a:spcBef>
                <a:spcPct val="0"/>
              </a:spcBef>
            </a:pPr>
            <a:r>
              <a:rPr lang="en-US" sz="3702" b="1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Handling</a:t>
            </a:r>
          </a:p>
        </p:txBody>
      </p:sp>
      <p:sp>
        <p:nvSpPr>
          <p:cNvPr id="11" name="Freeform 11"/>
          <p:cNvSpPr/>
          <p:nvPr/>
        </p:nvSpPr>
        <p:spPr>
          <a:xfrm>
            <a:off x="10428304" y="3929538"/>
            <a:ext cx="1505723" cy="1505723"/>
          </a:xfrm>
          <a:custGeom>
            <a:avLst/>
            <a:gdLst/>
            <a:ahLst/>
            <a:cxnLst/>
            <a:rect l="l" t="t" r="r" b="b"/>
            <a:pathLst>
              <a:path w="1505723" h="1505723">
                <a:moveTo>
                  <a:pt x="0" y="0"/>
                </a:moveTo>
                <a:lnTo>
                  <a:pt x="1505722" y="0"/>
                </a:lnTo>
                <a:lnTo>
                  <a:pt x="1505722" y="1505723"/>
                </a:lnTo>
                <a:lnTo>
                  <a:pt x="0" y="15057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2638963" y="6974669"/>
            <a:ext cx="3210637" cy="6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28"/>
              </a:lnSpc>
              <a:spcBef>
                <a:spcPct val="0"/>
              </a:spcBef>
            </a:pPr>
            <a:r>
              <a:rPr lang="en-US" sz="4020" b="1" dirty="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Verification</a:t>
            </a:r>
          </a:p>
        </p:txBody>
      </p:sp>
      <p:sp>
        <p:nvSpPr>
          <p:cNvPr id="13" name="Freeform 13"/>
          <p:cNvSpPr/>
          <p:nvPr/>
        </p:nvSpPr>
        <p:spPr>
          <a:xfrm>
            <a:off x="10428304" y="6624849"/>
            <a:ext cx="1464308" cy="1464308"/>
          </a:xfrm>
          <a:custGeom>
            <a:avLst/>
            <a:gdLst/>
            <a:ahLst/>
            <a:cxnLst/>
            <a:rect l="l" t="t" r="r" b="b"/>
            <a:pathLst>
              <a:path w="1464308" h="1464308">
                <a:moveTo>
                  <a:pt x="0" y="0"/>
                </a:moveTo>
                <a:lnTo>
                  <a:pt x="1464307" y="0"/>
                </a:lnTo>
                <a:lnTo>
                  <a:pt x="1464307" y="1464308"/>
                </a:lnTo>
                <a:lnTo>
                  <a:pt x="0" y="14643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61" r="-561" b="-1123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891355" y="2507931"/>
            <a:ext cx="3451708" cy="1203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772"/>
              </a:lnSpc>
            </a:pPr>
            <a:r>
              <a:rPr lang="en-US" sz="6980" b="1" spc="-656">
                <a:solidFill>
                  <a:srgbClr val="70170A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ADMIN: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698336" y="8239688"/>
            <a:ext cx="589664" cy="718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880"/>
              </a:lnSpc>
            </a:pPr>
            <a:r>
              <a:rPr lang="en-US" sz="4200" b="1" spc="-394" dirty="0">
                <a:solidFill>
                  <a:srgbClr val="70170A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70705"/>
            <a:ext cx="18288000" cy="10390435"/>
          </a:xfrm>
          <a:prstGeom prst="rect">
            <a:avLst/>
          </a:prstGeom>
          <a:solidFill>
            <a:srgbClr val="FFF7EC"/>
          </a:solidFill>
        </p:spPr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5854807" y="893787"/>
          <a:ext cx="11564248" cy="853905"/>
        </p:xfrm>
        <a:graphic>
          <a:graphicData uri="http://schemas.openxmlformats.org/drawingml/2006/table">
            <a:tbl>
              <a:tblPr/>
              <a:tblGrid>
                <a:gridCol w="846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6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6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32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20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5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78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105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517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515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5159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92895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85390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190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359" b="1" dirty="0">
                          <a:solidFill>
                            <a:srgbClr val="000000"/>
                          </a:solidFill>
                          <a:latin typeface="Muli Bold"/>
                          <a:ea typeface="Muli Bold"/>
                          <a:cs typeface="Muli Bold"/>
                          <a:sym typeface="Muli Bold"/>
                        </a:rPr>
                        <a:t>W1</a:t>
                      </a:r>
                      <a:endParaRPr lang="en-US" sz="1100" dirty="0"/>
                    </a:p>
                  </a:txBody>
                  <a:tcPr marL="184373" marR="184373" marT="184373" marB="184373" anchor="ctr">
                    <a:lnL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3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188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343" b="1">
                          <a:solidFill>
                            <a:srgbClr val="000000"/>
                          </a:solidFill>
                          <a:latin typeface="Muli Bold"/>
                          <a:ea typeface="Muli Bold"/>
                          <a:cs typeface="Muli Bold"/>
                          <a:sym typeface="Muli Bold"/>
                        </a:rPr>
                        <a:t>W2</a:t>
                      </a:r>
                      <a:endParaRPr lang="en-US" sz="1100"/>
                    </a:p>
                  </a:txBody>
                  <a:tcPr marL="184373" marR="184373" marT="184373" marB="184373" anchor="ctr">
                    <a:lnL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3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188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343" b="1">
                          <a:solidFill>
                            <a:srgbClr val="000000"/>
                          </a:solidFill>
                          <a:latin typeface="Muli Bold"/>
                          <a:ea typeface="Muli Bold"/>
                          <a:cs typeface="Muli Bold"/>
                          <a:sym typeface="Muli Bold"/>
                        </a:rPr>
                        <a:t>W3</a:t>
                      </a:r>
                      <a:endParaRPr lang="en-US" sz="1100"/>
                    </a:p>
                  </a:txBody>
                  <a:tcPr marL="184373" marR="184373" marT="184373" marB="184373" anchor="ctr">
                    <a:lnL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3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188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343" b="1">
                          <a:solidFill>
                            <a:srgbClr val="000000"/>
                          </a:solidFill>
                          <a:latin typeface="Muli Bold"/>
                          <a:ea typeface="Muli Bold"/>
                          <a:cs typeface="Muli Bold"/>
                          <a:sym typeface="Muli Bold"/>
                        </a:rPr>
                        <a:t>W4</a:t>
                      </a:r>
                      <a:endParaRPr lang="en-US" sz="1100"/>
                    </a:p>
                  </a:txBody>
                  <a:tcPr marL="184373" marR="184373" marT="184373" marB="184373" anchor="ctr">
                    <a:lnL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3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343" b="1">
                          <a:solidFill>
                            <a:srgbClr val="000000"/>
                          </a:solidFill>
                          <a:latin typeface="Muli Bold"/>
                          <a:ea typeface="Muli Bold"/>
                          <a:cs typeface="Muli Bold"/>
                          <a:sym typeface="Muli Bold"/>
                        </a:rPr>
                        <a:t>W5</a:t>
                      </a:r>
                      <a:endParaRPr lang="en-US" sz="1100"/>
                    </a:p>
                  </a:txBody>
                  <a:tcPr marL="184373" marR="184373" marT="184373" marB="184373" anchor="ctr">
                    <a:lnL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3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343" b="1">
                          <a:solidFill>
                            <a:srgbClr val="000000"/>
                          </a:solidFill>
                          <a:latin typeface="Muli Bold"/>
                          <a:ea typeface="Muli Bold"/>
                          <a:cs typeface="Muli Bold"/>
                          <a:sym typeface="Muli Bold"/>
                        </a:rPr>
                        <a:t>W6</a:t>
                      </a:r>
                      <a:endParaRPr lang="en-US" sz="1100"/>
                    </a:p>
                  </a:txBody>
                  <a:tcPr marL="184373" marR="184373" marT="184373" marB="184373" anchor="ctr">
                    <a:lnL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3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343" b="1">
                          <a:solidFill>
                            <a:srgbClr val="000000"/>
                          </a:solidFill>
                          <a:latin typeface="Muli Bold"/>
                          <a:ea typeface="Muli Bold"/>
                          <a:cs typeface="Muli Bold"/>
                          <a:sym typeface="Muli Bold"/>
                        </a:rPr>
                        <a:t>W7</a:t>
                      </a:r>
                      <a:endParaRPr lang="en-US" sz="1100"/>
                    </a:p>
                  </a:txBody>
                  <a:tcPr marL="184373" marR="184373" marT="184373" marB="184373" anchor="ctr">
                    <a:lnL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3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343" b="1">
                          <a:solidFill>
                            <a:srgbClr val="000000"/>
                          </a:solidFill>
                          <a:latin typeface="Muli Bold"/>
                          <a:ea typeface="Muli Bold"/>
                          <a:cs typeface="Muli Bold"/>
                          <a:sym typeface="Muli Bold"/>
                        </a:rPr>
                        <a:t>W8</a:t>
                      </a:r>
                      <a:endParaRPr lang="en-US" sz="1100"/>
                    </a:p>
                  </a:txBody>
                  <a:tcPr marL="184373" marR="184373" marT="184373" marB="184373" anchor="ctr">
                    <a:lnL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3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343" b="1">
                          <a:solidFill>
                            <a:srgbClr val="000000"/>
                          </a:solidFill>
                          <a:latin typeface="Muli Bold"/>
                          <a:ea typeface="Muli Bold"/>
                          <a:cs typeface="Muli Bold"/>
                          <a:sym typeface="Muli Bold"/>
                        </a:rPr>
                        <a:t>W9</a:t>
                      </a:r>
                      <a:endParaRPr lang="en-US" sz="1100"/>
                    </a:p>
                  </a:txBody>
                  <a:tcPr marL="184373" marR="184373" marT="184373" marB="184373" anchor="ctr">
                    <a:lnL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3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28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234" b="1">
                          <a:solidFill>
                            <a:srgbClr val="000000"/>
                          </a:solidFill>
                          <a:latin typeface="Muli Bold"/>
                          <a:ea typeface="Muli Bold"/>
                          <a:cs typeface="Muli Bold"/>
                          <a:sym typeface="Muli Bold"/>
                        </a:rPr>
                        <a:t>W10</a:t>
                      </a:r>
                      <a:endParaRPr lang="en-US" sz="1100"/>
                    </a:p>
                  </a:txBody>
                  <a:tcPr marL="184373" marR="184373" marT="184373" marB="184373" anchor="ctr">
                    <a:lnL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3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343" b="1">
                          <a:solidFill>
                            <a:srgbClr val="000000"/>
                          </a:solidFill>
                          <a:latin typeface="Muli Bold"/>
                          <a:ea typeface="Muli Bold"/>
                          <a:cs typeface="Muli Bold"/>
                          <a:sym typeface="Muli Bold"/>
                        </a:rPr>
                        <a:t>W11</a:t>
                      </a:r>
                      <a:endParaRPr lang="en-US" sz="1100"/>
                    </a:p>
                  </a:txBody>
                  <a:tcPr marL="184373" marR="184373" marT="184373" marB="184373" anchor="ctr">
                    <a:lnL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3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343" b="1">
                          <a:solidFill>
                            <a:srgbClr val="000000"/>
                          </a:solidFill>
                          <a:latin typeface="Muli Bold"/>
                          <a:ea typeface="Muli Bold"/>
                          <a:cs typeface="Muli Bold"/>
                          <a:sym typeface="Muli Bold"/>
                        </a:rPr>
                        <a:t>W12</a:t>
                      </a:r>
                      <a:endParaRPr lang="en-US" sz="1100"/>
                    </a:p>
                  </a:txBody>
                  <a:tcPr marL="184373" marR="184373" marT="184373" marB="184373" anchor="ctr">
                    <a:lnL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3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343" b="1">
                          <a:solidFill>
                            <a:srgbClr val="000000"/>
                          </a:solidFill>
                          <a:latin typeface="Muli Bold"/>
                          <a:ea typeface="Muli Bold"/>
                          <a:cs typeface="Muli Bold"/>
                          <a:sym typeface="Muli Bold"/>
                        </a:rPr>
                        <a:t>W13</a:t>
                      </a:r>
                      <a:endParaRPr lang="en-US" sz="1100"/>
                    </a:p>
                  </a:txBody>
                  <a:tcPr marL="184373" marR="184373" marT="184373" marB="184373" anchor="ctr">
                    <a:lnL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3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343" b="1" dirty="0">
                          <a:solidFill>
                            <a:srgbClr val="000000"/>
                          </a:solidFill>
                          <a:latin typeface="Muli Bold"/>
                          <a:ea typeface="Muli Bold"/>
                          <a:cs typeface="Muli Bold"/>
                          <a:sym typeface="Muli Bold"/>
                        </a:rPr>
                        <a:t>W14</a:t>
                      </a:r>
                      <a:endParaRPr lang="en-US" sz="1100" dirty="0"/>
                    </a:p>
                  </a:txBody>
                  <a:tcPr marL="184373" marR="184373" marT="184373" marB="184373" anchor="ctr">
                    <a:lnL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49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82306"/>
              </p:ext>
            </p:extLst>
          </p:nvPr>
        </p:nvGraphicFramePr>
        <p:xfrm>
          <a:off x="1429656" y="893788"/>
          <a:ext cx="3953142" cy="8692773"/>
        </p:xfrm>
        <a:graphic>
          <a:graphicData uri="http://schemas.openxmlformats.org/drawingml/2006/table">
            <a:tbl>
              <a:tblPr/>
              <a:tblGrid>
                <a:gridCol w="3953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413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032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 dirty="0"/>
                    </a:p>
                  </a:txBody>
                  <a:tcPr marL="0" marR="0" marT="0" marB="0" anchor="ctr">
                    <a:lnL w="11523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3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3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3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269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032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451" b="1">
                          <a:solidFill>
                            <a:srgbClr val="000000"/>
                          </a:solidFill>
                          <a:latin typeface="Lora Bold"/>
                          <a:ea typeface="Lora Bold"/>
                          <a:cs typeface="Lora Bold"/>
                          <a:sym typeface="Lora Bold"/>
                        </a:rPr>
                        <a:t>Initialization &amp; System Architecture Finalization</a:t>
                      </a:r>
                      <a:endParaRPr lang="en-US" sz="1100"/>
                    </a:p>
                  </a:txBody>
                  <a:tcPr marL="0" marR="0" marT="0" marB="0" anchor="ctr">
                    <a:lnL w="11523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3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3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3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23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032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451" b="1">
                          <a:solidFill>
                            <a:srgbClr val="000000"/>
                          </a:solidFill>
                          <a:latin typeface="Lora Bold"/>
                          <a:ea typeface="Lora Bold"/>
                          <a:cs typeface="Lora Bold"/>
                          <a:sym typeface="Lora Bold"/>
                        </a:rPr>
                        <a:t>Knowledge Gathering</a:t>
                      </a:r>
                      <a:endParaRPr lang="en-US" sz="1100"/>
                    </a:p>
                  </a:txBody>
                  <a:tcPr marL="0" marR="0" marT="0" marB="0" anchor="ctr">
                    <a:lnL w="11523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3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3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3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923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032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451" b="1">
                          <a:solidFill>
                            <a:srgbClr val="000000"/>
                          </a:solidFill>
                          <a:latin typeface="Lora Bold"/>
                          <a:ea typeface="Lora Bold"/>
                          <a:cs typeface="Lora Bold"/>
                          <a:sym typeface="Lora Bold"/>
                        </a:rPr>
                        <a:t>Class Diagram &amp; Design of Database Schema</a:t>
                      </a:r>
                      <a:endParaRPr lang="en-US" sz="1100"/>
                    </a:p>
                  </a:txBody>
                  <a:tcPr marL="0" marR="0" marT="0" marB="0" anchor="ctr">
                    <a:lnL w="11523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3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3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3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805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032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451" b="1">
                          <a:solidFill>
                            <a:srgbClr val="000000"/>
                          </a:solidFill>
                          <a:latin typeface="Lora Bold"/>
                          <a:ea typeface="Lora Bold"/>
                          <a:cs typeface="Lora Bold"/>
                          <a:sym typeface="Lora Bold"/>
                        </a:rPr>
                        <a:t>User Creation, Registration &amp; Verification</a:t>
                      </a:r>
                      <a:endParaRPr lang="en-US" sz="1100"/>
                    </a:p>
                  </a:txBody>
                  <a:tcPr marL="0" marR="0" marT="0" marB="0" anchor="ctr">
                    <a:lnL w="11523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3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3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3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923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032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451" b="1">
                          <a:solidFill>
                            <a:srgbClr val="000000"/>
                          </a:solidFill>
                          <a:latin typeface="Lora Bold"/>
                          <a:ea typeface="Lora Bold"/>
                          <a:cs typeface="Lora Bold"/>
                          <a:sym typeface="Lora Bold"/>
                        </a:rPr>
                        <a:t>Resume Generation &amp; Personalized Job Search </a:t>
                      </a:r>
                      <a:endParaRPr lang="en-US" sz="1100"/>
                    </a:p>
                  </a:txBody>
                  <a:tcPr marL="0" marR="0" marT="0" marB="0" anchor="ctr">
                    <a:lnL w="11523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3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3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3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89923">
                <a:tc>
                  <a:txBody>
                    <a:bodyPr/>
                    <a:lstStyle/>
                    <a:p>
                      <a:pPr algn="ctr">
                        <a:lnSpc>
                          <a:spcPts val="2032"/>
                        </a:lnSpc>
                        <a:defRPr/>
                      </a:pPr>
                      <a:r>
                        <a:rPr lang="en-US" sz="1451" b="1" dirty="0">
                          <a:solidFill>
                            <a:srgbClr val="000000"/>
                          </a:solidFill>
                          <a:latin typeface="Lora Bold"/>
                          <a:ea typeface="Lora Bold"/>
                          <a:cs typeface="Lora Bold"/>
                          <a:sym typeface="Lora Bold"/>
                        </a:rPr>
                        <a:t>Job Circular Management </a:t>
                      </a:r>
                      <a:endParaRPr lang="en-US" sz="1100" dirty="0"/>
                    </a:p>
                  </a:txBody>
                  <a:tcPr marL="0" marR="0" marT="0" marB="0" anchor="ctr">
                    <a:lnL w="11523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3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3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3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9342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032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451" b="1" dirty="0">
                          <a:solidFill>
                            <a:srgbClr val="000000"/>
                          </a:solidFill>
                          <a:latin typeface="Lora Bold"/>
                          <a:ea typeface="Lora Bold"/>
                          <a:cs typeface="Lora Bold"/>
                          <a:sym typeface="Lora Bold"/>
                        </a:rPr>
                        <a:t>Job Application Update</a:t>
                      </a:r>
                      <a:endParaRPr lang="en-US" sz="1100" dirty="0"/>
                    </a:p>
                  </a:txBody>
                  <a:tcPr marL="0" marR="0" marT="0" marB="0" anchor="ctr">
                    <a:lnL w="11523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3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3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3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93424">
                <a:tc>
                  <a:txBody>
                    <a:bodyPr/>
                    <a:lstStyle/>
                    <a:p>
                      <a:pPr algn="ctr">
                        <a:lnSpc>
                          <a:spcPts val="2032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451" b="1" dirty="0">
                          <a:solidFill>
                            <a:srgbClr val="000000"/>
                          </a:solidFill>
                          <a:latin typeface="Lora Bold"/>
                          <a:ea typeface="Lora Bold"/>
                          <a:cs typeface="Lora Bold"/>
                          <a:sym typeface="Lora Bold"/>
                        </a:rPr>
                        <a:t>Testing &amp; Debugging</a:t>
                      </a:r>
                      <a:endParaRPr lang="en-US" sz="1100" dirty="0"/>
                    </a:p>
                  </a:txBody>
                  <a:tcPr marL="0" marR="0" marT="0" marB="0" anchor="ctr">
                    <a:lnL w="11523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3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3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3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93424">
                <a:tc>
                  <a:txBody>
                    <a:bodyPr/>
                    <a:lstStyle/>
                    <a:p>
                      <a:pPr algn="ctr">
                        <a:lnSpc>
                          <a:spcPts val="2032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451" b="1" dirty="0">
                          <a:solidFill>
                            <a:srgbClr val="000000"/>
                          </a:solidFill>
                          <a:latin typeface="Lora Bold"/>
                          <a:ea typeface="Lora Bold"/>
                          <a:cs typeface="Lora Bold"/>
                          <a:sym typeface="Lora Bold"/>
                        </a:rPr>
                        <a:t>Finalization</a:t>
                      </a:r>
                      <a:endParaRPr lang="en-US" sz="1100" dirty="0"/>
                    </a:p>
                  </a:txBody>
                  <a:tcPr marL="0" marR="0" marT="0" marB="0" anchor="ctr">
                    <a:lnL w="11523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3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3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3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5" name="Group 5"/>
          <p:cNvGrpSpPr/>
          <p:nvPr/>
        </p:nvGrpSpPr>
        <p:grpSpPr>
          <a:xfrm>
            <a:off x="5861288" y="2712190"/>
            <a:ext cx="10658324" cy="761545"/>
            <a:chOff x="0" y="0"/>
            <a:chExt cx="3262965" cy="23314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262964" cy="233141"/>
            </a:xfrm>
            <a:custGeom>
              <a:avLst/>
              <a:gdLst/>
              <a:ahLst/>
              <a:cxnLst/>
              <a:rect l="l" t="t" r="r" b="b"/>
              <a:pathLst>
                <a:path w="3262964" h="233141">
                  <a:moveTo>
                    <a:pt x="0" y="0"/>
                  </a:moveTo>
                  <a:lnTo>
                    <a:pt x="3262964" y="0"/>
                  </a:lnTo>
                  <a:lnTo>
                    <a:pt x="3262964" y="233141"/>
                  </a:lnTo>
                  <a:lnTo>
                    <a:pt x="0" y="233141"/>
                  </a:lnTo>
                  <a:close/>
                </a:path>
              </a:pathLst>
            </a:custGeom>
            <a:solidFill>
              <a:srgbClr val="E4E3E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9525"/>
              <a:ext cx="3262965" cy="242666"/>
            </a:xfrm>
            <a:prstGeom prst="rect">
              <a:avLst/>
            </a:prstGeom>
          </p:spPr>
          <p:txBody>
            <a:bodyPr lIns="23394" tIns="23394" rIns="23394" bIns="23394" rtlCol="0" anchor="ctr"/>
            <a:lstStyle/>
            <a:p>
              <a:pPr algn="ctr">
                <a:lnSpc>
                  <a:spcPts val="967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431021" y="2721629"/>
            <a:ext cx="9988033" cy="738619"/>
            <a:chOff x="0" y="0"/>
            <a:chExt cx="2782402" cy="2462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82402" cy="246275"/>
            </a:xfrm>
            <a:custGeom>
              <a:avLst/>
              <a:gdLst/>
              <a:ahLst/>
              <a:cxnLst/>
              <a:rect l="l" t="t" r="r" b="b"/>
              <a:pathLst>
                <a:path w="2782402" h="246275">
                  <a:moveTo>
                    <a:pt x="39184" y="0"/>
                  </a:moveTo>
                  <a:lnTo>
                    <a:pt x="2743218" y="0"/>
                  </a:lnTo>
                  <a:cubicBezTo>
                    <a:pt x="2753611" y="0"/>
                    <a:pt x="2763577" y="4128"/>
                    <a:pt x="2770926" y="11477"/>
                  </a:cubicBezTo>
                  <a:cubicBezTo>
                    <a:pt x="2778274" y="18825"/>
                    <a:pt x="2782402" y="28792"/>
                    <a:pt x="2782402" y="39184"/>
                  </a:cubicBezTo>
                  <a:lnTo>
                    <a:pt x="2782402" y="207091"/>
                  </a:lnTo>
                  <a:cubicBezTo>
                    <a:pt x="2782402" y="217483"/>
                    <a:pt x="2778274" y="227450"/>
                    <a:pt x="2770926" y="234798"/>
                  </a:cubicBezTo>
                  <a:cubicBezTo>
                    <a:pt x="2763577" y="242147"/>
                    <a:pt x="2753611" y="246275"/>
                    <a:pt x="2743218" y="246275"/>
                  </a:cubicBezTo>
                  <a:lnTo>
                    <a:pt x="39184" y="246275"/>
                  </a:lnTo>
                  <a:cubicBezTo>
                    <a:pt x="28792" y="246275"/>
                    <a:pt x="18825" y="242147"/>
                    <a:pt x="11477" y="234798"/>
                  </a:cubicBezTo>
                  <a:cubicBezTo>
                    <a:pt x="4128" y="227450"/>
                    <a:pt x="0" y="217483"/>
                    <a:pt x="0" y="207091"/>
                  </a:cubicBezTo>
                  <a:lnTo>
                    <a:pt x="0" y="39184"/>
                  </a:lnTo>
                  <a:cubicBezTo>
                    <a:pt x="0" y="28792"/>
                    <a:pt x="4128" y="18825"/>
                    <a:pt x="11477" y="11477"/>
                  </a:cubicBezTo>
                  <a:cubicBezTo>
                    <a:pt x="18825" y="4128"/>
                    <a:pt x="28792" y="0"/>
                    <a:pt x="39184" y="0"/>
                  </a:cubicBezTo>
                  <a:close/>
                </a:path>
              </a:pathLst>
            </a:custGeom>
            <a:solidFill>
              <a:srgbClr val="B1D8B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2782402" cy="255800"/>
            </a:xfrm>
            <a:prstGeom prst="rect">
              <a:avLst/>
            </a:prstGeom>
          </p:spPr>
          <p:txBody>
            <a:bodyPr lIns="23394" tIns="23394" rIns="23394" bIns="23394" rtlCol="0" anchor="ctr"/>
            <a:lstStyle/>
            <a:p>
              <a:pPr algn="ctr">
                <a:lnSpc>
                  <a:spcPts val="967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861288" y="1863142"/>
            <a:ext cx="11564248" cy="756093"/>
            <a:chOff x="0" y="0"/>
            <a:chExt cx="3262965" cy="2151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262964" cy="215133"/>
            </a:xfrm>
            <a:custGeom>
              <a:avLst/>
              <a:gdLst/>
              <a:ahLst/>
              <a:cxnLst/>
              <a:rect l="l" t="t" r="r" b="b"/>
              <a:pathLst>
                <a:path w="3262964" h="215133">
                  <a:moveTo>
                    <a:pt x="0" y="0"/>
                  </a:moveTo>
                  <a:lnTo>
                    <a:pt x="3262964" y="0"/>
                  </a:lnTo>
                  <a:lnTo>
                    <a:pt x="3262964" y="215133"/>
                  </a:lnTo>
                  <a:lnTo>
                    <a:pt x="0" y="215133"/>
                  </a:lnTo>
                  <a:close/>
                </a:path>
              </a:pathLst>
            </a:custGeom>
            <a:solidFill>
              <a:srgbClr val="E4E3E3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9525"/>
              <a:ext cx="3262965" cy="224658"/>
            </a:xfrm>
            <a:prstGeom prst="rect">
              <a:avLst/>
            </a:prstGeom>
          </p:spPr>
          <p:txBody>
            <a:bodyPr lIns="23394" tIns="23394" rIns="23394" bIns="23394" rtlCol="0" anchor="ctr"/>
            <a:lstStyle/>
            <a:p>
              <a:pPr algn="ctr">
                <a:lnSpc>
                  <a:spcPts val="967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5861288" y="4467623"/>
            <a:ext cx="11557766" cy="800491"/>
            <a:chOff x="0" y="0"/>
            <a:chExt cx="3262965" cy="22803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262964" cy="228038"/>
            </a:xfrm>
            <a:custGeom>
              <a:avLst/>
              <a:gdLst/>
              <a:ahLst/>
              <a:cxnLst/>
              <a:rect l="l" t="t" r="r" b="b"/>
              <a:pathLst>
                <a:path w="3262964" h="228038">
                  <a:moveTo>
                    <a:pt x="0" y="0"/>
                  </a:moveTo>
                  <a:lnTo>
                    <a:pt x="3262964" y="0"/>
                  </a:lnTo>
                  <a:lnTo>
                    <a:pt x="3262964" y="228038"/>
                  </a:lnTo>
                  <a:lnTo>
                    <a:pt x="0" y="228038"/>
                  </a:lnTo>
                  <a:close/>
                </a:path>
              </a:pathLst>
            </a:custGeom>
            <a:solidFill>
              <a:srgbClr val="E4E3E3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9525"/>
              <a:ext cx="3262965" cy="237563"/>
            </a:xfrm>
            <a:prstGeom prst="rect">
              <a:avLst/>
            </a:prstGeom>
          </p:spPr>
          <p:txBody>
            <a:bodyPr lIns="23394" tIns="23394" rIns="23394" bIns="23394" rtlCol="0" anchor="ctr"/>
            <a:lstStyle/>
            <a:p>
              <a:pPr algn="ctr">
                <a:lnSpc>
                  <a:spcPts val="967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256171" y="4458251"/>
            <a:ext cx="2260725" cy="801687"/>
            <a:chOff x="0" y="0"/>
            <a:chExt cx="469833" cy="22387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469833" cy="223877"/>
            </a:xfrm>
            <a:custGeom>
              <a:avLst/>
              <a:gdLst/>
              <a:ahLst/>
              <a:cxnLst/>
              <a:rect l="l" t="t" r="r" b="b"/>
              <a:pathLst>
                <a:path w="469833" h="223877">
                  <a:moveTo>
                    <a:pt x="111938" y="0"/>
                  </a:moveTo>
                  <a:lnTo>
                    <a:pt x="357894" y="0"/>
                  </a:lnTo>
                  <a:cubicBezTo>
                    <a:pt x="387582" y="0"/>
                    <a:pt x="416054" y="11793"/>
                    <a:pt x="437047" y="32786"/>
                  </a:cubicBezTo>
                  <a:cubicBezTo>
                    <a:pt x="458039" y="53778"/>
                    <a:pt x="469833" y="82250"/>
                    <a:pt x="469833" y="111938"/>
                  </a:cubicBezTo>
                  <a:lnTo>
                    <a:pt x="469833" y="111938"/>
                  </a:lnTo>
                  <a:cubicBezTo>
                    <a:pt x="469833" y="173760"/>
                    <a:pt x="419716" y="223877"/>
                    <a:pt x="357894" y="223877"/>
                  </a:cubicBezTo>
                  <a:lnTo>
                    <a:pt x="111938" y="223877"/>
                  </a:lnTo>
                  <a:cubicBezTo>
                    <a:pt x="50116" y="223877"/>
                    <a:pt x="0" y="173760"/>
                    <a:pt x="0" y="111938"/>
                  </a:cubicBezTo>
                  <a:lnTo>
                    <a:pt x="0" y="111938"/>
                  </a:lnTo>
                  <a:cubicBezTo>
                    <a:pt x="0" y="50116"/>
                    <a:pt x="50116" y="0"/>
                    <a:pt x="111938" y="0"/>
                  </a:cubicBezTo>
                  <a:close/>
                </a:path>
              </a:pathLst>
            </a:custGeom>
            <a:solidFill>
              <a:srgbClr val="AD795B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9525"/>
              <a:ext cx="469833" cy="233402"/>
            </a:xfrm>
            <a:prstGeom prst="rect">
              <a:avLst/>
            </a:prstGeom>
          </p:spPr>
          <p:txBody>
            <a:bodyPr lIns="23394" tIns="23394" rIns="23394" bIns="23394" rtlCol="0" anchor="ctr"/>
            <a:lstStyle/>
            <a:p>
              <a:pPr algn="ctr">
                <a:lnSpc>
                  <a:spcPts val="967"/>
                </a:lnSpc>
                <a:spcBef>
                  <a:spcPct val="0"/>
                </a:spcBef>
              </a:pPr>
              <a:endParaRPr/>
            </a:p>
          </p:txBody>
        </p:sp>
      </p:grpSp>
      <p:graphicFrame>
        <p:nvGraphicFramePr>
          <p:cNvPr id="20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438368"/>
              </p:ext>
            </p:extLst>
          </p:nvPr>
        </p:nvGraphicFramePr>
        <p:xfrm>
          <a:off x="5905500" y="3556446"/>
          <a:ext cx="11513554" cy="797567"/>
        </p:xfrm>
        <a:graphic>
          <a:graphicData uri="http://schemas.openxmlformats.org/drawingml/2006/table">
            <a:tbl>
              <a:tblPr/>
              <a:tblGrid>
                <a:gridCol w="11513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756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032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 dirty="0"/>
                    </a:p>
                  </a:txBody>
                  <a:tcPr marL="0" marR="0" marT="0" marB="0" anchor="ctr">
                    <a:lnL w="13941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41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41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41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1" name="Group 21"/>
          <p:cNvGrpSpPr/>
          <p:nvPr/>
        </p:nvGrpSpPr>
        <p:grpSpPr>
          <a:xfrm>
            <a:off x="8486646" y="3540422"/>
            <a:ext cx="1539049" cy="815940"/>
            <a:chOff x="0" y="0"/>
            <a:chExt cx="471168" cy="24129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471168" cy="241290"/>
            </a:xfrm>
            <a:custGeom>
              <a:avLst/>
              <a:gdLst/>
              <a:ahLst/>
              <a:cxnLst/>
              <a:rect l="l" t="t" r="r" b="b"/>
              <a:pathLst>
                <a:path w="471168" h="241290">
                  <a:moveTo>
                    <a:pt x="120645" y="0"/>
                  </a:moveTo>
                  <a:lnTo>
                    <a:pt x="350523" y="0"/>
                  </a:lnTo>
                  <a:cubicBezTo>
                    <a:pt x="382520" y="0"/>
                    <a:pt x="413207" y="12711"/>
                    <a:pt x="435832" y="35336"/>
                  </a:cubicBezTo>
                  <a:cubicBezTo>
                    <a:pt x="458457" y="57962"/>
                    <a:pt x="471168" y="88648"/>
                    <a:pt x="471168" y="120645"/>
                  </a:cubicBezTo>
                  <a:lnTo>
                    <a:pt x="471168" y="120645"/>
                  </a:lnTo>
                  <a:cubicBezTo>
                    <a:pt x="471168" y="152642"/>
                    <a:pt x="458457" y="183329"/>
                    <a:pt x="435832" y="205954"/>
                  </a:cubicBezTo>
                  <a:cubicBezTo>
                    <a:pt x="413207" y="228580"/>
                    <a:pt x="382520" y="241290"/>
                    <a:pt x="350523" y="241290"/>
                  </a:cubicBezTo>
                  <a:lnTo>
                    <a:pt x="120645" y="241290"/>
                  </a:lnTo>
                  <a:cubicBezTo>
                    <a:pt x="88648" y="241290"/>
                    <a:pt x="57962" y="228580"/>
                    <a:pt x="35336" y="205954"/>
                  </a:cubicBezTo>
                  <a:cubicBezTo>
                    <a:pt x="12711" y="183329"/>
                    <a:pt x="0" y="152642"/>
                    <a:pt x="0" y="120645"/>
                  </a:cubicBezTo>
                  <a:lnTo>
                    <a:pt x="0" y="120645"/>
                  </a:lnTo>
                  <a:cubicBezTo>
                    <a:pt x="0" y="88648"/>
                    <a:pt x="12711" y="57962"/>
                    <a:pt x="35336" y="35336"/>
                  </a:cubicBezTo>
                  <a:cubicBezTo>
                    <a:pt x="57962" y="12711"/>
                    <a:pt x="88648" y="0"/>
                    <a:pt x="120645" y="0"/>
                  </a:cubicBezTo>
                  <a:close/>
                </a:path>
              </a:pathLst>
            </a:custGeom>
            <a:solidFill>
              <a:srgbClr val="B1D8B7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9525"/>
              <a:ext cx="471168" cy="250815"/>
            </a:xfrm>
            <a:prstGeom prst="rect">
              <a:avLst/>
            </a:prstGeom>
          </p:spPr>
          <p:txBody>
            <a:bodyPr lIns="23394" tIns="23394" rIns="23394" bIns="23394" rtlCol="0" anchor="ctr"/>
            <a:lstStyle/>
            <a:p>
              <a:pPr algn="ctr">
                <a:lnSpc>
                  <a:spcPts val="967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5864416" y="5383565"/>
            <a:ext cx="11554634" cy="802756"/>
            <a:chOff x="0" y="0"/>
            <a:chExt cx="3264949" cy="24575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264949" cy="245758"/>
            </a:xfrm>
            <a:custGeom>
              <a:avLst/>
              <a:gdLst/>
              <a:ahLst/>
              <a:cxnLst/>
              <a:rect l="l" t="t" r="r" b="b"/>
              <a:pathLst>
                <a:path w="3264949" h="245758">
                  <a:moveTo>
                    <a:pt x="0" y="0"/>
                  </a:moveTo>
                  <a:lnTo>
                    <a:pt x="3264949" y="0"/>
                  </a:lnTo>
                  <a:lnTo>
                    <a:pt x="3264949" y="245758"/>
                  </a:lnTo>
                  <a:lnTo>
                    <a:pt x="0" y="245758"/>
                  </a:lnTo>
                  <a:close/>
                </a:path>
              </a:pathLst>
            </a:custGeom>
            <a:solidFill>
              <a:srgbClr val="E4E3E3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9525"/>
              <a:ext cx="3264949" cy="255283"/>
            </a:xfrm>
            <a:prstGeom prst="rect">
              <a:avLst/>
            </a:prstGeom>
          </p:spPr>
          <p:txBody>
            <a:bodyPr lIns="23394" tIns="23394" rIns="23394" bIns="23394" rtlCol="0" anchor="ctr"/>
            <a:lstStyle/>
            <a:p>
              <a:pPr algn="ctr">
                <a:lnSpc>
                  <a:spcPts val="967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5854807" y="6273165"/>
            <a:ext cx="11570725" cy="816898"/>
            <a:chOff x="0" y="0"/>
            <a:chExt cx="3264949" cy="250087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264949" cy="250087"/>
            </a:xfrm>
            <a:custGeom>
              <a:avLst/>
              <a:gdLst/>
              <a:ahLst/>
              <a:cxnLst/>
              <a:rect l="l" t="t" r="r" b="b"/>
              <a:pathLst>
                <a:path w="3264949" h="250087">
                  <a:moveTo>
                    <a:pt x="0" y="0"/>
                  </a:moveTo>
                  <a:lnTo>
                    <a:pt x="3264949" y="0"/>
                  </a:lnTo>
                  <a:lnTo>
                    <a:pt x="3264949" y="250087"/>
                  </a:lnTo>
                  <a:lnTo>
                    <a:pt x="0" y="250087"/>
                  </a:lnTo>
                  <a:close/>
                </a:path>
              </a:pathLst>
            </a:custGeom>
            <a:solidFill>
              <a:srgbClr val="E4E3E3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9525"/>
              <a:ext cx="3264949" cy="259612"/>
            </a:xfrm>
            <a:prstGeom prst="rect">
              <a:avLst/>
            </a:prstGeom>
          </p:spPr>
          <p:txBody>
            <a:bodyPr lIns="23394" tIns="23394" rIns="23394" bIns="23394" rtlCol="0" anchor="ctr"/>
            <a:lstStyle/>
            <a:p>
              <a:pPr algn="ctr">
                <a:lnSpc>
                  <a:spcPts val="967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5861288" y="7134074"/>
            <a:ext cx="11557762" cy="785218"/>
            <a:chOff x="0" y="0"/>
            <a:chExt cx="3262965" cy="215919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3262964" cy="215919"/>
            </a:xfrm>
            <a:custGeom>
              <a:avLst/>
              <a:gdLst/>
              <a:ahLst/>
              <a:cxnLst/>
              <a:rect l="l" t="t" r="r" b="b"/>
              <a:pathLst>
                <a:path w="3262964" h="215919">
                  <a:moveTo>
                    <a:pt x="0" y="0"/>
                  </a:moveTo>
                  <a:lnTo>
                    <a:pt x="3262964" y="0"/>
                  </a:lnTo>
                  <a:lnTo>
                    <a:pt x="3262964" y="215919"/>
                  </a:lnTo>
                  <a:lnTo>
                    <a:pt x="0" y="215919"/>
                  </a:lnTo>
                  <a:close/>
                </a:path>
              </a:pathLst>
            </a:custGeom>
            <a:solidFill>
              <a:srgbClr val="E4E3E3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9525"/>
              <a:ext cx="3262965" cy="225444"/>
            </a:xfrm>
            <a:prstGeom prst="rect">
              <a:avLst/>
            </a:prstGeom>
          </p:spPr>
          <p:txBody>
            <a:bodyPr lIns="23394" tIns="23394" rIns="23394" bIns="23394" rtlCol="0" anchor="ctr"/>
            <a:lstStyle/>
            <a:p>
              <a:pPr algn="ctr">
                <a:lnSpc>
                  <a:spcPts val="967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3182608" y="6255061"/>
            <a:ext cx="1600197" cy="816898"/>
            <a:chOff x="0" y="0"/>
            <a:chExt cx="473766" cy="250087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473766" cy="250087"/>
            </a:xfrm>
            <a:custGeom>
              <a:avLst/>
              <a:gdLst/>
              <a:ahLst/>
              <a:cxnLst/>
              <a:rect l="l" t="t" r="r" b="b"/>
              <a:pathLst>
                <a:path w="473766" h="250087">
                  <a:moveTo>
                    <a:pt x="125043" y="0"/>
                  </a:moveTo>
                  <a:lnTo>
                    <a:pt x="348722" y="0"/>
                  </a:lnTo>
                  <a:cubicBezTo>
                    <a:pt x="417782" y="0"/>
                    <a:pt x="473766" y="55984"/>
                    <a:pt x="473766" y="125043"/>
                  </a:cubicBezTo>
                  <a:lnTo>
                    <a:pt x="473766" y="125043"/>
                  </a:lnTo>
                  <a:cubicBezTo>
                    <a:pt x="473766" y="158207"/>
                    <a:pt x="460592" y="190012"/>
                    <a:pt x="437141" y="213463"/>
                  </a:cubicBezTo>
                  <a:cubicBezTo>
                    <a:pt x="413691" y="236913"/>
                    <a:pt x="381886" y="250087"/>
                    <a:pt x="348722" y="250087"/>
                  </a:cubicBezTo>
                  <a:lnTo>
                    <a:pt x="125043" y="250087"/>
                  </a:lnTo>
                  <a:cubicBezTo>
                    <a:pt x="91880" y="250087"/>
                    <a:pt x="60075" y="236913"/>
                    <a:pt x="36624" y="213463"/>
                  </a:cubicBezTo>
                  <a:cubicBezTo>
                    <a:pt x="13174" y="190012"/>
                    <a:pt x="0" y="158207"/>
                    <a:pt x="0" y="125043"/>
                  </a:cubicBezTo>
                  <a:lnTo>
                    <a:pt x="0" y="125043"/>
                  </a:lnTo>
                  <a:cubicBezTo>
                    <a:pt x="0" y="91880"/>
                    <a:pt x="13174" y="60075"/>
                    <a:pt x="36624" y="36624"/>
                  </a:cubicBezTo>
                  <a:cubicBezTo>
                    <a:pt x="60075" y="13174"/>
                    <a:pt x="91880" y="0"/>
                    <a:pt x="125043" y="0"/>
                  </a:cubicBezTo>
                  <a:close/>
                </a:path>
              </a:pathLst>
            </a:custGeom>
            <a:solidFill>
              <a:srgbClr val="AD795B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9525"/>
              <a:ext cx="473766" cy="259612"/>
            </a:xfrm>
            <a:prstGeom prst="rect">
              <a:avLst/>
            </a:prstGeom>
          </p:spPr>
          <p:txBody>
            <a:bodyPr lIns="23394" tIns="23394" rIns="23394" bIns="23394" rtlCol="0" anchor="ctr"/>
            <a:lstStyle/>
            <a:p>
              <a:pPr algn="ctr">
                <a:lnSpc>
                  <a:spcPts val="967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1516896" y="5401039"/>
            <a:ext cx="1665712" cy="781117"/>
            <a:chOff x="0" y="0"/>
            <a:chExt cx="410680" cy="236944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410680" cy="236944"/>
            </a:xfrm>
            <a:custGeom>
              <a:avLst/>
              <a:gdLst/>
              <a:ahLst/>
              <a:cxnLst/>
              <a:rect l="l" t="t" r="r" b="b"/>
              <a:pathLst>
                <a:path w="410680" h="236944">
                  <a:moveTo>
                    <a:pt x="118472" y="0"/>
                  </a:moveTo>
                  <a:lnTo>
                    <a:pt x="292208" y="0"/>
                  </a:lnTo>
                  <a:cubicBezTo>
                    <a:pt x="357639" y="0"/>
                    <a:pt x="410680" y="53042"/>
                    <a:pt x="410680" y="118472"/>
                  </a:cubicBezTo>
                  <a:lnTo>
                    <a:pt x="410680" y="118472"/>
                  </a:lnTo>
                  <a:cubicBezTo>
                    <a:pt x="410680" y="183902"/>
                    <a:pt x="357639" y="236944"/>
                    <a:pt x="292208" y="236944"/>
                  </a:cubicBezTo>
                  <a:lnTo>
                    <a:pt x="118472" y="236944"/>
                  </a:lnTo>
                  <a:cubicBezTo>
                    <a:pt x="53042" y="236944"/>
                    <a:pt x="0" y="183902"/>
                    <a:pt x="0" y="118472"/>
                  </a:cubicBezTo>
                  <a:lnTo>
                    <a:pt x="0" y="118472"/>
                  </a:lnTo>
                  <a:cubicBezTo>
                    <a:pt x="0" y="53042"/>
                    <a:pt x="53042" y="0"/>
                    <a:pt x="118472" y="0"/>
                  </a:cubicBezTo>
                  <a:close/>
                </a:path>
              </a:pathLst>
            </a:custGeom>
            <a:solidFill>
              <a:srgbClr val="AD795B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0" y="-9525"/>
              <a:ext cx="410680" cy="246469"/>
            </a:xfrm>
            <a:prstGeom prst="rect">
              <a:avLst/>
            </a:prstGeom>
          </p:spPr>
          <p:txBody>
            <a:bodyPr lIns="23394" tIns="23394" rIns="23394" bIns="23394" rtlCol="0" anchor="ctr"/>
            <a:lstStyle/>
            <a:p>
              <a:pPr algn="ctr">
                <a:lnSpc>
                  <a:spcPts val="967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14782805" y="7160259"/>
            <a:ext cx="1600195" cy="769534"/>
            <a:chOff x="0" y="0"/>
            <a:chExt cx="433031" cy="225762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433031" cy="225762"/>
            </a:xfrm>
            <a:custGeom>
              <a:avLst/>
              <a:gdLst/>
              <a:ahLst/>
              <a:cxnLst/>
              <a:rect l="l" t="t" r="r" b="b"/>
              <a:pathLst>
                <a:path w="433031" h="225762">
                  <a:moveTo>
                    <a:pt x="112881" y="0"/>
                  </a:moveTo>
                  <a:lnTo>
                    <a:pt x="320149" y="0"/>
                  </a:lnTo>
                  <a:cubicBezTo>
                    <a:pt x="382492" y="0"/>
                    <a:pt x="433031" y="50539"/>
                    <a:pt x="433031" y="112881"/>
                  </a:cubicBezTo>
                  <a:lnTo>
                    <a:pt x="433031" y="112881"/>
                  </a:lnTo>
                  <a:cubicBezTo>
                    <a:pt x="433031" y="175224"/>
                    <a:pt x="382492" y="225762"/>
                    <a:pt x="320149" y="225762"/>
                  </a:cubicBezTo>
                  <a:lnTo>
                    <a:pt x="112881" y="225762"/>
                  </a:lnTo>
                  <a:cubicBezTo>
                    <a:pt x="50539" y="225762"/>
                    <a:pt x="0" y="175224"/>
                    <a:pt x="0" y="112881"/>
                  </a:cubicBezTo>
                  <a:lnTo>
                    <a:pt x="0" y="112881"/>
                  </a:lnTo>
                  <a:cubicBezTo>
                    <a:pt x="0" y="50539"/>
                    <a:pt x="50539" y="0"/>
                    <a:pt x="112881" y="0"/>
                  </a:cubicBezTo>
                  <a:close/>
                </a:path>
              </a:pathLst>
            </a:custGeom>
            <a:solidFill>
              <a:srgbClr val="AD795B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0" y="-9525"/>
              <a:ext cx="433031" cy="235287"/>
            </a:xfrm>
            <a:prstGeom prst="rect">
              <a:avLst/>
            </a:prstGeom>
          </p:spPr>
          <p:txBody>
            <a:bodyPr lIns="23394" tIns="23394" rIns="23394" bIns="23394" rtlCol="0" anchor="ctr"/>
            <a:lstStyle/>
            <a:p>
              <a:pPr algn="ctr">
                <a:lnSpc>
                  <a:spcPts val="967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5861288" y="1863142"/>
            <a:ext cx="1580541" cy="739873"/>
            <a:chOff x="0" y="0"/>
            <a:chExt cx="483871" cy="215133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483871" cy="215133"/>
            </a:xfrm>
            <a:custGeom>
              <a:avLst/>
              <a:gdLst/>
              <a:ahLst/>
              <a:cxnLst/>
              <a:rect l="l" t="t" r="r" b="b"/>
              <a:pathLst>
                <a:path w="483871" h="215133">
                  <a:moveTo>
                    <a:pt x="107567" y="0"/>
                  </a:moveTo>
                  <a:lnTo>
                    <a:pt x="376304" y="0"/>
                  </a:lnTo>
                  <a:cubicBezTo>
                    <a:pt x="435711" y="0"/>
                    <a:pt x="483871" y="48159"/>
                    <a:pt x="483871" y="107567"/>
                  </a:cubicBezTo>
                  <a:lnTo>
                    <a:pt x="483871" y="107567"/>
                  </a:lnTo>
                  <a:cubicBezTo>
                    <a:pt x="483871" y="136095"/>
                    <a:pt x="472538" y="163455"/>
                    <a:pt x="452365" y="183628"/>
                  </a:cubicBezTo>
                  <a:cubicBezTo>
                    <a:pt x="432193" y="203800"/>
                    <a:pt x="404833" y="215133"/>
                    <a:pt x="376304" y="215133"/>
                  </a:cubicBezTo>
                  <a:lnTo>
                    <a:pt x="107567" y="215133"/>
                  </a:lnTo>
                  <a:cubicBezTo>
                    <a:pt x="79038" y="215133"/>
                    <a:pt x="51678" y="203800"/>
                    <a:pt x="31506" y="183628"/>
                  </a:cubicBezTo>
                  <a:cubicBezTo>
                    <a:pt x="11333" y="163455"/>
                    <a:pt x="0" y="136095"/>
                    <a:pt x="0" y="107567"/>
                  </a:cubicBezTo>
                  <a:lnTo>
                    <a:pt x="0" y="107567"/>
                  </a:lnTo>
                  <a:cubicBezTo>
                    <a:pt x="0" y="79038"/>
                    <a:pt x="11333" y="51678"/>
                    <a:pt x="31506" y="31506"/>
                  </a:cubicBezTo>
                  <a:cubicBezTo>
                    <a:pt x="51678" y="11333"/>
                    <a:pt x="79038" y="0"/>
                    <a:pt x="107567" y="0"/>
                  </a:cubicBezTo>
                  <a:close/>
                </a:path>
              </a:pathLst>
            </a:custGeom>
            <a:solidFill>
              <a:srgbClr val="6E9277"/>
            </a:solidFill>
          </p:spPr>
        </p:sp>
        <p:sp>
          <p:nvSpPr>
            <p:cNvPr id="44" name="TextBox 44"/>
            <p:cNvSpPr txBox="1"/>
            <p:nvPr/>
          </p:nvSpPr>
          <p:spPr>
            <a:xfrm>
              <a:off x="0" y="-9525"/>
              <a:ext cx="483871" cy="224658"/>
            </a:xfrm>
            <a:prstGeom prst="rect">
              <a:avLst/>
            </a:prstGeom>
          </p:spPr>
          <p:txBody>
            <a:bodyPr lIns="23394" tIns="23394" rIns="23394" bIns="23394" rtlCol="0" anchor="ctr"/>
            <a:lstStyle/>
            <a:p>
              <a:pPr algn="ctr">
                <a:lnSpc>
                  <a:spcPts val="967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5861288" y="7976830"/>
            <a:ext cx="10658324" cy="798871"/>
            <a:chOff x="0" y="0"/>
            <a:chExt cx="3262965" cy="227823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3262964" cy="227823"/>
            </a:xfrm>
            <a:custGeom>
              <a:avLst/>
              <a:gdLst/>
              <a:ahLst/>
              <a:cxnLst/>
              <a:rect l="l" t="t" r="r" b="b"/>
              <a:pathLst>
                <a:path w="3262964" h="227823">
                  <a:moveTo>
                    <a:pt x="0" y="0"/>
                  </a:moveTo>
                  <a:lnTo>
                    <a:pt x="3262964" y="0"/>
                  </a:lnTo>
                  <a:lnTo>
                    <a:pt x="3262964" y="227823"/>
                  </a:lnTo>
                  <a:lnTo>
                    <a:pt x="0" y="227823"/>
                  </a:lnTo>
                  <a:close/>
                </a:path>
              </a:pathLst>
            </a:custGeom>
            <a:solidFill>
              <a:srgbClr val="E4E3E3"/>
            </a:solidFill>
          </p:spPr>
        </p:sp>
        <p:sp>
          <p:nvSpPr>
            <p:cNvPr id="47" name="TextBox 47"/>
            <p:cNvSpPr txBox="1"/>
            <p:nvPr/>
          </p:nvSpPr>
          <p:spPr>
            <a:xfrm>
              <a:off x="0" y="-9525"/>
              <a:ext cx="3262965" cy="237348"/>
            </a:xfrm>
            <a:prstGeom prst="rect">
              <a:avLst/>
            </a:prstGeom>
          </p:spPr>
          <p:txBody>
            <a:bodyPr lIns="23394" tIns="23394" rIns="23394" bIns="23394" rtlCol="0" anchor="ctr"/>
            <a:lstStyle/>
            <a:p>
              <a:pPr algn="ctr">
                <a:lnSpc>
                  <a:spcPts val="967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5839861" y="8848373"/>
            <a:ext cx="11585672" cy="756958"/>
            <a:chOff x="0" y="0"/>
            <a:chExt cx="3291795" cy="216266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3291794" cy="216266"/>
            </a:xfrm>
            <a:custGeom>
              <a:avLst/>
              <a:gdLst/>
              <a:ahLst/>
              <a:cxnLst/>
              <a:rect l="l" t="t" r="r" b="b"/>
              <a:pathLst>
                <a:path w="3291794" h="216266">
                  <a:moveTo>
                    <a:pt x="0" y="0"/>
                  </a:moveTo>
                  <a:lnTo>
                    <a:pt x="3291794" y="0"/>
                  </a:lnTo>
                  <a:lnTo>
                    <a:pt x="3291794" y="216266"/>
                  </a:lnTo>
                  <a:lnTo>
                    <a:pt x="0" y="216266"/>
                  </a:lnTo>
                  <a:close/>
                </a:path>
              </a:pathLst>
            </a:custGeom>
            <a:solidFill>
              <a:srgbClr val="E4E3E3"/>
            </a:solidFill>
          </p:spPr>
        </p:sp>
        <p:sp>
          <p:nvSpPr>
            <p:cNvPr id="50" name="TextBox 50"/>
            <p:cNvSpPr txBox="1"/>
            <p:nvPr/>
          </p:nvSpPr>
          <p:spPr>
            <a:xfrm>
              <a:off x="0" y="-9525"/>
              <a:ext cx="3291795" cy="225791"/>
            </a:xfrm>
            <a:prstGeom prst="rect">
              <a:avLst/>
            </a:prstGeom>
          </p:spPr>
          <p:txBody>
            <a:bodyPr lIns="23394" tIns="23394" rIns="23394" bIns="23394" rtlCol="0" anchor="ctr"/>
            <a:lstStyle/>
            <a:p>
              <a:pPr algn="ctr">
                <a:lnSpc>
                  <a:spcPts val="967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9609614" y="7991636"/>
            <a:ext cx="7815918" cy="760709"/>
            <a:chOff x="0" y="-11841"/>
            <a:chExt cx="2102775" cy="245987"/>
          </a:xfrm>
        </p:grpSpPr>
        <p:sp>
          <p:nvSpPr>
            <p:cNvPr id="52" name="Freeform 52"/>
            <p:cNvSpPr/>
            <p:nvPr/>
          </p:nvSpPr>
          <p:spPr>
            <a:xfrm>
              <a:off x="0" y="-11841"/>
              <a:ext cx="2102775" cy="245987"/>
            </a:xfrm>
            <a:custGeom>
              <a:avLst/>
              <a:gdLst/>
              <a:ahLst/>
              <a:cxnLst/>
              <a:rect l="l" t="t" r="r" b="b"/>
              <a:pathLst>
                <a:path w="2102775" h="234146">
                  <a:moveTo>
                    <a:pt x="51849" y="0"/>
                  </a:moveTo>
                  <a:lnTo>
                    <a:pt x="2050926" y="0"/>
                  </a:lnTo>
                  <a:cubicBezTo>
                    <a:pt x="2064677" y="0"/>
                    <a:pt x="2077865" y="5463"/>
                    <a:pt x="2087589" y="15186"/>
                  </a:cubicBezTo>
                  <a:cubicBezTo>
                    <a:pt x="2097312" y="24910"/>
                    <a:pt x="2102775" y="38098"/>
                    <a:pt x="2102775" y="51849"/>
                  </a:cubicBezTo>
                  <a:lnTo>
                    <a:pt x="2102775" y="182298"/>
                  </a:lnTo>
                  <a:cubicBezTo>
                    <a:pt x="2102775" y="196049"/>
                    <a:pt x="2097312" y="209237"/>
                    <a:pt x="2087589" y="218960"/>
                  </a:cubicBezTo>
                  <a:cubicBezTo>
                    <a:pt x="2077865" y="228684"/>
                    <a:pt x="2064677" y="234146"/>
                    <a:pt x="2050926" y="234146"/>
                  </a:cubicBezTo>
                  <a:lnTo>
                    <a:pt x="51849" y="234146"/>
                  </a:lnTo>
                  <a:cubicBezTo>
                    <a:pt x="38098" y="234146"/>
                    <a:pt x="24910" y="228684"/>
                    <a:pt x="15186" y="218960"/>
                  </a:cubicBezTo>
                  <a:cubicBezTo>
                    <a:pt x="5463" y="209237"/>
                    <a:pt x="0" y="196049"/>
                    <a:pt x="0" y="182298"/>
                  </a:cubicBezTo>
                  <a:lnTo>
                    <a:pt x="0" y="51849"/>
                  </a:lnTo>
                  <a:cubicBezTo>
                    <a:pt x="0" y="38098"/>
                    <a:pt x="5463" y="24910"/>
                    <a:pt x="15186" y="15186"/>
                  </a:cubicBezTo>
                  <a:cubicBezTo>
                    <a:pt x="24910" y="5463"/>
                    <a:pt x="38098" y="0"/>
                    <a:pt x="51849" y="0"/>
                  </a:cubicBezTo>
                  <a:close/>
                </a:path>
              </a:pathLst>
            </a:custGeom>
            <a:solidFill>
              <a:srgbClr val="AD795B"/>
            </a:solidFill>
          </p:spPr>
        </p:sp>
        <p:sp>
          <p:nvSpPr>
            <p:cNvPr id="53" name="TextBox 53"/>
            <p:cNvSpPr txBox="1"/>
            <p:nvPr/>
          </p:nvSpPr>
          <p:spPr>
            <a:xfrm>
              <a:off x="0" y="-9525"/>
              <a:ext cx="2102775" cy="243671"/>
            </a:xfrm>
            <a:prstGeom prst="rect">
              <a:avLst/>
            </a:prstGeom>
          </p:spPr>
          <p:txBody>
            <a:bodyPr lIns="23394" tIns="23394" rIns="23394" bIns="23394" rtlCol="0" anchor="ctr"/>
            <a:lstStyle/>
            <a:p>
              <a:pPr algn="ctr">
                <a:lnSpc>
                  <a:spcPts val="967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16383000" y="8861730"/>
            <a:ext cx="1002735" cy="756958"/>
            <a:chOff x="0" y="0"/>
            <a:chExt cx="420166" cy="210818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420166" cy="210818"/>
            </a:xfrm>
            <a:custGeom>
              <a:avLst/>
              <a:gdLst/>
              <a:ahLst/>
              <a:cxnLst/>
              <a:rect l="l" t="t" r="r" b="b"/>
              <a:pathLst>
                <a:path w="420166" h="210818">
                  <a:moveTo>
                    <a:pt x="105409" y="0"/>
                  </a:moveTo>
                  <a:lnTo>
                    <a:pt x="314757" y="0"/>
                  </a:lnTo>
                  <a:cubicBezTo>
                    <a:pt x="342713" y="0"/>
                    <a:pt x="369524" y="11106"/>
                    <a:pt x="389292" y="30874"/>
                  </a:cubicBezTo>
                  <a:cubicBezTo>
                    <a:pt x="409060" y="50642"/>
                    <a:pt x="420166" y="77453"/>
                    <a:pt x="420166" y="105409"/>
                  </a:cubicBezTo>
                  <a:lnTo>
                    <a:pt x="420166" y="105409"/>
                  </a:lnTo>
                  <a:cubicBezTo>
                    <a:pt x="420166" y="163625"/>
                    <a:pt x="372972" y="210818"/>
                    <a:pt x="314757" y="210818"/>
                  </a:cubicBezTo>
                  <a:lnTo>
                    <a:pt x="105409" y="210818"/>
                  </a:lnTo>
                  <a:cubicBezTo>
                    <a:pt x="47193" y="210818"/>
                    <a:pt x="0" y="163625"/>
                    <a:pt x="0" y="105409"/>
                  </a:cubicBezTo>
                  <a:lnTo>
                    <a:pt x="0" y="105409"/>
                  </a:lnTo>
                  <a:cubicBezTo>
                    <a:pt x="0" y="47193"/>
                    <a:pt x="47193" y="0"/>
                    <a:pt x="105409" y="0"/>
                  </a:cubicBezTo>
                  <a:close/>
                </a:path>
              </a:pathLst>
            </a:custGeom>
            <a:solidFill>
              <a:srgbClr val="AD795B"/>
            </a:solidFill>
          </p:spPr>
        </p:sp>
        <p:sp>
          <p:nvSpPr>
            <p:cNvPr id="56" name="TextBox 56"/>
            <p:cNvSpPr txBox="1"/>
            <p:nvPr/>
          </p:nvSpPr>
          <p:spPr>
            <a:xfrm>
              <a:off x="0" y="-9525"/>
              <a:ext cx="420166" cy="220343"/>
            </a:xfrm>
            <a:prstGeom prst="rect">
              <a:avLst/>
            </a:prstGeom>
          </p:spPr>
          <p:txBody>
            <a:bodyPr lIns="23394" tIns="23394" rIns="23394" bIns="23394" rtlCol="0" anchor="ctr"/>
            <a:lstStyle/>
            <a:p>
              <a:pPr algn="ctr">
                <a:lnSpc>
                  <a:spcPts val="967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7" name="TextBox 57"/>
          <p:cNvSpPr txBox="1"/>
          <p:nvPr/>
        </p:nvSpPr>
        <p:spPr>
          <a:xfrm>
            <a:off x="3061132" y="-70705"/>
            <a:ext cx="12086028" cy="681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52"/>
              </a:lnSpc>
              <a:spcBef>
                <a:spcPct val="0"/>
              </a:spcBef>
            </a:pPr>
            <a:r>
              <a:rPr lang="en-US" sz="4037" b="1" dirty="0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7653323" y="9207821"/>
            <a:ext cx="634677" cy="7188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880"/>
              </a:lnSpc>
            </a:pPr>
            <a:r>
              <a:rPr lang="en-US" sz="4200" b="1" spc="-394" dirty="0">
                <a:solidFill>
                  <a:srgbClr val="70170A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7</a:t>
            </a:r>
          </a:p>
        </p:txBody>
      </p:sp>
      <p:sp>
        <p:nvSpPr>
          <p:cNvPr id="59" name="AutoShape 59"/>
          <p:cNvSpPr/>
          <p:nvPr/>
        </p:nvSpPr>
        <p:spPr>
          <a:xfrm flipH="1" flipV="1">
            <a:off x="9256171" y="1935213"/>
            <a:ext cx="0" cy="767011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AB32637-5C77-45AE-B768-94228CC88B15}"/>
              </a:ext>
            </a:extLst>
          </p:cNvPr>
          <p:cNvSpPr txBox="1"/>
          <p:nvPr/>
        </p:nvSpPr>
        <p:spPr>
          <a:xfrm>
            <a:off x="7581143" y="-143777"/>
            <a:ext cx="413494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547D39"/>
                </a:solidFill>
                <a:latin typeface="Saira ExtraCondensed Bold"/>
                <a:sym typeface="Saira ExtraCondensed Bold"/>
              </a:rPr>
              <a:t>TIMELINE</a:t>
            </a:r>
            <a:endParaRPr lang="en-US" sz="8000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1802B78E-A39A-4DBA-8A80-81DA167BF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82" y="9656854"/>
            <a:ext cx="634677" cy="561847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2823A4EC-4464-4C0A-92BB-8BA9888BB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748" y="9675109"/>
            <a:ext cx="644919" cy="54359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2C72C4A0-73C4-4B1F-B56E-68F85BFBB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928" y="9656855"/>
            <a:ext cx="656673" cy="561846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A2192683-83F5-4B5A-8D79-C9ACBA90E0AA}"/>
              </a:ext>
            </a:extLst>
          </p:cNvPr>
          <p:cNvSpPr txBox="1"/>
          <p:nvPr/>
        </p:nvSpPr>
        <p:spPr>
          <a:xfrm>
            <a:off x="910623" y="9779017"/>
            <a:ext cx="1506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Lora Bold" panose="020B0604020202020204" charset="0"/>
              </a:rPr>
              <a:t>Finished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88C927A-8FAF-4D73-9800-AFCDCAD4F1C6}"/>
              </a:ext>
            </a:extLst>
          </p:cNvPr>
          <p:cNvSpPr txBox="1"/>
          <p:nvPr/>
        </p:nvSpPr>
        <p:spPr>
          <a:xfrm>
            <a:off x="2905249" y="9754712"/>
            <a:ext cx="2026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Lora Bold" panose="020B0604020202020204" charset="0"/>
              </a:rPr>
              <a:t>In Progress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9158DD6-673B-4C1B-A76A-A33785425671}"/>
              </a:ext>
            </a:extLst>
          </p:cNvPr>
          <p:cNvSpPr txBox="1"/>
          <p:nvPr/>
        </p:nvSpPr>
        <p:spPr>
          <a:xfrm>
            <a:off x="5330301" y="9791403"/>
            <a:ext cx="1454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Lora Bold" panose="020B0604020202020204" charset="0"/>
              </a:rPr>
              <a:t>Pending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369DD61-FC9B-43F1-966C-3E79BB1BC8E4}"/>
              </a:ext>
            </a:extLst>
          </p:cNvPr>
          <p:cNvSpPr txBox="1"/>
          <p:nvPr/>
        </p:nvSpPr>
        <p:spPr>
          <a:xfrm>
            <a:off x="8627962" y="9667173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ora Bold" panose="020B0604020202020204" charset="0"/>
              </a:rPr>
              <a:t>Figure: TIMELINE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75279" y="582857"/>
            <a:ext cx="9581175" cy="1892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2"/>
              </a:lnSpc>
              <a:spcBef>
                <a:spcPct val="0"/>
              </a:spcBef>
            </a:pPr>
            <a:r>
              <a:rPr lang="en-US" sz="11001" b="1">
                <a:solidFill>
                  <a:srgbClr val="547D39"/>
                </a:solidFill>
                <a:latin typeface="Saira ExtraCondensed Bold"/>
                <a:ea typeface="Saira ExtraCondensed Bold"/>
                <a:cs typeface="Saira ExtraCondensed Bold"/>
                <a:sym typeface="Saira ExtraCondensed Bold"/>
              </a:rPr>
              <a:t>TOOLS &amp; TECHNOLOGY</a:t>
            </a:r>
          </a:p>
        </p:txBody>
      </p:sp>
      <p:sp>
        <p:nvSpPr>
          <p:cNvPr id="3" name="AutoShape 3"/>
          <p:cNvSpPr/>
          <p:nvPr/>
        </p:nvSpPr>
        <p:spPr>
          <a:xfrm>
            <a:off x="3256490" y="2463201"/>
            <a:ext cx="11775019" cy="23812"/>
          </a:xfrm>
          <a:prstGeom prst="line">
            <a:avLst/>
          </a:prstGeom>
          <a:ln w="47625" cap="rnd">
            <a:solidFill>
              <a:srgbClr val="547D39"/>
            </a:solidFill>
            <a:prstDash val="sysDash"/>
            <a:headEnd type="oval" w="lg" len="lg"/>
            <a:tailEnd type="oval" w="lg" len="lg"/>
          </a:ln>
        </p:spPr>
      </p:sp>
      <p:sp>
        <p:nvSpPr>
          <p:cNvPr id="4" name="Freeform 4"/>
          <p:cNvSpPr/>
          <p:nvPr/>
        </p:nvSpPr>
        <p:spPr>
          <a:xfrm>
            <a:off x="380608" y="3963824"/>
            <a:ext cx="4965453" cy="3308233"/>
          </a:xfrm>
          <a:custGeom>
            <a:avLst/>
            <a:gdLst/>
            <a:ahLst/>
            <a:cxnLst/>
            <a:rect l="l" t="t" r="r" b="b"/>
            <a:pathLst>
              <a:path w="4965453" h="3308233">
                <a:moveTo>
                  <a:pt x="0" y="0"/>
                </a:moveTo>
                <a:lnTo>
                  <a:pt x="4965452" y="0"/>
                </a:lnTo>
                <a:lnTo>
                  <a:pt x="4965452" y="3308233"/>
                </a:lnTo>
                <a:lnTo>
                  <a:pt x="0" y="33082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024314" y="4148723"/>
            <a:ext cx="4526571" cy="3123334"/>
          </a:xfrm>
          <a:custGeom>
            <a:avLst/>
            <a:gdLst/>
            <a:ahLst/>
            <a:cxnLst/>
            <a:rect l="l" t="t" r="r" b="b"/>
            <a:pathLst>
              <a:path w="4526571" h="3123334">
                <a:moveTo>
                  <a:pt x="0" y="0"/>
                </a:moveTo>
                <a:lnTo>
                  <a:pt x="4526570" y="0"/>
                </a:lnTo>
                <a:lnTo>
                  <a:pt x="4526570" y="3123334"/>
                </a:lnTo>
                <a:lnTo>
                  <a:pt x="0" y="31233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344397" y="4479641"/>
            <a:ext cx="2420802" cy="2420802"/>
          </a:xfrm>
          <a:custGeom>
            <a:avLst/>
            <a:gdLst/>
            <a:ahLst/>
            <a:cxnLst/>
            <a:rect l="l" t="t" r="r" b="b"/>
            <a:pathLst>
              <a:path w="2420802" h="2420802">
                <a:moveTo>
                  <a:pt x="0" y="0"/>
                </a:moveTo>
                <a:lnTo>
                  <a:pt x="2420802" y="0"/>
                </a:lnTo>
                <a:lnTo>
                  <a:pt x="2420802" y="2420802"/>
                </a:lnTo>
                <a:lnTo>
                  <a:pt x="0" y="24208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7698336" y="8501868"/>
            <a:ext cx="589664" cy="718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880"/>
              </a:lnSpc>
            </a:pPr>
            <a:r>
              <a:rPr lang="en-US" sz="4200" b="1" spc="-394" dirty="0">
                <a:solidFill>
                  <a:srgbClr val="70170A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8</a:t>
            </a:r>
          </a:p>
        </p:txBody>
      </p:sp>
      <p:pic>
        <p:nvPicPr>
          <p:cNvPr id="1026" name="Picture 2" descr="Social ">
            <a:extLst>
              <a:ext uri="{FF2B5EF4-FFF2-40B4-BE49-F238E27FC236}">
                <a16:creationId xmlns:a16="http://schemas.microsoft.com/office/drawing/2014/main" id="{A2B8ABAA-DC85-4401-8917-66D166A0A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517" y="4650216"/>
            <a:ext cx="2026546" cy="193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2">
            <a:extLst>
              <a:ext uri="{FF2B5EF4-FFF2-40B4-BE49-F238E27FC236}">
                <a16:creationId xmlns:a16="http://schemas.microsoft.com/office/drawing/2014/main" id="{B1F5D668-FF2E-434F-9630-12DD76BB2A53}"/>
              </a:ext>
            </a:extLst>
          </p:cNvPr>
          <p:cNvGrpSpPr/>
          <p:nvPr/>
        </p:nvGrpSpPr>
        <p:grpSpPr>
          <a:xfrm>
            <a:off x="-676059" y="9435260"/>
            <a:ext cx="19640116" cy="1771053"/>
            <a:chOff x="0" y="0"/>
            <a:chExt cx="5172706" cy="46645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60B84051-1DE3-49EF-A209-EE6666125FC5}"/>
                </a:ext>
              </a:extLst>
            </p:cNvPr>
            <p:cNvSpPr/>
            <p:nvPr/>
          </p:nvSpPr>
          <p:spPr>
            <a:xfrm>
              <a:off x="0" y="0"/>
              <a:ext cx="5172706" cy="466450"/>
            </a:xfrm>
            <a:custGeom>
              <a:avLst/>
              <a:gdLst/>
              <a:ahLst/>
              <a:cxnLst/>
              <a:rect l="l" t="t" r="r" b="b"/>
              <a:pathLst>
                <a:path w="5172706" h="466450">
                  <a:moveTo>
                    <a:pt x="0" y="0"/>
                  </a:moveTo>
                  <a:lnTo>
                    <a:pt x="5172706" y="0"/>
                  </a:lnTo>
                  <a:lnTo>
                    <a:pt x="5172706" y="466450"/>
                  </a:lnTo>
                  <a:lnTo>
                    <a:pt x="0" y="466450"/>
                  </a:lnTo>
                  <a:close/>
                </a:path>
              </a:pathLst>
            </a:custGeom>
            <a:solidFill>
              <a:srgbClr val="547D39"/>
            </a:solidFill>
          </p:spPr>
        </p:sp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10252897-7191-4F49-9D40-2A890AE3780A}"/>
                </a:ext>
              </a:extLst>
            </p:cNvPr>
            <p:cNvSpPr txBox="1"/>
            <p:nvPr/>
          </p:nvSpPr>
          <p:spPr>
            <a:xfrm>
              <a:off x="0" y="-47625"/>
              <a:ext cx="5172706" cy="514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08712" y="-671200"/>
            <a:ext cx="3243146" cy="11629399"/>
            <a:chOff x="0" y="0"/>
            <a:chExt cx="854162" cy="30628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54162" cy="3062887"/>
            </a:xfrm>
            <a:custGeom>
              <a:avLst/>
              <a:gdLst/>
              <a:ahLst/>
              <a:cxnLst/>
              <a:rect l="l" t="t" r="r" b="b"/>
              <a:pathLst>
                <a:path w="854162" h="3062887">
                  <a:moveTo>
                    <a:pt x="0" y="0"/>
                  </a:moveTo>
                  <a:lnTo>
                    <a:pt x="854162" y="0"/>
                  </a:lnTo>
                  <a:lnTo>
                    <a:pt x="854162" y="3062887"/>
                  </a:lnTo>
                  <a:lnTo>
                    <a:pt x="0" y="3062887"/>
                  </a:lnTo>
                  <a:close/>
                </a:path>
              </a:pathLst>
            </a:custGeom>
            <a:solidFill>
              <a:srgbClr val="70170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54162" cy="31105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5400000">
            <a:off x="-447339" y="505496"/>
            <a:ext cx="8353264" cy="9276008"/>
          </a:xfrm>
          <a:custGeom>
            <a:avLst/>
            <a:gdLst/>
            <a:ahLst/>
            <a:cxnLst/>
            <a:rect l="l" t="t" r="r" b="b"/>
            <a:pathLst>
              <a:path w="8353264" h="9276008">
                <a:moveTo>
                  <a:pt x="0" y="0"/>
                </a:moveTo>
                <a:lnTo>
                  <a:pt x="8353264" y="0"/>
                </a:lnTo>
                <a:lnTo>
                  <a:pt x="8353264" y="9276008"/>
                </a:lnTo>
                <a:lnTo>
                  <a:pt x="0" y="92760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-5400000">
            <a:off x="-62212" y="658240"/>
            <a:ext cx="6012550" cy="8970520"/>
            <a:chOff x="0" y="0"/>
            <a:chExt cx="660400" cy="98529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60400" cy="985294"/>
            </a:xfrm>
            <a:custGeom>
              <a:avLst/>
              <a:gdLst/>
              <a:ahLst/>
              <a:cxnLst/>
              <a:rect l="l" t="t" r="r" b="b"/>
              <a:pathLst>
                <a:path w="660400" h="985294">
                  <a:moveTo>
                    <a:pt x="220252" y="966225"/>
                  </a:moveTo>
                  <a:cubicBezTo>
                    <a:pt x="254109" y="977739"/>
                    <a:pt x="292600" y="985294"/>
                    <a:pt x="330378" y="985294"/>
                  </a:cubicBezTo>
                  <a:cubicBezTo>
                    <a:pt x="368157" y="985294"/>
                    <a:pt x="404509" y="978817"/>
                    <a:pt x="438009" y="967304"/>
                  </a:cubicBezTo>
                  <a:cubicBezTo>
                    <a:pt x="438723" y="966944"/>
                    <a:pt x="439435" y="966944"/>
                    <a:pt x="440148" y="966585"/>
                  </a:cubicBezTo>
                  <a:cubicBezTo>
                    <a:pt x="565955" y="920529"/>
                    <a:pt x="658618" y="798916"/>
                    <a:pt x="660400" y="652961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652476"/>
                  </a:lnTo>
                  <a:cubicBezTo>
                    <a:pt x="1782" y="799634"/>
                    <a:pt x="93019" y="921250"/>
                    <a:pt x="220252" y="966225"/>
                  </a:cubicBezTo>
                  <a:close/>
                </a:path>
              </a:pathLst>
            </a:custGeom>
            <a:solidFill>
              <a:srgbClr val="FDDEA4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660400" cy="9059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 flipV="1">
            <a:off x="15058503" y="3592912"/>
            <a:ext cx="2288105" cy="0"/>
          </a:xfrm>
          <a:prstGeom prst="line">
            <a:avLst/>
          </a:prstGeom>
          <a:ln w="47625" cap="rnd">
            <a:solidFill>
              <a:srgbClr val="70170A"/>
            </a:solidFill>
            <a:prstDash val="sysDash"/>
            <a:headEnd type="none" w="sm" len="sm"/>
            <a:tailEnd type="oval" w="lg" len="lg"/>
          </a:ln>
        </p:spPr>
      </p:sp>
      <p:sp>
        <p:nvSpPr>
          <p:cNvPr id="10" name="AutoShape 10"/>
          <p:cNvSpPr/>
          <p:nvPr/>
        </p:nvSpPr>
        <p:spPr>
          <a:xfrm flipV="1">
            <a:off x="9112701" y="3592912"/>
            <a:ext cx="2288105" cy="0"/>
          </a:xfrm>
          <a:prstGeom prst="line">
            <a:avLst/>
          </a:prstGeom>
          <a:ln w="47625" cap="rnd">
            <a:solidFill>
              <a:srgbClr val="70170A"/>
            </a:solidFill>
            <a:prstDash val="sysDash"/>
            <a:headEnd type="oval" w="lg" len="lg"/>
            <a:tailEnd type="none" w="sm" len="sm"/>
          </a:ln>
        </p:spPr>
      </p:sp>
      <p:grpSp>
        <p:nvGrpSpPr>
          <p:cNvPr id="11" name="Group 11"/>
          <p:cNvGrpSpPr/>
          <p:nvPr/>
        </p:nvGrpSpPr>
        <p:grpSpPr>
          <a:xfrm>
            <a:off x="11578528" y="3245636"/>
            <a:ext cx="3302254" cy="646926"/>
            <a:chOff x="0" y="0"/>
            <a:chExt cx="2074482" cy="406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074482" cy="406400"/>
            </a:xfrm>
            <a:custGeom>
              <a:avLst/>
              <a:gdLst/>
              <a:ahLst/>
              <a:cxnLst/>
              <a:rect l="l" t="t" r="r" b="b"/>
              <a:pathLst>
                <a:path w="2074482" h="406400">
                  <a:moveTo>
                    <a:pt x="1871282" y="0"/>
                  </a:moveTo>
                  <a:cubicBezTo>
                    <a:pt x="1983506" y="0"/>
                    <a:pt x="2074482" y="90976"/>
                    <a:pt x="2074482" y="203200"/>
                  </a:cubicBezTo>
                  <a:cubicBezTo>
                    <a:pt x="2074482" y="315424"/>
                    <a:pt x="1983506" y="406400"/>
                    <a:pt x="187128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7EC"/>
            </a:solidFill>
            <a:ln w="47625" cap="sq">
              <a:solidFill>
                <a:srgbClr val="547D39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2074482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14" name="AutoShape 14"/>
          <p:cNvSpPr/>
          <p:nvPr/>
        </p:nvSpPr>
        <p:spPr>
          <a:xfrm>
            <a:off x="9112701" y="7017551"/>
            <a:ext cx="8233907" cy="0"/>
          </a:xfrm>
          <a:prstGeom prst="line">
            <a:avLst/>
          </a:prstGeom>
          <a:ln w="47625" cap="rnd">
            <a:solidFill>
              <a:srgbClr val="547D39"/>
            </a:solidFill>
            <a:prstDash val="sysDash"/>
            <a:headEnd type="oval" w="lg" len="lg"/>
            <a:tailEnd type="oval" w="lg" len="lg"/>
          </a:ln>
        </p:spPr>
      </p:sp>
      <p:sp>
        <p:nvSpPr>
          <p:cNvPr id="15" name="Freeform 15"/>
          <p:cNvSpPr/>
          <p:nvPr/>
        </p:nvSpPr>
        <p:spPr>
          <a:xfrm>
            <a:off x="1028700" y="2710998"/>
            <a:ext cx="4865004" cy="4865004"/>
          </a:xfrm>
          <a:custGeom>
            <a:avLst/>
            <a:gdLst/>
            <a:ahLst/>
            <a:cxnLst/>
            <a:rect l="l" t="t" r="r" b="b"/>
            <a:pathLst>
              <a:path w="4865004" h="4865004">
                <a:moveTo>
                  <a:pt x="0" y="0"/>
                </a:moveTo>
                <a:lnTo>
                  <a:pt x="4865004" y="0"/>
                </a:lnTo>
                <a:lnTo>
                  <a:pt x="4865004" y="4865004"/>
                </a:lnTo>
                <a:lnTo>
                  <a:pt x="0" y="48650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626907" y="3640734"/>
            <a:ext cx="9205494" cy="3160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850"/>
              </a:lnSpc>
              <a:spcBef>
                <a:spcPct val="0"/>
              </a:spcBef>
            </a:pPr>
            <a:r>
              <a:rPr lang="en-US" sz="18464" b="1">
                <a:solidFill>
                  <a:srgbClr val="70170A"/>
                </a:solidFill>
                <a:latin typeface="Saira ExtraCondensed Bold"/>
                <a:ea typeface="Saira ExtraCondensed Bold"/>
                <a:cs typeface="Saira ExtraCondensed Bold"/>
                <a:sym typeface="Saira ExtraCondensed Bold"/>
              </a:rPr>
              <a:t>THANK YOU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7537569" y="9243932"/>
            <a:ext cx="589664" cy="718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880"/>
              </a:lnSpc>
            </a:pPr>
            <a:r>
              <a:rPr lang="en-US" sz="4200" b="1" spc="-394" dirty="0">
                <a:solidFill>
                  <a:srgbClr val="70170A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205</Words>
  <Application>Microsoft Office PowerPoint</Application>
  <PresentationFormat>Custom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Muli Bold</vt:lpstr>
      <vt:lpstr>Arial</vt:lpstr>
      <vt:lpstr>Saira ExtraCondensed Bold</vt:lpstr>
      <vt:lpstr>Lora Bold</vt:lpstr>
      <vt:lpstr>Cooper BT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and Red Minimalist Job Search Strategy Presentation</dc:title>
  <cp:lastModifiedBy>nafisa tasnim</cp:lastModifiedBy>
  <cp:revision>4</cp:revision>
  <dcterms:created xsi:type="dcterms:W3CDTF">2006-08-16T00:00:00Z</dcterms:created>
  <dcterms:modified xsi:type="dcterms:W3CDTF">2024-09-25T10:09:25Z</dcterms:modified>
  <dc:identifier>DAGQhTnLeU4</dc:identifier>
</cp:coreProperties>
</file>