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8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0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7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2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D51FE3-BEE4-45B8-BAC2-24241D9C6D1B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E82F76-7ABB-40BA-9789-FC5DF28F01E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Latent semantic indexing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Vijeth Lomada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LATENT SEMANTIC INDEXING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LSI helps to retrieve accurate information from a very large data 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Invented for Information Retrieval in late 1980’s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contexts in which certain word exists determine the similarity of the document.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LSI allows a search engine to determine what a page is about outside of specifically matching search query text.  “Themes” instead of “Keywords”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4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through an example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7349"/>
              </p:ext>
            </p:extLst>
          </p:nvPr>
        </p:nvGraphicFramePr>
        <p:xfrm>
          <a:off x="1024125" y="2084830"/>
          <a:ext cx="9870203" cy="357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29"/>
                <a:gridCol w="1410029"/>
                <a:gridCol w="1410029"/>
                <a:gridCol w="1410029"/>
                <a:gridCol w="1410029"/>
                <a:gridCol w="1410029"/>
                <a:gridCol w="1410029"/>
              </a:tblGrid>
              <a:tr h="748645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D6</a:t>
                      </a:r>
                      <a:endParaRPr lang="en-US" dirty="0"/>
                    </a:p>
                  </a:txBody>
                  <a:tcPr/>
                </a:tc>
              </a:tr>
              <a:tr h="566069">
                <a:tc>
                  <a:txBody>
                    <a:bodyPr/>
                    <a:lstStyle/>
                    <a:p>
                      <a:r>
                        <a:rPr lang="en-US" dirty="0" smtClean="0"/>
                        <a:t>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69">
                <a:tc>
                  <a:txBody>
                    <a:bodyPr/>
                    <a:lstStyle/>
                    <a:p>
                      <a:r>
                        <a:rPr lang="en-US" dirty="0" smtClean="0"/>
                        <a:t>Boat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69">
                <a:tc>
                  <a:txBody>
                    <a:bodyPr/>
                    <a:lstStyle/>
                    <a:p>
                      <a:r>
                        <a:rPr lang="en-US" dirty="0" smtClean="0"/>
                        <a:t>Ocean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69">
                <a:tc>
                  <a:txBody>
                    <a:bodyPr/>
                    <a:lstStyle/>
                    <a:p>
                      <a:r>
                        <a:rPr lang="en-US" dirty="0" smtClean="0"/>
                        <a:t>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69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716190"/>
              </p:ext>
            </p:extLst>
          </p:nvPr>
        </p:nvGraphicFramePr>
        <p:xfrm>
          <a:off x="1065720" y="2381532"/>
          <a:ext cx="9720263" cy="303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609"/>
                <a:gridCol w="1388609"/>
                <a:gridCol w="1388609"/>
                <a:gridCol w="1388609"/>
                <a:gridCol w="1388609"/>
                <a:gridCol w="1388609"/>
                <a:gridCol w="1388609"/>
              </a:tblGrid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D6</a:t>
                      </a:r>
                      <a:endParaRPr lang="en-US" dirty="0"/>
                    </a:p>
                  </a:txBody>
                  <a:tcPr/>
                </a:tc>
              </a:tr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Boat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Ocean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10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36888"/>
              </p:ext>
            </p:extLst>
          </p:nvPr>
        </p:nvGraphicFramePr>
        <p:xfrm>
          <a:off x="1071288" y="2838947"/>
          <a:ext cx="9714695" cy="2579215"/>
        </p:xfrm>
        <a:graphic>
          <a:graphicData uri="http://schemas.openxmlformats.org/drawingml/2006/table">
            <a:tbl>
              <a:tblPr/>
              <a:tblGrid>
                <a:gridCol w="1383041"/>
                <a:gridCol w="1388609"/>
                <a:gridCol w="1388609"/>
                <a:gridCol w="1388609"/>
                <a:gridCol w="1388609"/>
                <a:gridCol w="1388609"/>
                <a:gridCol w="1388609"/>
              </a:tblGrid>
              <a:tr h="51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boat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>
                          <a:effectLst/>
                        </a:rPr>
                        <a:t>0.895880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ocean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0.366204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0.549306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ship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0.366204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1.098612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tree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0.549306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1.098612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wood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0.231049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>
                          <a:effectLst/>
                        </a:rPr>
                        <a:t>0.346574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0.693147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dirty="0">
                          <a:effectLst/>
                        </a:rPr>
                        <a:t>0.000000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7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on TFIDF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56136"/>
              </p:ext>
            </p:extLst>
          </p:nvPr>
        </p:nvGraphicFramePr>
        <p:xfrm>
          <a:off x="1023938" y="2286000"/>
          <a:ext cx="34525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0"/>
                <a:gridCol w="409133"/>
                <a:gridCol w="423380"/>
                <a:gridCol w="491320"/>
                <a:gridCol w="477671"/>
                <a:gridCol w="450376"/>
                <a:gridCol w="382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7268"/>
              </p:ext>
            </p:extLst>
          </p:nvPr>
        </p:nvGraphicFramePr>
        <p:xfrm>
          <a:off x="819222" y="2286000"/>
          <a:ext cx="4325988" cy="2255520"/>
        </p:xfrm>
        <a:graphic>
          <a:graphicData uri="http://schemas.openxmlformats.org/drawingml/2006/table">
            <a:tbl>
              <a:tblPr/>
              <a:tblGrid>
                <a:gridCol w="720998"/>
                <a:gridCol w="720998"/>
                <a:gridCol w="720998"/>
                <a:gridCol w="720998"/>
                <a:gridCol w="720998"/>
                <a:gridCol w="720998"/>
              </a:tblGrid>
              <a:tr h="365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U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Boat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0.80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0.56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Ocean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0.51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>
                          <a:effectLst/>
                        </a:rPr>
                        <a:t>0.05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-0.82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Ship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0.93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 dirty="0">
                          <a:effectLst/>
                        </a:rPr>
                        <a:t>-0.32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Tree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0.97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Wood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0.96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0.11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30379"/>
              </p:ext>
            </p:extLst>
          </p:nvPr>
        </p:nvGraphicFramePr>
        <p:xfrm>
          <a:off x="6168786" y="3871719"/>
          <a:ext cx="4967788" cy="2631440"/>
        </p:xfrm>
        <a:graphic>
          <a:graphicData uri="http://schemas.openxmlformats.org/drawingml/2006/table">
            <a:tbl>
              <a:tblPr/>
              <a:tblGrid>
                <a:gridCol w="709684"/>
                <a:gridCol w="709684"/>
                <a:gridCol w="709684"/>
                <a:gridCol w="709684"/>
                <a:gridCol w="709684"/>
                <a:gridCol w="709684"/>
                <a:gridCol w="709684"/>
              </a:tblGrid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VT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 dirty="0">
                          <a:effectLst/>
                        </a:rPr>
                        <a:t>D2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b="1">
                          <a:effectLst/>
                        </a:rPr>
                        <a:t>D6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0.49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0.85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>
                          <a:effectLst/>
                        </a:rPr>
                        <a:t>0.39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800">
                          <a:effectLst/>
                        </a:rPr>
                        <a:t>0.87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>
                          <a:effectLst/>
                        </a:rPr>
                        <a:t>0.06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>
                          <a:effectLst/>
                        </a:rPr>
                        <a:t>0.94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-0.33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0.86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-0.88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0.31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-0.82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0.41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0.41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79489"/>
              </p:ext>
            </p:extLst>
          </p:nvPr>
        </p:nvGraphicFramePr>
        <p:xfrm>
          <a:off x="6238727" y="919608"/>
          <a:ext cx="4505473" cy="2330448"/>
        </p:xfrm>
        <a:graphic>
          <a:graphicData uri="http://schemas.openxmlformats.org/drawingml/2006/table">
            <a:tbl>
              <a:tblPr/>
              <a:tblGrid>
                <a:gridCol w="643639"/>
                <a:gridCol w="643639"/>
                <a:gridCol w="643639"/>
                <a:gridCol w="643639"/>
                <a:gridCol w="643639"/>
                <a:gridCol w="643639"/>
                <a:gridCol w="643639"/>
              </a:tblGrid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1.25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1.18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1.06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0.78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rank approximation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85833"/>
              </p:ext>
            </p:extLst>
          </p:nvPr>
        </p:nvGraphicFramePr>
        <p:xfrm>
          <a:off x="1023938" y="2286000"/>
          <a:ext cx="36727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51"/>
                <a:gridCol w="1224251"/>
                <a:gridCol w="12242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6737"/>
              </p:ext>
            </p:extLst>
          </p:nvPr>
        </p:nvGraphicFramePr>
        <p:xfrm>
          <a:off x="1023938" y="2286000"/>
          <a:ext cx="4601009" cy="2255520"/>
        </p:xfrm>
        <a:graphic>
          <a:graphicData uri="http://schemas.openxmlformats.org/drawingml/2006/table">
            <a:tbl>
              <a:tblPr/>
              <a:tblGrid>
                <a:gridCol w="657287"/>
                <a:gridCol w="657287"/>
                <a:gridCol w="657287"/>
                <a:gridCol w="657287"/>
                <a:gridCol w="657287"/>
                <a:gridCol w="657287"/>
                <a:gridCol w="657287"/>
              </a:tblGrid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800" b="1" baseline="-25000" dirty="0" smtClean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f1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1.25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f2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1.18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600" dirty="0" smtClean="0">
                          <a:effectLst/>
                        </a:rPr>
                        <a:t>1.06</a:t>
                      </a:r>
                      <a:endParaRPr lang="nb-NO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 smtClean="0">
                          <a:solidFill>
                            <a:srgbClr val="FF0000"/>
                          </a:solidFill>
                          <a:effectLst/>
                        </a:rPr>
                        <a:t>0.0</a:t>
                      </a:r>
                      <a:endParaRPr lang="nb-NO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f5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 smtClean="0">
                          <a:solidFill>
                            <a:srgbClr val="FF0000"/>
                          </a:solidFill>
                          <a:effectLst/>
                        </a:rPr>
                        <a:t>0.0</a:t>
                      </a:r>
                      <a:endParaRPr lang="nb-NO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30384"/>
              </p:ext>
            </p:extLst>
          </p:nvPr>
        </p:nvGraphicFramePr>
        <p:xfrm>
          <a:off x="6774875" y="2286000"/>
          <a:ext cx="5119254" cy="2255520"/>
        </p:xfrm>
        <a:graphic>
          <a:graphicData uri="http://schemas.openxmlformats.org/drawingml/2006/table">
            <a:tbl>
              <a:tblPr/>
              <a:tblGrid>
                <a:gridCol w="720434"/>
                <a:gridCol w="742210"/>
                <a:gridCol w="731322"/>
                <a:gridCol w="731322"/>
                <a:gridCol w="731322"/>
                <a:gridCol w="731322"/>
                <a:gridCol w="731322"/>
              </a:tblGrid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D2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b="1">
                          <a:effectLst/>
                        </a:rPr>
                        <a:t>D6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Boat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 smtClean="0">
                          <a:effectLst/>
                        </a:rPr>
                        <a:t>0.16</a:t>
                      </a:r>
                      <a:endParaRPr lang="nb-NO" sz="1800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 dirty="0" smtClean="0">
                          <a:effectLst/>
                        </a:rPr>
                        <a:t>0.86</a:t>
                      </a:r>
                      <a:endParaRPr lang="hr-HR" sz="1800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 smtClean="0">
                          <a:effectLst/>
                        </a:rPr>
                        <a:t>-0.06</a:t>
                      </a:r>
                      <a:endParaRPr lang="nb-NO" sz="1800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 smtClean="0">
                          <a:effectLst/>
                        </a:rPr>
                        <a:t>0.03</a:t>
                      </a:r>
                      <a:endParaRPr lang="nb-NO" sz="1800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 dirty="0">
                          <a:effectLst/>
                        </a:rPr>
                        <a:t>-</a:t>
                      </a:r>
                      <a:r>
                        <a:rPr lang="mr-IN" sz="1800" dirty="0" smtClean="0">
                          <a:effectLst/>
                        </a:rPr>
                        <a:t>0.0</a:t>
                      </a:r>
                      <a:r>
                        <a:rPr lang="en-US" sz="1800" dirty="0" smtClean="0">
                          <a:effectLst/>
                        </a:rPr>
                        <a:t>2</a:t>
                      </a:r>
                      <a:endParaRPr lang="mr-IN" sz="1800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Ocean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0.59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 dirty="0">
                          <a:effectLst/>
                        </a:rPr>
                        <a:t>-0.00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Ship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0.41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1.08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 dirty="0">
                          <a:effectLst/>
                        </a:rPr>
                        <a:t>-0.03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Tree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0.59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1.05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Wood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0.13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902036" y="3255818"/>
            <a:ext cx="623455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01345" y="1684722"/>
            <a:ext cx="284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Reconstructed TF-IDF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8993" y="5389418"/>
            <a:ext cx="295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</a:t>
            </a:r>
            <a:r>
              <a:rPr lang="en-US" sz="2400" baseline="-25000" dirty="0" smtClean="0">
                <a:solidFill>
                  <a:srgbClr val="00B0F0"/>
                </a:solidFill>
              </a:rPr>
              <a:t>K</a:t>
            </a:r>
            <a:r>
              <a:rPr lang="en-US" sz="2400" dirty="0" smtClean="0"/>
              <a:t> = U * </a:t>
            </a:r>
            <a:r>
              <a:rPr lang="en-US" sz="2400" dirty="0" smtClean="0">
                <a:solidFill>
                  <a:srgbClr val="00B0F0"/>
                </a:solidFill>
              </a:rPr>
              <a:t>S</a:t>
            </a:r>
            <a:r>
              <a:rPr lang="en-US" sz="2400" baseline="-25000" dirty="0" smtClean="0">
                <a:solidFill>
                  <a:srgbClr val="00B0F0"/>
                </a:solidFill>
              </a:rPr>
              <a:t>K</a:t>
            </a:r>
            <a:r>
              <a:rPr lang="en-US" sz="2400" dirty="0" smtClean="0"/>
              <a:t> * VT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9733" y="4995333"/>
            <a:ext cx="519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Choosing K using Frobenius norm :</a:t>
            </a:r>
            <a:endParaRPr lang="hr-HR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2" y="5356764"/>
            <a:ext cx="2406842" cy="1322068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40419"/>
              </p:ext>
            </p:extLst>
          </p:nvPr>
        </p:nvGraphicFramePr>
        <p:xfrm>
          <a:off x="2814779" y="5712506"/>
          <a:ext cx="3398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46"/>
                <a:gridCol w="849746"/>
                <a:gridCol w="849746"/>
                <a:gridCol w="849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0.62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0.127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DOCUMENTS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07120"/>
              </p:ext>
            </p:extLst>
          </p:nvPr>
        </p:nvGraphicFramePr>
        <p:xfrm>
          <a:off x="3324537" y="3082174"/>
          <a:ext cx="5119254" cy="2255520"/>
        </p:xfrm>
        <a:graphic>
          <a:graphicData uri="http://schemas.openxmlformats.org/drawingml/2006/table">
            <a:tbl>
              <a:tblPr/>
              <a:tblGrid>
                <a:gridCol w="731322"/>
                <a:gridCol w="731322"/>
                <a:gridCol w="731322"/>
                <a:gridCol w="731322"/>
                <a:gridCol w="731322"/>
                <a:gridCol w="731322"/>
                <a:gridCol w="731322"/>
              </a:tblGrid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 b="1">
                          <a:effectLst/>
                        </a:rPr>
                        <a:t>D2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b="1">
                          <a:effectLst/>
                        </a:rPr>
                        <a:t>D6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Boat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Ocean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0.12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0.26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Ship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0.43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0.31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0.96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0.08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Tree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800">
                          <a:effectLst/>
                        </a:rPr>
                        <a:t>-0.03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0.60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>
                          <a:effectLst/>
                        </a:rPr>
                        <a:t>0.14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1.05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smtClean="0">
                          <a:effectLst/>
                        </a:rPr>
                        <a:t>Wood</a:t>
                      </a:r>
                      <a:endParaRPr lang="en-US" sz="1800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0.07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0.13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>
                          <a:effectLst/>
                        </a:rPr>
                        <a:t>0.13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800">
                          <a:effectLst/>
                        </a:rPr>
                        <a:t>0.04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0.22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84877"/>
              </p:ext>
            </p:extLst>
          </p:nvPr>
        </p:nvGraphicFramePr>
        <p:xfrm>
          <a:off x="2634948" y="2025735"/>
          <a:ext cx="64984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71"/>
                <a:gridCol w="1083071"/>
                <a:gridCol w="1083071"/>
                <a:gridCol w="1083071"/>
                <a:gridCol w="1083071"/>
                <a:gridCol w="1083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80210" y="4040123"/>
            <a:ext cx="581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* A</a:t>
            </a:r>
            <a:r>
              <a:rPr lang="en-US" sz="2400" baseline="-25000" dirty="0"/>
              <a:t>3</a:t>
            </a:r>
            <a:r>
              <a:rPr lang="en-US" sz="2400" dirty="0" smtClean="0"/>
              <a:t> = Score</a:t>
            </a:r>
            <a:endParaRPr lang="en-US" sz="24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65001"/>
              </p:ext>
            </p:extLst>
          </p:nvPr>
        </p:nvGraphicFramePr>
        <p:xfrm>
          <a:off x="2634949" y="5744039"/>
          <a:ext cx="64984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47"/>
                <a:gridCol w="928347"/>
                <a:gridCol w="928347"/>
                <a:gridCol w="928347"/>
                <a:gridCol w="928347"/>
                <a:gridCol w="928347"/>
                <a:gridCol w="92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471</TotalTime>
  <Words>545</Words>
  <Application>Microsoft Macintosh PowerPoint</Application>
  <PresentationFormat>Widescreen</PresentationFormat>
  <Paragraphs>405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Mangal</vt:lpstr>
      <vt:lpstr>Tw Cen MT</vt:lpstr>
      <vt:lpstr>Tw Cen MT Condensed</vt:lpstr>
      <vt:lpstr>Wingdings</vt:lpstr>
      <vt:lpstr>Wingdings 3</vt:lpstr>
      <vt:lpstr>Integral</vt:lpstr>
      <vt:lpstr>Latent semantic indexing </vt:lpstr>
      <vt:lpstr>WHAT IS LATENT SEMANTIC INDEXING ?</vt:lpstr>
      <vt:lpstr>Learning through an example</vt:lpstr>
      <vt:lpstr>TF-IDF MATRIX</vt:lpstr>
      <vt:lpstr>SVD on TFIDF</vt:lpstr>
      <vt:lpstr>Low rank approximation</vt:lpstr>
      <vt:lpstr>RANKING DOCUMENTS</vt:lpstr>
      <vt:lpstr>Thank you</vt:lpstr>
    </vt:vector>
  </TitlesOfParts>
  <Company>Hewlett-Packard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 </dc:title>
  <dc:creator>lomada vijeth</dc:creator>
  <cp:lastModifiedBy>lomada vijeth</cp:lastModifiedBy>
  <cp:revision>20</cp:revision>
  <dcterms:created xsi:type="dcterms:W3CDTF">2016-10-17T04:15:28Z</dcterms:created>
  <dcterms:modified xsi:type="dcterms:W3CDTF">2016-10-18T01:53:08Z</dcterms:modified>
</cp:coreProperties>
</file>