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32"/>
  </p:notesMasterIdLst>
  <p:sldIdLst>
    <p:sldId id="276" r:id="rId2"/>
    <p:sldId id="313" r:id="rId3"/>
    <p:sldId id="318" r:id="rId4"/>
    <p:sldId id="277" r:id="rId5"/>
    <p:sldId id="273" r:id="rId6"/>
    <p:sldId id="278" r:id="rId7"/>
    <p:sldId id="279" r:id="rId8"/>
    <p:sldId id="274" r:id="rId9"/>
    <p:sldId id="259" r:id="rId10"/>
    <p:sldId id="260" r:id="rId11"/>
    <p:sldId id="261" r:id="rId12"/>
    <p:sldId id="300" r:id="rId13"/>
    <p:sldId id="301" r:id="rId14"/>
    <p:sldId id="270" r:id="rId15"/>
    <p:sldId id="320" r:id="rId16"/>
    <p:sldId id="302" r:id="rId17"/>
    <p:sldId id="317" r:id="rId18"/>
    <p:sldId id="321" r:id="rId19"/>
    <p:sldId id="305" r:id="rId20"/>
    <p:sldId id="308" r:id="rId21"/>
    <p:sldId id="315" r:id="rId22"/>
    <p:sldId id="314" r:id="rId23"/>
    <p:sldId id="307" r:id="rId24"/>
    <p:sldId id="288" r:id="rId25"/>
    <p:sldId id="289" r:id="rId26"/>
    <p:sldId id="319" r:id="rId27"/>
    <p:sldId id="310" r:id="rId28"/>
    <p:sldId id="290" r:id="rId29"/>
    <p:sldId id="267" r:id="rId30"/>
    <p:sldId id="31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DADAD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47" autoAdjust="0"/>
    <p:restoredTop sz="94660"/>
  </p:normalViewPr>
  <p:slideViewPr>
    <p:cSldViewPr snapToGrid="0">
      <p:cViewPr>
        <p:scale>
          <a:sx n="75" d="100"/>
          <a:sy n="75" d="100"/>
        </p:scale>
        <p:origin x="-534" y="12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28403B-618D-4334-BF35-9C93194355B9}" type="datetimeFigureOut">
              <a:rPr lang="en-US" smtClean="0"/>
              <a:pPr/>
              <a:t>7/3/2020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B7FB22-AB0A-4F4B-84D7-373959F239FE}" type="slidenum">
              <a:rPr lang="en-US" smtClean="0"/>
              <a:pPr/>
              <a:t>‹#›</a:t>
            </a:fld>
            <a:endParaRPr lang="en-US"/>
          </a:p>
        </p:txBody>
      </p:sp>
    </p:spTree>
    <p:extLst>
      <p:ext uri="{BB962C8B-B14F-4D97-AF65-F5344CB8AC3E}">
        <p14:creationId xmlns="" xmlns:p14="http://schemas.microsoft.com/office/powerpoint/2010/main" val="2268849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12192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352800" y="2362200"/>
            <a:ext cx="54864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3420534" y="3045461"/>
            <a:ext cx="5350933"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3420534" y="2397760"/>
            <a:ext cx="5350933"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EBD10136-264B-4718-A122-2AFB9098D58A}" type="datetimeFigureOut">
              <a:rPr lang="en-US" smtClean="0"/>
              <a:pPr/>
              <a:t>7/3/2020</a:t>
            </a:fld>
            <a:endParaRPr lang="en-US"/>
          </a:p>
        </p:txBody>
      </p:sp>
      <p:sp>
        <p:nvSpPr>
          <p:cNvPr id="17" name="Slide Number Placeholder 16"/>
          <p:cNvSpPr>
            <a:spLocks noGrp="1"/>
          </p:cNvSpPr>
          <p:nvPr>
            <p:ph type="sldNum" sz="quarter" idx="11"/>
          </p:nvPr>
        </p:nvSpPr>
        <p:spPr/>
        <p:txBody>
          <a:bodyPr/>
          <a:lstStyle/>
          <a:p>
            <a:fld id="{3807E188-21DA-48E3-B009-4905A5BE8872}" type="slidenum">
              <a:rPr lang="en-US" smtClean="0"/>
              <a:pPr/>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D10136-264B-4718-A122-2AFB9098D58A}" type="datetimeFigureOut">
              <a:rPr lang="en-US" smtClean="0"/>
              <a:pPr/>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7E188-21DA-48E3-B009-4905A5BE88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6832600" y="3428736"/>
            <a:ext cx="6858000" cy="2117"/>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102616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609600" y="914401"/>
            <a:ext cx="88392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D10136-264B-4718-A122-2AFB9098D58A}" type="datetimeFigureOut">
              <a:rPr lang="en-US" smtClean="0"/>
              <a:pPr/>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7E188-21DA-48E3-B009-4905A5BE8872}" type="slidenum">
              <a:rPr lang="en-US" smtClean="0"/>
              <a:pPr/>
              <a:t>‹#›</a:t>
            </a:fld>
            <a:endParaRPr lang="en-US"/>
          </a:p>
        </p:txBody>
      </p:sp>
      <p:sp>
        <p:nvSpPr>
          <p:cNvPr id="2" name="Vertical Title 1"/>
          <p:cNvSpPr>
            <a:spLocks noGrp="1"/>
          </p:cNvSpPr>
          <p:nvPr>
            <p:ph type="title" orient="vert"/>
          </p:nvPr>
        </p:nvSpPr>
        <p:spPr>
          <a:xfrm>
            <a:off x="9652000" y="914401"/>
            <a:ext cx="1235973"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609600" y="2020824"/>
            <a:ext cx="109728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EBD10136-264B-4718-A122-2AFB9098D58A}" type="datetimeFigureOut">
              <a:rPr lang="en-US" smtClean="0"/>
              <a:pPr/>
              <a:t>7/3/2020</a:t>
            </a:fld>
            <a:endParaRPr lang="en-US"/>
          </a:p>
        </p:txBody>
      </p:sp>
      <p:sp>
        <p:nvSpPr>
          <p:cNvPr id="12" name="Slide Number Placeholder 11"/>
          <p:cNvSpPr>
            <a:spLocks noGrp="1"/>
          </p:cNvSpPr>
          <p:nvPr>
            <p:ph type="sldNum" sz="quarter" idx="15"/>
          </p:nvPr>
        </p:nvSpPr>
        <p:spPr/>
        <p:txBody>
          <a:bodyPr/>
          <a:lstStyle/>
          <a:p>
            <a:fld id="{3807E188-21DA-48E3-B009-4905A5BE8872}"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12192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12192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352800" y="3368040"/>
            <a:ext cx="54864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3372070" y="3367247"/>
            <a:ext cx="5447863"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3358057" y="4084577"/>
            <a:ext cx="5475889"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EBD10136-264B-4718-A122-2AFB9098D58A}" type="datetimeFigureOut">
              <a:rPr lang="en-US" smtClean="0"/>
              <a:pPr/>
              <a:t>7/3/2020</a:t>
            </a:fld>
            <a:endParaRPr lang="en-US"/>
          </a:p>
        </p:txBody>
      </p:sp>
      <p:sp>
        <p:nvSpPr>
          <p:cNvPr id="14" name="Slide Number Placeholder 13"/>
          <p:cNvSpPr>
            <a:spLocks noGrp="1"/>
          </p:cNvSpPr>
          <p:nvPr>
            <p:ph type="sldNum" sz="quarter" idx="11"/>
          </p:nvPr>
        </p:nvSpPr>
        <p:spPr/>
        <p:txBody>
          <a:bodyPr/>
          <a:lstStyle/>
          <a:p>
            <a:fld id="{3807E188-21DA-48E3-B009-4905A5BE8872}"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609601" y="2020824"/>
            <a:ext cx="536448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6217920" y="2020824"/>
            <a:ext cx="536448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EBD10136-264B-4718-A122-2AFB9098D58A}" type="datetimeFigureOut">
              <a:rPr lang="en-US" smtClean="0"/>
              <a:pPr/>
              <a:t>7/3/2020</a:t>
            </a:fld>
            <a:endParaRPr lang="en-US"/>
          </a:p>
        </p:txBody>
      </p:sp>
      <p:sp>
        <p:nvSpPr>
          <p:cNvPr id="12" name="Slide Number Placeholder 11"/>
          <p:cNvSpPr>
            <a:spLocks noGrp="1"/>
          </p:cNvSpPr>
          <p:nvPr>
            <p:ph type="sldNum" sz="quarter" idx="16"/>
          </p:nvPr>
        </p:nvSpPr>
        <p:spPr/>
        <p:txBody>
          <a:bodyPr/>
          <a:lstStyle/>
          <a:p>
            <a:fld id="{3807E188-21DA-48E3-B009-4905A5BE8872}" type="slidenum">
              <a:rPr lang="en-US" smtClean="0"/>
              <a:pPr/>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609601" y="2819400"/>
            <a:ext cx="536448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6217920" y="2816352"/>
            <a:ext cx="536448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609600" y="2020824"/>
            <a:ext cx="536448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6217920" y="2020824"/>
            <a:ext cx="536448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EBD10136-264B-4718-A122-2AFB9098D58A}" type="datetimeFigureOut">
              <a:rPr lang="en-US" smtClean="0"/>
              <a:pPr/>
              <a:t>7/3/2020</a:t>
            </a:fld>
            <a:endParaRPr lang="en-US"/>
          </a:p>
        </p:txBody>
      </p:sp>
      <p:sp>
        <p:nvSpPr>
          <p:cNvPr id="12" name="Slide Number Placeholder 11"/>
          <p:cNvSpPr>
            <a:spLocks noGrp="1"/>
          </p:cNvSpPr>
          <p:nvPr>
            <p:ph type="sldNum" sz="quarter" idx="17"/>
          </p:nvPr>
        </p:nvSpPr>
        <p:spPr/>
        <p:txBody>
          <a:bodyPr/>
          <a:lstStyle/>
          <a:p>
            <a:fld id="{3807E188-21DA-48E3-B009-4905A5BE8872}" type="slidenum">
              <a:rPr lang="en-US" smtClean="0"/>
              <a:pPr/>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EBD10136-264B-4718-A122-2AFB9098D58A}" type="datetimeFigureOut">
              <a:rPr lang="en-US" smtClean="0"/>
              <a:pPr/>
              <a:t>7/3/2020</a:t>
            </a:fld>
            <a:endParaRPr lang="en-US"/>
          </a:p>
        </p:txBody>
      </p:sp>
      <p:sp>
        <p:nvSpPr>
          <p:cNvPr id="16" name="Slide Number Placeholder 15"/>
          <p:cNvSpPr>
            <a:spLocks noGrp="1"/>
          </p:cNvSpPr>
          <p:nvPr>
            <p:ph type="sldNum" sz="quarter" idx="11"/>
          </p:nvPr>
        </p:nvSpPr>
        <p:spPr/>
        <p:txBody>
          <a:bodyPr/>
          <a:lstStyle/>
          <a:p>
            <a:fld id="{3807E188-21DA-48E3-B009-4905A5BE8872}"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BD10136-264B-4718-A122-2AFB9098D58A}" type="datetimeFigureOut">
              <a:rPr lang="en-US" smtClean="0"/>
              <a:pPr/>
              <a:t>7/3/2020</a:t>
            </a:fld>
            <a:endParaRPr lang="en-US"/>
          </a:p>
        </p:txBody>
      </p:sp>
      <p:sp>
        <p:nvSpPr>
          <p:cNvPr id="8" name="Slide Number Placeholder 7"/>
          <p:cNvSpPr>
            <a:spLocks noGrp="1"/>
          </p:cNvSpPr>
          <p:nvPr>
            <p:ph type="sldNum" sz="quarter" idx="11"/>
          </p:nvPr>
        </p:nvSpPr>
        <p:spPr/>
        <p:txBody>
          <a:bodyPr/>
          <a:lstStyle/>
          <a:p>
            <a:fld id="{3807E188-21DA-48E3-B009-4905A5BE8872}"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981200" y="1914526"/>
            <a:ext cx="82296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2316480" y="5513832"/>
            <a:ext cx="755904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EBD10136-264B-4718-A122-2AFB9098D58A}" type="datetimeFigureOut">
              <a:rPr lang="en-US" smtClean="0"/>
              <a:pPr/>
              <a:t>7/3/2020</a:t>
            </a:fld>
            <a:endParaRPr lang="en-US"/>
          </a:p>
        </p:txBody>
      </p:sp>
      <p:sp>
        <p:nvSpPr>
          <p:cNvPr id="19" name="Slide Number Placeholder 18"/>
          <p:cNvSpPr>
            <a:spLocks noGrp="1"/>
          </p:cNvSpPr>
          <p:nvPr>
            <p:ph type="sldNum" sz="quarter" idx="16"/>
          </p:nvPr>
        </p:nvSpPr>
        <p:spPr/>
        <p:txBody>
          <a:bodyPr/>
          <a:lstStyle/>
          <a:p>
            <a:fld id="{3807E188-21DA-48E3-B009-4905A5BE8872}" type="slidenum">
              <a:rPr lang="en-US" smtClean="0"/>
              <a:pPr/>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469612" y="2026918"/>
            <a:ext cx="7252776"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2316480" y="5516880"/>
            <a:ext cx="755904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3352800" y="975360"/>
            <a:ext cx="54864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3975100" y="273180"/>
            <a:ext cx="4241800" cy="292100"/>
          </a:xfrm>
        </p:spPr>
        <p:txBody>
          <a:bodyPr/>
          <a:lstStyle/>
          <a:p>
            <a:fld id="{EBD10136-264B-4718-A122-2AFB9098D58A}" type="datetimeFigureOut">
              <a:rPr lang="en-US" smtClean="0"/>
              <a:pPr/>
              <a:t>7/3/2020</a:t>
            </a:fld>
            <a:endParaRPr lang="en-US"/>
          </a:p>
        </p:txBody>
      </p:sp>
      <p:sp>
        <p:nvSpPr>
          <p:cNvPr id="14" name="Slide Number Placeholder 13"/>
          <p:cNvSpPr>
            <a:spLocks noGrp="1"/>
          </p:cNvSpPr>
          <p:nvPr>
            <p:ph type="sldNum" sz="quarter" idx="15"/>
          </p:nvPr>
        </p:nvSpPr>
        <p:spPr>
          <a:xfrm>
            <a:off x="5384800" y="6172200"/>
            <a:ext cx="1422400" cy="304800"/>
          </a:xfrm>
        </p:spPr>
        <p:txBody>
          <a:bodyPr/>
          <a:lstStyle/>
          <a:p>
            <a:fld id="{3807E188-21DA-48E3-B009-4905A5BE8872}" type="slidenum">
              <a:rPr lang="en-US" smtClean="0"/>
              <a:pPr/>
              <a:t>‹#›</a:t>
            </a:fld>
            <a:endParaRPr lang="en-US"/>
          </a:p>
        </p:txBody>
      </p:sp>
      <p:sp>
        <p:nvSpPr>
          <p:cNvPr id="15" name="Footer Placeholder 14"/>
          <p:cNvSpPr>
            <a:spLocks noGrp="1"/>
          </p:cNvSpPr>
          <p:nvPr>
            <p:ph type="ftr" sz="quarter" idx="16"/>
          </p:nvPr>
        </p:nvSpPr>
        <p:spPr>
          <a:xfrm>
            <a:off x="1930400" y="6486525"/>
            <a:ext cx="83312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4"/>
            <a:ext cx="12192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609600" y="2019301"/>
            <a:ext cx="109728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975100" y="273180"/>
            <a:ext cx="424180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EBD10136-264B-4718-A122-2AFB9098D58A}" type="datetimeFigureOut">
              <a:rPr lang="en-US" smtClean="0"/>
              <a:pPr/>
              <a:t>7/3/2020</a:t>
            </a:fld>
            <a:endParaRPr lang="en-US"/>
          </a:p>
        </p:txBody>
      </p:sp>
      <p:sp>
        <p:nvSpPr>
          <p:cNvPr id="5" name="Footer Placeholder 4"/>
          <p:cNvSpPr>
            <a:spLocks noGrp="1"/>
          </p:cNvSpPr>
          <p:nvPr>
            <p:ph type="ftr" sz="quarter" idx="3"/>
          </p:nvPr>
        </p:nvSpPr>
        <p:spPr>
          <a:xfrm>
            <a:off x="1930400" y="6486525"/>
            <a:ext cx="83312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5384800" y="6172200"/>
            <a:ext cx="14224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3807E188-21DA-48E3-B009-4905A5BE8872}" type="slidenum">
              <a:rPr lang="en-US" smtClean="0"/>
              <a:pPr/>
              <a:t>‹#›</a:t>
            </a:fld>
            <a:endParaRPr lang="en-US"/>
          </a:p>
        </p:txBody>
      </p:sp>
      <p:cxnSp>
        <p:nvCxnSpPr>
          <p:cNvPr id="10" name="Straight Connector 9"/>
          <p:cNvCxnSpPr/>
          <p:nvPr/>
        </p:nvCxnSpPr>
        <p:spPr>
          <a:xfrm>
            <a:off x="0" y="1331436"/>
            <a:ext cx="12192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3352800" y="975360"/>
            <a:ext cx="54864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 pc\Desktop\aiub.png"/>
          <p:cNvPicPr>
            <a:picLocks noGrp="1" noChangeAspect="1" noChangeArrowheads="1"/>
          </p:cNvPicPr>
          <p:nvPr>
            <p:ph sz="quarter" idx="13"/>
          </p:nvPr>
        </p:nvPicPr>
        <p:blipFill>
          <a:blip r:embed="rId2"/>
          <a:srcRect/>
          <a:stretch>
            <a:fillRect/>
          </a:stretch>
        </p:blipFill>
        <p:spPr bwMode="auto">
          <a:xfrm>
            <a:off x="0" y="1322364"/>
            <a:ext cx="12192000" cy="3854548"/>
          </a:xfrm>
          <a:prstGeom prst="rect">
            <a:avLst/>
          </a:prstGeom>
          <a:noFill/>
        </p:spPr>
      </p:pic>
      <p:sp>
        <p:nvSpPr>
          <p:cNvPr id="2" name="TextBox 1"/>
          <p:cNvSpPr txBox="1"/>
          <p:nvPr/>
        </p:nvSpPr>
        <p:spPr>
          <a:xfrm>
            <a:off x="3474720" y="5360015"/>
            <a:ext cx="4931798" cy="923330"/>
          </a:xfrm>
          <a:prstGeom prst="rect">
            <a:avLst/>
          </a:prstGeom>
          <a:noFill/>
        </p:spPr>
        <p:txBody>
          <a:bodyPr wrap="none" rtlCol="0">
            <a:spAutoFit/>
          </a:bodyPr>
          <a:lstStyle/>
          <a:p>
            <a:pPr algn="ctr"/>
            <a:r>
              <a:rPr lang="en-US" dirty="0" smtClean="0"/>
              <a:t>A COMPLETE GUIDELINE</a:t>
            </a:r>
          </a:p>
          <a:p>
            <a:pPr algn="ctr"/>
            <a:r>
              <a:rPr lang="en-US" dirty="0" smtClean="0"/>
              <a:t>COURSE: DISCRETE MATHEMATICS</a:t>
            </a:r>
          </a:p>
          <a:p>
            <a:pPr algn="ctr"/>
            <a:r>
              <a:rPr lang="en-US" dirty="0" smtClean="0"/>
              <a:t>COURSE TEACHER: JUENA AHMED NOSHIN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sz="2400" b="1" dirty="0" smtClean="0"/>
              <a:t>Sentiment Analysis</a:t>
            </a:r>
          </a:p>
          <a:p>
            <a:r>
              <a:rPr lang="en-US" sz="2400" b="1" dirty="0" smtClean="0"/>
              <a:t>Recommendation Systems</a:t>
            </a:r>
          </a:p>
          <a:p>
            <a:r>
              <a:rPr lang="en-US" sz="2400" b="1" dirty="0" smtClean="0"/>
              <a:t>Online Social Network</a:t>
            </a:r>
          </a:p>
          <a:p>
            <a:r>
              <a:rPr lang="en-US" sz="2400" b="1" dirty="0" smtClean="0"/>
              <a:t>Data Mining</a:t>
            </a:r>
          </a:p>
          <a:p>
            <a:r>
              <a:rPr lang="en-US" sz="2400" b="1" dirty="0" smtClean="0"/>
              <a:t>Artificial Intelligence</a:t>
            </a:r>
          </a:p>
        </p:txBody>
      </p:sp>
      <p:sp>
        <p:nvSpPr>
          <p:cNvPr id="2" name="Title 1"/>
          <p:cNvSpPr>
            <a:spLocks noGrp="1"/>
          </p:cNvSpPr>
          <p:nvPr>
            <p:ph type="title"/>
          </p:nvPr>
        </p:nvSpPr>
        <p:spPr/>
        <p:txBody>
          <a:bodyPr/>
          <a:lstStyle/>
          <a:p>
            <a:r>
              <a:rPr lang="en-US" dirty="0" smtClean="0"/>
              <a:t>Research Fields</a:t>
            </a: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		Course </a:t>
            </a:r>
            <a:r>
              <a:rPr lang="en-US" sz="1400" b="1" i="1" dirty="0">
                <a:solidFill>
                  <a:schemeClr val="bg1">
                    <a:lumMod val="75000"/>
                    <a:lumOff val="25000"/>
                  </a:schemeClr>
                </a:solidFill>
              </a:rPr>
              <a:t>Teacher of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 xmlns:p14="http://schemas.microsoft.com/office/powerpoint/2010/main" val="20993077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sz="2800" b="1" dirty="0" smtClean="0"/>
              <a:t>Office: </a:t>
            </a:r>
            <a:r>
              <a:rPr lang="en-US" sz="2800" dirty="0" smtClean="0"/>
              <a:t>Microsoft Teams </a:t>
            </a:r>
            <a:r>
              <a:rPr lang="en-US" sz="2400" dirty="0" smtClean="0"/>
              <a:t>(First Point of Contact)</a:t>
            </a:r>
            <a:endParaRPr lang="en-US" sz="2800" dirty="0" smtClean="0"/>
          </a:p>
          <a:p>
            <a:r>
              <a:rPr lang="en-US" sz="2800" b="1" dirty="0" smtClean="0"/>
              <a:t>Email: </a:t>
            </a:r>
            <a:r>
              <a:rPr lang="en-US" sz="2800" dirty="0" smtClean="0"/>
              <a:t>juena@aiub.edu</a:t>
            </a:r>
            <a:r>
              <a:rPr lang="en-US" sz="2800" b="1" dirty="0" smtClean="0"/>
              <a:t> </a:t>
            </a:r>
            <a:r>
              <a:rPr lang="en-US" sz="2400" dirty="0" smtClean="0"/>
              <a:t>(Second Point of Contact)</a:t>
            </a:r>
            <a:endParaRPr lang="en-US" sz="2800" dirty="0" smtClean="0"/>
          </a:p>
          <a:p>
            <a:r>
              <a:rPr lang="en-US" sz="2800" b="1" dirty="0" smtClean="0"/>
              <a:t>Mobile: </a:t>
            </a:r>
            <a:r>
              <a:rPr lang="en-US" sz="2800" dirty="0" smtClean="0"/>
              <a:t>01677065851</a:t>
            </a:r>
            <a:r>
              <a:rPr lang="en-US" sz="2400" dirty="0" smtClean="0"/>
              <a:t>(Emergency ONLY)</a:t>
            </a:r>
            <a:endParaRPr lang="en-US" sz="2800" dirty="0" smtClean="0"/>
          </a:p>
          <a:p>
            <a:endParaRPr lang="en-US" sz="2800" dirty="0" smtClean="0"/>
          </a:p>
        </p:txBody>
      </p:sp>
      <p:sp>
        <p:nvSpPr>
          <p:cNvPr id="2" name="Title 1"/>
          <p:cNvSpPr>
            <a:spLocks noGrp="1"/>
          </p:cNvSpPr>
          <p:nvPr>
            <p:ph type="title"/>
          </p:nvPr>
        </p:nvSpPr>
        <p:spPr/>
        <p:txBody>
          <a:bodyPr/>
          <a:lstStyle/>
          <a:p>
            <a:r>
              <a:rPr lang="en-US" dirty="0" smtClean="0"/>
              <a:t>Contacts</a:t>
            </a: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		Course </a:t>
            </a:r>
            <a:r>
              <a:rPr lang="en-US" sz="1400" b="1" i="1" dirty="0">
                <a:solidFill>
                  <a:schemeClr val="bg1">
                    <a:lumMod val="75000"/>
                    <a:lumOff val="25000"/>
                  </a:schemeClr>
                </a:solidFill>
              </a:rPr>
              <a:t>Teacher of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 xmlns:p14="http://schemas.microsoft.com/office/powerpoint/2010/main" val="481527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1636" y="975358"/>
            <a:ext cx="6553200" cy="4774277"/>
          </a:xfrm>
        </p:spPr>
        <p:txBody>
          <a:bodyPr/>
          <a:lstStyle/>
          <a:p>
            <a:r>
              <a:rPr lang="en-US" dirty="0" smtClean="0"/>
              <a:t>Course code:</a:t>
            </a:r>
            <a:br>
              <a:rPr lang="en-US" dirty="0" smtClean="0"/>
            </a:br>
            <a:r>
              <a:rPr lang="en-US" sz="1600" dirty="0" smtClean="0"/>
              <a:t>csc 1204</a:t>
            </a:r>
            <a:br>
              <a:rPr lang="en-US" sz="1600" dirty="0" smtClean="0"/>
            </a:br>
            <a:r>
              <a:rPr lang="en-US" dirty="0" smtClean="0"/>
              <a:t>Course name:</a:t>
            </a:r>
            <a:br>
              <a:rPr lang="en-US" dirty="0" smtClean="0"/>
            </a:br>
            <a:r>
              <a:rPr lang="en-US" sz="4800" dirty="0" smtClean="0"/>
              <a:t>Discrete Mathematics</a:t>
            </a:r>
            <a:r>
              <a:rPr lang="en-US" dirty="0" smtClean="0"/>
              <a:t/>
            </a:r>
            <a:br>
              <a:rPr lang="en-US" dirty="0" smtClean="0"/>
            </a:br>
            <a:r>
              <a:rPr lang="en-US" dirty="0" smtClean="0"/>
              <a:t>Course Teacher:</a:t>
            </a:r>
            <a:br>
              <a:rPr lang="en-US" dirty="0" smtClean="0"/>
            </a:br>
            <a:r>
              <a:rPr lang="en-US" sz="2800" dirty="0" smtClean="0"/>
              <a:t>juena ahmed noshin</a:t>
            </a:r>
            <a:br>
              <a:rPr lang="en-US" sz="2800" dirty="0" smtClean="0"/>
            </a:br>
            <a:endParaRPr lang="en-US" sz="2800" dirty="0"/>
          </a:p>
        </p:txBody>
      </p:sp>
      <p:sp>
        <p:nvSpPr>
          <p:cNvPr id="4" name="AutoShape 2" descr="image"/>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Basic </a:t>
            </a:r>
            <a:r>
              <a:rPr lang="en-US" sz="1400" b="1" i="1" dirty="0">
                <a:solidFill>
                  <a:schemeClr val="bg1">
                    <a:lumMod val="75000"/>
                    <a:lumOff val="25000"/>
                  </a:schemeClr>
                </a:solidFill>
              </a:rPr>
              <a:t>Information Regarding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 xmlns:p14="http://schemas.microsoft.com/office/powerpoint/2010/main" val="3022041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2222287"/>
            <a:ext cx="10554574" cy="4014740"/>
          </a:xfrm>
        </p:spPr>
        <p:txBody>
          <a:bodyPr>
            <a:normAutofit/>
          </a:bodyPr>
          <a:lstStyle/>
          <a:p>
            <a:pPr marL="0" indent="0">
              <a:buNone/>
            </a:pPr>
            <a:endParaRPr lang="en-US" sz="2400" dirty="0"/>
          </a:p>
          <a:p>
            <a:pPr marL="342900" indent="-342900">
              <a:buFont typeface="Arial" pitchFamily="34" charset="0"/>
              <a:buChar char="•"/>
            </a:pPr>
            <a:r>
              <a:rPr lang="en-US" sz="2400" dirty="0" smtClean="0"/>
              <a:t>Theory class- One and a Half(1.5) hours+ One and </a:t>
            </a:r>
            <a:r>
              <a:rPr lang="en-US" sz="2400" smtClean="0"/>
              <a:t>a Half(1.5)hours</a:t>
            </a:r>
            <a:endParaRPr lang="en-US" sz="2400" dirty="0" smtClean="0"/>
          </a:p>
        </p:txBody>
      </p:sp>
      <p:sp>
        <p:nvSpPr>
          <p:cNvPr id="2" name="Title 1"/>
          <p:cNvSpPr>
            <a:spLocks noGrp="1"/>
          </p:cNvSpPr>
          <p:nvPr>
            <p:ph type="title"/>
          </p:nvPr>
        </p:nvSpPr>
        <p:spPr/>
        <p:txBody>
          <a:bodyPr/>
          <a:lstStyle/>
          <a:p>
            <a:r>
              <a:rPr lang="en-US" dirty="0"/>
              <a:t>ABOUT THIS </a:t>
            </a:r>
            <a:r>
              <a:rPr lang="en-US" dirty="0" smtClean="0"/>
              <a:t>COURSE</a:t>
            </a: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Basic </a:t>
            </a:r>
            <a:r>
              <a:rPr lang="en-US" sz="1400" b="1" i="1" dirty="0">
                <a:solidFill>
                  <a:schemeClr val="bg1">
                    <a:lumMod val="75000"/>
                    <a:lumOff val="25000"/>
                  </a:schemeClr>
                </a:solidFill>
              </a:rPr>
              <a:t>Information Regarding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 xmlns:p14="http://schemas.microsoft.com/office/powerpoint/2010/main" val="2413320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lnSpcReduction="10000"/>
          </a:bodyPr>
          <a:lstStyle/>
          <a:p>
            <a:pPr lvl="0" algn="l"/>
            <a:r>
              <a:rPr lang="en-US" sz="2400" dirty="0" smtClean="0"/>
              <a:t>To be able to:</a:t>
            </a:r>
          </a:p>
          <a:p>
            <a:pPr lvl="0" algn="l">
              <a:buFont typeface="Arial" pitchFamily="34" charset="0"/>
              <a:buChar char="•"/>
            </a:pPr>
            <a:r>
              <a:rPr lang="en-US" sz="2400" dirty="0" smtClean="0"/>
              <a:t>Explain propositional logic and propositional equivalences</a:t>
            </a:r>
          </a:p>
          <a:p>
            <a:pPr lvl="0" algn="l">
              <a:buFont typeface="Arial" pitchFamily="34" charset="0"/>
              <a:buChar char="•"/>
            </a:pPr>
            <a:r>
              <a:rPr lang="en-US" sz="2400" dirty="0" smtClean="0"/>
              <a:t>Explain different types of sets and set operations</a:t>
            </a:r>
          </a:p>
          <a:p>
            <a:pPr lvl="0" algn="l">
              <a:buFont typeface="Arial" pitchFamily="34" charset="0"/>
              <a:buChar char="•"/>
            </a:pPr>
            <a:r>
              <a:rPr lang="en-US" sz="2400" dirty="0" smtClean="0"/>
              <a:t>Determine whether two compound propositions are logically equivalent using different techniques</a:t>
            </a:r>
          </a:p>
          <a:p>
            <a:pPr lvl="0" algn="l">
              <a:buFont typeface="Arial" pitchFamily="34" charset="0"/>
              <a:buChar char="•"/>
            </a:pPr>
            <a:r>
              <a:rPr lang="en-US" sz="2400" dirty="0" smtClean="0"/>
              <a:t>Describe different types of functions; representations of graphs</a:t>
            </a:r>
          </a:p>
          <a:p>
            <a:pPr lvl="0" algn="l">
              <a:buFont typeface="Arial" pitchFamily="34" charset="0"/>
              <a:buChar char="•"/>
            </a:pPr>
            <a:r>
              <a:rPr lang="en-US" sz="2400" dirty="0" smtClean="0"/>
              <a:t> Describe different types of tree traversal algorithms such as Preorder, Inorder, Postorder</a:t>
            </a:r>
          </a:p>
          <a:p>
            <a:pPr lvl="0" algn="l">
              <a:buFont typeface="Arial" pitchFamily="34" charset="0"/>
              <a:buChar char="•"/>
            </a:pPr>
            <a:r>
              <a:rPr lang="en-US" sz="2400" dirty="0" smtClean="0"/>
              <a:t>Explain Euler and Hamilton paths and circuits</a:t>
            </a:r>
          </a:p>
          <a:p>
            <a:pPr lvl="0" algn="l">
              <a:buFont typeface="Arial" pitchFamily="34" charset="0"/>
              <a:buChar char="•"/>
            </a:pPr>
            <a:r>
              <a:rPr lang="en-US" sz="2400" dirty="0" smtClean="0"/>
              <a:t>Discuss Relations and their properties </a:t>
            </a:r>
          </a:p>
          <a:p>
            <a:pPr marL="342900" indent="-342900"/>
            <a:r>
              <a:rPr lang="en-US" sz="2400" dirty="0" smtClean="0"/>
              <a:t/>
            </a:r>
            <a:br>
              <a:rPr lang="en-US" sz="2400" dirty="0" smtClean="0"/>
            </a:br>
            <a:endParaRPr lang="en-US" sz="2400" dirty="0"/>
          </a:p>
        </p:txBody>
      </p:sp>
      <p:sp>
        <p:nvSpPr>
          <p:cNvPr id="2" name="Title 1"/>
          <p:cNvSpPr>
            <a:spLocks noGrp="1"/>
          </p:cNvSpPr>
          <p:nvPr>
            <p:ph type="title"/>
          </p:nvPr>
        </p:nvSpPr>
        <p:spPr/>
        <p:txBody>
          <a:bodyPr/>
          <a:lstStyle/>
          <a:p>
            <a:r>
              <a:rPr lang="en-US" dirty="0" smtClean="0"/>
              <a:t>Course objective</a:t>
            </a: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Basic </a:t>
            </a:r>
            <a:r>
              <a:rPr lang="en-US" sz="1400" b="1" i="1" dirty="0">
                <a:solidFill>
                  <a:schemeClr val="bg1">
                    <a:lumMod val="75000"/>
                    <a:lumOff val="25000"/>
                  </a:schemeClr>
                </a:solidFill>
              </a:rPr>
              <a:t>Information Regarding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 xmlns:p14="http://schemas.microsoft.com/office/powerpoint/2010/main" val="12035172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a:bodyPr>
          <a:lstStyle/>
          <a:p>
            <a:pPr marL="731520" lvl="2" indent="-274320" algn="l">
              <a:spcBef>
                <a:spcPts val="600"/>
              </a:spcBef>
              <a:buFont typeface="Arial" charset="0"/>
              <a:buChar char="•"/>
            </a:pPr>
            <a:r>
              <a:rPr lang="en-US" altLang="ja-JP" sz="2000" dirty="0" smtClean="0"/>
              <a:t>Through this course you can develop your Mathematical Maturity, that is your ability to understand and create mathematical arguments.</a:t>
            </a:r>
          </a:p>
          <a:p>
            <a:pPr marL="731520" lvl="2" indent="-274320" algn="l">
              <a:spcBef>
                <a:spcPts val="600"/>
              </a:spcBef>
              <a:buFont typeface="Arial" charset="0"/>
              <a:buChar char="•"/>
            </a:pPr>
            <a:r>
              <a:rPr lang="en-US" altLang="ja-JP" sz="2000" dirty="0" smtClean="0"/>
              <a:t>Discrete mathematics is the gateway to more advanced courses in all parts of the mathematical sciences. </a:t>
            </a:r>
          </a:p>
          <a:p>
            <a:pPr marL="731520" lvl="2" indent="-274320" algn="l">
              <a:spcBef>
                <a:spcPts val="600"/>
              </a:spcBef>
              <a:buFont typeface="Arial" charset="0"/>
              <a:buChar char="•"/>
            </a:pPr>
            <a:r>
              <a:rPr lang="en-US" altLang="ja-JP" sz="2000" dirty="0" smtClean="0"/>
              <a:t>It provides the mathematical foundations for many Computer Science courses, including Algorithm, Data Structure, Database Theory, Formal Languages, Compiler Theory, Computer Security, Operating Systems</a:t>
            </a:r>
            <a:r>
              <a:rPr lang="en-US" sz="2000" dirty="0" smtClean="0"/>
              <a:t> </a:t>
            </a:r>
          </a:p>
          <a:p>
            <a:pPr marL="731520" lvl="2" indent="-274320" algn="l">
              <a:spcBef>
                <a:spcPts val="600"/>
              </a:spcBef>
              <a:buFont typeface="Arial" charset="0"/>
              <a:buChar char="•"/>
            </a:pPr>
            <a:r>
              <a:rPr lang="en-US" sz="2000" dirty="0" smtClean="0"/>
              <a:t>Discrete Mathematics can be applied to the design of computing machines, to the specification of systems, to artificial intelligence, to programming languages, and  to other areas of computer science, as well as, to many other fields of study</a:t>
            </a:r>
          </a:p>
          <a:p>
            <a:pPr marL="731520" lvl="2" indent="-274320" algn="l">
              <a:spcBef>
                <a:spcPts val="600"/>
              </a:spcBef>
              <a:buFont typeface="Arial" charset="0"/>
              <a:buChar char="•"/>
            </a:pPr>
            <a:endParaRPr lang="en-US" sz="2000" dirty="0" smtClean="0"/>
          </a:p>
          <a:p>
            <a:pPr marL="342900" indent="-342900"/>
            <a:r>
              <a:rPr lang="en-US" sz="2400" dirty="0" smtClean="0"/>
              <a:t/>
            </a:r>
            <a:br>
              <a:rPr lang="en-US" sz="2400" dirty="0" smtClean="0"/>
            </a:br>
            <a:endParaRPr lang="en-US" sz="2400" dirty="0"/>
          </a:p>
        </p:txBody>
      </p:sp>
      <p:sp>
        <p:nvSpPr>
          <p:cNvPr id="2" name="Title 1"/>
          <p:cNvSpPr>
            <a:spLocks noGrp="1"/>
          </p:cNvSpPr>
          <p:nvPr>
            <p:ph type="title"/>
          </p:nvPr>
        </p:nvSpPr>
        <p:spPr/>
        <p:txBody>
          <a:bodyPr/>
          <a:lstStyle/>
          <a:p>
            <a:r>
              <a:rPr lang="en-US" dirty="0" smtClean="0"/>
              <a:t>Why study</a:t>
            </a: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Basic </a:t>
            </a:r>
            <a:r>
              <a:rPr lang="en-US" sz="1400" b="1" i="1" dirty="0">
                <a:solidFill>
                  <a:schemeClr val="bg1">
                    <a:lumMod val="75000"/>
                    <a:lumOff val="25000"/>
                  </a:schemeClr>
                </a:solidFill>
              </a:rPr>
              <a:t>Information Regarding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 xmlns:p14="http://schemas.microsoft.com/office/powerpoint/2010/main" val="1203517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lvl="1"/>
            <a:r>
              <a:rPr lang="en-US" sz="2300" dirty="0" smtClean="0">
                <a:solidFill>
                  <a:schemeClr val="tx1"/>
                </a:solidFill>
              </a:rPr>
              <a:t>Discrete Mathematics and its Applications with Combinatorics and Graph Theory </a:t>
            </a:r>
          </a:p>
          <a:p>
            <a:pPr lvl="1"/>
            <a:r>
              <a:rPr lang="en-US" sz="2000" dirty="0" smtClean="0">
                <a:solidFill>
                  <a:schemeClr val="tx1"/>
                </a:solidFill>
              </a:rPr>
              <a:t>Kenneth H. Rosen </a:t>
            </a:r>
          </a:p>
          <a:p>
            <a:pPr lvl="1"/>
            <a:r>
              <a:rPr lang="en-US" dirty="0" smtClean="0">
                <a:solidFill>
                  <a:schemeClr val="tx1"/>
                </a:solidFill>
              </a:rPr>
              <a:t>7</a:t>
            </a:r>
            <a:r>
              <a:rPr lang="en-US" baseline="30000" dirty="0" smtClean="0">
                <a:solidFill>
                  <a:schemeClr val="tx1"/>
                </a:solidFill>
              </a:rPr>
              <a:t>th</a:t>
            </a:r>
            <a:r>
              <a:rPr lang="en-US" dirty="0" smtClean="0">
                <a:solidFill>
                  <a:schemeClr val="tx1"/>
                </a:solidFill>
              </a:rPr>
              <a:t> edition</a:t>
            </a:r>
          </a:p>
          <a:p>
            <a:pPr lvl="1"/>
            <a:r>
              <a:rPr lang="en-US" dirty="0" smtClean="0">
                <a:solidFill>
                  <a:schemeClr val="tx1"/>
                </a:solidFill>
              </a:rPr>
              <a:t>Indian Adaptation by Kamala Krithivasan, </a:t>
            </a:r>
          </a:p>
          <a:p>
            <a:pPr lvl="1"/>
            <a:r>
              <a:rPr lang="en-US" dirty="0" smtClean="0">
                <a:solidFill>
                  <a:schemeClr val="tx1"/>
                </a:solidFill>
              </a:rPr>
              <a:t>Published by </a:t>
            </a:r>
            <a:r>
              <a:rPr lang="en-US" altLang="ja-JP" dirty="0" smtClean="0">
                <a:solidFill>
                  <a:schemeClr val="tx1"/>
                </a:solidFill>
              </a:rPr>
              <a:t>McGraw-Hill</a:t>
            </a:r>
            <a:endParaRPr lang="en-US" dirty="0" smtClean="0">
              <a:solidFill>
                <a:schemeClr val="tx1"/>
              </a:solidFill>
            </a:endParaRPr>
          </a:p>
        </p:txBody>
      </p:sp>
      <p:sp>
        <p:nvSpPr>
          <p:cNvPr id="2" name="Title 1"/>
          <p:cNvSpPr>
            <a:spLocks noGrp="1"/>
          </p:cNvSpPr>
          <p:nvPr>
            <p:ph type="title"/>
          </p:nvPr>
        </p:nvSpPr>
        <p:spPr/>
        <p:txBody>
          <a:bodyPr/>
          <a:lstStyle/>
          <a:p>
            <a:r>
              <a:rPr lang="en-US" dirty="0" smtClean="0"/>
              <a:t>Reference Materials </a:t>
            </a: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Basic </a:t>
            </a:r>
            <a:r>
              <a:rPr lang="en-US" sz="1400" b="1" i="1" dirty="0">
                <a:solidFill>
                  <a:schemeClr val="bg1">
                    <a:lumMod val="75000"/>
                    <a:lumOff val="25000"/>
                  </a:schemeClr>
                </a:solidFill>
              </a:rPr>
              <a:t>Information Regarding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 xmlns:p14="http://schemas.microsoft.com/office/powerpoint/2010/main" val="10006308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0000" y="2187616"/>
            <a:ext cx="7397240" cy="4080616"/>
          </a:xfrm>
        </p:spPr>
        <p:txBody>
          <a:bodyPr>
            <a:normAutofit/>
          </a:bodyPr>
          <a:lstStyle/>
          <a:p>
            <a:pPr algn="l"/>
            <a:r>
              <a:rPr lang="en-US" dirty="0"/>
              <a:t>3</a:t>
            </a:r>
            <a:r>
              <a:rPr lang="en-US" dirty="0" smtClean="0"/>
              <a:t> Quizzes </a:t>
            </a:r>
            <a:r>
              <a:rPr lang="en-US" dirty="0"/>
              <a:t>(Best </a:t>
            </a:r>
            <a:r>
              <a:rPr lang="en-US" dirty="0" smtClean="0"/>
              <a:t>2)</a:t>
            </a:r>
            <a:r>
              <a:rPr lang="en-US" dirty="0"/>
              <a:t>	</a:t>
            </a:r>
            <a:r>
              <a:rPr lang="en-US" dirty="0" smtClean="0"/>
              <a:t>10+10</a:t>
            </a:r>
            <a:endParaRPr lang="en-US" dirty="0"/>
          </a:p>
          <a:p>
            <a:pPr algn="l"/>
            <a:r>
              <a:rPr lang="en-US" dirty="0"/>
              <a:t>Attendance 		</a:t>
            </a:r>
            <a:r>
              <a:rPr lang="en-US" dirty="0" smtClean="0"/>
              <a:t>05(Bonus </a:t>
            </a:r>
            <a:r>
              <a:rPr lang="en-US" dirty="0"/>
              <a:t>2)</a:t>
            </a:r>
          </a:p>
          <a:p>
            <a:pPr algn="l"/>
            <a:r>
              <a:rPr lang="en-US" dirty="0" smtClean="0"/>
              <a:t>Assignment</a:t>
            </a:r>
            <a:r>
              <a:rPr lang="en-US" dirty="0"/>
              <a:t>	</a:t>
            </a:r>
            <a:r>
              <a:rPr lang="en-US" dirty="0" smtClean="0"/>
              <a:t>	10</a:t>
            </a:r>
            <a:endParaRPr lang="en-US" dirty="0"/>
          </a:p>
          <a:p>
            <a:pPr algn="l"/>
            <a:r>
              <a:rPr lang="en-US" dirty="0" smtClean="0"/>
              <a:t>Viva		</a:t>
            </a:r>
            <a:r>
              <a:rPr lang="en-US" dirty="0"/>
              <a:t>	</a:t>
            </a:r>
            <a:r>
              <a:rPr lang="en-US" dirty="0" smtClean="0"/>
              <a:t>15</a:t>
            </a:r>
            <a:endParaRPr lang="en-US" dirty="0"/>
          </a:p>
          <a:p>
            <a:pPr algn="l"/>
            <a:r>
              <a:rPr lang="en-US" dirty="0"/>
              <a:t>---------------------------------------------------------------</a:t>
            </a:r>
          </a:p>
          <a:p>
            <a:pPr algn="l"/>
            <a:r>
              <a:rPr lang="en-US" dirty="0"/>
              <a:t>Total			</a:t>
            </a:r>
            <a:r>
              <a:rPr lang="en-US" dirty="0" smtClean="0"/>
              <a:t>50</a:t>
            </a:r>
            <a:endParaRPr lang="en-US" dirty="0"/>
          </a:p>
          <a:p>
            <a:pPr algn="l"/>
            <a:endParaRPr lang="en-US" sz="2000" dirty="0" smtClean="0"/>
          </a:p>
        </p:txBody>
      </p:sp>
      <p:sp>
        <p:nvSpPr>
          <p:cNvPr id="2" name="Title 1"/>
          <p:cNvSpPr>
            <a:spLocks noGrp="1"/>
          </p:cNvSpPr>
          <p:nvPr>
            <p:ph type="title"/>
          </p:nvPr>
        </p:nvSpPr>
        <p:spPr/>
        <p:txBody>
          <a:bodyPr/>
          <a:lstStyle/>
          <a:p>
            <a:r>
              <a:rPr lang="en-US" dirty="0" smtClean="0"/>
              <a:t>mid term Marks Distribution</a:t>
            </a: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Basic </a:t>
            </a:r>
            <a:r>
              <a:rPr lang="en-US" sz="1400" b="1" i="1" dirty="0">
                <a:solidFill>
                  <a:schemeClr val="bg1">
                    <a:lumMod val="75000"/>
                    <a:lumOff val="25000"/>
                  </a:schemeClr>
                </a:solidFill>
              </a:rPr>
              <a:t>Information Regarding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 xmlns:p14="http://schemas.microsoft.com/office/powerpoint/2010/main" val="1308182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0000" y="2187616"/>
            <a:ext cx="7397240" cy="4080616"/>
          </a:xfrm>
        </p:spPr>
        <p:txBody>
          <a:bodyPr>
            <a:normAutofit/>
          </a:bodyPr>
          <a:lstStyle/>
          <a:p>
            <a:pPr algn="l"/>
            <a:r>
              <a:rPr lang="en-US" dirty="0"/>
              <a:t>3</a:t>
            </a:r>
            <a:r>
              <a:rPr lang="en-US" dirty="0" smtClean="0"/>
              <a:t> Quizzes </a:t>
            </a:r>
            <a:r>
              <a:rPr lang="en-US" dirty="0"/>
              <a:t>(Best </a:t>
            </a:r>
            <a:r>
              <a:rPr lang="en-US" dirty="0" smtClean="0"/>
              <a:t>2)</a:t>
            </a:r>
            <a:r>
              <a:rPr lang="en-US" dirty="0"/>
              <a:t>	</a:t>
            </a:r>
            <a:r>
              <a:rPr lang="en-US" dirty="0" smtClean="0"/>
              <a:t>10+10</a:t>
            </a:r>
            <a:endParaRPr lang="en-US" dirty="0"/>
          </a:p>
          <a:p>
            <a:pPr algn="l"/>
            <a:r>
              <a:rPr lang="en-US" dirty="0"/>
              <a:t>Attendance 		</a:t>
            </a:r>
            <a:r>
              <a:rPr lang="en-US" dirty="0" smtClean="0"/>
              <a:t>05(Bonus </a:t>
            </a:r>
            <a:r>
              <a:rPr lang="en-US" dirty="0"/>
              <a:t>2)</a:t>
            </a:r>
          </a:p>
          <a:p>
            <a:pPr algn="l"/>
            <a:r>
              <a:rPr lang="en-US" dirty="0" smtClean="0"/>
              <a:t>Assignment</a:t>
            </a:r>
            <a:r>
              <a:rPr lang="en-US" dirty="0"/>
              <a:t>	</a:t>
            </a:r>
            <a:r>
              <a:rPr lang="en-US" dirty="0" smtClean="0"/>
              <a:t>	10</a:t>
            </a:r>
            <a:endParaRPr lang="en-US" dirty="0"/>
          </a:p>
          <a:p>
            <a:pPr algn="l"/>
            <a:r>
              <a:rPr lang="en-US" dirty="0" smtClean="0"/>
              <a:t>Viva		</a:t>
            </a:r>
            <a:r>
              <a:rPr lang="en-US" dirty="0"/>
              <a:t>	</a:t>
            </a:r>
            <a:r>
              <a:rPr lang="en-US" dirty="0" smtClean="0"/>
              <a:t>15</a:t>
            </a:r>
            <a:endParaRPr lang="en-US" dirty="0"/>
          </a:p>
          <a:p>
            <a:pPr algn="l"/>
            <a:r>
              <a:rPr lang="en-US" dirty="0"/>
              <a:t>---------------------------------------------------------------</a:t>
            </a:r>
          </a:p>
          <a:p>
            <a:pPr algn="l"/>
            <a:r>
              <a:rPr lang="en-US" dirty="0"/>
              <a:t>Total			</a:t>
            </a:r>
            <a:r>
              <a:rPr lang="en-US" dirty="0" smtClean="0"/>
              <a:t>50</a:t>
            </a:r>
            <a:endParaRPr lang="en-US" dirty="0"/>
          </a:p>
          <a:p>
            <a:pPr algn="l"/>
            <a:endParaRPr lang="en-US" sz="2000" dirty="0" smtClean="0"/>
          </a:p>
        </p:txBody>
      </p:sp>
      <p:sp>
        <p:nvSpPr>
          <p:cNvPr id="2" name="Title 1"/>
          <p:cNvSpPr>
            <a:spLocks noGrp="1"/>
          </p:cNvSpPr>
          <p:nvPr>
            <p:ph type="title"/>
          </p:nvPr>
        </p:nvSpPr>
        <p:spPr/>
        <p:txBody>
          <a:bodyPr/>
          <a:lstStyle/>
          <a:p>
            <a:r>
              <a:rPr lang="en-US" dirty="0" smtClean="0"/>
              <a:t>FINAL term Marks Distribution</a:t>
            </a: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Basic </a:t>
            </a:r>
            <a:r>
              <a:rPr lang="en-US" sz="1400" b="1" i="1" dirty="0">
                <a:solidFill>
                  <a:schemeClr val="bg1">
                    <a:lumMod val="75000"/>
                    <a:lumOff val="25000"/>
                  </a:schemeClr>
                </a:solidFill>
              </a:rPr>
              <a:t>Information Regarding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 xmlns:p14="http://schemas.microsoft.com/office/powerpoint/2010/main" val="13081820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grade Marks Distribution</a:t>
            </a:r>
            <a:endParaRPr lang="en-US" dirty="0"/>
          </a:p>
        </p:txBody>
      </p:sp>
      <p:sp>
        <p:nvSpPr>
          <p:cNvPr id="5" name="Content Placeholder 2"/>
          <p:cNvSpPr txBox="1">
            <a:spLocks/>
          </p:cNvSpPr>
          <p:nvPr/>
        </p:nvSpPr>
        <p:spPr>
          <a:xfrm>
            <a:off x="816328" y="1933733"/>
            <a:ext cx="3425742" cy="351652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2400" dirty="0"/>
              <a:t>Mid Term – </a:t>
            </a:r>
            <a:r>
              <a:rPr lang="en-US" sz="2400" dirty="0" smtClean="0"/>
              <a:t> 40</a:t>
            </a:r>
            <a:r>
              <a:rPr lang="en-US" sz="2400" dirty="0"/>
              <a:t>%</a:t>
            </a:r>
          </a:p>
          <a:p>
            <a:pPr marL="0" indent="0">
              <a:buNone/>
            </a:pPr>
            <a:r>
              <a:rPr lang="en-US" sz="2400" dirty="0"/>
              <a:t>Final Term – </a:t>
            </a:r>
            <a:r>
              <a:rPr lang="en-US" sz="2400" dirty="0" smtClean="0"/>
              <a:t>60</a:t>
            </a:r>
            <a:r>
              <a:rPr lang="en-US" sz="2400" dirty="0"/>
              <a:t>%</a:t>
            </a:r>
          </a:p>
          <a:p>
            <a:pPr marL="0" indent="0">
              <a:buNone/>
            </a:pPr>
            <a:r>
              <a:rPr lang="en-US" sz="2400" dirty="0"/>
              <a:t>-----------------------------</a:t>
            </a:r>
          </a:p>
          <a:p>
            <a:pPr marL="0" indent="0">
              <a:buNone/>
            </a:pPr>
            <a:r>
              <a:rPr lang="en-US" sz="2400" dirty="0"/>
              <a:t>Total          - 100</a:t>
            </a:r>
            <a:r>
              <a:rPr lang="en-US" sz="2400" dirty="0" smtClean="0"/>
              <a:t>%</a:t>
            </a:r>
            <a:endParaRPr lang="en-US" sz="2400"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Basic </a:t>
            </a:r>
            <a:r>
              <a:rPr lang="en-US" sz="1400" b="1" i="1" dirty="0">
                <a:solidFill>
                  <a:schemeClr val="bg1">
                    <a:lumMod val="75000"/>
                    <a:lumOff val="25000"/>
                  </a:schemeClr>
                </a:solidFill>
              </a:rPr>
              <a:t>Information Regarding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 xmlns:p14="http://schemas.microsoft.com/office/powerpoint/2010/main" val="1308182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WELCOME MESSAGE</a:t>
            </a:r>
            <a:endParaRPr lang="en-US" dirty="0"/>
          </a:p>
        </p:txBody>
      </p:sp>
      <p:sp>
        <p:nvSpPr>
          <p:cNvPr id="9" name="Content Placeholder 3"/>
          <p:cNvSpPr>
            <a:spLocks noGrp="1"/>
          </p:cNvSpPr>
          <p:nvPr>
            <p:ph sz="quarter" idx="13"/>
          </p:nvPr>
        </p:nvSpPr>
        <p:spPr>
          <a:xfrm>
            <a:off x="609600" y="2020824"/>
            <a:ext cx="10972800" cy="4075176"/>
          </a:xfrm>
        </p:spPr>
        <p:txBody>
          <a:bodyPr/>
          <a:lstStyle/>
          <a:p>
            <a:r>
              <a:rPr lang="en-US" sz="2400" dirty="0" smtClean="0"/>
              <a:t>WELCOME!! </a:t>
            </a:r>
          </a:p>
          <a:p>
            <a:r>
              <a:rPr lang="en-US" sz="2400" dirty="0" smtClean="0"/>
              <a:t>To </a:t>
            </a:r>
          </a:p>
          <a:p>
            <a:r>
              <a:rPr lang="en-US" sz="2400" dirty="0" smtClean="0"/>
              <a:t>Summer 2019-2020</a:t>
            </a:r>
          </a:p>
          <a:p>
            <a:r>
              <a:rPr lang="en-US" sz="2400" dirty="0" smtClean="0"/>
              <a:t>!! Online !!</a:t>
            </a:r>
          </a:p>
          <a:p>
            <a:r>
              <a:rPr lang="en-US" dirty="0" smtClean="0"/>
              <a:t>Socially Distanced                                       Intellectually Engaged </a:t>
            </a:r>
            <a:endParaRPr lang="en-US" dirty="0"/>
          </a:p>
        </p:txBody>
      </p:sp>
      <p:pic>
        <p:nvPicPr>
          <p:cNvPr id="10" name="Picture 9" descr="C:\Users\user pc\Desktop\index.png"/>
          <p:cNvPicPr>
            <a:picLocks noChangeAspect="1" noChangeArrowheads="1"/>
          </p:cNvPicPr>
          <p:nvPr/>
        </p:nvPicPr>
        <p:blipFill>
          <a:blip r:embed="rId2"/>
          <a:srcRect/>
          <a:stretch>
            <a:fillRect/>
          </a:stretch>
        </p:blipFill>
        <p:spPr bwMode="auto">
          <a:xfrm>
            <a:off x="1905000" y="4264024"/>
            <a:ext cx="3263899" cy="2047875"/>
          </a:xfrm>
          <a:prstGeom prst="rect">
            <a:avLst/>
          </a:prstGeom>
          <a:noFill/>
        </p:spPr>
      </p:pic>
      <p:pic>
        <p:nvPicPr>
          <p:cNvPr id="11" name="Picture 4" descr="C:\Users\user pc\Desktop\vectortone170400210.jpg"/>
          <p:cNvPicPr>
            <a:picLocks noChangeAspect="1" noChangeArrowheads="1"/>
          </p:cNvPicPr>
          <p:nvPr/>
        </p:nvPicPr>
        <p:blipFill>
          <a:blip r:embed="rId3"/>
          <a:srcRect/>
          <a:stretch>
            <a:fillRect/>
          </a:stretch>
        </p:blipFill>
        <p:spPr bwMode="auto">
          <a:xfrm>
            <a:off x="6451600" y="4246032"/>
            <a:ext cx="3759199" cy="2040468"/>
          </a:xfrm>
          <a:prstGeom prst="rect">
            <a:avLst/>
          </a:prstGeom>
          <a:noFill/>
        </p:spPr>
      </p:pic>
    </p:spTree>
    <p:extLst>
      <p:ext uri="{BB962C8B-B14F-4D97-AF65-F5344CB8AC3E}">
        <p14:creationId xmlns="" xmlns:p14="http://schemas.microsoft.com/office/powerpoint/2010/main" val="2890925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iterate type="lt">
                                    <p:tmPct val="10000"/>
                                  </p:iterate>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anim calcmode="lin" valueType="num">
                                      <p:cBhvr>
                                        <p:cTn id="8" dur="2000" fill="hold"/>
                                        <p:tgtEl>
                                          <p:spTgt spid="9">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9">
                                            <p:txEl>
                                              <p:pRg st="0" end="0"/>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iterate type="lt">
                                    <p:tmPct val="10000"/>
                                  </p:iterate>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000"/>
                                        <p:tgtEl>
                                          <p:spTgt spid="9">
                                            <p:txEl>
                                              <p:pRg st="1" end="1"/>
                                            </p:txEl>
                                          </p:spTgt>
                                        </p:tgtEl>
                                      </p:cBhvr>
                                    </p:animEffect>
                                    <p:anim calcmode="lin" valueType="num">
                                      <p:cBhvr>
                                        <p:cTn id="13" dur="2000" fill="hold"/>
                                        <p:tgtEl>
                                          <p:spTgt spid="9">
                                            <p:txEl>
                                              <p:pRg st="1" end="1"/>
                                            </p:txEl>
                                          </p:spTgt>
                                        </p:tgtEl>
                                        <p:attrNameLst>
                                          <p:attrName>ppt_w</p:attrName>
                                        </p:attrNameLst>
                                      </p:cBhvr>
                                      <p:tavLst>
                                        <p:tav tm="0" fmla="#ppt_w*sin(2.5*pi*$)">
                                          <p:val>
                                            <p:fltVal val="0"/>
                                          </p:val>
                                        </p:tav>
                                        <p:tav tm="100000">
                                          <p:val>
                                            <p:fltVal val="1"/>
                                          </p:val>
                                        </p:tav>
                                      </p:tavLst>
                                    </p:anim>
                                    <p:anim calcmode="lin" valueType="num">
                                      <p:cBhvr>
                                        <p:cTn id="14" dur="2000" fill="hold"/>
                                        <p:tgtEl>
                                          <p:spTgt spid="9">
                                            <p:txEl>
                                              <p:pRg st="1" end="1"/>
                                            </p:txEl>
                                          </p:spTgt>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iterate type="lt">
                                    <p:tmPct val="10000"/>
                                  </p:iterate>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2000"/>
                                        <p:tgtEl>
                                          <p:spTgt spid="9">
                                            <p:txEl>
                                              <p:pRg st="2" end="2"/>
                                            </p:txEl>
                                          </p:spTgt>
                                        </p:tgtEl>
                                      </p:cBhvr>
                                    </p:animEffect>
                                    <p:anim calcmode="lin" valueType="num">
                                      <p:cBhvr>
                                        <p:cTn id="18" dur="2000" fill="hold"/>
                                        <p:tgtEl>
                                          <p:spTgt spid="9">
                                            <p:txEl>
                                              <p:pRg st="2" end="2"/>
                                            </p:txEl>
                                          </p:spTgt>
                                        </p:tgtEl>
                                        <p:attrNameLst>
                                          <p:attrName>ppt_w</p:attrName>
                                        </p:attrNameLst>
                                      </p:cBhvr>
                                      <p:tavLst>
                                        <p:tav tm="0" fmla="#ppt_w*sin(2.5*pi*$)">
                                          <p:val>
                                            <p:fltVal val="0"/>
                                          </p:val>
                                        </p:tav>
                                        <p:tav tm="100000">
                                          <p:val>
                                            <p:fltVal val="1"/>
                                          </p:val>
                                        </p:tav>
                                      </p:tavLst>
                                    </p:anim>
                                    <p:anim calcmode="lin" valueType="num">
                                      <p:cBhvr>
                                        <p:cTn id="19" dur="2000" fill="hold"/>
                                        <p:tgtEl>
                                          <p:spTgt spid="9">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 calcmode="lin" valueType="num">
                                      <p:cBhvr additive="base">
                                        <p:cTn id="24"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5" presetClass="entr" presetSubtype="0" fill="hold" nodeType="clickEffect">
                                  <p:stCondLst>
                                    <p:cond delay="0"/>
                                  </p:stCondLst>
                                  <p:iterate type="lt">
                                    <p:tmPct val="10000"/>
                                  </p:iterate>
                                  <p:childTnLst>
                                    <p:set>
                                      <p:cBhvr>
                                        <p:cTn id="29" dur="1" fill="hold">
                                          <p:stCondLst>
                                            <p:cond delay="0"/>
                                          </p:stCondLst>
                                        </p:cTn>
                                        <p:tgtEl>
                                          <p:spTgt spid="9">
                                            <p:txEl>
                                              <p:pRg st="4" end="4"/>
                                            </p:txEl>
                                          </p:spTgt>
                                        </p:tgtEl>
                                        <p:attrNameLst>
                                          <p:attrName>style.visibility</p:attrName>
                                        </p:attrNameLst>
                                      </p:cBhvr>
                                      <p:to>
                                        <p:strVal val="visible"/>
                                      </p:to>
                                    </p:set>
                                    <p:animEffect transition="in" filter="fade">
                                      <p:cBhvr>
                                        <p:cTn id="30" dur="2000"/>
                                        <p:tgtEl>
                                          <p:spTgt spid="9">
                                            <p:txEl>
                                              <p:pRg st="4" end="4"/>
                                            </p:txEl>
                                          </p:spTgt>
                                        </p:tgtEl>
                                      </p:cBhvr>
                                    </p:animEffect>
                                    <p:anim calcmode="lin" valueType="num">
                                      <p:cBhvr>
                                        <p:cTn id="31" dur="2000" fill="hold"/>
                                        <p:tgtEl>
                                          <p:spTgt spid="9">
                                            <p:txEl>
                                              <p:pRg st="4" end="4"/>
                                            </p:txEl>
                                          </p:spTgt>
                                        </p:tgtEl>
                                        <p:attrNameLst>
                                          <p:attrName>ppt_w</p:attrName>
                                        </p:attrNameLst>
                                      </p:cBhvr>
                                      <p:tavLst>
                                        <p:tav tm="0" fmla="#ppt_w*sin(2.5*pi*$)">
                                          <p:val>
                                            <p:fltVal val="0"/>
                                          </p:val>
                                        </p:tav>
                                        <p:tav tm="100000">
                                          <p:val>
                                            <p:fltVal val="1"/>
                                          </p:val>
                                        </p:tav>
                                      </p:tavLst>
                                    </p:anim>
                                    <p:anim calcmode="lin" valueType="num">
                                      <p:cBhvr>
                                        <p:cTn id="32" dur="2000" fill="hold"/>
                                        <p:tgtEl>
                                          <p:spTgt spid="9">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409174"/>
          </a:xfrm>
        </p:spPr>
        <p:txBody>
          <a:bodyPr>
            <a:normAutofit fontScale="77500" lnSpcReduction="20000"/>
          </a:bodyPr>
          <a:lstStyle/>
          <a:p>
            <a:pPr lvl="0"/>
            <a:r>
              <a:rPr lang="en-US" sz="1800" b="1" u="sng" dirty="0"/>
              <a:t>Student Attendance</a:t>
            </a:r>
          </a:p>
          <a:p>
            <a:pPr marL="285750" indent="-285750">
              <a:buFont typeface="Arial" pitchFamily="34" charset="0"/>
              <a:buChar char="•"/>
            </a:pPr>
            <a:r>
              <a:rPr lang="en-US" sz="1800" dirty="0"/>
              <a:t>All students are expected to attend all scheduled </a:t>
            </a:r>
            <a:r>
              <a:rPr lang="en-US" sz="1800" dirty="0" smtClean="0"/>
              <a:t>classes i.e. Attendance is mandatory!!</a:t>
            </a:r>
          </a:p>
          <a:p>
            <a:pPr marL="285750" indent="-285750">
              <a:buFont typeface="Arial" pitchFamily="34" charset="0"/>
              <a:buChar char="•"/>
            </a:pPr>
            <a:r>
              <a:rPr lang="en-US" sz="1800" dirty="0" smtClean="0"/>
              <a:t>Attendance </a:t>
            </a:r>
            <a:r>
              <a:rPr lang="en-US" sz="1800" dirty="0"/>
              <a:t>will be taken at the beginning of each class </a:t>
            </a:r>
            <a:r>
              <a:rPr lang="en-US" sz="1800" dirty="0" smtClean="0"/>
              <a:t>period (when course teacher enters the online classroom). However students who come after the attendance is taken will be given attendance but marked LATE in the attendance sheet.</a:t>
            </a:r>
            <a:r>
              <a:rPr lang="en-US" sz="1800" dirty="0"/>
              <a:t> </a:t>
            </a:r>
            <a:endParaRPr lang="en-US" sz="1800" dirty="0" smtClean="0"/>
          </a:p>
          <a:p>
            <a:pPr marL="285750" indent="-285750">
              <a:buFont typeface="Arial" pitchFamily="34" charset="0"/>
              <a:buChar char="•"/>
            </a:pPr>
            <a:r>
              <a:rPr lang="en-US" sz="1800" dirty="0" smtClean="0"/>
              <a:t>If a student is late it is not necessary to </a:t>
            </a:r>
            <a:r>
              <a:rPr lang="en-US" sz="1800" dirty="0"/>
              <a:t>ask permission to enter the </a:t>
            </a:r>
            <a:r>
              <a:rPr lang="en-US" sz="1800" dirty="0" smtClean="0"/>
              <a:t>class</a:t>
            </a:r>
            <a:r>
              <a:rPr lang="en-US" sz="1800" dirty="0"/>
              <a:t> </a:t>
            </a:r>
            <a:r>
              <a:rPr lang="en-US" sz="1800" dirty="0" smtClean="0"/>
              <a:t>just make sure to be silent as possible when entering. </a:t>
            </a:r>
            <a:r>
              <a:rPr lang="en-US" sz="1800" dirty="0"/>
              <a:t>Same policy implies if a student wants to go out of the class for emergency reasons</a:t>
            </a:r>
            <a:r>
              <a:rPr lang="en-US" sz="1800" dirty="0" smtClean="0"/>
              <a:t>.</a:t>
            </a:r>
          </a:p>
          <a:p>
            <a:pPr marL="285750" indent="-285750">
              <a:buFont typeface="Arial" pitchFamily="34" charset="0"/>
              <a:buChar char="•"/>
            </a:pPr>
            <a:r>
              <a:rPr lang="en-US" sz="1800" dirty="0" smtClean="0"/>
              <a:t>A student who is almost ALWAYS LATE might receive deduction in their overall attendance mark</a:t>
            </a:r>
          </a:p>
          <a:p>
            <a:pPr marL="285750" indent="-285750">
              <a:buFont typeface="Arial" pitchFamily="34" charset="0"/>
              <a:buChar char="•"/>
            </a:pPr>
            <a:r>
              <a:rPr lang="en-US" sz="1800" dirty="0" smtClean="0"/>
              <a:t>A student who is present in every class through out the mid/ final term will get 2 marks bonus with mid/final term grade</a:t>
            </a:r>
          </a:p>
          <a:p>
            <a:pPr marL="285750" indent="-285750">
              <a:buFont typeface="Arial" pitchFamily="34" charset="0"/>
              <a:buChar char="•"/>
            </a:pPr>
            <a:r>
              <a:rPr lang="en-US" sz="1800" dirty="0" smtClean="0"/>
              <a:t>If a student miss 1 or 2 classes due to valid reason he/she can apply for missing attendance mark with supporting application and document through proper procedure discussed in class. If application is granted the student will get marks for missing attendance but under no circumstances will he/she qualify for attendance bonus </a:t>
            </a:r>
          </a:p>
          <a:p>
            <a:pPr marL="285750" indent="-285750">
              <a:buFont typeface="Arial" pitchFamily="34" charset="0"/>
              <a:buChar char="•"/>
            </a:pPr>
            <a:r>
              <a:rPr lang="en-US" sz="1800" dirty="0" smtClean="0"/>
              <a:t>A student who will miss more than 60% classes in mid/final term will not be allowed to sit for mid/final term assessment under any circumstances and will obtain UW grade</a:t>
            </a:r>
          </a:p>
          <a:p>
            <a:pPr marL="285750" indent="-285750">
              <a:buFont typeface="Arial" pitchFamily="34" charset="0"/>
              <a:buChar char="•"/>
            </a:pPr>
            <a:endParaRPr lang="en-US" sz="1800" dirty="0"/>
          </a:p>
          <a:p>
            <a:pPr lvl="0"/>
            <a:r>
              <a:rPr lang="en-US" sz="1800" b="1" u="sng" dirty="0" smtClean="0"/>
              <a:t>Quiz , Assessment , Performance, Projects. Viva and Assignment</a:t>
            </a:r>
          </a:p>
          <a:p>
            <a:pPr marL="342900" indent="-342900">
              <a:buFont typeface="Arial" pitchFamily="34" charset="0"/>
              <a:buChar char="•"/>
            </a:pPr>
            <a:r>
              <a:rPr lang="en-US" sz="1800" dirty="0" smtClean="0"/>
              <a:t>AIUB does not allow any kind of cheating. In case of cheating, you will obtain an F grade as final grade.</a:t>
            </a:r>
            <a:endParaRPr lang="en-US" sz="1800" b="1" u="sng" dirty="0" smtClean="0"/>
          </a:p>
          <a:p>
            <a:pPr marL="285750" lvl="0" indent="-285750">
              <a:buFont typeface="Arial" pitchFamily="34" charset="0"/>
              <a:buChar char="•"/>
            </a:pPr>
            <a:r>
              <a:rPr lang="en-US" sz="1800" dirty="0" smtClean="0"/>
              <a:t>Learn to respect the DEADLINE</a:t>
            </a:r>
          </a:p>
          <a:p>
            <a:pPr marL="285750" lvl="0" indent="-285750">
              <a:buFont typeface="Arial" pitchFamily="34" charset="0"/>
              <a:buChar char="•"/>
            </a:pPr>
            <a:r>
              <a:rPr lang="en-US" sz="1800" dirty="0" smtClean="0"/>
              <a:t>No makeup quiz will be taken</a:t>
            </a:r>
          </a:p>
          <a:p>
            <a:pPr marL="285750" lvl="0" indent="-285750">
              <a:buFont typeface="Arial" pitchFamily="34" charset="0"/>
              <a:buChar char="•"/>
            </a:pPr>
            <a:r>
              <a:rPr lang="en-US" sz="1800" dirty="0" smtClean="0"/>
              <a:t>Deadlines are going to be STRICTLY followed regarding all assignments, performance, projects and assessments</a:t>
            </a:r>
          </a:p>
          <a:p>
            <a:pPr marL="285750" lvl="0" indent="-285750">
              <a:buFont typeface="Arial" pitchFamily="34" charset="0"/>
              <a:buChar char="•"/>
            </a:pPr>
            <a:endParaRPr lang="en-US" sz="1600" b="1" dirty="0"/>
          </a:p>
        </p:txBody>
      </p:sp>
      <p:sp>
        <p:nvSpPr>
          <p:cNvPr id="2" name="Title 1"/>
          <p:cNvSpPr>
            <a:spLocks noGrp="1"/>
          </p:cNvSpPr>
          <p:nvPr>
            <p:ph type="title"/>
          </p:nvPr>
        </p:nvSpPr>
        <p:spPr/>
        <p:txBody>
          <a:bodyPr/>
          <a:lstStyle/>
          <a:p>
            <a:r>
              <a:rPr lang="en-US" dirty="0" smtClean="0"/>
              <a:t>COURSE POLICY</a:t>
            </a:r>
            <a:endParaRPr lang="en-US" dirty="0"/>
          </a:p>
        </p:txBody>
      </p:sp>
      <p:sp>
        <p:nvSpPr>
          <p:cNvPr id="5" name="Footer Placeholder 3"/>
          <p:cNvSpPr>
            <a:spLocks noGrp="1"/>
          </p:cNvSpPr>
          <p:nvPr>
            <p:ph type="ftr" sz="quarter" idx="16"/>
          </p:nvPr>
        </p:nvSpPr>
        <p:spPr>
          <a:xfrm>
            <a:off x="5298440" y="6502400"/>
            <a:ext cx="6893560" cy="355600"/>
          </a:xfrm>
        </p:spPr>
        <p:txBody>
          <a:bodyPr>
            <a:normAutofit/>
          </a:bodyPr>
          <a:lstStyle/>
          <a:p>
            <a:r>
              <a:rPr lang="en-US" sz="1400" b="1" i="1" dirty="0" smtClean="0">
                <a:solidFill>
                  <a:schemeClr val="bg1">
                    <a:lumMod val="75000"/>
                    <a:lumOff val="25000"/>
                  </a:schemeClr>
                </a:solidFill>
              </a:rPr>
              <a:t>                     Necessary </a:t>
            </a:r>
            <a:r>
              <a:rPr lang="en-US" sz="1400" b="1" i="1" dirty="0">
                <a:solidFill>
                  <a:schemeClr val="bg1">
                    <a:lumMod val="75000"/>
                    <a:lumOff val="25000"/>
                  </a:schemeClr>
                </a:solidFill>
              </a:rPr>
              <a:t>Policies and Rules</a:t>
            </a:r>
          </a:p>
          <a:p>
            <a:endParaRPr lang="en-US" sz="1400" b="1" i="1" dirty="0">
              <a:solidFill>
                <a:schemeClr val="bg1">
                  <a:lumMod val="75000"/>
                  <a:lumOff val="25000"/>
                </a:schemeClr>
              </a:solidFill>
            </a:endParaRPr>
          </a:p>
          <a:p>
            <a:endParaRPr lang="en-US" sz="1400" b="1" i="1" dirty="0">
              <a:solidFill>
                <a:schemeClr val="bg1">
                  <a:lumMod val="75000"/>
                  <a:lumOff val="25000"/>
                </a:schemeClr>
              </a:solidFill>
            </a:endParaRPr>
          </a:p>
          <a:p>
            <a:endParaRPr lang="en-US" dirty="0"/>
          </a:p>
        </p:txBody>
      </p:sp>
    </p:spTree>
    <p:extLst>
      <p:ext uri="{BB962C8B-B14F-4D97-AF65-F5344CB8AC3E}">
        <p14:creationId xmlns="" xmlns:p14="http://schemas.microsoft.com/office/powerpoint/2010/main" val="21293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409174"/>
          </a:xfrm>
        </p:spPr>
        <p:txBody>
          <a:bodyPr>
            <a:normAutofit/>
          </a:bodyPr>
          <a:lstStyle/>
          <a:p>
            <a:pPr lvl="0"/>
            <a:r>
              <a:rPr lang="en-US" sz="1800" b="1" u="sng" dirty="0" smtClean="0"/>
              <a:t>Microsoft Teams Usage</a:t>
            </a:r>
            <a:endParaRPr lang="en-US" sz="1800" dirty="0" smtClean="0"/>
          </a:p>
          <a:p>
            <a:pPr marL="285750" indent="-285750">
              <a:buFont typeface="Arial" pitchFamily="34" charset="0"/>
              <a:buChar char="•"/>
            </a:pPr>
            <a:r>
              <a:rPr lang="en-US" sz="1800" dirty="0" smtClean="0"/>
              <a:t>As per instruction of VC madam students are not allowed to record any part of the lecture by any means. Any misuse of the lecture sessions or modified or unauthorized posting of any part of the lecture sessions in any social media group will be a major offense and will lead to disciplinary action.</a:t>
            </a:r>
          </a:p>
          <a:p>
            <a:pPr marL="285750" indent="-285750">
              <a:buFont typeface="Arial" pitchFamily="34" charset="0"/>
              <a:buChar char="•"/>
            </a:pPr>
            <a:r>
              <a:rPr lang="en-US" sz="1800" dirty="0" smtClean="0"/>
              <a:t>Please set a formal face shot of yourself as profile picture of your Teams account</a:t>
            </a:r>
          </a:p>
          <a:p>
            <a:pPr marL="285750" indent="-285750">
              <a:buFont typeface="Arial" pitchFamily="34" charset="0"/>
              <a:buChar char="•"/>
            </a:pPr>
            <a:r>
              <a:rPr lang="en-US" sz="1800" dirty="0" smtClean="0"/>
              <a:t>Try to keep meeting chat conversation as formal as possible. Please refrain from using </a:t>
            </a:r>
            <a:r>
              <a:rPr lang="en-US" sz="1800" dirty="0" err="1" smtClean="0"/>
              <a:t>emoji</a:t>
            </a:r>
            <a:r>
              <a:rPr lang="en-US" sz="1800" dirty="0" smtClean="0"/>
              <a:t> as much as possible.</a:t>
            </a:r>
          </a:p>
          <a:p>
            <a:pPr marL="285750" indent="-285750">
              <a:buFont typeface="Arial" pitchFamily="34" charset="0"/>
              <a:buChar char="•"/>
            </a:pPr>
            <a:r>
              <a:rPr lang="en-US" sz="1800" dirty="0" smtClean="0"/>
              <a:t>The full power (audio/video/online quiz/screen share etc. ) of Microsoft Teams will be used to make your online learning experience effective, efficient and fruitful</a:t>
            </a:r>
          </a:p>
          <a:p>
            <a:pPr marL="285750" indent="-285750">
              <a:buFont typeface="Arial" pitchFamily="34" charset="0"/>
              <a:buChar char="•"/>
            </a:pPr>
            <a:endParaRPr lang="en-US" sz="1800" dirty="0" smtClean="0"/>
          </a:p>
          <a:p>
            <a:pPr marL="285750" indent="-285750"/>
            <a:endParaRPr lang="en-US" sz="1800" dirty="0"/>
          </a:p>
          <a:p>
            <a:pPr marL="285750" lvl="0" indent="-285750">
              <a:buFont typeface="Arial" pitchFamily="34" charset="0"/>
              <a:buChar char="•"/>
            </a:pPr>
            <a:endParaRPr lang="en-US" sz="1600" b="1" dirty="0"/>
          </a:p>
        </p:txBody>
      </p:sp>
      <p:sp>
        <p:nvSpPr>
          <p:cNvPr id="2" name="Title 1"/>
          <p:cNvSpPr>
            <a:spLocks noGrp="1"/>
          </p:cNvSpPr>
          <p:nvPr>
            <p:ph type="title"/>
          </p:nvPr>
        </p:nvSpPr>
        <p:spPr/>
        <p:txBody>
          <a:bodyPr/>
          <a:lstStyle/>
          <a:p>
            <a:r>
              <a:rPr lang="en-US" dirty="0" smtClean="0"/>
              <a:t>COURSE POLICY</a:t>
            </a:r>
            <a:endParaRPr lang="en-US" dirty="0"/>
          </a:p>
        </p:txBody>
      </p:sp>
      <p:sp>
        <p:nvSpPr>
          <p:cNvPr id="5" name="Footer Placeholder 3"/>
          <p:cNvSpPr>
            <a:spLocks noGrp="1"/>
          </p:cNvSpPr>
          <p:nvPr>
            <p:ph type="ftr" sz="quarter" idx="16"/>
          </p:nvPr>
        </p:nvSpPr>
        <p:spPr>
          <a:xfrm>
            <a:off x="5298440" y="6502400"/>
            <a:ext cx="6893560" cy="355600"/>
          </a:xfrm>
        </p:spPr>
        <p:txBody>
          <a:bodyPr>
            <a:normAutofit/>
          </a:bodyPr>
          <a:lstStyle/>
          <a:p>
            <a:r>
              <a:rPr lang="en-US" sz="1400" b="1" i="1" dirty="0" smtClean="0">
                <a:solidFill>
                  <a:schemeClr val="bg1">
                    <a:lumMod val="75000"/>
                    <a:lumOff val="25000"/>
                  </a:schemeClr>
                </a:solidFill>
              </a:rPr>
              <a:t>                     Necessary </a:t>
            </a:r>
            <a:r>
              <a:rPr lang="en-US" sz="1400" b="1" i="1" dirty="0">
                <a:solidFill>
                  <a:schemeClr val="bg1">
                    <a:lumMod val="75000"/>
                    <a:lumOff val="25000"/>
                  </a:schemeClr>
                </a:solidFill>
              </a:rPr>
              <a:t>Policies and Rules</a:t>
            </a:r>
          </a:p>
          <a:p>
            <a:endParaRPr lang="en-US" sz="1400" b="1" i="1" dirty="0">
              <a:solidFill>
                <a:schemeClr val="bg1">
                  <a:lumMod val="75000"/>
                  <a:lumOff val="25000"/>
                </a:schemeClr>
              </a:solidFill>
            </a:endParaRPr>
          </a:p>
          <a:p>
            <a:endParaRPr lang="en-US" sz="1400" b="1" i="1" dirty="0">
              <a:solidFill>
                <a:schemeClr val="bg1">
                  <a:lumMod val="75000"/>
                  <a:lumOff val="25000"/>
                </a:schemeClr>
              </a:solidFill>
            </a:endParaRPr>
          </a:p>
          <a:p>
            <a:endParaRPr lang="en-US" dirty="0"/>
          </a:p>
        </p:txBody>
      </p:sp>
    </p:spTree>
    <p:extLst>
      <p:ext uri="{BB962C8B-B14F-4D97-AF65-F5344CB8AC3E}">
        <p14:creationId xmlns="" xmlns:p14="http://schemas.microsoft.com/office/powerpoint/2010/main" val="212939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90173"/>
          </a:xfrm>
        </p:spPr>
        <p:txBody>
          <a:bodyPr>
            <a:normAutofit fontScale="25000" lnSpcReduction="20000"/>
          </a:bodyPr>
          <a:lstStyle/>
          <a:p>
            <a:pPr marL="285750" lvl="0" indent="-285750">
              <a:buFont typeface="Arial" pitchFamily="34" charset="0"/>
              <a:buChar char="•"/>
            </a:pPr>
            <a:endParaRPr lang="en-US" sz="1600" b="1" dirty="0"/>
          </a:p>
          <a:p>
            <a:pPr lvl="0"/>
            <a:r>
              <a:rPr lang="en-US" sz="5600" b="1" u="sng" dirty="0"/>
              <a:t>Poor grades in </a:t>
            </a:r>
            <a:r>
              <a:rPr lang="en-US" sz="5600" b="1" u="sng" dirty="0" smtClean="0"/>
              <a:t>Midterm:</a:t>
            </a:r>
            <a:endParaRPr lang="en-US" sz="5600" b="1" u="sng" dirty="0"/>
          </a:p>
          <a:p>
            <a:pPr marL="285750" indent="-285750">
              <a:buFont typeface="Arial" pitchFamily="34" charset="0"/>
              <a:buChar char="•"/>
            </a:pPr>
            <a:r>
              <a:rPr lang="en-US" sz="5600" dirty="0"/>
              <a:t>Students with “</a:t>
            </a:r>
            <a:r>
              <a:rPr lang="en-US" sz="5600" b="1" dirty="0"/>
              <a:t>F</a:t>
            </a:r>
            <a:r>
              <a:rPr lang="en-US" sz="5600" dirty="0"/>
              <a:t>” or “</a:t>
            </a:r>
            <a:r>
              <a:rPr lang="en-US" sz="5600" b="1" dirty="0"/>
              <a:t>I</a:t>
            </a:r>
            <a:r>
              <a:rPr lang="en-US" sz="5600" dirty="0"/>
              <a:t>” in the midterm, </a:t>
            </a:r>
            <a:r>
              <a:rPr lang="en-US" sz="5600" dirty="0" smtClean="0"/>
              <a:t>MUST </a:t>
            </a:r>
            <a:r>
              <a:rPr lang="en-US" sz="5600" dirty="0"/>
              <a:t>drop (as per policy) the course right after the mid-term </a:t>
            </a:r>
            <a:r>
              <a:rPr lang="en-US" sz="5600" dirty="0" smtClean="0"/>
              <a:t>assessment </a:t>
            </a:r>
            <a:r>
              <a:rPr lang="en-US" sz="5600" dirty="0"/>
              <a:t>(within a week). </a:t>
            </a:r>
            <a:endParaRPr lang="en-US" sz="5600" dirty="0" smtClean="0"/>
          </a:p>
          <a:p>
            <a:pPr marL="285750" indent="-285750">
              <a:buFont typeface="Arial" pitchFamily="34" charset="0"/>
              <a:buChar char="•"/>
            </a:pPr>
            <a:r>
              <a:rPr lang="en-US" sz="5600" dirty="0" smtClean="0"/>
              <a:t>If </a:t>
            </a:r>
            <a:r>
              <a:rPr lang="en-US" sz="5600" dirty="0"/>
              <a:t>you wish to continue with “</a:t>
            </a:r>
            <a:r>
              <a:rPr lang="en-US" sz="5600" b="1" dirty="0"/>
              <a:t>F</a:t>
            </a:r>
            <a:r>
              <a:rPr lang="en-US" sz="5600" dirty="0"/>
              <a:t>” at your own risk and if you receive “</a:t>
            </a:r>
            <a:r>
              <a:rPr lang="en-US" sz="5600" b="1" dirty="0"/>
              <a:t>F</a:t>
            </a:r>
            <a:r>
              <a:rPr lang="en-US" sz="5600" dirty="0"/>
              <a:t>” </a:t>
            </a:r>
            <a:r>
              <a:rPr lang="en-US" sz="5600" dirty="0" smtClean="0"/>
              <a:t>as your final grade </a:t>
            </a:r>
            <a:r>
              <a:rPr lang="en-US" sz="5600" dirty="0"/>
              <a:t>you won’t be allowed to drop the </a:t>
            </a:r>
            <a:r>
              <a:rPr lang="en-US" sz="5600" dirty="0" smtClean="0"/>
              <a:t>course under any circumstances.</a:t>
            </a:r>
          </a:p>
          <a:p>
            <a:pPr marL="285750" indent="-285750">
              <a:buFont typeface="Arial" pitchFamily="34" charset="0"/>
              <a:buChar char="•"/>
            </a:pPr>
            <a:r>
              <a:rPr lang="en-US" sz="5600" dirty="0" smtClean="0"/>
              <a:t>If you wish to continue with “</a:t>
            </a:r>
            <a:r>
              <a:rPr lang="en-US" sz="5600" b="1" dirty="0" smtClean="0"/>
              <a:t>F</a:t>
            </a:r>
            <a:r>
              <a:rPr lang="en-US" sz="5600" dirty="0" smtClean="0"/>
              <a:t>” at your own risk you won’t be allowed to drop the course later on under any circumstances</a:t>
            </a:r>
          </a:p>
          <a:p>
            <a:pPr marL="285750" indent="-285750">
              <a:buFont typeface="Arial" pitchFamily="34" charset="0"/>
              <a:buChar char="•"/>
            </a:pPr>
            <a:endParaRPr lang="en-US" sz="5600" dirty="0" smtClean="0"/>
          </a:p>
          <a:p>
            <a:pPr lvl="0"/>
            <a:endParaRPr lang="en-US" sz="5600" b="1" dirty="0"/>
          </a:p>
          <a:p>
            <a:pPr lvl="0"/>
            <a:r>
              <a:rPr lang="en-US" sz="5600" b="1" u="sng" dirty="0" smtClean="0"/>
              <a:t>Makeup Assessment</a:t>
            </a:r>
          </a:p>
          <a:p>
            <a:pPr marL="285750" lvl="0" indent="-285750">
              <a:buFont typeface="Arial" pitchFamily="34" charset="0"/>
              <a:buChar char="•"/>
            </a:pPr>
            <a:r>
              <a:rPr lang="en-US" sz="5600" dirty="0" smtClean="0"/>
              <a:t>If for some severe reason a student fail to attend mid/final assessment but is vigilantly regular in class activities for the course then under special consideration and rigorous verification by the department Head Sir and Course Teacher he/she might be allowed to sit for makeup assessment according to university policy.</a:t>
            </a:r>
          </a:p>
          <a:p>
            <a:pPr marL="285750" lvl="0" indent="-285750">
              <a:buFont typeface="Arial" pitchFamily="34" charset="0"/>
              <a:buChar char="•"/>
            </a:pPr>
            <a:r>
              <a:rPr lang="en-US" sz="5600" dirty="0" smtClean="0"/>
              <a:t>All policies regarding makeup assessment will be discussed in details during class and also notice regarding makeup assessment  will be uploaded when deemed necessary</a:t>
            </a:r>
          </a:p>
          <a:p>
            <a:pPr lvl="0"/>
            <a:endParaRPr lang="en-US" sz="5600" dirty="0" smtClean="0"/>
          </a:p>
          <a:p>
            <a:r>
              <a:rPr lang="en-US" sz="5600" b="1" u="sng" dirty="0" smtClean="0"/>
              <a:t>Bonus</a:t>
            </a:r>
          </a:p>
          <a:p>
            <a:pPr marL="457200" indent="-457200">
              <a:buFont typeface="Arial" pitchFamily="34" charset="0"/>
              <a:buChar char="•"/>
            </a:pPr>
            <a:r>
              <a:rPr lang="en-US" sz="5600" dirty="0" smtClean="0"/>
              <a:t>There </a:t>
            </a:r>
            <a:r>
              <a:rPr lang="en-US" sz="5600" dirty="0"/>
              <a:t>is no provision for any </a:t>
            </a:r>
            <a:r>
              <a:rPr lang="en-US" sz="5600" dirty="0" smtClean="0"/>
              <a:t>request for bonus marking, If such requests are made, penalty might  be applied in severe circumstances</a:t>
            </a:r>
          </a:p>
          <a:p>
            <a:pPr marL="457200" indent="-457200">
              <a:buFont typeface="Arial" pitchFamily="34" charset="0"/>
              <a:buChar char="•"/>
            </a:pPr>
            <a:r>
              <a:rPr lang="en-US" sz="5600" dirty="0" smtClean="0"/>
              <a:t>If you are not satisfied with your final grade/marks please email me and I will fix a time with you to reevaluate you by taking a VIVA </a:t>
            </a:r>
          </a:p>
          <a:p>
            <a:pPr marL="457200" indent="-457200">
              <a:buFont typeface="Arial" pitchFamily="34" charset="0"/>
              <a:buChar char="•"/>
            </a:pPr>
            <a:r>
              <a:rPr lang="en-US" sz="5600" dirty="0" smtClean="0"/>
              <a:t>However please remember your grade will increase/decrease depending on your given VIVA performance. </a:t>
            </a:r>
          </a:p>
        </p:txBody>
      </p:sp>
      <p:sp>
        <p:nvSpPr>
          <p:cNvPr id="2" name="Title 1"/>
          <p:cNvSpPr>
            <a:spLocks noGrp="1"/>
          </p:cNvSpPr>
          <p:nvPr>
            <p:ph type="title"/>
          </p:nvPr>
        </p:nvSpPr>
        <p:spPr/>
        <p:txBody>
          <a:bodyPr/>
          <a:lstStyle/>
          <a:p>
            <a:r>
              <a:rPr lang="en-US" dirty="0" smtClean="0"/>
              <a:t>COURSE POLICY</a:t>
            </a:r>
            <a:endParaRPr lang="en-US" dirty="0"/>
          </a:p>
        </p:txBody>
      </p:sp>
      <p:sp>
        <p:nvSpPr>
          <p:cNvPr id="5"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Necessary </a:t>
            </a:r>
            <a:r>
              <a:rPr lang="en-US" sz="1400" b="1" i="1" dirty="0">
                <a:solidFill>
                  <a:schemeClr val="bg1">
                    <a:lumMod val="75000"/>
                    <a:lumOff val="25000"/>
                  </a:schemeClr>
                </a:solidFill>
              </a:rPr>
              <a:t>Policies and Rules</a:t>
            </a:r>
          </a:p>
          <a:p>
            <a:endParaRPr lang="en-US" sz="1400" b="1" i="1" dirty="0">
              <a:solidFill>
                <a:schemeClr val="bg1">
                  <a:lumMod val="75000"/>
                  <a:lumOff val="25000"/>
                </a:schemeClr>
              </a:solidFill>
            </a:endParaRPr>
          </a:p>
          <a:p>
            <a:endParaRPr lang="en-US" sz="1400" b="1" i="1" dirty="0">
              <a:solidFill>
                <a:schemeClr val="bg1">
                  <a:lumMod val="75000"/>
                  <a:lumOff val="25000"/>
                </a:schemeClr>
              </a:solidFill>
            </a:endParaRPr>
          </a:p>
          <a:p>
            <a:endParaRPr lang="en-US" dirty="0"/>
          </a:p>
        </p:txBody>
      </p:sp>
    </p:spTree>
    <p:extLst>
      <p:ext uri="{BB962C8B-B14F-4D97-AF65-F5344CB8AC3E}">
        <p14:creationId xmlns="" xmlns:p14="http://schemas.microsoft.com/office/powerpoint/2010/main" val="37146378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a:bodyPr>
          <a:lstStyle/>
          <a:p>
            <a:pPr marL="342900" indent="-342900">
              <a:buFont typeface="Arial" pitchFamily="34" charset="0"/>
              <a:buChar char="•"/>
            </a:pPr>
            <a:r>
              <a:rPr lang="en-US" sz="1600" dirty="0"/>
              <a:t>Please keep silent during lecture </a:t>
            </a:r>
            <a:r>
              <a:rPr lang="en-US" sz="1600" dirty="0" smtClean="0"/>
              <a:t>time</a:t>
            </a:r>
            <a:endParaRPr lang="en-US" sz="1600" dirty="0"/>
          </a:p>
          <a:p>
            <a:pPr marL="342900" indent="-342900">
              <a:buFont typeface="Arial" pitchFamily="34" charset="0"/>
              <a:buChar char="•"/>
            </a:pPr>
            <a:r>
              <a:rPr lang="en-US" sz="1600" dirty="0" smtClean="0"/>
              <a:t>There </a:t>
            </a:r>
            <a:r>
              <a:rPr lang="en-US" sz="1600" dirty="0"/>
              <a:t>will be session for questioning after completing each topic/subtopic/chapter</a:t>
            </a:r>
          </a:p>
          <a:p>
            <a:pPr marL="342900" indent="-342900">
              <a:buFont typeface="Arial" pitchFamily="34" charset="0"/>
              <a:buChar char="•"/>
            </a:pPr>
            <a:r>
              <a:rPr lang="en-US" sz="1600" dirty="0"/>
              <a:t>Please ask your personal question in break /after finishing lecture/ consulting hours</a:t>
            </a:r>
          </a:p>
          <a:p>
            <a:pPr marL="342900" indent="-342900">
              <a:buFont typeface="Arial" pitchFamily="34" charset="0"/>
              <a:buChar char="•"/>
            </a:pPr>
            <a:r>
              <a:rPr lang="en-US" sz="1600" dirty="0"/>
              <a:t>If some of you already know the materials I am discussing, give chance to other students to understand the </a:t>
            </a:r>
            <a:r>
              <a:rPr lang="en-US" sz="1600" dirty="0" smtClean="0"/>
              <a:t>matter</a:t>
            </a:r>
          </a:p>
          <a:p>
            <a:pPr marL="342900" indent="-342900">
              <a:buFont typeface="Arial" pitchFamily="34" charset="0"/>
              <a:buChar char="•"/>
            </a:pPr>
            <a:r>
              <a:rPr lang="en-US" sz="1600" dirty="0" smtClean="0"/>
              <a:t>Break will be given during class</a:t>
            </a:r>
          </a:p>
          <a:p>
            <a:pPr marL="342900" indent="-342900">
              <a:buFont typeface="Arial" pitchFamily="34" charset="0"/>
              <a:buChar char="•"/>
            </a:pPr>
            <a:r>
              <a:rPr lang="en-US" sz="1600" dirty="0"/>
              <a:t>You are encouraged to take </a:t>
            </a:r>
            <a:r>
              <a:rPr lang="en-US" sz="1600" dirty="0" smtClean="0"/>
              <a:t>notes of the lecture in </a:t>
            </a:r>
            <a:r>
              <a:rPr lang="en-US" sz="1600" dirty="0"/>
              <a:t>your notebook if </a:t>
            </a:r>
            <a:r>
              <a:rPr lang="en-US" sz="1600" dirty="0" smtClean="0"/>
              <a:t>deemed necessary</a:t>
            </a:r>
          </a:p>
          <a:p>
            <a:pPr marL="342900" indent="-342900">
              <a:buFont typeface="Arial" pitchFamily="34" charset="0"/>
              <a:buChar char="•"/>
            </a:pPr>
            <a:r>
              <a:rPr lang="en-US" sz="1600" dirty="0" smtClean="0"/>
              <a:t>Using smart phones/cameras/PC to click photos/ record videos of your PC/yourself during class is strictly prohibited. </a:t>
            </a:r>
          </a:p>
          <a:p>
            <a:pPr marL="342900" indent="-342900">
              <a:buFont typeface="Arial" pitchFamily="34" charset="0"/>
              <a:buChar char="•"/>
            </a:pPr>
            <a:r>
              <a:rPr lang="en-US" sz="1600" dirty="0" smtClean="0"/>
              <a:t>Try to not get involved in other activities (eating/browsing/social media/sleeping etc.) during class hours</a:t>
            </a:r>
          </a:p>
          <a:p>
            <a:pPr marL="342900" indent="-342900">
              <a:buFont typeface="Arial" pitchFamily="34" charset="0"/>
              <a:buChar char="•"/>
            </a:pPr>
            <a:r>
              <a:rPr lang="en-US" sz="1600" dirty="0" smtClean="0"/>
              <a:t>During class dress according to social decorum </a:t>
            </a:r>
          </a:p>
          <a:p>
            <a:pPr marL="342900" indent="-342900">
              <a:buFont typeface="Arial" pitchFamily="34" charset="0"/>
              <a:buChar char="•"/>
            </a:pPr>
            <a:r>
              <a:rPr lang="en-US" sz="1600" dirty="0" smtClean="0"/>
              <a:t>Try to set up a noiseless, peaceful formal environment when you sit for your class</a:t>
            </a:r>
          </a:p>
          <a:p>
            <a:pPr marL="342900" indent="-342900"/>
            <a:endParaRPr lang="en-US" sz="1600" dirty="0" smtClean="0"/>
          </a:p>
          <a:p>
            <a:pPr marL="342900" indent="-342900"/>
            <a:endParaRPr lang="en-US" sz="1600" dirty="0" smtClean="0"/>
          </a:p>
        </p:txBody>
      </p:sp>
      <p:sp>
        <p:nvSpPr>
          <p:cNvPr id="2" name="Title 1"/>
          <p:cNvSpPr>
            <a:spLocks noGrp="1"/>
          </p:cNvSpPr>
          <p:nvPr>
            <p:ph type="title"/>
          </p:nvPr>
        </p:nvSpPr>
        <p:spPr/>
        <p:txBody>
          <a:bodyPr/>
          <a:lstStyle/>
          <a:p>
            <a:r>
              <a:rPr lang="en-US" dirty="0" smtClean="0"/>
              <a:t>Online Classroom/laboratory  policy</a:t>
            </a: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Necessary </a:t>
            </a:r>
            <a:r>
              <a:rPr lang="en-US" sz="1400" b="1" i="1" dirty="0">
                <a:solidFill>
                  <a:schemeClr val="bg1">
                    <a:lumMod val="75000"/>
                    <a:lumOff val="25000"/>
                  </a:schemeClr>
                </a:solidFill>
              </a:rPr>
              <a:t>Policies and Rules</a:t>
            </a:r>
          </a:p>
          <a:p>
            <a:endParaRPr lang="en-US" sz="1400" b="1" i="1" dirty="0">
              <a:solidFill>
                <a:schemeClr val="bg1">
                  <a:lumMod val="75000"/>
                  <a:lumOff val="25000"/>
                </a:schemeClr>
              </a:solidFill>
            </a:endParaRPr>
          </a:p>
          <a:p>
            <a:endParaRPr lang="en-US" sz="1400" b="1" i="1" dirty="0">
              <a:solidFill>
                <a:schemeClr val="bg1">
                  <a:lumMod val="75000"/>
                  <a:lumOff val="25000"/>
                </a:schemeClr>
              </a:solidFill>
            </a:endParaRPr>
          </a:p>
          <a:p>
            <a:endParaRPr lang="en-US" dirty="0"/>
          </a:p>
        </p:txBody>
      </p:sp>
    </p:spTree>
    <p:extLst>
      <p:ext uri="{BB962C8B-B14F-4D97-AF65-F5344CB8AC3E}">
        <p14:creationId xmlns="" xmlns:p14="http://schemas.microsoft.com/office/powerpoint/2010/main" val="24787659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lnSpcReduction="10000"/>
          </a:bodyPr>
          <a:lstStyle/>
          <a:p>
            <a:pPr marL="285750" indent="-285750">
              <a:buFont typeface="Arial" pitchFamily="34" charset="0"/>
              <a:buChar char="•"/>
            </a:pPr>
            <a:r>
              <a:rPr lang="en-US" sz="1600" dirty="0"/>
              <a:t>All the evaluation categories &amp; </a:t>
            </a:r>
            <a:r>
              <a:rPr lang="en-US" sz="1600" dirty="0" smtClean="0"/>
              <a:t>marks (see previous slides regarding mark distribution)will be uploaded in VUES within 1 week of mid/final term assessment week of AIUB and student will be able to view their grades/marks through their student </a:t>
            </a:r>
            <a:r>
              <a:rPr lang="en-US" sz="1600" dirty="0"/>
              <a:t>account. </a:t>
            </a:r>
            <a:endParaRPr lang="en-US" sz="1600" dirty="0" smtClean="0"/>
          </a:p>
          <a:p>
            <a:pPr marL="285750" indent="-285750">
              <a:buFont typeface="Arial" pitchFamily="34" charset="0"/>
              <a:buChar char="•"/>
            </a:pPr>
            <a:r>
              <a:rPr lang="en-US" sz="1600" dirty="0" smtClean="0"/>
              <a:t>Any problem/queries/discrepancies regarding the </a:t>
            </a:r>
            <a:r>
              <a:rPr lang="en-US" sz="1600" dirty="0"/>
              <a:t>mark/grade must be consulted with the course teacher within one week of the release of grades. </a:t>
            </a:r>
          </a:p>
          <a:p>
            <a:pPr marL="285750" indent="-285750">
              <a:buFont typeface="Arial" pitchFamily="34" charset="0"/>
              <a:buChar char="•"/>
            </a:pPr>
            <a:r>
              <a:rPr lang="en-US" sz="1600" dirty="0"/>
              <a:t>Letter grades ‘</a:t>
            </a:r>
            <a:r>
              <a:rPr lang="en-US" sz="1600" b="1" dirty="0"/>
              <a:t>A+</a:t>
            </a:r>
            <a:r>
              <a:rPr lang="en-US" sz="1600" dirty="0"/>
              <a:t>’ through ‘</a:t>
            </a:r>
            <a:r>
              <a:rPr lang="en-US" sz="1600" b="1" dirty="0"/>
              <a:t>F</a:t>
            </a:r>
            <a:r>
              <a:rPr lang="en-US" sz="1600" dirty="0"/>
              <a:t>’ is counted as grades</a:t>
            </a:r>
            <a:r>
              <a:rPr lang="en-US" sz="1600" dirty="0" smtClean="0"/>
              <a:t>.</a:t>
            </a:r>
          </a:p>
          <a:p>
            <a:pPr marL="285750" indent="-285750">
              <a:buFont typeface="Arial" pitchFamily="34" charset="0"/>
              <a:buChar char="•"/>
            </a:pPr>
            <a:r>
              <a:rPr lang="en-US" sz="1600" dirty="0" smtClean="0"/>
              <a:t> Other </a:t>
            </a:r>
            <a:r>
              <a:rPr lang="en-US" sz="1600" dirty="0"/>
              <a:t>grades ‘</a:t>
            </a:r>
            <a:r>
              <a:rPr lang="en-US" sz="1600" b="1" dirty="0"/>
              <a:t>I</a:t>
            </a:r>
            <a:r>
              <a:rPr lang="en-US" sz="1600" dirty="0"/>
              <a:t>’ and ‘</a:t>
            </a:r>
            <a:r>
              <a:rPr lang="en-US" sz="1600" b="1" dirty="0"/>
              <a:t>UW</a:t>
            </a:r>
            <a:r>
              <a:rPr lang="en-US" sz="1600" dirty="0"/>
              <a:t>’ are considered as temporary grades which are counted/calculated as ‘</a:t>
            </a:r>
            <a:r>
              <a:rPr lang="en-US" sz="1600" b="1" dirty="0"/>
              <a:t>F</a:t>
            </a:r>
            <a:r>
              <a:rPr lang="en-US" sz="1600" dirty="0"/>
              <a:t>’ grade in the </a:t>
            </a:r>
            <a:r>
              <a:rPr lang="en-US" sz="1600" b="1" dirty="0"/>
              <a:t>CGPA</a:t>
            </a:r>
            <a:r>
              <a:rPr lang="en-US" sz="1600" dirty="0"/>
              <a:t>. These grades must/will be converted to the actual grades, i.e. ‘</a:t>
            </a:r>
            <a:r>
              <a:rPr lang="en-US" sz="1600" b="1" dirty="0"/>
              <a:t>A+</a:t>
            </a:r>
            <a:r>
              <a:rPr lang="en-US" sz="1600" dirty="0"/>
              <a:t>’ through ‘</a:t>
            </a:r>
            <a:r>
              <a:rPr lang="en-US" sz="1600" b="1" dirty="0"/>
              <a:t>F</a:t>
            </a:r>
            <a:r>
              <a:rPr lang="en-US" sz="1600" dirty="0"/>
              <a:t>’. </a:t>
            </a:r>
          </a:p>
          <a:p>
            <a:pPr marL="285750" indent="-285750">
              <a:buFont typeface="Arial" pitchFamily="34" charset="0"/>
              <a:buChar char="•"/>
            </a:pPr>
            <a:r>
              <a:rPr lang="en-US" sz="1600" b="1" dirty="0" smtClean="0"/>
              <a:t>I</a:t>
            </a:r>
            <a:r>
              <a:rPr lang="en-US" sz="1600" b="1" i="1" dirty="0" smtClean="0"/>
              <a:t> (INCOMPLETE)</a:t>
            </a:r>
            <a:r>
              <a:rPr lang="en-US" sz="1600" dirty="0" smtClean="0">
                <a:solidFill>
                  <a:srgbClr val="FF0000"/>
                </a:solidFill>
              </a:rPr>
              <a:t> </a:t>
            </a:r>
            <a:r>
              <a:rPr lang="en-US" sz="1600" dirty="0"/>
              <a:t>is given to students who have </a:t>
            </a:r>
            <a:r>
              <a:rPr lang="en-US" sz="1600" i="1" dirty="0"/>
              <a:t>missed </a:t>
            </a:r>
            <a:r>
              <a:rPr lang="en-US" sz="1600" dirty="0"/>
              <a:t>at most </a:t>
            </a:r>
            <a:r>
              <a:rPr lang="en-US" sz="1600" dirty="0" smtClean="0"/>
              <a:t>15% </a:t>
            </a:r>
            <a:r>
              <a:rPr lang="en-US" sz="1600" dirty="0"/>
              <a:t>of </a:t>
            </a:r>
            <a:r>
              <a:rPr lang="en-US" sz="1600" i="1" dirty="0"/>
              <a:t>evaluation </a:t>
            </a:r>
            <a:r>
              <a:rPr lang="en-US" sz="1600" i="1" dirty="0" smtClean="0"/>
              <a:t>categories</a:t>
            </a:r>
            <a:r>
              <a:rPr lang="en-US" sz="1600" dirty="0" smtClean="0"/>
              <a:t>. Students </a:t>
            </a:r>
            <a:r>
              <a:rPr lang="en-US" sz="1600" dirty="0"/>
              <a:t>must contact the course teacher for makeup, through valid application procedures immediately after grade release.</a:t>
            </a:r>
          </a:p>
          <a:p>
            <a:pPr marL="285750" indent="-285750">
              <a:buFont typeface="Arial" pitchFamily="34" charset="0"/>
              <a:buChar char="•"/>
            </a:pPr>
            <a:r>
              <a:rPr lang="en-US" sz="1600" b="1" dirty="0" smtClean="0"/>
              <a:t>UW</a:t>
            </a:r>
            <a:r>
              <a:rPr lang="en-US" sz="1600" b="1" i="1" dirty="0" smtClean="0"/>
              <a:t> (UNOFFICIAL WITHDRAW)</a:t>
            </a:r>
            <a:r>
              <a:rPr lang="en-US" sz="1600" i="1" dirty="0" smtClean="0"/>
              <a:t> </a:t>
            </a:r>
            <a:r>
              <a:rPr lang="en-US" sz="1600" dirty="0"/>
              <a:t>is given when the </a:t>
            </a:r>
            <a:r>
              <a:rPr lang="en-US" sz="1600" i="1" dirty="0"/>
              <a:t>missing evaluation categories</a:t>
            </a:r>
            <a:r>
              <a:rPr lang="en-US" sz="1600" dirty="0"/>
              <a:t> are too high (more than </a:t>
            </a:r>
            <a:r>
              <a:rPr lang="en-US" sz="1600" dirty="0" smtClean="0"/>
              <a:t>15%) </a:t>
            </a:r>
            <a:r>
              <a:rPr lang="en-US" sz="1600" dirty="0"/>
              <a:t>to makeup. A student getting ‘UW’ has no option but to drop the course immediately after grade release</a:t>
            </a:r>
          </a:p>
          <a:p>
            <a:pPr marL="285750" indent="-285750">
              <a:buFont typeface="Arial" pitchFamily="34" charset="0"/>
              <a:buChar char="•"/>
            </a:pPr>
            <a:r>
              <a:rPr lang="en-US" sz="1600" dirty="0"/>
              <a:t>Once a student’s gets ‘I’ </a:t>
            </a:r>
            <a:r>
              <a:rPr lang="en-US" sz="1600" dirty="0" smtClean="0"/>
              <a:t>and is unable </a:t>
            </a:r>
            <a:r>
              <a:rPr lang="en-US" sz="1600" dirty="0"/>
              <a:t>to fulfill the requirements with the course teacher for makeup, must drop the course within officially mentioned time period from the registration </a:t>
            </a:r>
            <a:r>
              <a:rPr lang="en-US" sz="1600" dirty="0" smtClean="0"/>
              <a:t>department</a:t>
            </a:r>
            <a:endParaRPr lang="en-US" sz="1600" dirty="0"/>
          </a:p>
          <a:p>
            <a:pPr marL="285750" indent="-285750">
              <a:buFont typeface="Arial" pitchFamily="34" charset="0"/>
              <a:buChar char="•"/>
            </a:pPr>
            <a:r>
              <a:rPr lang="en-US" sz="1600" dirty="0"/>
              <a:t>Students in probation or falls into the probation due to ‘I’/’UW’ grade are not allowed to drop the </a:t>
            </a:r>
            <a:r>
              <a:rPr lang="en-US" sz="1600" dirty="0" smtClean="0"/>
              <a:t>course. Unable </a:t>
            </a:r>
            <a:r>
              <a:rPr lang="en-US" sz="1600" dirty="0"/>
              <a:t>to do so will result in the automatic conversion of the grades ‘</a:t>
            </a:r>
            <a:r>
              <a:rPr lang="en-US" sz="1600" b="1" dirty="0"/>
              <a:t>I</a:t>
            </a:r>
            <a:r>
              <a:rPr lang="en-US" sz="1600" dirty="0"/>
              <a:t>’/’</a:t>
            </a:r>
            <a:r>
              <a:rPr lang="en-US" sz="1600" b="1" dirty="0"/>
              <a:t>UW</a:t>
            </a:r>
            <a:r>
              <a:rPr lang="en-US" sz="1600" dirty="0"/>
              <a:t>’ to ‘</a:t>
            </a:r>
            <a:r>
              <a:rPr lang="en-US" sz="1600" b="1" dirty="0"/>
              <a:t>F</a:t>
            </a:r>
            <a:r>
              <a:rPr lang="en-US" sz="1600" dirty="0"/>
              <a:t>’ grade </a:t>
            </a:r>
            <a:r>
              <a:rPr lang="en-US" sz="1600" dirty="0" smtClean="0"/>
              <a:t>after the allocated time as per university policy(check AIUB webpage notice board for regular updates, deadlines and dates)</a:t>
            </a:r>
            <a:endParaRPr lang="en-US" sz="1600" dirty="0"/>
          </a:p>
          <a:p>
            <a:endParaRPr lang="en-US" sz="1600" dirty="0"/>
          </a:p>
          <a:p>
            <a:endParaRPr lang="en-US" sz="1600" dirty="0"/>
          </a:p>
        </p:txBody>
      </p:sp>
      <p:sp>
        <p:nvSpPr>
          <p:cNvPr id="2" name="Title 1"/>
          <p:cNvSpPr>
            <a:spLocks noGrp="1"/>
          </p:cNvSpPr>
          <p:nvPr>
            <p:ph type="title"/>
          </p:nvPr>
        </p:nvSpPr>
        <p:spPr/>
        <p:txBody>
          <a:bodyPr/>
          <a:lstStyle/>
          <a:p>
            <a:r>
              <a:rPr lang="en-US" dirty="0" smtClean="0"/>
              <a:t>Grading POLICY</a:t>
            </a:r>
            <a:endParaRPr lang="en-US" dirty="0"/>
          </a:p>
        </p:txBody>
      </p:sp>
      <p:sp>
        <p:nvSpPr>
          <p:cNvPr id="4" name="Footer Placeholder 3"/>
          <p:cNvSpPr>
            <a:spLocks noGrp="1"/>
          </p:cNvSpPr>
          <p:nvPr>
            <p:ph type="ftr" sz="quarter" idx="16"/>
          </p:nvPr>
        </p:nvSpPr>
        <p:spPr>
          <a:xfrm>
            <a:off x="5194300" y="6608127"/>
            <a:ext cx="6893560" cy="499745"/>
          </a:xfrm>
        </p:spPr>
        <p:txBody>
          <a:bodyPr>
            <a:normAutofit/>
          </a:bodyPr>
          <a:lstStyle/>
          <a:p>
            <a:r>
              <a:rPr lang="en-US" sz="1400" b="1" i="1" dirty="0" smtClean="0">
                <a:solidFill>
                  <a:schemeClr val="bg1">
                    <a:lumMod val="75000"/>
                    <a:lumOff val="25000"/>
                  </a:schemeClr>
                </a:solidFill>
              </a:rPr>
              <a:t>Necessary </a:t>
            </a:r>
            <a:r>
              <a:rPr lang="en-US" sz="1400" b="1" i="1" dirty="0">
                <a:solidFill>
                  <a:schemeClr val="bg1">
                    <a:lumMod val="75000"/>
                    <a:lumOff val="25000"/>
                  </a:schemeClr>
                </a:solidFill>
              </a:rPr>
              <a:t>Policies and Rules</a:t>
            </a:r>
          </a:p>
          <a:p>
            <a:endParaRPr lang="en-US" sz="1400" b="1" i="1" dirty="0">
              <a:solidFill>
                <a:schemeClr val="bg1">
                  <a:lumMod val="75000"/>
                  <a:lumOff val="25000"/>
                </a:schemeClr>
              </a:solidFill>
            </a:endParaRPr>
          </a:p>
          <a:p>
            <a:endParaRPr lang="en-US" sz="1400" b="1" i="1" dirty="0">
              <a:solidFill>
                <a:schemeClr val="bg1">
                  <a:lumMod val="75000"/>
                  <a:lumOff val="25000"/>
                </a:schemeClr>
              </a:solidFill>
            </a:endParaRPr>
          </a:p>
          <a:p>
            <a:endParaRPr lang="en-US" dirty="0"/>
          </a:p>
        </p:txBody>
      </p:sp>
    </p:spTree>
    <p:extLst>
      <p:ext uri="{BB962C8B-B14F-4D97-AF65-F5344CB8AC3E}">
        <p14:creationId xmlns="" xmlns:p14="http://schemas.microsoft.com/office/powerpoint/2010/main" val="12035172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a:bodyPr>
          <a:lstStyle/>
          <a:p>
            <a:pPr marL="285750" indent="-285750">
              <a:buFont typeface="Arial" pitchFamily="34" charset="0"/>
              <a:buChar char="•"/>
            </a:pPr>
            <a:r>
              <a:rPr lang="en-US" sz="1600" dirty="0"/>
              <a:t>As per AIUB policy you can </a:t>
            </a:r>
            <a:r>
              <a:rPr lang="en-US" sz="1600" dirty="0" smtClean="0"/>
              <a:t>submit </a:t>
            </a:r>
            <a:r>
              <a:rPr lang="en-US" sz="1600" dirty="0"/>
              <a:t>drop applications </a:t>
            </a:r>
            <a:r>
              <a:rPr lang="en-US" sz="1600" dirty="0" smtClean="0"/>
              <a:t>online</a:t>
            </a:r>
            <a:endParaRPr lang="en-US" sz="1600" dirty="0"/>
          </a:p>
          <a:p>
            <a:pPr marL="285750" indent="-285750">
              <a:buFont typeface="Arial" pitchFamily="34" charset="0"/>
              <a:buChar char="•"/>
            </a:pPr>
            <a:r>
              <a:rPr lang="en-US" sz="1600" dirty="0" smtClean="0"/>
              <a:t>Online drop application can be sent to your teacher through your VUES student account.</a:t>
            </a:r>
          </a:p>
          <a:p>
            <a:pPr marL="285750" indent="-285750">
              <a:buFont typeface="Arial" pitchFamily="34" charset="0"/>
              <a:buChar char="•"/>
            </a:pPr>
            <a:r>
              <a:rPr lang="en-US" sz="1600" dirty="0" smtClean="0"/>
              <a:t>Dropping Process takes a little time so please be patient  after you submit online drop application</a:t>
            </a:r>
          </a:p>
          <a:p>
            <a:pPr marL="285750" indent="-285750">
              <a:buFont typeface="Arial" pitchFamily="34" charset="0"/>
              <a:buChar char="•"/>
            </a:pPr>
            <a:r>
              <a:rPr lang="en-US" sz="1600" dirty="0" smtClean="0"/>
              <a:t>No drop will be </a:t>
            </a:r>
            <a:r>
              <a:rPr lang="en-US" sz="1600" dirty="0"/>
              <a:t>accepted after Final </a:t>
            </a:r>
            <a:r>
              <a:rPr lang="en-US" sz="1600" dirty="0" smtClean="0"/>
              <a:t>term assessment</a:t>
            </a:r>
            <a:endParaRPr lang="en-US" sz="1600" dirty="0"/>
          </a:p>
          <a:p>
            <a:pPr marL="285750" indent="-285750">
              <a:buFont typeface="Arial" pitchFamily="34" charset="0"/>
              <a:buChar char="•"/>
            </a:pPr>
            <a:r>
              <a:rPr lang="en-US" sz="1600" dirty="0"/>
              <a:t>Student with ‘F’ grades in midterm, final term, or grand total cannot drop</a:t>
            </a:r>
            <a:r>
              <a:rPr lang="en-US" sz="1600" dirty="0" smtClean="0"/>
              <a:t>.</a:t>
            </a:r>
          </a:p>
          <a:p>
            <a:pPr marL="285750" indent="-285750">
              <a:buFont typeface="Arial" pitchFamily="34" charset="0"/>
              <a:buChar char="•"/>
            </a:pPr>
            <a:r>
              <a:rPr lang="en-US" sz="1600" dirty="0" smtClean="0"/>
              <a:t>Check webpage/notice boards regularly for deadlines and any updates  regarding dropping procedure</a:t>
            </a:r>
          </a:p>
          <a:p>
            <a:pPr marL="285750" indent="-285750">
              <a:buFont typeface="Arial" pitchFamily="34" charset="0"/>
              <a:buChar char="•"/>
            </a:pPr>
            <a:r>
              <a:rPr lang="en-US" sz="1600" dirty="0" smtClean="0"/>
              <a:t>For </a:t>
            </a:r>
            <a:r>
              <a:rPr lang="en-US" sz="1600" dirty="0"/>
              <a:t>Introduction to Programming and Data Structure courses, "Theory" can not be dropped alone.  "Lab" must be dropped along with "Theory". Only "Lab" can be dropped.</a:t>
            </a:r>
            <a:endParaRPr lang="en-US" sz="1600" dirty="0" smtClean="0"/>
          </a:p>
          <a:p>
            <a:endParaRPr lang="en-US" sz="1600" dirty="0"/>
          </a:p>
          <a:p>
            <a:endParaRPr lang="en-US" sz="1600" dirty="0"/>
          </a:p>
        </p:txBody>
      </p:sp>
      <p:sp>
        <p:nvSpPr>
          <p:cNvPr id="2" name="Title 1"/>
          <p:cNvSpPr>
            <a:spLocks noGrp="1"/>
          </p:cNvSpPr>
          <p:nvPr>
            <p:ph type="title"/>
          </p:nvPr>
        </p:nvSpPr>
        <p:spPr/>
        <p:txBody>
          <a:bodyPr/>
          <a:lstStyle/>
          <a:p>
            <a:r>
              <a:rPr lang="en-US" dirty="0" smtClean="0"/>
              <a:t>Dropping POLICY</a:t>
            </a: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Necessary </a:t>
            </a:r>
            <a:r>
              <a:rPr lang="en-US" sz="1400" b="1" i="1" dirty="0">
                <a:solidFill>
                  <a:schemeClr val="bg1">
                    <a:lumMod val="75000"/>
                    <a:lumOff val="25000"/>
                  </a:schemeClr>
                </a:solidFill>
              </a:rPr>
              <a:t>Policies and Rules</a:t>
            </a:r>
          </a:p>
          <a:p>
            <a:endParaRPr lang="en-US" sz="1400" b="1" i="1" dirty="0">
              <a:solidFill>
                <a:schemeClr val="bg1">
                  <a:lumMod val="75000"/>
                  <a:lumOff val="25000"/>
                </a:schemeClr>
              </a:solidFill>
            </a:endParaRPr>
          </a:p>
          <a:p>
            <a:endParaRPr lang="en-US" sz="1400" b="1" i="1" dirty="0">
              <a:solidFill>
                <a:schemeClr val="bg1">
                  <a:lumMod val="75000"/>
                  <a:lumOff val="25000"/>
                </a:schemeClr>
              </a:solidFill>
            </a:endParaRPr>
          </a:p>
          <a:p>
            <a:endParaRPr lang="en-US" dirty="0"/>
          </a:p>
        </p:txBody>
      </p:sp>
    </p:spTree>
    <p:extLst>
      <p:ext uri="{BB962C8B-B14F-4D97-AF65-F5344CB8AC3E}">
        <p14:creationId xmlns="" xmlns:p14="http://schemas.microsoft.com/office/powerpoint/2010/main" val="12035172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a:bodyPr>
          <a:lstStyle/>
          <a:p>
            <a:pPr marL="285750" indent="-285750">
              <a:buFont typeface="Arial" pitchFamily="34" charset="0"/>
              <a:buChar char="•"/>
            </a:pPr>
            <a:r>
              <a:rPr lang="en-US" sz="1600" dirty="0" smtClean="0"/>
              <a:t>As per AIUB policy you are eligible to retake a course if you obtain D grade as final grade for the course.  </a:t>
            </a:r>
          </a:p>
          <a:p>
            <a:pPr marL="285750" indent="-285750">
              <a:buFont typeface="Arial" pitchFamily="34" charset="0"/>
              <a:buChar char="•"/>
            </a:pPr>
            <a:r>
              <a:rPr lang="en-US" sz="1600" dirty="0" smtClean="0"/>
              <a:t>As per AIUB policy you are not eligible to retake a course if you obtain more than D grade as final grade for the course.  </a:t>
            </a:r>
          </a:p>
          <a:p>
            <a:pPr marL="285750" indent="-285750">
              <a:buFont typeface="Arial" pitchFamily="34" charset="0"/>
              <a:buChar char="•"/>
            </a:pPr>
            <a:r>
              <a:rPr lang="en-US" sz="1600" dirty="0" smtClean="0"/>
              <a:t>Check  AIUB webpage regularly for any updates  regarding retake policy</a:t>
            </a:r>
          </a:p>
          <a:p>
            <a:endParaRPr lang="en-US" sz="1600" dirty="0"/>
          </a:p>
        </p:txBody>
      </p:sp>
      <p:sp>
        <p:nvSpPr>
          <p:cNvPr id="2" name="Title 1"/>
          <p:cNvSpPr>
            <a:spLocks noGrp="1"/>
          </p:cNvSpPr>
          <p:nvPr>
            <p:ph type="title"/>
          </p:nvPr>
        </p:nvSpPr>
        <p:spPr/>
        <p:txBody>
          <a:bodyPr/>
          <a:lstStyle/>
          <a:p>
            <a:r>
              <a:rPr lang="en-US" dirty="0" smtClean="0"/>
              <a:t>REtake POLICY</a:t>
            </a: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Necessary </a:t>
            </a:r>
            <a:r>
              <a:rPr lang="en-US" sz="1400" b="1" i="1" dirty="0">
                <a:solidFill>
                  <a:schemeClr val="bg1">
                    <a:lumMod val="75000"/>
                    <a:lumOff val="25000"/>
                  </a:schemeClr>
                </a:solidFill>
              </a:rPr>
              <a:t>Policies and Rules</a:t>
            </a:r>
          </a:p>
          <a:p>
            <a:endParaRPr lang="en-US" sz="1400" b="1" i="1" dirty="0">
              <a:solidFill>
                <a:schemeClr val="bg1">
                  <a:lumMod val="75000"/>
                  <a:lumOff val="25000"/>
                </a:schemeClr>
              </a:solidFill>
            </a:endParaRPr>
          </a:p>
          <a:p>
            <a:endParaRPr lang="en-US" sz="1400" b="1" i="1" dirty="0">
              <a:solidFill>
                <a:schemeClr val="bg1">
                  <a:lumMod val="75000"/>
                  <a:lumOff val="25000"/>
                </a:schemeClr>
              </a:solidFill>
            </a:endParaRPr>
          </a:p>
          <a:p>
            <a:endParaRPr lang="en-US" dirty="0"/>
          </a:p>
        </p:txBody>
      </p:sp>
    </p:spTree>
    <p:extLst>
      <p:ext uri="{BB962C8B-B14F-4D97-AF65-F5344CB8AC3E}">
        <p14:creationId xmlns="" xmlns:p14="http://schemas.microsoft.com/office/powerpoint/2010/main" val="12035172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Consultation with teacher</a:t>
            </a:r>
            <a:endParaRPr lang="en-US" dirty="0"/>
          </a:p>
        </p:txBody>
      </p:sp>
      <p:sp>
        <p:nvSpPr>
          <p:cNvPr id="6" name="Content Placeholder 5"/>
          <p:cNvSpPr>
            <a:spLocks noGrp="1"/>
          </p:cNvSpPr>
          <p:nvPr>
            <p:ph sz="quarter" idx="13"/>
          </p:nvPr>
        </p:nvSpPr>
        <p:spPr/>
        <p:txBody>
          <a:bodyPr/>
          <a:lstStyle/>
          <a:p>
            <a:r>
              <a:rPr lang="en-US" dirty="0"/>
              <a:t>During the lecture, if you do not understand any topic then you must ask the teacher to explain it again. </a:t>
            </a:r>
          </a:p>
          <a:p>
            <a:r>
              <a:rPr lang="en-US" dirty="0"/>
              <a:t>Still if you do not understand then you must </a:t>
            </a:r>
            <a:r>
              <a:rPr lang="en-US" dirty="0" smtClean="0"/>
              <a:t>contact the Teacher via Teams during </a:t>
            </a:r>
            <a:r>
              <a:rPr lang="en-US" dirty="0"/>
              <a:t>teacher’s consultation hour</a:t>
            </a:r>
            <a:r>
              <a:rPr lang="en-US" dirty="0" smtClean="0"/>
              <a:t>.</a:t>
            </a:r>
          </a:p>
          <a:p>
            <a:r>
              <a:rPr lang="en-US" dirty="0" smtClean="0"/>
              <a:t> </a:t>
            </a:r>
            <a:endParaRPr lang="en-US" dirty="0"/>
          </a:p>
          <a:p>
            <a:endParaRPr lang="en-US" dirty="0"/>
          </a:p>
          <a:p>
            <a:pPr marL="342900" indent="-342900">
              <a:buFont typeface="Arial" pitchFamily="34" charset="0"/>
              <a:buChar char="•"/>
            </a:pP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Consulting </a:t>
            </a:r>
            <a:r>
              <a:rPr lang="en-US" sz="1400" b="1" i="1" dirty="0">
                <a:solidFill>
                  <a:schemeClr val="bg1">
                    <a:lumMod val="75000"/>
                    <a:lumOff val="25000"/>
                  </a:schemeClr>
                </a:solidFill>
              </a:rPr>
              <a:t>Hours of Course Teacher</a:t>
            </a:r>
          </a:p>
          <a:p>
            <a:endParaRPr lang="en-US" sz="1400" b="1" i="1" dirty="0" smtClean="0">
              <a:solidFill>
                <a:schemeClr val="bg1">
                  <a:lumMod val="75000"/>
                  <a:lumOff val="25000"/>
                </a:schemeClr>
              </a:solidFill>
            </a:endParaRPr>
          </a:p>
          <a:p>
            <a:endParaRPr lang="en-US" sz="1400" b="1" i="1" dirty="0" smtClean="0">
              <a:solidFill>
                <a:schemeClr val="bg1">
                  <a:lumMod val="75000"/>
                  <a:lumOff val="25000"/>
                </a:schemeClr>
              </a:solidFill>
            </a:endParaRPr>
          </a:p>
          <a:p>
            <a:endParaRPr lang="en-US" dirty="0"/>
          </a:p>
        </p:txBody>
      </p:sp>
      <p:graphicFrame>
        <p:nvGraphicFramePr>
          <p:cNvPr id="5" name="Table 4"/>
          <p:cNvGraphicFramePr>
            <a:graphicFrameLocks noGrp="1"/>
          </p:cNvGraphicFramePr>
          <p:nvPr>
            <p:extLst>
              <p:ext uri="{D42A27DB-BD31-4B8C-83A1-F6EECF244321}">
                <p14:modId xmlns="" xmlns:p14="http://schemas.microsoft.com/office/powerpoint/2010/main" val="1508930038"/>
              </p:ext>
            </p:extLst>
          </p:nvPr>
        </p:nvGraphicFramePr>
        <p:xfrm>
          <a:off x="355600" y="3465406"/>
          <a:ext cx="11422380" cy="2230120"/>
        </p:xfrm>
        <a:graphic>
          <a:graphicData uri="http://schemas.openxmlformats.org/drawingml/2006/table">
            <a:tbl>
              <a:tblPr firstRow="1" bandRow="1">
                <a:tableStyleId>{5C22544A-7EE6-4342-B048-85BDC9FD1C3A}</a:tableStyleId>
              </a:tblPr>
              <a:tblGrid>
                <a:gridCol w="1676400"/>
                <a:gridCol w="1752600"/>
                <a:gridCol w="1778000"/>
                <a:gridCol w="1714500"/>
                <a:gridCol w="1579408"/>
                <a:gridCol w="1294613"/>
                <a:gridCol w="1626859"/>
              </a:tblGrid>
              <a:tr h="370840">
                <a:tc gridSpan="7">
                  <a:txBody>
                    <a:bodyPr/>
                    <a:lstStyle/>
                    <a:p>
                      <a:pPr algn="ctr"/>
                      <a:r>
                        <a:rPr lang="en-US" dirty="0" smtClean="0"/>
                        <a:t>MY</a:t>
                      </a:r>
                      <a:r>
                        <a:rPr lang="en-US" baseline="0" dirty="0" smtClean="0"/>
                        <a:t> CONSULTING HOURS FOR SUMMER </a:t>
                      </a:r>
                      <a:r>
                        <a:rPr lang="en-US" sz="2000" baseline="0" dirty="0" smtClean="0"/>
                        <a:t>2019-2020</a:t>
                      </a:r>
                      <a:endParaRPr lang="en-US" sz="20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US" dirty="0" smtClean="0"/>
                        <a:t>SUNDAY</a:t>
                      </a:r>
                      <a:endParaRPr lang="en-US" dirty="0"/>
                    </a:p>
                  </a:txBody>
                  <a:tcPr/>
                </a:tc>
                <a:tc>
                  <a:txBody>
                    <a:bodyPr/>
                    <a:lstStyle/>
                    <a:p>
                      <a:r>
                        <a:rPr lang="en-US" dirty="0" smtClean="0"/>
                        <a:t>MONDAY</a:t>
                      </a:r>
                      <a:endParaRPr lang="en-US" dirty="0"/>
                    </a:p>
                  </a:txBody>
                  <a:tcPr/>
                </a:tc>
                <a:tc>
                  <a:txBody>
                    <a:bodyPr/>
                    <a:lstStyle/>
                    <a:p>
                      <a:r>
                        <a:rPr lang="en-US" dirty="0" smtClean="0"/>
                        <a:t>TUESDAY</a:t>
                      </a:r>
                      <a:endParaRPr lang="en-US" dirty="0"/>
                    </a:p>
                  </a:txBody>
                  <a:tcPr/>
                </a:tc>
                <a:tc>
                  <a:txBody>
                    <a:bodyPr/>
                    <a:lstStyle/>
                    <a:p>
                      <a:r>
                        <a:rPr lang="en-US" dirty="0" smtClean="0"/>
                        <a:t>WEDNESDAY</a:t>
                      </a:r>
                      <a:endParaRPr lang="en-US" dirty="0"/>
                    </a:p>
                  </a:txBody>
                  <a:tcPr/>
                </a:tc>
                <a:tc>
                  <a:txBody>
                    <a:bodyPr/>
                    <a:lstStyle/>
                    <a:p>
                      <a:r>
                        <a:rPr lang="en-US" dirty="0" smtClean="0"/>
                        <a:t>THURSDAY</a:t>
                      </a:r>
                      <a:endParaRPr lang="en-US" dirty="0"/>
                    </a:p>
                  </a:txBody>
                  <a:tcPr/>
                </a:tc>
                <a:tc>
                  <a:txBody>
                    <a:bodyPr/>
                    <a:lstStyle/>
                    <a:p>
                      <a:r>
                        <a:rPr lang="en-US" dirty="0" smtClean="0"/>
                        <a:t>FRIDAY</a:t>
                      </a:r>
                      <a:endParaRPr lang="en-US" dirty="0"/>
                    </a:p>
                  </a:txBody>
                  <a:tcPr/>
                </a:tc>
                <a:tc>
                  <a:txBody>
                    <a:bodyPr/>
                    <a:lstStyle/>
                    <a:p>
                      <a:r>
                        <a:rPr lang="en-US" dirty="0" smtClean="0"/>
                        <a:t>SATURDAY</a:t>
                      </a:r>
                      <a:endParaRPr lang="en-US" dirty="0"/>
                    </a:p>
                  </a:txBody>
                  <a:tcPr/>
                </a:tc>
              </a:tr>
              <a:tr h="370840">
                <a:tc>
                  <a:txBody>
                    <a:bodyPr/>
                    <a:lstStyle/>
                    <a:p>
                      <a:r>
                        <a:rPr lang="en-US" dirty="0" smtClean="0"/>
                        <a:t>9:30am-11:00am</a:t>
                      </a:r>
                    </a:p>
                    <a:p>
                      <a:r>
                        <a:rPr lang="en-US" dirty="0" smtClean="0"/>
                        <a:t>2:00pm-4:00pm</a:t>
                      </a:r>
                    </a:p>
                    <a:p>
                      <a:endParaRPr lang="en-US" dirty="0" smtClean="0"/>
                    </a:p>
                    <a:p>
                      <a:endParaRPr lang="en-US" dirty="0" smtClean="0"/>
                    </a:p>
                    <a:p>
                      <a:endParaRPr lang="en-US" dirty="0"/>
                    </a:p>
                  </a:txBody>
                  <a:tcPr/>
                </a:tc>
                <a:tc>
                  <a:txBody>
                    <a:bodyPr/>
                    <a:lstStyle/>
                    <a:p>
                      <a:r>
                        <a:rPr lang="en-US" dirty="0" smtClean="0"/>
                        <a:t>2:00pm-4:00pm</a:t>
                      </a:r>
                      <a:endParaRPr lang="en-US" dirty="0"/>
                    </a:p>
                  </a:txBody>
                  <a:tcPr/>
                </a:tc>
                <a:tc>
                  <a:txBody>
                    <a:bodyPr/>
                    <a:lstStyle/>
                    <a:p>
                      <a:r>
                        <a:rPr lang="en-US" dirty="0" smtClean="0"/>
                        <a:t>9:30am-11:00am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2:00pm-4:00pm</a:t>
                      </a:r>
                    </a:p>
                    <a:p>
                      <a:endParaRPr lang="en-US" dirty="0"/>
                    </a:p>
                  </a:txBody>
                  <a:tcPr/>
                </a:tc>
                <a:tc>
                  <a:txBody>
                    <a:bodyPr/>
                    <a:lstStyle/>
                    <a:p>
                      <a:r>
                        <a:rPr lang="en-US" dirty="0" smtClean="0"/>
                        <a:t>9:00am-5:00pm</a:t>
                      </a:r>
                      <a:endParaRPr lang="en-US" dirty="0"/>
                    </a:p>
                  </a:txBody>
                  <a:tcPr/>
                </a:tc>
                <a:tc>
                  <a:txBody>
                    <a:bodyPr/>
                    <a:lstStyle/>
                    <a:p>
                      <a:r>
                        <a:rPr lang="en-US" dirty="0" smtClean="0"/>
                        <a:t>No consulting</a:t>
                      </a:r>
                      <a:r>
                        <a:rPr lang="en-US" baseline="0" dirty="0" smtClean="0"/>
                        <a:t> hours</a:t>
                      </a:r>
                      <a:endParaRPr lang="en-US" dirty="0"/>
                    </a:p>
                  </a:txBody>
                  <a:tcPr/>
                </a:tc>
                <a:tc>
                  <a:txBody>
                    <a:bodyPr/>
                    <a:lstStyle/>
                    <a:p>
                      <a:r>
                        <a:rPr lang="en-US" dirty="0" smtClean="0"/>
                        <a:t>No consulting hours</a:t>
                      </a:r>
                      <a:endParaRPr lang="en-US" dirty="0"/>
                    </a:p>
                  </a:txBody>
                  <a:tcPr/>
                </a:tc>
              </a:tr>
            </a:tbl>
          </a:graphicData>
        </a:graphic>
      </p:graphicFrame>
    </p:spTree>
    <p:extLst>
      <p:ext uri="{BB962C8B-B14F-4D97-AF65-F5344CB8AC3E}">
        <p14:creationId xmlns="" xmlns:p14="http://schemas.microsoft.com/office/powerpoint/2010/main" val="14611529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Gentle reminder</a:t>
            </a:r>
            <a:endParaRPr lang="en-US" dirty="0"/>
          </a:p>
        </p:txBody>
      </p:sp>
      <p:sp>
        <p:nvSpPr>
          <p:cNvPr id="6" name="Content Placeholder 5"/>
          <p:cNvSpPr>
            <a:spLocks noGrp="1"/>
          </p:cNvSpPr>
          <p:nvPr>
            <p:ph sz="quarter" idx="13"/>
          </p:nvPr>
        </p:nvSpPr>
        <p:spPr/>
        <p:txBody>
          <a:bodyPr>
            <a:normAutofit/>
          </a:bodyPr>
          <a:lstStyle/>
          <a:p>
            <a:pPr marL="342900" indent="-342900">
              <a:buFont typeface="Arial" pitchFamily="34" charset="0"/>
              <a:buChar char="•"/>
            </a:pPr>
            <a:r>
              <a:rPr lang="en-US" dirty="0" smtClean="0"/>
              <a:t>If you face any problem related to your course please discuss with your course teacher first because he/she is the most suitable to solve the problem for you</a:t>
            </a:r>
          </a:p>
          <a:p>
            <a:pPr marL="342900" indent="-342900">
              <a:buFont typeface="Arial" pitchFamily="34" charset="0"/>
              <a:buChar char="•"/>
            </a:pPr>
            <a:endParaRPr lang="en-US" dirty="0" smtClean="0"/>
          </a:p>
          <a:p>
            <a:pPr marL="342900" indent="-342900">
              <a:buFont typeface="Arial" pitchFamily="34" charset="0"/>
              <a:buChar char="•"/>
            </a:pPr>
            <a:r>
              <a:rPr lang="en-US" dirty="0" smtClean="0"/>
              <a:t>If you face any non-course related problems you can still discuss with your course teacher as he/she will be </a:t>
            </a:r>
            <a:r>
              <a:rPr lang="en-US" smtClean="0"/>
              <a:t>able </a:t>
            </a:r>
            <a:r>
              <a:rPr lang="en-US" smtClean="0"/>
              <a:t>to </a:t>
            </a:r>
            <a:r>
              <a:rPr lang="en-US" dirty="0" smtClean="0"/>
              <a:t>guide you in solving the issue</a:t>
            </a:r>
          </a:p>
          <a:p>
            <a:pPr marL="342900" indent="-342900"/>
            <a:endParaRPr lang="en-US" dirty="0" smtClean="0"/>
          </a:p>
        </p:txBody>
      </p:sp>
      <p:sp>
        <p:nvSpPr>
          <p:cNvPr id="4" name="Footer Placeholder 3"/>
          <p:cNvSpPr>
            <a:spLocks noGrp="1"/>
          </p:cNvSpPr>
          <p:nvPr>
            <p:ph type="ftr" sz="quarter" idx="16"/>
          </p:nvPr>
        </p:nvSpPr>
        <p:spPr>
          <a:xfrm>
            <a:off x="6733540" y="6358255"/>
            <a:ext cx="6893560" cy="499745"/>
          </a:xfrm>
        </p:spPr>
        <p:txBody>
          <a:bodyPr>
            <a:normAutofit/>
          </a:bodyPr>
          <a:lstStyle/>
          <a:p>
            <a:r>
              <a:rPr lang="en-US" sz="1400" b="1" i="1" dirty="0" smtClean="0">
                <a:solidFill>
                  <a:schemeClr val="bg1">
                    <a:lumMod val="75000"/>
                    <a:lumOff val="25000"/>
                  </a:schemeClr>
                </a:solidFill>
              </a:rPr>
              <a:t>Gentle reminder</a:t>
            </a:r>
          </a:p>
          <a:p>
            <a:endParaRPr lang="en-US" sz="1400" b="1" i="1" dirty="0" smtClean="0">
              <a:solidFill>
                <a:schemeClr val="bg1">
                  <a:lumMod val="75000"/>
                  <a:lumOff val="25000"/>
                </a:schemeClr>
              </a:solidFill>
            </a:endParaRPr>
          </a:p>
          <a:p>
            <a:endParaRPr lang="en-US" dirty="0"/>
          </a:p>
        </p:txBody>
      </p:sp>
    </p:spTree>
    <p:extLst>
      <p:ext uri="{BB962C8B-B14F-4D97-AF65-F5344CB8AC3E}">
        <p14:creationId xmlns="" xmlns:p14="http://schemas.microsoft.com/office/powerpoint/2010/main" val="12035172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lgn="ctr">
              <a:buNone/>
            </a:pPr>
            <a:r>
              <a:rPr lang="en-US" sz="2400" b="1" dirty="0" smtClean="0">
                <a:solidFill>
                  <a:schemeClr val="bg1">
                    <a:lumMod val="50000"/>
                    <a:lumOff val="50000"/>
                  </a:schemeClr>
                </a:solidFill>
              </a:rPr>
              <a:t>ALWAYS remember…</a:t>
            </a:r>
            <a:endParaRPr lang="en-US" sz="4400" b="1" dirty="0" smtClean="0"/>
          </a:p>
          <a:p>
            <a:pPr algn="ctr">
              <a:buNone/>
            </a:pPr>
            <a:r>
              <a:rPr lang="en-US" sz="4400" b="1" i="1" dirty="0" smtClean="0"/>
              <a:t>Knowledge is Power</a:t>
            </a:r>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                                 INSPIRATIONAL QUOTE</a:t>
            </a:r>
          </a:p>
          <a:p>
            <a:endParaRPr lang="en-US" dirty="0"/>
          </a:p>
        </p:txBody>
      </p:sp>
      <p:sp>
        <p:nvSpPr>
          <p:cNvPr id="5" name="Folded Corner 4"/>
          <p:cNvSpPr/>
          <p:nvPr/>
        </p:nvSpPr>
        <p:spPr>
          <a:xfrm>
            <a:off x="4406900" y="3276600"/>
            <a:ext cx="3276600" cy="3225800"/>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lumMod val="75000"/>
                  </a:schemeClr>
                </a:solidFill>
              </a:rPr>
              <a:t>Regularly </a:t>
            </a:r>
            <a:r>
              <a:rPr lang="en-US" b="1" dirty="0">
                <a:solidFill>
                  <a:schemeClr val="tx1">
                    <a:lumMod val="75000"/>
                  </a:schemeClr>
                </a:solidFill>
              </a:rPr>
              <a:t>check </a:t>
            </a:r>
            <a:r>
              <a:rPr lang="en-US" b="1" dirty="0" smtClean="0">
                <a:solidFill>
                  <a:schemeClr val="tx1">
                    <a:lumMod val="75000"/>
                  </a:schemeClr>
                </a:solidFill>
              </a:rPr>
              <a:t>your Microsoft Teams account/AIUB </a:t>
            </a:r>
            <a:r>
              <a:rPr lang="en-US" b="1" dirty="0">
                <a:solidFill>
                  <a:schemeClr val="tx1">
                    <a:lumMod val="75000"/>
                  </a:schemeClr>
                </a:solidFill>
              </a:rPr>
              <a:t>webpage/noticeboards/course notice </a:t>
            </a:r>
            <a:r>
              <a:rPr lang="en-US" b="1" dirty="0" smtClean="0">
                <a:solidFill>
                  <a:schemeClr val="tx1">
                    <a:lumMod val="75000"/>
                  </a:schemeClr>
                </a:solidFill>
              </a:rPr>
              <a:t>section from </a:t>
            </a:r>
            <a:r>
              <a:rPr lang="en-US" b="1" dirty="0">
                <a:solidFill>
                  <a:schemeClr val="tx1">
                    <a:lumMod val="75000"/>
                  </a:schemeClr>
                </a:solidFill>
              </a:rPr>
              <a:t>your student account &amp; always be </a:t>
            </a:r>
            <a:endParaRPr lang="en-US" b="1" dirty="0" smtClean="0">
              <a:solidFill>
                <a:schemeClr val="tx1">
                  <a:lumMod val="75000"/>
                </a:schemeClr>
              </a:solidFill>
            </a:endParaRPr>
          </a:p>
          <a:p>
            <a:pPr algn="ctr">
              <a:buNone/>
            </a:pPr>
            <a:r>
              <a:rPr lang="en-US" b="1" dirty="0" smtClean="0">
                <a:solidFill>
                  <a:schemeClr val="tx1">
                    <a:lumMod val="75000"/>
                  </a:schemeClr>
                </a:solidFill>
              </a:rPr>
              <a:t>IN THE </a:t>
            </a:r>
            <a:r>
              <a:rPr lang="en-US" b="1" dirty="0">
                <a:solidFill>
                  <a:schemeClr val="tx1">
                    <a:lumMod val="75000"/>
                  </a:schemeClr>
                </a:solidFill>
              </a:rPr>
              <a:t>KNOW</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sz="2400" dirty="0" smtClean="0"/>
              <a:t>To know about</a:t>
            </a:r>
            <a:r>
              <a:rPr lang="en-US" dirty="0" smtClean="0"/>
              <a:t>:</a:t>
            </a:r>
          </a:p>
          <a:p>
            <a:pPr marL="342900" indent="-342900" algn="l">
              <a:buFont typeface="Arial" pitchFamily="34" charset="0"/>
              <a:buChar char="•"/>
            </a:pPr>
            <a:r>
              <a:rPr lang="en-US" dirty="0" smtClean="0"/>
              <a:t>American International University-Bangladesh (AIUB)</a:t>
            </a:r>
          </a:p>
          <a:p>
            <a:pPr marL="342900" indent="-342900" algn="l">
              <a:buFont typeface="Arial" pitchFamily="34" charset="0"/>
              <a:buChar char="•"/>
            </a:pPr>
            <a:r>
              <a:rPr lang="en-US" dirty="0" smtClean="0"/>
              <a:t>Computer Science(CS) Department of AIUB</a:t>
            </a:r>
          </a:p>
          <a:p>
            <a:pPr marL="342900" indent="-342900" algn="l">
              <a:buFont typeface="Arial" pitchFamily="34" charset="0"/>
              <a:buChar char="•"/>
            </a:pPr>
            <a:r>
              <a:rPr lang="en-US" dirty="0" smtClean="0"/>
              <a:t>Course Teacher of this Course</a:t>
            </a:r>
          </a:p>
          <a:p>
            <a:pPr marL="342900" indent="-342900" algn="l">
              <a:buFont typeface="Arial" pitchFamily="34" charset="0"/>
              <a:buChar char="•"/>
            </a:pPr>
            <a:r>
              <a:rPr lang="en-US" dirty="0" smtClean="0"/>
              <a:t>Basic Information </a:t>
            </a:r>
            <a:r>
              <a:rPr lang="en-US" dirty="0"/>
              <a:t>R</a:t>
            </a:r>
            <a:r>
              <a:rPr lang="en-US" dirty="0" smtClean="0"/>
              <a:t>egarding this Course</a:t>
            </a:r>
          </a:p>
          <a:p>
            <a:pPr marL="342900" indent="-342900" algn="l">
              <a:buFont typeface="Arial" pitchFamily="34" charset="0"/>
              <a:buChar char="•"/>
            </a:pPr>
            <a:r>
              <a:rPr lang="en-US" dirty="0" smtClean="0"/>
              <a:t>Necessary Policies and Rules</a:t>
            </a:r>
          </a:p>
          <a:p>
            <a:pPr marL="342900" indent="-342900" algn="l">
              <a:buFont typeface="Arial" pitchFamily="34" charset="0"/>
              <a:buChar char="•"/>
            </a:pPr>
            <a:r>
              <a:rPr lang="en-US" dirty="0" smtClean="0"/>
              <a:t>Consulting Hours of Course Teacher</a:t>
            </a:r>
          </a:p>
          <a:p>
            <a:pPr marL="342900" indent="-342900" algn="l">
              <a:buFont typeface="Arial" pitchFamily="34" charset="0"/>
              <a:buChar char="•"/>
            </a:pPr>
            <a:r>
              <a:rPr lang="en-US" dirty="0" smtClean="0"/>
              <a:t>Gentle Reminder</a:t>
            </a:r>
          </a:p>
          <a:p>
            <a:pPr algn="l"/>
            <a:endParaRPr lang="en-US" dirty="0" smtClean="0"/>
          </a:p>
          <a:p>
            <a:pPr marL="342900" indent="-342900" algn="l">
              <a:buFont typeface="Arial" pitchFamily="34" charset="0"/>
              <a:buChar char="•"/>
            </a:pPr>
            <a:endParaRPr lang="en-US" dirty="0" smtClean="0"/>
          </a:p>
          <a:p>
            <a:pPr marL="342900" indent="-342900">
              <a:buFont typeface="Arial" pitchFamily="34" charset="0"/>
              <a:buChar char="•"/>
            </a:pPr>
            <a:endParaRPr lang="en-US" dirty="0" smtClean="0"/>
          </a:p>
          <a:p>
            <a:endParaRPr lang="en-US" dirty="0"/>
          </a:p>
        </p:txBody>
      </p:sp>
      <p:sp>
        <p:nvSpPr>
          <p:cNvPr id="3" name="Title 2"/>
          <p:cNvSpPr>
            <a:spLocks noGrp="1"/>
          </p:cNvSpPr>
          <p:nvPr>
            <p:ph type="title"/>
          </p:nvPr>
        </p:nvSpPr>
        <p:spPr/>
        <p:txBody>
          <a:bodyPr/>
          <a:lstStyle/>
          <a:p>
            <a:r>
              <a:rPr lang="en-US" dirty="0" smtClean="0"/>
              <a:t>Learning objectives</a:t>
            </a:r>
            <a:endParaRPr lang="en-US" dirty="0"/>
          </a:p>
        </p:txBody>
      </p:sp>
    </p:spTree>
    <p:extLst>
      <p:ext uri="{BB962C8B-B14F-4D97-AF65-F5344CB8AC3E}">
        <p14:creationId xmlns="" xmlns:p14="http://schemas.microsoft.com/office/powerpoint/2010/main" val="28909252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lgn="ctr">
              <a:buNone/>
            </a:pPr>
            <a:endParaRPr lang="en-US" sz="3600" b="1" dirty="0" smtClean="0"/>
          </a:p>
          <a:p>
            <a:pPr algn="ctr">
              <a:buNone/>
            </a:pPr>
            <a:endParaRPr lang="en-US" sz="3600" b="1" dirty="0"/>
          </a:p>
          <a:p>
            <a:pPr algn="ctr">
              <a:buNone/>
            </a:pPr>
            <a:r>
              <a:rPr lang="en-US" sz="3600" b="1" dirty="0" smtClean="0"/>
              <a:t>THANK YOU</a:t>
            </a:r>
          </a:p>
          <a:p>
            <a:pPr algn="ctr">
              <a:buNone/>
            </a:pPr>
            <a:endParaRPr lang="en-US" sz="3600" b="1" dirty="0"/>
          </a:p>
        </p:txBody>
      </p:sp>
    </p:spTree>
    <p:extLst>
      <p:ext uri="{BB962C8B-B14F-4D97-AF65-F5344CB8AC3E}">
        <p14:creationId xmlns="" xmlns:p14="http://schemas.microsoft.com/office/powerpoint/2010/main" val="1834882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a:bodyPr>
          <a:lstStyle/>
          <a:p>
            <a:r>
              <a:rPr lang="en-US" sz="2400" dirty="0" smtClean="0"/>
              <a:t>AMERICAN INTERNATIONAL UNIVERSITY-BANGLADESH (AIUB) envisions promoting professionals and excellent leadership catering to the technological progress and development needs of the country.</a:t>
            </a:r>
            <a:endParaRPr lang="en-US" sz="2400" dirty="0"/>
          </a:p>
        </p:txBody>
      </p:sp>
      <p:sp>
        <p:nvSpPr>
          <p:cNvPr id="2" name="Title 1"/>
          <p:cNvSpPr>
            <a:spLocks noGrp="1"/>
          </p:cNvSpPr>
          <p:nvPr>
            <p:ph type="title"/>
          </p:nvPr>
        </p:nvSpPr>
        <p:spPr/>
        <p:txBody>
          <a:bodyPr/>
          <a:lstStyle/>
          <a:p>
            <a:r>
              <a:rPr lang="en-US" dirty="0" smtClean="0"/>
              <a:t>VISION of aiub</a:t>
            </a:r>
            <a:endParaRPr lang="en-US" dirty="0"/>
          </a:p>
        </p:txBody>
      </p:sp>
      <p:sp>
        <p:nvSpPr>
          <p:cNvPr id="4" name="Footer Placeholder 3"/>
          <p:cNvSpPr>
            <a:spLocks noGrp="1"/>
          </p:cNvSpPr>
          <p:nvPr>
            <p:ph type="ftr" sz="quarter" idx="16"/>
          </p:nvPr>
        </p:nvSpPr>
        <p:spPr>
          <a:xfrm>
            <a:off x="3743960" y="6217920"/>
            <a:ext cx="8331200" cy="499745"/>
          </a:xfrm>
        </p:spPr>
        <p:txBody>
          <a:bodyPr/>
          <a:lstStyle/>
          <a:p>
            <a:r>
              <a:rPr lang="en-US" sz="1400" b="1" i="1" dirty="0">
                <a:solidFill>
                  <a:schemeClr val="bg1">
                    <a:lumMod val="75000"/>
                    <a:lumOff val="25000"/>
                  </a:schemeClr>
                </a:solidFill>
              </a:rPr>
              <a:t>American International University-Bangladesh (AIUB)</a:t>
            </a:r>
          </a:p>
          <a:p>
            <a:endParaRPr lang="en-US" dirty="0"/>
          </a:p>
        </p:txBody>
      </p:sp>
    </p:spTree>
    <p:extLst>
      <p:ext uri="{BB962C8B-B14F-4D97-AF65-F5344CB8AC3E}">
        <p14:creationId xmlns="" xmlns:p14="http://schemas.microsoft.com/office/powerpoint/2010/main" val="1203517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a:bodyPr>
          <a:lstStyle/>
          <a:p>
            <a:pPr marL="342900" indent="-342900"/>
            <a:r>
              <a:rPr lang="en-US" sz="2400" dirty="0" smtClean="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2400" dirty="0"/>
          </a:p>
        </p:txBody>
      </p:sp>
      <p:sp>
        <p:nvSpPr>
          <p:cNvPr id="2" name="Title 1"/>
          <p:cNvSpPr>
            <a:spLocks noGrp="1"/>
          </p:cNvSpPr>
          <p:nvPr>
            <p:ph type="title"/>
          </p:nvPr>
        </p:nvSpPr>
        <p:spPr/>
        <p:txBody>
          <a:bodyPr/>
          <a:lstStyle/>
          <a:p>
            <a:r>
              <a:rPr lang="en-US" dirty="0" smtClean="0"/>
              <a:t>Mission of aiub</a:t>
            </a:r>
            <a:endParaRPr lang="en-US" dirty="0"/>
          </a:p>
        </p:txBody>
      </p:sp>
      <p:sp>
        <p:nvSpPr>
          <p:cNvPr id="4" name="Footer Placeholder 3"/>
          <p:cNvSpPr>
            <a:spLocks noGrp="1"/>
          </p:cNvSpPr>
          <p:nvPr>
            <p:ph type="ftr" sz="quarter" idx="16"/>
          </p:nvPr>
        </p:nvSpPr>
        <p:spPr>
          <a:xfrm>
            <a:off x="3743960" y="6217920"/>
            <a:ext cx="8331200" cy="499745"/>
          </a:xfrm>
        </p:spPr>
        <p:txBody>
          <a:bodyPr/>
          <a:lstStyle/>
          <a:p>
            <a:r>
              <a:rPr lang="en-US" sz="1400" b="1" i="1" dirty="0">
                <a:solidFill>
                  <a:schemeClr val="bg1">
                    <a:lumMod val="75000"/>
                    <a:lumOff val="25000"/>
                  </a:schemeClr>
                </a:solidFill>
              </a:rPr>
              <a:t>American International University-Bangladesh (AIUB)</a:t>
            </a:r>
          </a:p>
          <a:p>
            <a:endParaRPr lang="en-US" dirty="0"/>
          </a:p>
        </p:txBody>
      </p:sp>
    </p:spTree>
    <p:extLst>
      <p:ext uri="{BB962C8B-B14F-4D97-AF65-F5344CB8AC3E}">
        <p14:creationId xmlns="" xmlns:p14="http://schemas.microsoft.com/office/powerpoint/2010/main" val="1203517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a:bodyPr>
          <a:lstStyle/>
          <a:p>
            <a:endParaRPr lang="en-US" sz="2400" b="1" dirty="0" smtClean="0"/>
          </a:p>
          <a:p>
            <a:r>
              <a:rPr lang="en-US" sz="2400" dirty="0" smtClean="0"/>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endParaRPr lang="en-US" sz="2400" dirty="0"/>
          </a:p>
        </p:txBody>
      </p:sp>
      <p:sp>
        <p:nvSpPr>
          <p:cNvPr id="2" name="Title 1"/>
          <p:cNvSpPr>
            <a:spLocks noGrp="1"/>
          </p:cNvSpPr>
          <p:nvPr>
            <p:ph type="title"/>
          </p:nvPr>
        </p:nvSpPr>
        <p:spPr/>
        <p:txBody>
          <a:bodyPr/>
          <a:lstStyle/>
          <a:p>
            <a:r>
              <a:rPr lang="en-US" dirty="0" smtClean="0"/>
              <a:t>VISION of CS Department</a:t>
            </a:r>
            <a:endParaRPr lang="en-US" dirty="0"/>
          </a:p>
        </p:txBody>
      </p:sp>
      <p:sp>
        <p:nvSpPr>
          <p:cNvPr id="4" name="Footer Placeholder 3"/>
          <p:cNvSpPr>
            <a:spLocks noGrp="1"/>
          </p:cNvSpPr>
          <p:nvPr>
            <p:ph type="ftr" sz="quarter" idx="16"/>
          </p:nvPr>
        </p:nvSpPr>
        <p:spPr>
          <a:xfrm>
            <a:off x="3743960" y="6217920"/>
            <a:ext cx="8331200" cy="499745"/>
          </a:xfrm>
        </p:spPr>
        <p:txBody>
          <a:bodyPr/>
          <a:lstStyle/>
          <a:p>
            <a:r>
              <a:rPr lang="en-US" sz="1400" b="1" i="1" dirty="0" smtClean="0">
                <a:solidFill>
                  <a:schemeClr val="bg1">
                    <a:lumMod val="75000"/>
                    <a:lumOff val="25000"/>
                  </a:schemeClr>
                </a:solidFill>
              </a:rPr>
              <a:t>		Computer </a:t>
            </a:r>
            <a:r>
              <a:rPr lang="en-US" sz="1400" b="1" i="1" dirty="0">
                <a:solidFill>
                  <a:schemeClr val="bg1">
                    <a:lumMod val="75000"/>
                    <a:lumOff val="25000"/>
                  </a:schemeClr>
                </a:solidFill>
              </a:rPr>
              <a:t>Science(CS) Department of AIUB</a:t>
            </a:r>
          </a:p>
          <a:p>
            <a:endParaRPr lang="en-US" dirty="0"/>
          </a:p>
        </p:txBody>
      </p:sp>
    </p:spTree>
    <p:extLst>
      <p:ext uri="{BB962C8B-B14F-4D97-AF65-F5344CB8AC3E}">
        <p14:creationId xmlns="" xmlns:p14="http://schemas.microsoft.com/office/powerpoint/2010/main" val="1203517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a:bodyPr>
          <a:lstStyle/>
          <a:p>
            <a:pPr marL="342900" indent="-342900"/>
            <a:r>
              <a:rPr lang="en-US" sz="2400" dirty="0" smtClean="0"/>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a:p>
            <a:pPr marL="342900" indent="-342900"/>
            <a:endParaRPr lang="en-US" sz="2400" dirty="0"/>
          </a:p>
        </p:txBody>
      </p:sp>
      <p:sp>
        <p:nvSpPr>
          <p:cNvPr id="2" name="Title 1"/>
          <p:cNvSpPr>
            <a:spLocks noGrp="1"/>
          </p:cNvSpPr>
          <p:nvPr>
            <p:ph type="title"/>
          </p:nvPr>
        </p:nvSpPr>
        <p:spPr/>
        <p:txBody>
          <a:bodyPr/>
          <a:lstStyle/>
          <a:p>
            <a:r>
              <a:rPr lang="en-US" dirty="0" smtClean="0"/>
              <a:t>Mission of cs department</a:t>
            </a:r>
            <a:endParaRPr lang="en-US" dirty="0"/>
          </a:p>
        </p:txBody>
      </p:sp>
      <p:sp>
        <p:nvSpPr>
          <p:cNvPr id="4" name="Footer Placeholder 3"/>
          <p:cNvSpPr>
            <a:spLocks noGrp="1"/>
          </p:cNvSpPr>
          <p:nvPr>
            <p:ph type="ftr" sz="quarter" idx="16"/>
          </p:nvPr>
        </p:nvSpPr>
        <p:spPr>
          <a:xfrm>
            <a:off x="3743960" y="6217920"/>
            <a:ext cx="8331200" cy="499745"/>
          </a:xfrm>
        </p:spPr>
        <p:txBody>
          <a:bodyPr/>
          <a:lstStyle/>
          <a:p>
            <a:r>
              <a:rPr lang="en-US" sz="1400" b="1" i="1" dirty="0" smtClean="0">
                <a:solidFill>
                  <a:schemeClr val="bg1">
                    <a:lumMod val="75000"/>
                    <a:lumOff val="25000"/>
                  </a:schemeClr>
                </a:solidFill>
              </a:rPr>
              <a:t>		Computer </a:t>
            </a:r>
            <a:r>
              <a:rPr lang="en-US" sz="1400" b="1" i="1" dirty="0">
                <a:solidFill>
                  <a:schemeClr val="bg1">
                    <a:lumMod val="75000"/>
                    <a:lumOff val="25000"/>
                  </a:schemeClr>
                </a:solidFill>
              </a:rPr>
              <a:t>Science(CS) Department of AIUB</a:t>
            </a:r>
          </a:p>
          <a:p>
            <a:endParaRPr lang="en-US" dirty="0"/>
          </a:p>
        </p:txBody>
      </p:sp>
    </p:spTree>
    <p:extLst>
      <p:ext uri="{BB962C8B-B14F-4D97-AF65-F5344CB8AC3E}">
        <p14:creationId xmlns="" xmlns:p14="http://schemas.microsoft.com/office/powerpoint/2010/main" val="1203517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550531" y="2194578"/>
            <a:ext cx="6576526" cy="3987444"/>
          </a:xfrm>
        </p:spPr>
        <p:txBody>
          <a:bodyPr>
            <a:normAutofit/>
          </a:bodyPr>
          <a:lstStyle/>
          <a:p>
            <a:pPr marL="0" indent="0">
              <a:buNone/>
            </a:pPr>
            <a:r>
              <a:rPr lang="en-US" sz="2800" b="1" dirty="0" smtClean="0"/>
              <a:t>Assistant Professor</a:t>
            </a:r>
          </a:p>
          <a:p>
            <a:pPr marL="0" indent="0">
              <a:buNone/>
            </a:pPr>
            <a:r>
              <a:rPr lang="en-US" sz="2000" dirty="0" smtClean="0"/>
              <a:t>Department of Computer Science</a:t>
            </a:r>
          </a:p>
          <a:p>
            <a:pPr marL="0" indent="0">
              <a:buNone/>
            </a:pPr>
            <a:r>
              <a:rPr lang="en-US" sz="2000" dirty="0" smtClean="0"/>
              <a:t>Faculty of Science &amp; Technology (FST)</a:t>
            </a:r>
          </a:p>
          <a:p>
            <a:pPr marL="0" indent="0">
              <a:buNone/>
            </a:pPr>
            <a:r>
              <a:rPr lang="en-US" sz="2000" b="1" dirty="0" smtClean="0"/>
              <a:t>American International University-Bangladesh(AIUB) </a:t>
            </a:r>
            <a:endParaRPr lang="en-US" sz="2000" b="1" dirty="0"/>
          </a:p>
        </p:txBody>
      </p:sp>
      <p:sp>
        <p:nvSpPr>
          <p:cNvPr id="2" name="Title 1"/>
          <p:cNvSpPr>
            <a:spLocks noGrp="1"/>
          </p:cNvSpPr>
          <p:nvPr>
            <p:ph type="title"/>
          </p:nvPr>
        </p:nvSpPr>
        <p:spPr/>
        <p:txBody>
          <a:bodyPr/>
          <a:lstStyle/>
          <a:p>
            <a:r>
              <a:rPr lang="en-US" dirty="0" smtClean="0"/>
              <a:t>JUENA AHMED NOSHIN</a:t>
            </a:r>
            <a:endParaRPr lang="en-US" dirty="0"/>
          </a:p>
        </p:txBody>
      </p:sp>
      <p:sp>
        <p:nvSpPr>
          <p:cNvPr id="4" name="AutoShape 2" descr="image"/>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		Course </a:t>
            </a:r>
            <a:r>
              <a:rPr lang="en-US" sz="1400" b="1" i="1" dirty="0">
                <a:solidFill>
                  <a:schemeClr val="bg1">
                    <a:lumMod val="75000"/>
                    <a:lumOff val="25000"/>
                  </a:schemeClr>
                </a:solidFill>
              </a:rPr>
              <a:t>Teacher of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 xmlns:p14="http://schemas.microsoft.com/office/powerpoint/2010/main" val="2392396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564385" y="2153014"/>
            <a:ext cx="6576526" cy="3987444"/>
          </a:xfrm>
        </p:spPr>
        <p:txBody>
          <a:bodyPr>
            <a:normAutofit/>
          </a:bodyPr>
          <a:lstStyle/>
          <a:p>
            <a:pPr marL="0" indent="0">
              <a:buNone/>
            </a:pPr>
            <a:r>
              <a:rPr lang="en-US" sz="2800" b="1" dirty="0" smtClean="0"/>
              <a:t>Master of Science in Computer Science </a:t>
            </a:r>
            <a:endParaRPr lang="en-US" sz="2800" b="1" dirty="0"/>
          </a:p>
          <a:p>
            <a:pPr marL="0" indent="0">
              <a:buNone/>
            </a:pPr>
            <a:r>
              <a:rPr lang="en-US" sz="2000" dirty="0" smtClean="0"/>
              <a:t>Major: Information &amp; Database Management</a:t>
            </a:r>
          </a:p>
          <a:p>
            <a:pPr marL="0" indent="0">
              <a:buNone/>
            </a:pPr>
            <a:r>
              <a:rPr lang="en-US" sz="2000" dirty="0" smtClean="0"/>
              <a:t>American International University-Bangladesh(AIUB)</a:t>
            </a:r>
          </a:p>
          <a:p>
            <a:pPr marL="0" indent="0">
              <a:buNone/>
            </a:pPr>
            <a:r>
              <a:rPr lang="en-US" sz="2800" b="1" dirty="0" smtClean="0"/>
              <a:t>Bachelor of Science in Computer Science &amp; Engineering</a:t>
            </a:r>
          </a:p>
          <a:p>
            <a:pPr marL="0" indent="0">
              <a:buNone/>
            </a:pPr>
            <a:r>
              <a:rPr lang="en-US" sz="2000" dirty="0" smtClean="0"/>
              <a:t>American </a:t>
            </a:r>
            <a:r>
              <a:rPr lang="en-US" sz="2000" dirty="0"/>
              <a:t>International </a:t>
            </a:r>
            <a:r>
              <a:rPr lang="en-US" sz="2000" dirty="0" smtClean="0"/>
              <a:t>University-Bangladesh(AIUB)</a:t>
            </a:r>
            <a:endParaRPr lang="en-US" sz="2000" dirty="0"/>
          </a:p>
          <a:p>
            <a:pPr marL="0" indent="0">
              <a:buNone/>
            </a:pPr>
            <a:endParaRPr lang="en-US" sz="2000" b="1" dirty="0"/>
          </a:p>
        </p:txBody>
      </p:sp>
      <p:sp>
        <p:nvSpPr>
          <p:cNvPr id="2" name="Title 1"/>
          <p:cNvSpPr>
            <a:spLocks noGrp="1"/>
          </p:cNvSpPr>
          <p:nvPr>
            <p:ph type="title"/>
          </p:nvPr>
        </p:nvSpPr>
        <p:spPr/>
        <p:txBody>
          <a:bodyPr/>
          <a:lstStyle/>
          <a:p>
            <a:r>
              <a:rPr lang="en-US" dirty="0" smtClean="0"/>
              <a:t>Educational Background</a:t>
            </a:r>
            <a:endParaRPr lang="en-US" dirty="0"/>
          </a:p>
        </p:txBody>
      </p:sp>
      <p:sp>
        <p:nvSpPr>
          <p:cNvPr id="4" name="AutoShape 2" descr="image"/>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		Course </a:t>
            </a:r>
            <a:r>
              <a:rPr lang="en-US" sz="1400" b="1" i="1" dirty="0">
                <a:solidFill>
                  <a:schemeClr val="bg1">
                    <a:lumMod val="75000"/>
                    <a:lumOff val="25000"/>
                  </a:schemeClr>
                </a:solidFill>
              </a:rPr>
              <a:t>Teacher of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 xmlns:p14="http://schemas.microsoft.com/office/powerpoint/2010/main" val="19829046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1980</TotalTime>
  <Words>2133</Words>
  <Application>Microsoft Office PowerPoint</Application>
  <PresentationFormat>Custom</PresentationFormat>
  <Paragraphs>232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BlackTie</vt:lpstr>
      <vt:lpstr>Slide 1</vt:lpstr>
      <vt:lpstr>WELCOME MESSAGE</vt:lpstr>
      <vt:lpstr>Learning objectives</vt:lpstr>
      <vt:lpstr>VISION of aiub</vt:lpstr>
      <vt:lpstr>Mission of aiub</vt:lpstr>
      <vt:lpstr>VISION of CS Department</vt:lpstr>
      <vt:lpstr>Mission of cs department</vt:lpstr>
      <vt:lpstr>JUENA AHMED NOSHIN</vt:lpstr>
      <vt:lpstr>Educational Background</vt:lpstr>
      <vt:lpstr>Research Fields</vt:lpstr>
      <vt:lpstr>Contacts</vt:lpstr>
      <vt:lpstr>Course code: csc 1204 Course name: Discrete Mathematics Course Teacher: juena ahmed noshin </vt:lpstr>
      <vt:lpstr>ABOUT THIS COURSE</vt:lpstr>
      <vt:lpstr>Course objective</vt:lpstr>
      <vt:lpstr>Why study</vt:lpstr>
      <vt:lpstr>Reference Materials </vt:lpstr>
      <vt:lpstr>mid term Marks Distribution</vt:lpstr>
      <vt:lpstr>FINAL term Marks Distribution</vt:lpstr>
      <vt:lpstr>Final grade Marks Distribution</vt:lpstr>
      <vt:lpstr>COURSE POLICY</vt:lpstr>
      <vt:lpstr>COURSE POLICY</vt:lpstr>
      <vt:lpstr>COURSE POLICY</vt:lpstr>
      <vt:lpstr>Online Classroom/laboratory  policy</vt:lpstr>
      <vt:lpstr>Grading POLICY</vt:lpstr>
      <vt:lpstr>Dropping POLICY</vt:lpstr>
      <vt:lpstr>REtake POLICY</vt:lpstr>
      <vt:lpstr>Consultation with teacher</vt:lpstr>
      <vt:lpstr>Gentle reminder</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Juena Ahmed Noshin</dc:creator>
  <cp:lastModifiedBy>user pc</cp:lastModifiedBy>
  <cp:revision>205</cp:revision>
  <dcterms:created xsi:type="dcterms:W3CDTF">2016-01-15T16:02:34Z</dcterms:created>
  <dcterms:modified xsi:type="dcterms:W3CDTF">2020-07-03T11:53:45Z</dcterms:modified>
</cp:coreProperties>
</file>