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20104100" cy="15081250"/>
  <p:notesSz cx="20104100" cy="15081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86" autoAdjust="0"/>
  </p:normalViewPr>
  <p:slideViewPr>
    <p:cSldViewPr>
      <p:cViewPr>
        <p:scale>
          <a:sx n="33" d="100"/>
          <a:sy n="33" d="100"/>
        </p:scale>
        <p:origin x="-1284" y="3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755650"/>
          </a:xfrm>
          <a:prstGeom prst="rect">
            <a:avLst/>
          </a:prstGeom>
        </p:spPr>
        <p:txBody>
          <a:bodyPr vert="horz" lIns="91440" tIns="45720" rIns="91440" bIns="45720" rtlCol="0"/>
          <a:lstStyle>
            <a:lvl1pPr algn="r">
              <a:defRPr sz="1200"/>
            </a:lvl1pPr>
          </a:lstStyle>
          <a:p>
            <a:fld id="{F3D2113B-FE70-44F1-9E34-CB61D9ED3D8E}" type="datetimeFigureOut">
              <a:rPr lang="en-US" smtClean="0"/>
              <a:pPr/>
              <a:t>4/14/2020</a:t>
            </a:fld>
            <a:endParaRPr lang="en-US"/>
          </a:p>
        </p:txBody>
      </p:sp>
      <p:sp>
        <p:nvSpPr>
          <p:cNvPr id="4" name="Slide Image Placeholder 3"/>
          <p:cNvSpPr>
            <a:spLocks noGrp="1" noRot="1" noChangeAspect="1"/>
          </p:cNvSpPr>
          <p:nvPr>
            <p:ph type="sldImg" idx="2"/>
          </p:nvPr>
        </p:nvSpPr>
        <p:spPr>
          <a:xfrm>
            <a:off x="6659563" y="1885950"/>
            <a:ext cx="6784975" cy="508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7258050"/>
            <a:ext cx="16084550" cy="59388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4325600"/>
            <a:ext cx="8712200"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4325600"/>
            <a:ext cx="8712200" cy="755650"/>
          </a:xfrm>
          <a:prstGeom prst="rect">
            <a:avLst/>
          </a:prstGeom>
        </p:spPr>
        <p:txBody>
          <a:bodyPr vert="horz" lIns="91440" tIns="45720" rIns="91440" bIns="45720" rtlCol="0" anchor="b"/>
          <a:lstStyle>
            <a:lvl1pPr algn="r">
              <a:defRPr sz="1200"/>
            </a:lvl1pPr>
          </a:lstStyle>
          <a:p>
            <a:fld id="{1514268D-B2E3-40FD-AE9D-19B507719BE2}" type="slidenum">
              <a:rPr lang="en-US" smtClean="0"/>
              <a:pPr/>
              <a:t>‹#›</a:t>
            </a:fld>
            <a:endParaRPr lang="en-US"/>
          </a:p>
        </p:txBody>
      </p:sp>
    </p:spTree>
    <p:extLst>
      <p:ext uri="{BB962C8B-B14F-4D97-AF65-F5344CB8AC3E}">
        <p14:creationId xmlns:p14="http://schemas.microsoft.com/office/powerpoint/2010/main" xmlns="" val="80177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4268D-B2E3-40FD-AE9D-19B507719BE2}" type="slidenum">
              <a:rPr lang="en-US" smtClean="0"/>
              <a:pPr/>
              <a:t>1</a:t>
            </a:fld>
            <a:endParaRPr lang="en-US"/>
          </a:p>
        </p:txBody>
      </p:sp>
    </p:spTree>
    <p:extLst>
      <p:ext uri="{BB962C8B-B14F-4D97-AF65-F5344CB8AC3E}">
        <p14:creationId xmlns:p14="http://schemas.microsoft.com/office/powerpoint/2010/main" xmlns="" val="89147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4268D-B2E3-40FD-AE9D-19B507719BE2}" type="slidenum">
              <a:rPr lang="en-US" smtClean="0"/>
              <a:pPr/>
              <a:t>2</a:t>
            </a:fld>
            <a:endParaRPr lang="en-US"/>
          </a:p>
        </p:txBody>
      </p:sp>
    </p:spTree>
    <p:extLst>
      <p:ext uri="{BB962C8B-B14F-4D97-AF65-F5344CB8AC3E}">
        <p14:creationId xmlns:p14="http://schemas.microsoft.com/office/powerpoint/2010/main" xmlns="" val="89147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0" i="0">
                <a:solidFill>
                  <a:schemeClr val="bg1"/>
                </a:solidFill>
                <a:latin typeface="Arial"/>
                <a:cs typeface="Arial"/>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961" y="27922"/>
            <a:ext cx="20090765" cy="3059430"/>
          </a:xfrm>
          <a:custGeom>
            <a:avLst/>
            <a:gdLst/>
            <a:ahLst/>
            <a:cxnLst/>
            <a:rect l="l" t="t" r="r" b="b"/>
            <a:pathLst>
              <a:path w="20090765" h="3059430">
                <a:moveTo>
                  <a:pt x="0" y="0"/>
                </a:moveTo>
                <a:lnTo>
                  <a:pt x="0" y="3058894"/>
                </a:lnTo>
                <a:lnTo>
                  <a:pt x="20090139" y="3058894"/>
                </a:lnTo>
                <a:lnTo>
                  <a:pt x="20090139" y="0"/>
                </a:lnTo>
                <a:lnTo>
                  <a:pt x="0" y="0"/>
                </a:lnTo>
                <a:close/>
              </a:path>
            </a:pathLst>
          </a:custGeom>
          <a:solidFill>
            <a:srgbClr val="2E5496"/>
          </a:solidFill>
        </p:spPr>
        <p:txBody>
          <a:bodyPr wrap="square" lIns="0" tIns="0" rIns="0" bIns="0" rtlCol="0"/>
          <a:lstStyle/>
          <a:p>
            <a:endParaRPr/>
          </a:p>
        </p:txBody>
      </p:sp>
      <p:sp>
        <p:nvSpPr>
          <p:cNvPr id="17" name="bk object 17"/>
          <p:cNvSpPr/>
          <p:nvPr/>
        </p:nvSpPr>
        <p:spPr>
          <a:xfrm>
            <a:off x="0" y="378347"/>
            <a:ext cx="2395738" cy="219330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145882" y="671633"/>
            <a:ext cx="10457815" cy="828040"/>
          </a:xfrm>
          <a:prstGeom prst="rect">
            <a:avLst/>
          </a:prstGeom>
        </p:spPr>
        <p:txBody>
          <a:bodyPr wrap="square" lIns="0" tIns="0" rIns="0" bIns="0">
            <a:spAutoFit/>
          </a:bodyPr>
          <a:lstStyle>
            <a:lvl1pPr>
              <a:defRPr sz="5250" b="0" i="0">
                <a:solidFill>
                  <a:schemeClr val="bg1"/>
                </a:solidFill>
                <a:latin typeface="Arial"/>
                <a:cs typeface="Arial"/>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4/14/2020</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157" y="3332534"/>
            <a:ext cx="4568190" cy="606425"/>
          </a:xfrm>
          <a:prstGeom prst="rect">
            <a:avLst/>
          </a:prstGeom>
          <a:solidFill>
            <a:schemeClr val="accent1">
              <a:lumMod val="75000"/>
            </a:schemeClr>
          </a:solidFill>
        </p:spPr>
        <p:txBody>
          <a:bodyPr vert="horz" wrap="square" lIns="0" tIns="0" rIns="0" bIns="0" rtlCol="0">
            <a:spAutoFit/>
          </a:bodyPr>
          <a:lstStyle/>
          <a:p>
            <a:pPr algn="ctr">
              <a:lnSpc>
                <a:spcPts val="4325"/>
              </a:lnSpc>
            </a:pPr>
            <a:r>
              <a:rPr sz="3650" dirty="0">
                <a:solidFill>
                  <a:srgbClr val="FFFFFF"/>
                </a:solidFill>
                <a:latin typeface="Calibri"/>
                <a:cs typeface="Calibri"/>
              </a:rPr>
              <a:t>ABSTRACT</a:t>
            </a:r>
            <a:endParaRPr sz="3650">
              <a:latin typeface="Calibri"/>
              <a:cs typeface="Calibri"/>
            </a:endParaRPr>
          </a:p>
        </p:txBody>
      </p:sp>
      <p:sp>
        <p:nvSpPr>
          <p:cNvPr id="3" name="object 3"/>
          <p:cNvSpPr txBox="1"/>
          <p:nvPr/>
        </p:nvSpPr>
        <p:spPr>
          <a:xfrm>
            <a:off x="177914" y="6942597"/>
            <a:ext cx="4533069" cy="551433"/>
          </a:xfrm>
          <a:prstGeom prst="rect">
            <a:avLst/>
          </a:prstGeom>
          <a:solidFill>
            <a:schemeClr val="accent1">
              <a:lumMod val="75000"/>
            </a:schemeClr>
          </a:solidFill>
        </p:spPr>
        <p:txBody>
          <a:bodyPr vert="horz" wrap="square" lIns="0" tIns="0" rIns="0" bIns="0" rtlCol="0">
            <a:spAutoFit/>
          </a:bodyPr>
          <a:lstStyle/>
          <a:p>
            <a:pPr marL="14604" algn="ctr">
              <a:lnSpc>
                <a:spcPts val="4330"/>
              </a:lnSpc>
            </a:pPr>
            <a:r>
              <a:rPr sz="3650" dirty="0">
                <a:solidFill>
                  <a:srgbClr val="FFFFFF"/>
                </a:solidFill>
                <a:latin typeface="Calibri"/>
                <a:cs typeface="Calibri"/>
              </a:rPr>
              <a:t>INTRODUCTION</a:t>
            </a:r>
            <a:endParaRPr sz="3650" dirty="0">
              <a:latin typeface="Calibri"/>
              <a:cs typeface="Calibri"/>
            </a:endParaRPr>
          </a:p>
        </p:txBody>
      </p:sp>
      <p:sp>
        <p:nvSpPr>
          <p:cNvPr id="4" name="object 4"/>
          <p:cNvSpPr txBox="1"/>
          <p:nvPr/>
        </p:nvSpPr>
        <p:spPr>
          <a:xfrm>
            <a:off x="10388649" y="3324924"/>
            <a:ext cx="4568190" cy="606425"/>
          </a:xfrm>
          <a:prstGeom prst="rect">
            <a:avLst/>
          </a:prstGeom>
          <a:solidFill>
            <a:srgbClr val="2E5496"/>
          </a:solidFill>
        </p:spPr>
        <p:txBody>
          <a:bodyPr vert="horz" wrap="square" lIns="0" tIns="0" rIns="0" bIns="0" rtlCol="0">
            <a:spAutoFit/>
          </a:bodyPr>
          <a:lstStyle/>
          <a:p>
            <a:pPr marL="1177925">
              <a:lnSpc>
                <a:spcPts val="4320"/>
              </a:lnSpc>
            </a:pPr>
            <a:r>
              <a:rPr sz="3650" spc="-35" dirty="0">
                <a:solidFill>
                  <a:srgbClr val="FFFFFF"/>
                </a:solidFill>
                <a:latin typeface="Calibri"/>
                <a:cs typeface="Calibri"/>
              </a:rPr>
              <a:t>PROTOTYPE</a:t>
            </a:r>
            <a:endParaRPr sz="3650" dirty="0">
              <a:latin typeface="Calibri"/>
              <a:cs typeface="Calibri"/>
            </a:endParaRPr>
          </a:p>
        </p:txBody>
      </p:sp>
      <p:sp>
        <p:nvSpPr>
          <p:cNvPr id="6" name="object 6"/>
          <p:cNvSpPr txBox="1"/>
          <p:nvPr/>
        </p:nvSpPr>
        <p:spPr>
          <a:xfrm>
            <a:off x="15475816" y="6942597"/>
            <a:ext cx="4439652" cy="566171"/>
          </a:xfrm>
          <a:prstGeom prst="rect">
            <a:avLst/>
          </a:prstGeom>
          <a:solidFill>
            <a:schemeClr val="accent1">
              <a:lumMod val="75000"/>
            </a:schemeClr>
          </a:solidFill>
        </p:spPr>
        <p:txBody>
          <a:bodyPr vert="horz" wrap="square" lIns="0" tIns="0" rIns="0" bIns="0" rtlCol="0">
            <a:spAutoFit/>
          </a:bodyPr>
          <a:lstStyle/>
          <a:p>
            <a:pPr marR="48260" algn="ctr">
              <a:lnSpc>
                <a:spcPts val="4335"/>
              </a:lnSpc>
            </a:pPr>
            <a:r>
              <a:rPr sz="3650" dirty="0">
                <a:solidFill>
                  <a:srgbClr val="FFFFFF"/>
                </a:solidFill>
                <a:latin typeface="Calibri"/>
                <a:cs typeface="Calibri"/>
              </a:rPr>
              <a:t>FUTURE</a:t>
            </a:r>
            <a:r>
              <a:rPr sz="3650" spc="5" dirty="0">
                <a:solidFill>
                  <a:srgbClr val="FFFFFF"/>
                </a:solidFill>
                <a:latin typeface="Calibri"/>
                <a:cs typeface="Calibri"/>
              </a:rPr>
              <a:t> </a:t>
            </a:r>
            <a:r>
              <a:rPr sz="3650" spc="-10" dirty="0">
                <a:solidFill>
                  <a:srgbClr val="FFFFFF"/>
                </a:solidFill>
                <a:latin typeface="Calibri"/>
                <a:cs typeface="Calibri"/>
              </a:rPr>
              <a:t>WORK</a:t>
            </a:r>
            <a:endParaRPr sz="3650" dirty="0">
              <a:latin typeface="Calibri"/>
              <a:cs typeface="Calibri"/>
            </a:endParaRPr>
          </a:p>
        </p:txBody>
      </p:sp>
      <p:sp>
        <p:nvSpPr>
          <p:cNvPr id="7" name="object 7"/>
          <p:cNvSpPr txBox="1"/>
          <p:nvPr/>
        </p:nvSpPr>
        <p:spPr>
          <a:xfrm>
            <a:off x="159156" y="11807847"/>
            <a:ext cx="4584063" cy="551433"/>
          </a:xfrm>
          <a:prstGeom prst="rect">
            <a:avLst/>
          </a:prstGeom>
          <a:solidFill>
            <a:schemeClr val="accent1">
              <a:lumMod val="75000"/>
            </a:schemeClr>
          </a:solidFill>
        </p:spPr>
        <p:txBody>
          <a:bodyPr vert="horz" wrap="square" lIns="0" tIns="0" rIns="0" bIns="0" rtlCol="0">
            <a:spAutoFit/>
          </a:bodyPr>
          <a:lstStyle/>
          <a:p>
            <a:pPr algn="ctr">
              <a:lnSpc>
                <a:spcPts val="4330"/>
              </a:lnSpc>
            </a:pPr>
            <a:r>
              <a:rPr lang="en-US" sz="3650" dirty="0" smtClean="0">
                <a:solidFill>
                  <a:srgbClr val="FFFFFF"/>
                </a:solidFill>
                <a:latin typeface="Calibri"/>
                <a:cs typeface="Calibri"/>
              </a:rPr>
              <a:t>O</a:t>
            </a:r>
            <a:r>
              <a:rPr sz="3650" dirty="0" smtClean="0">
                <a:solidFill>
                  <a:srgbClr val="FFFFFF"/>
                </a:solidFill>
                <a:latin typeface="Calibri"/>
                <a:cs typeface="Calibri"/>
              </a:rPr>
              <a:t>BJECTIVE</a:t>
            </a:r>
            <a:endParaRPr sz="3650" dirty="0">
              <a:latin typeface="Calibri"/>
              <a:cs typeface="Calibri"/>
            </a:endParaRPr>
          </a:p>
        </p:txBody>
      </p:sp>
      <p:sp>
        <p:nvSpPr>
          <p:cNvPr id="8" name="object 8"/>
          <p:cNvSpPr txBox="1"/>
          <p:nvPr/>
        </p:nvSpPr>
        <p:spPr>
          <a:xfrm>
            <a:off x="5236266" y="6942597"/>
            <a:ext cx="4568190" cy="607695"/>
          </a:xfrm>
          <a:prstGeom prst="rect">
            <a:avLst/>
          </a:prstGeom>
          <a:solidFill>
            <a:schemeClr val="accent1">
              <a:lumMod val="75000"/>
            </a:schemeClr>
          </a:solidFill>
        </p:spPr>
        <p:txBody>
          <a:bodyPr vert="horz" wrap="square" lIns="0" tIns="0" rIns="0" bIns="0" rtlCol="0">
            <a:spAutoFit/>
          </a:bodyPr>
          <a:lstStyle/>
          <a:p>
            <a:pPr marL="45085">
              <a:lnSpc>
                <a:spcPts val="4335"/>
              </a:lnSpc>
            </a:pPr>
            <a:r>
              <a:rPr sz="3650" spc="-15" dirty="0">
                <a:solidFill>
                  <a:srgbClr val="FFFFFF"/>
                </a:solidFill>
                <a:latin typeface="Calibri"/>
                <a:cs typeface="Calibri"/>
              </a:rPr>
              <a:t>SYSTEM</a:t>
            </a:r>
            <a:r>
              <a:rPr sz="3650" spc="-30" dirty="0">
                <a:solidFill>
                  <a:srgbClr val="FFFFFF"/>
                </a:solidFill>
                <a:latin typeface="Calibri"/>
                <a:cs typeface="Calibri"/>
              </a:rPr>
              <a:t> </a:t>
            </a:r>
            <a:r>
              <a:rPr sz="3650" spc="-5" dirty="0">
                <a:solidFill>
                  <a:srgbClr val="FFFFFF"/>
                </a:solidFill>
                <a:latin typeface="Calibri"/>
                <a:cs typeface="Calibri"/>
              </a:rPr>
              <a:t>ARCHITECTURE</a:t>
            </a:r>
            <a:endParaRPr sz="3650" dirty="0">
              <a:latin typeface="Calibri"/>
              <a:cs typeface="Calibri"/>
            </a:endParaRPr>
          </a:p>
        </p:txBody>
      </p:sp>
      <p:sp>
        <p:nvSpPr>
          <p:cNvPr id="9" name="object 9"/>
          <p:cNvSpPr txBox="1"/>
          <p:nvPr/>
        </p:nvSpPr>
        <p:spPr>
          <a:xfrm>
            <a:off x="5243819" y="3317176"/>
            <a:ext cx="4566920" cy="607695"/>
          </a:xfrm>
          <a:prstGeom prst="rect">
            <a:avLst/>
          </a:prstGeom>
          <a:solidFill>
            <a:schemeClr val="accent1">
              <a:lumMod val="75000"/>
            </a:schemeClr>
          </a:solidFill>
        </p:spPr>
        <p:txBody>
          <a:bodyPr vert="horz" wrap="square" lIns="0" tIns="0" rIns="0" bIns="0" rtlCol="0">
            <a:spAutoFit/>
          </a:bodyPr>
          <a:lstStyle/>
          <a:p>
            <a:pPr marR="47625" algn="ctr">
              <a:lnSpc>
                <a:spcPts val="4330"/>
              </a:lnSpc>
            </a:pPr>
            <a:r>
              <a:rPr sz="3650" spc="-45" dirty="0">
                <a:solidFill>
                  <a:srgbClr val="FFFFFF"/>
                </a:solidFill>
                <a:latin typeface="Calibri"/>
                <a:cs typeface="Calibri"/>
              </a:rPr>
              <a:t>FEATURES</a:t>
            </a:r>
            <a:endParaRPr sz="3650" dirty="0">
              <a:latin typeface="Calibri"/>
              <a:cs typeface="Calibri"/>
            </a:endParaRPr>
          </a:p>
        </p:txBody>
      </p:sp>
      <p:sp>
        <p:nvSpPr>
          <p:cNvPr id="10" name="object 10"/>
          <p:cNvSpPr txBox="1"/>
          <p:nvPr/>
        </p:nvSpPr>
        <p:spPr>
          <a:xfrm>
            <a:off x="5259922" y="11816578"/>
            <a:ext cx="4679950" cy="606425"/>
          </a:xfrm>
          <a:prstGeom prst="rect">
            <a:avLst/>
          </a:prstGeom>
          <a:solidFill>
            <a:schemeClr val="accent1">
              <a:lumMod val="75000"/>
            </a:schemeClr>
          </a:solidFill>
        </p:spPr>
        <p:txBody>
          <a:bodyPr vert="horz" wrap="square" lIns="0" tIns="0" rIns="0" bIns="0" rtlCol="0">
            <a:spAutoFit/>
          </a:bodyPr>
          <a:lstStyle/>
          <a:p>
            <a:pPr marR="323850" algn="ctr">
              <a:lnSpc>
                <a:spcPts val="4115"/>
              </a:lnSpc>
            </a:pPr>
            <a:r>
              <a:rPr sz="3650" spc="-15" dirty="0">
                <a:solidFill>
                  <a:srgbClr val="FFFFFF"/>
                </a:solidFill>
                <a:latin typeface="Calibri"/>
                <a:cs typeface="Calibri"/>
              </a:rPr>
              <a:t>COST </a:t>
            </a:r>
            <a:r>
              <a:rPr sz="3650" spc="-40" dirty="0">
                <a:solidFill>
                  <a:srgbClr val="FFFFFF"/>
                </a:solidFill>
                <a:latin typeface="Calibri"/>
                <a:cs typeface="Calibri"/>
              </a:rPr>
              <a:t>ANALYSIS</a:t>
            </a:r>
            <a:endParaRPr sz="3650" dirty="0">
              <a:latin typeface="Calibri"/>
              <a:cs typeface="Calibri"/>
            </a:endParaRPr>
          </a:p>
        </p:txBody>
      </p:sp>
      <p:sp>
        <p:nvSpPr>
          <p:cNvPr id="11" name="object 11"/>
          <p:cNvSpPr/>
          <p:nvPr/>
        </p:nvSpPr>
        <p:spPr>
          <a:xfrm>
            <a:off x="5243819" y="12445402"/>
            <a:ext cx="4679950" cy="2579620"/>
          </a:xfrm>
          <a:custGeom>
            <a:avLst/>
            <a:gdLst/>
            <a:ahLst/>
            <a:cxnLst/>
            <a:rect l="l" t="t" r="r" b="b"/>
            <a:pathLst>
              <a:path w="4679950" h="1801494">
                <a:moveTo>
                  <a:pt x="0" y="1800992"/>
                </a:moveTo>
                <a:lnTo>
                  <a:pt x="4679415" y="1800992"/>
                </a:lnTo>
                <a:lnTo>
                  <a:pt x="4679415" y="0"/>
                </a:lnTo>
                <a:lnTo>
                  <a:pt x="0" y="0"/>
                </a:lnTo>
                <a:lnTo>
                  <a:pt x="0" y="1800992"/>
                </a:lnTo>
                <a:close/>
              </a:path>
            </a:pathLst>
          </a:custGeom>
          <a:solidFill>
            <a:srgbClr val="E7E6E6"/>
          </a:solidFill>
        </p:spPr>
        <p:txBody>
          <a:bodyPr wrap="square" lIns="0" tIns="0" rIns="0" bIns="0" rtlCol="0"/>
          <a:lstStyle/>
          <a:p>
            <a:endParaRPr dirty="0"/>
          </a:p>
        </p:txBody>
      </p:sp>
      <p:sp>
        <p:nvSpPr>
          <p:cNvPr id="12" name="object 12"/>
          <p:cNvSpPr txBox="1"/>
          <p:nvPr/>
        </p:nvSpPr>
        <p:spPr>
          <a:xfrm>
            <a:off x="5377439" y="13389703"/>
            <a:ext cx="41275" cy="163830"/>
          </a:xfrm>
          <a:prstGeom prst="rect">
            <a:avLst/>
          </a:prstGeom>
        </p:spPr>
        <p:txBody>
          <a:bodyPr vert="horz" wrap="square" lIns="0" tIns="0" rIns="0" bIns="0" rtlCol="0">
            <a:spAutoFit/>
          </a:bodyPr>
          <a:lstStyle/>
          <a:p>
            <a:pPr>
              <a:lnSpc>
                <a:spcPts val="1215"/>
              </a:lnSpc>
            </a:pPr>
            <a:r>
              <a:rPr sz="1250" spc="5" dirty="0">
                <a:latin typeface="Calibri"/>
                <a:cs typeface="Calibri"/>
              </a:rPr>
              <a:t>.</a:t>
            </a:r>
            <a:endParaRPr sz="1250">
              <a:latin typeface="Calibri"/>
              <a:cs typeface="Calibri"/>
            </a:endParaRPr>
          </a:p>
        </p:txBody>
      </p:sp>
      <p:sp>
        <p:nvSpPr>
          <p:cNvPr id="13" name="object 13"/>
          <p:cNvSpPr txBox="1"/>
          <p:nvPr/>
        </p:nvSpPr>
        <p:spPr>
          <a:xfrm>
            <a:off x="15509475" y="3317176"/>
            <a:ext cx="4425950" cy="551433"/>
          </a:xfrm>
          <a:prstGeom prst="rect">
            <a:avLst/>
          </a:prstGeom>
          <a:solidFill>
            <a:schemeClr val="accent1">
              <a:lumMod val="75000"/>
            </a:schemeClr>
          </a:solidFill>
        </p:spPr>
        <p:txBody>
          <a:bodyPr vert="horz" wrap="square" lIns="0" tIns="0" rIns="0" bIns="0" rtlCol="0">
            <a:spAutoFit/>
          </a:bodyPr>
          <a:lstStyle/>
          <a:p>
            <a:pPr marL="943610">
              <a:lnSpc>
                <a:spcPts val="4330"/>
              </a:lnSpc>
            </a:pPr>
            <a:r>
              <a:rPr sz="3650" spc="-10" dirty="0">
                <a:solidFill>
                  <a:srgbClr val="FFFFFF"/>
                </a:solidFill>
                <a:latin typeface="Calibri"/>
                <a:cs typeface="Calibri"/>
              </a:rPr>
              <a:t>CONCLUSION</a:t>
            </a:r>
            <a:endParaRPr sz="3650" dirty="0">
              <a:latin typeface="Calibri"/>
              <a:cs typeface="Calibri"/>
            </a:endParaRPr>
          </a:p>
        </p:txBody>
      </p:sp>
      <p:sp>
        <p:nvSpPr>
          <p:cNvPr id="14" name="object 14"/>
          <p:cNvSpPr/>
          <p:nvPr/>
        </p:nvSpPr>
        <p:spPr>
          <a:xfrm>
            <a:off x="15475816" y="7525657"/>
            <a:ext cx="4438650" cy="2055139"/>
          </a:xfrm>
          <a:custGeom>
            <a:avLst/>
            <a:gdLst/>
            <a:ahLst/>
            <a:cxnLst/>
            <a:rect l="l" t="t" r="r" b="b"/>
            <a:pathLst>
              <a:path w="4466590" h="3638550">
                <a:moveTo>
                  <a:pt x="0" y="3638283"/>
                </a:moveTo>
                <a:lnTo>
                  <a:pt x="4465998" y="3638283"/>
                </a:lnTo>
                <a:lnTo>
                  <a:pt x="4465998" y="0"/>
                </a:lnTo>
                <a:lnTo>
                  <a:pt x="0" y="0"/>
                </a:lnTo>
                <a:lnTo>
                  <a:pt x="0" y="3638283"/>
                </a:lnTo>
                <a:close/>
              </a:path>
            </a:pathLst>
          </a:custGeom>
          <a:solidFill>
            <a:srgbClr val="E7E6E6"/>
          </a:solidFill>
        </p:spPr>
        <p:txBody>
          <a:bodyPr wrap="square" lIns="0" tIns="0" rIns="0" bIns="0" rtlCol="0"/>
          <a:lstStyle/>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future extent of MAAS is to implement door locking system along with automated biometric attendance. The minor cases of failures and errors encountered in the system. These problems can be addressed by implementing door locking system. For implementing this extension with the existing system, proper feasibility analysis must need to be done so that the extended system become time efficient as well as </a:t>
            </a:r>
            <a:r>
              <a:rPr lang="en-US" sz="1400" dirty="0" smtClean="0">
                <a:latin typeface="Arial" panose="020B0604020202020204" pitchFamily="34" charset="0"/>
                <a:cs typeface="Arial" panose="020B0604020202020204" pitchFamily="34" charset="0"/>
              </a:rPr>
              <a:t>secured</a:t>
            </a:r>
          </a:p>
          <a:p>
            <a:endParaRPr lang="en-US" sz="1400" dirty="0">
              <a:latin typeface="Arial" panose="020B0604020202020204" pitchFamily="34" charset="0"/>
              <a:cs typeface="Arial" panose="020B0604020202020204" pitchFamily="34" charset="0"/>
            </a:endParaRPr>
          </a:p>
        </p:txBody>
      </p:sp>
      <p:sp>
        <p:nvSpPr>
          <p:cNvPr id="15" name="object 15"/>
          <p:cNvSpPr txBox="1"/>
          <p:nvPr/>
        </p:nvSpPr>
        <p:spPr>
          <a:xfrm>
            <a:off x="10445689" y="6894145"/>
            <a:ext cx="4511150" cy="525785"/>
          </a:xfrm>
          <a:prstGeom prst="rect">
            <a:avLst/>
          </a:prstGeom>
          <a:solidFill>
            <a:srgbClr val="2E5496"/>
          </a:solidFill>
        </p:spPr>
        <p:txBody>
          <a:bodyPr vert="horz" wrap="square" lIns="0" tIns="0" rIns="0" bIns="0" rtlCol="0">
            <a:spAutoFit/>
          </a:bodyPr>
          <a:lstStyle/>
          <a:p>
            <a:pPr marL="1067435">
              <a:lnSpc>
                <a:spcPts val="4115"/>
              </a:lnSpc>
            </a:pPr>
            <a:r>
              <a:rPr sz="3650" spc="-10" dirty="0">
                <a:solidFill>
                  <a:srgbClr val="FFFFFF"/>
                </a:solidFill>
                <a:latin typeface="Calibri"/>
                <a:cs typeface="Calibri"/>
              </a:rPr>
              <a:t>WORK</a:t>
            </a:r>
            <a:r>
              <a:rPr sz="3650" spc="15" dirty="0">
                <a:solidFill>
                  <a:srgbClr val="FFFFFF"/>
                </a:solidFill>
                <a:latin typeface="Calibri"/>
                <a:cs typeface="Calibri"/>
              </a:rPr>
              <a:t> </a:t>
            </a:r>
            <a:r>
              <a:rPr sz="3650" spc="-30" dirty="0">
                <a:solidFill>
                  <a:srgbClr val="FFFFFF"/>
                </a:solidFill>
                <a:latin typeface="Calibri"/>
                <a:cs typeface="Calibri"/>
              </a:rPr>
              <a:t>FLOW</a:t>
            </a:r>
            <a:endParaRPr sz="3650" dirty="0">
              <a:latin typeface="Calibri"/>
              <a:cs typeface="Calibri"/>
            </a:endParaRPr>
          </a:p>
        </p:txBody>
      </p:sp>
      <p:sp>
        <p:nvSpPr>
          <p:cNvPr id="16" name="object 16"/>
          <p:cNvSpPr txBox="1"/>
          <p:nvPr/>
        </p:nvSpPr>
        <p:spPr>
          <a:xfrm>
            <a:off x="15479177" y="9674362"/>
            <a:ext cx="4438650" cy="607695"/>
          </a:xfrm>
          <a:prstGeom prst="rect">
            <a:avLst/>
          </a:prstGeom>
          <a:solidFill>
            <a:schemeClr val="accent1">
              <a:lumMod val="75000"/>
            </a:schemeClr>
          </a:solidFill>
        </p:spPr>
        <p:txBody>
          <a:bodyPr vert="horz" wrap="square" lIns="0" tIns="0" rIns="0" bIns="0" rtlCol="0">
            <a:spAutoFit/>
          </a:bodyPr>
          <a:lstStyle/>
          <a:p>
            <a:pPr marL="991235">
              <a:lnSpc>
                <a:spcPts val="4335"/>
              </a:lnSpc>
            </a:pPr>
            <a:r>
              <a:rPr sz="3650" dirty="0">
                <a:solidFill>
                  <a:srgbClr val="FFFFFF"/>
                </a:solidFill>
                <a:latin typeface="Calibri"/>
                <a:cs typeface="Calibri"/>
              </a:rPr>
              <a:t>REFERENCES</a:t>
            </a:r>
            <a:endParaRPr sz="3650" dirty="0">
              <a:latin typeface="Calibri"/>
              <a:cs typeface="Calibri"/>
            </a:endParaRPr>
          </a:p>
        </p:txBody>
      </p:sp>
      <p:sp>
        <p:nvSpPr>
          <p:cNvPr id="17" name="object 17"/>
          <p:cNvSpPr txBox="1"/>
          <p:nvPr/>
        </p:nvSpPr>
        <p:spPr>
          <a:xfrm>
            <a:off x="5293748" y="14612746"/>
            <a:ext cx="1899920" cy="234950"/>
          </a:xfrm>
          <a:prstGeom prst="rect">
            <a:avLst/>
          </a:prstGeom>
        </p:spPr>
        <p:txBody>
          <a:bodyPr vert="horz" wrap="square" lIns="0" tIns="15875" rIns="0" bIns="0" rtlCol="0">
            <a:spAutoFit/>
          </a:bodyPr>
          <a:lstStyle/>
          <a:p>
            <a:pPr>
              <a:lnSpc>
                <a:spcPct val="100000"/>
              </a:lnSpc>
              <a:spcBef>
                <a:spcPts val="125"/>
              </a:spcBef>
            </a:pPr>
            <a:r>
              <a:rPr sz="1350" spc="-15" dirty="0">
                <a:latin typeface="Calibri"/>
                <a:cs typeface="Calibri"/>
              </a:rPr>
              <a:t>Table </a:t>
            </a:r>
            <a:r>
              <a:rPr sz="1350" spc="5" dirty="0">
                <a:latin typeface="Calibri"/>
                <a:cs typeface="Calibri"/>
              </a:rPr>
              <a:t>1: Cost </a:t>
            </a:r>
            <a:r>
              <a:rPr sz="1350" spc="-10" dirty="0">
                <a:latin typeface="Calibri"/>
                <a:cs typeface="Calibri"/>
              </a:rPr>
              <a:t>for</a:t>
            </a:r>
            <a:r>
              <a:rPr sz="1350" spc="-35" dirty="0">
                <a:latin typeface="Calibri"/>
                <a:cs typeface="Calibri"/>
              </a:rPr>
              <a:t> </a:t>
            </a:r>
            <a:r>
              <a:rPr sz="1350" spc="5" dirty="0">
                <a:latin typeface="Calibri"/>
                <a:cs typeface="Calibri"/>
              </a:rPr>
              <a:t>prototype</a:t>
            </a:r>
            <a:endParaRPr sz="1350" dirty="0">
              <a:latin typeface="Calibri"/>
              <a:cs typeface="Calibri"/>
            </a:endParaRPr>
          </a:p>
        </p:txBody>
      </p:sp>
      <p:sp>
        <p:nvSpPr>
          <p:cNvPr id="18" name="object 18"/>
          <p:cNvSpPr txBox="1">
            <a:spLocks noGrp="1"/>
          </p:cNvSpPr>
          <p:nvPr>
            <p:ph type="title"/>
          </p:nvPr>
        </p:nvSpPr>
        <p:spPr>
          <a:xfrm>
            <a:off x="2127250" y="225425"/>
            <a:ext cx="15465964" cy="753410"/>
          </a:xfrm>
          <a:prstGeom prst="rect">
            <a:avLst/>
          </a:prstGeom>
        </p:spPr>
        <p:txBody>
          <a:bodyPr vert="horz" wrap="square" lIns="0" tIns="14604" rIns="0" bIns="0" rtlCol="0">
            <a:spAutoFit/>
          </a:bodyPr>
          <a:lstStyle/>
          <a:p>
            <a:pPr algn="ctr"/>
            <a:r>
              <a:rPr lang="en-US" sz="4800" b="1" dirty="0"/>
              <a:t>MIST AUTOMATED ATTENDANCE SYSTEM (MAAS)</a:t>
            </a:r>
            <a:endParaRPr lang="en-US" sz="4800" dirty="0"/>
          </a:p>
        </p:txBody>
      </p:sp>
      <p:sp>
        <p:nvSpPr>
          <p:cNvPr id="19" name="object 19"/>
          <p:cNvSpPr txBox="1"/>
          <p:nvPr/>
        </p:nvSpPr>
        <p:spPr>
          <a:xfrm>
            <a:off x="2392376" y="1141763"/>
            <a:ext cx="16611600" cy="1764394"/>
          </a:xfrm>
          <a:prstGeom prst="rect">
            <a:avLst/>
          </a:prstGeom>
        </p:spPr>
        <p:txBody>
          <a:bodyPr vert="horz" wrap="square" lIns="0" tIns="164465" rIns="0" bIns="0" rtlCol="0">
            <a:spAutoFit/>
          </a:bodyPr>
          <a:lstStyle/>
          <a:p>
            <a:pPr marL="527050" indent="-514350">
              <a:lnSpc>
                <a:spcPct val="100000"/>
              </a:lnSpc>
              <a:spcBef>
                <a:spcPts val="1295"/>
              </a:spcBef>
              <a:buAutoNum type="alphaUcPeriod"/>
            </a:pPr>
            <a:r>
              <a:rPr lang="en-US" sz="3000" spc="5" dirty="0" smtClean="0">
                <a:solidFill>
                  <a:srgbClr val="FFFFFF"/>
                </a:solidFill>
                <a:latin typeface="Arial"/>
                <a:cs typeface="Arial"/>
              </a:rPr>
              <a:t>H. M. </a:t>
            </a:r>
            <a:r>
              <a:rPr lang="en-US" sz="3000" spc="5" dirty="0" err="1" smtClean="0">
                <a:solidFill>
                  <a:srgbClr val="FFFFFF"/>
                </a:solidFill>
                <a:latin typeface="Arial"/>
                <a:cs typeface="Arial"/>
              </a:rPr>
              <a:t>Zobyer</a:t>
            </a:r>
            <a:r>
              <a:rPr sz="3000" spc="5" dirty="0" smtClean="0">
                <a:solidFill>
                  <a:srgbClr val="FFFFFF"/>
                </a:solidFill>
                <a:latin typeface="Arial"/>
                <a:cs typeface="Arial"/>
              </a:rPr>
              <a:t>,</a:t>
            </a:r>
            <a:r>
              <a:rPr sz="3000" spc="10" dirty="0" smtClean="0">
                <a:solidFill>
                  <a:srgbClr val="FFFFFF"/>
                </a:solidFill>
                <a:latin typeface="Arial"/>
                <a:cs typeface="Arial"/>
              </a:rPr>
              <a:t>, </a:t>
            </a:r>
            <a:r>
              <a:rPr lang="en-US" sz="3000" spc="10" dirty="0" err="1" smtClean="0">
                <a:solidFill>
                  <a:srgbClr val="FFFFFF"/>
                </a:solidFill>
                <a:latin typeface="Arial"/>
                <a:cs typeface="Arial"/>
              </a:rPr>
              <a:t>Farzana</a:t>
            </a:r>
            <a:r>
              <a:rPr lang="en-US" sz="3000" spc="10" dirty="0" smtClean="0">
                <a:solidFill>
                  <a:srgbClr val="FFFFFF"/>
                </a:solidFill>
                <a:latin typeface="Arial"/>
                <a:cs typeface="Arial"/>
              </a:rPr>
              <a:t> </a:t>
            </a:r>
            <a:r>
              <a:rPr lang="en-US" sz="3000" spc="10" dirty="0" err="1" smtClean="0">
                <a:solidFill>
                  <a:srgbClr val="FFFFFF"/>
                </a:solidFill>
                <a:latin typeface="Arial"/>
                <a:cs typeface="Arial"/>
              </a:rPr>
              <a:t>Faruk</a:t>
            </a:r>
            <a:r>
              <a:rPr sz="3000" spc="5" dirty="0" smtClean="0">
                <a:solidFill>
                  <a:srgbClr val="FFFFFF"/>
                </a:solidFill>
                <a:latin typeface="Arial"/>
                <a:cs typeface="Arial"/>
              </a:rPr>
              <a:t>, </a:t>
            </a:r>
            <a:r>
              <a:rPr lang="en-US" sz="3000" spc="5" dirty="0" err="1" smtClean="0">
                <a:solidFill>
                  <a:srgbClr val="FFFFFF"/>
                </a:solidFill>
                <a:latin typeface="Arial"/>
                <a:cs typeface="Arial"/>
              </a:rPr>
              <a:t>Masrur</a:t>
            </a:r>
            <a:r>
              <a:rPr lang="en-US" sz="3000" spc="5" dirty="0" smtClean="0">
                <a:solidFill>
                  <a:srgbClr val="FFFFFF"/>
                </a:solidFill>
                <a:latin typeface="Arial"/>
                <a:cs typeface="Arial"/>
              </a:rPr>
              <a:t> Hasan</a:t>
            </a:r>
            <a:r>
              <a:rPr sz="3000" spc="5" dirty="0" smtClean="0">
                <a:solidFill>
                  <a:srgbClr val="FFFFFF"/>
                </a:solidFill>
                <a:latin typeface="Arial"/>
                <a:cs typeface="Arial"/>
              </a:rPr>
              <a:t>, </a:t>
            </a:r>
            <a:r>
              <a:rPr lang="en-US" sz="3000" spc="5" dirty="0" err="1" smtClean="0">
                <a:solidFill>
                  <a:srgbClr val="FFFFFF"/>
                </a:solidFill>
                <a:latin typeface="Arial"/>
                <a:cs typeface="Arial"/>
              </a:rPr>
              <a:t>Ariful</a:t>
            </a:r>
            <a:r>
              <a:rPr lang="en-US" sz="3000" spc="5" dirty="0" smtClean="0">
                <a:solidFill>
                  <a:srgbClr val="FFFFFF"/>
                </a:solidFill>
                <a:latin typeface="Arial"/>
                <a:cs typeface="Arial"/>
              </a:rPr>
              <a:t> Islam, Nafiz Imtiaz, </a:t>
            </a:r>
            <a:r>
              <a:rPr lang="en-US" sz="3000" spc="5" dirty="0" err="1" smtClean="0">
                <a:solidFill>
                  <a:srgbClr val="FFFFFF"/>
                </a:solidFill>
                <a:latin typeface="Arial"/>
                <a:cs typeface="Arial"/>
              </a:rPr>
              <a:t>Sumaiya</a:t>
            </a:r>
            <a:r>
              <a:rPr lang="en-US" sz="3000" spc="5" dirty="0" smtClean="0">
                <a:solidFill>
                  <a:srgbClr val="FFFFFF"/>
                </a:solidFill>
                <a:latin typeface="Arial"/>
                <a:cs typeface="Arial"/>
              </a:rPr>
              <a:t> </a:t>
            </a:r>
            <a:r>
              <a:rPr lang="en-US" sz="3000" spc="5" dirty="0" err="1" smtClean="0">
                <a:solidFill>
                  <a:srgbClr val="FFFFFF"/>
                </a:solidFill>
                <a:latin typeface="Arial"/>
                <a:cs typeface="Arial"/>
              </a:rPr>
              <a:t>Nuha</a:t>
            </a:r>
            <a:endParaRPr lang="en-US" sz="3000" spc="5" dirty="0">
              <a:solidFill>
                <a:srgbClr val="FFFFFF"/>
              </a:solidFill>
              <a:latin typeface="Arial"/>
              <a:cs typeface="Arial"/>
            </a:endParaRPr>
          </a:p>
          <a:p>
            <a:pPr marL="12700">
              <a:lnSpc>
                <a:spcPct val="100000"/>
              </a:lnSpc>
              <a:spcBef>
                <a:spcPts val="1295"/>
              </a:spcBef>
            </a:pPr>
            <a:r>
              <a:rPr lang="en-US" sz="3000" spc="5" dirty="0" smtClean="0">
                <a:solidFill>
                  <a:srgbClr val="FFFFFF"/>
                </a:solidFill>
                <a:latin typeface="Arial"/>
                <a:cs typeface="Arial"/>
              </a:rPr>
              <a:t>                                    </a:t>
            </a:r>
            <a:r>
              <a:rPr sz="2450" spc="10" dirty="0" smtClean="0">
                <a:solidFill>
                  <a:srgbClr val="FFFFFF"/>
                </a:solidFill>
                <a:latin typeface="Arial"/>
                <a:cs typeface="Arial"/>
              </a:rPr>
              <a:t>Department </a:t>
            </a:r>
            <a:r>
              <a:rPr sz="2450" spc="5" dirty="0">
                <a:solidFill>
                  <a:srgbClr val="FFFFFF"/>
                </a:solidFill>
                <a:latin typeface="Arial"/>
                <a:cs typeface="Arial"/>
              </a:rPr>
              <a:t>of </a:t>
            </a:r>
            <a:r>
              <a:rPr sz="2450" spc="10" dirty="0">
                <a:solidFill>
                  <a:srgbClr val="FFFFFF"/>
                </a:solidFill>
                <a:latin typeface="Arial"/>
                <a:cs typeface="Arial"/>
              </a:rPr>
              <a:t>Computer Science and</a:t>
            </a:r>
            <a:r>
              <a:rPr sz="2450" spc="-65" dirty="0">
                <a:solidFill>
                  <a:srgbClr val="FFFFFF"/>
                </a:solidFill>
                <a:latin typeface="Arial"/>
                <a:cs typeface="Arial"/>
              </a:rPr>
              <a:t> </a:t>
            </a:r>
            <a:r>
              <a:rPr sz="2450" spc="10" dirty="0">
                <a:solidFill>
                  <a:srgbClr val="FFFFFF"/>
                </a:solidFill>
                <a:latin typeface="Arial"/>
                <a:cs typeface="Arial"/>
              </a:rPr>
              <a:t>Engineering </a:t>
            </a:r>
            <a:endParaRPr lang="en-US" sz="2450" spc="10" dirty="0" smtClean="0">
              <a:solidFill>
                <a:srgbClr val="FFFFFF"/>
              </a:solidFill>
              <a:latin typeface="Arial"/>
              <a:cs typeface="Arial"/>
            </a:endParaRPr>
          </a:p>
          <a:p>
            <a:pPr marL="2309495" marR="2423795" indent="-318770">
              <a:lnSpc>
                <a:spcPct val="111400"/>
              </a:lnSpc>
              <a:spcBef>
                <a:spcPts val="650"/>
              </a:spcBef>
            </a:pPr>
            <a:r>
              <a:rPr lang="en-US" sz="2450" spc="10" dirty="0" smtClean="0">
                <a:solidFill>
                  <a:srgbClr val="FFFFFF"/>
                </a:solidFill>
                <a:latin typeface="Arial"/>
                <a:cs typeface="Arial"/>
              </a:rPr>
              <a:t>                    </a:t>
            </a:r>
            <a:r>
              <a:rPr sz="2450" spc="10" dirty="0" smtClean="0">
                <a:solidFill>
                  <a:srgbClr val="FFFFFF"/>
                </a:solidFill>
                <a:latin typeface="Arial"/>
                <a:cs typeface="Arial"/>
              </a:rPr>
              <a:t> </a:t>
            </a:r>
            <a:r>
              <a:rPr sz="2450" spc="5" dirty="0">
                <a:solidFill>
                  <a:srgbClr val="FFFFFF"/>
                </a:solidFill>
                <a:latin typeface="Arial"/>
                <a:cs typeface="Arial"/>
              </a:rPr>
              <a:t>Military </a:t>
            </a:r>
            <a:r>
              <a:rPr sz="2450" spc="10" dirty="0">
                <a:solidFill>
                  <a:srgbClr val="FFFFFF"/>
                </a:solidFill>
                <a:latin typeface="Arial"/>
                <a:cs typeface="Arial"/>
              </a:rPr>
              <a:t>Institute </a:t>
            </a:r>
            <a:r>
              <a:rPr sz="2450" spc="5" dirty="0">
                <a:solidFill>
                  <a:srgbClr val="FFFFFF"/>
                </a:solidFill>
                <a:latin typeface="Arial"/>
                <a:cs typeface="Arial"/>
              </a:rPr>
              <a:t>of </a:t>
            </a:r>
            <a:r>
              <a:rPr sz="2450" spc="10" dirty="0">
                <a:solidFill>
                  <a:srgbClr val="FFFFFF"/>
                </a:solidFill>
                <a:latin typeface="Arial"/>
                <a:cs typeface="Arial"/>
              </a:rPr>
              <a:t>Science and</a:t>
            </a:r>
            <a:r>
              <a:rPr sz="2450" spc="-80" dirty="0">
                <a:solidFill>
                  <a:srgbClr val="FFFFFF"/>
                </a:solidFill>
                <a:latin typeface="Arial"/>
                <a:cs typeface="Arial"/>
              </a:rPr>
              <a:t> </a:t>
            </a:r>
            <a:r>
              <a:rPr sz="2450" spc="-20" dirty="0">
                <a:solidFill>
                  <a:srgbClr val="FFFFFF"/>
                </a:solidFill>
                <a:latin typeface="Arial"/>
                <a:cs typeface="Arial"/>
              </a:rPr>
              <a:t>Technology</a:t>
            </a:r>
            <a:endParaRPr sz="2450" dirty="0">
              <a:latin typeface="Arial"/>
              <a:cs typeface="Arial"/>
            </a:endParaRPr>
          </a:p>
        </p:txBody>
      </p:sp>
      <p:sp>
        <p:nvSpPr>
          <p:cNvPr id="20" name="object 20"/>
          <p:cNvSpPr txBox="1"/>
          <p:nvPr/>
        </p:nvSpPr>
        <p:spPr>
          <a:xfrm>
            <a:off x="159157" y="3938449"/>
            <a:ext cx="4568190" cy="2806538"/>
          </a:xfrm>
          <a:prstGeom prst="rect">
            <a:avLst/>
          </a:prstGeom>
          <a:solidFill>
            <a:srgbClr val="E7E6E6"/>
          </a:solidFill>
        </p:spPr>
        <p:txBody>
          <a:bodyPr vert="horz" wrap="square" lIns="0" tIns="5715" rIns="0" bIns="0" rtlCol="0">
            <a:spAutoFit/>
          </a:bodyPr>
          <a:lstStyle/>
          <a:p>
            <a:pPr>
              <a:lnSpc>
                <a:spcPct val="100000"/>
              </a:lnSpc>
              <a:spcBef>
                <a:spcPts val="45"/>
              </a:spcBef>
            </a:pPr>
            <a:endParaRPr sz="1400" dirty="0">
              <a:latin typeface="Times New Roman"/>
              <a:cs typeface="Times New Roman"/>
            </a:endParaRPr>
          </a:p>
          <a:p>
            <a:pPr marL="83820" marR="106680" algn="just">
              <a:lnSpc>
                <a:spcPct val="100000"/>
              </a:lnSpc>
              <a:spcBef>
                <a:spcPts val="5"/>
              </a:spcBef>
            </a:pPr>
            <a:r>
              <a:rPr lang="en-US" sz="1400" spc="-20" dirty="0">
                <a:latin typeface="Arial" panose="020B0604020202020204" pitchFamily="34" charset="0"/>
                <a:cs typeface="Arial" panose="020B0604020202020204" pitchFamily="34" charset="0"/>
              </a:rPr>
              <a:t>The aim of the project is to ensure attendance automatically by using bio-metric (fingerprint) technology. Before entering into a class student will complete fool-proof bio-metric verification which will mark them present in the attendance sheet automatically. So this will save time wasted in calling out names. A web based platform is used on this project where a teacher and students can see the attendance record (percentage, fine, eligibility for exam etc.) from this platform based on accessibility. Proxy, skipping classes &amp; late coming will be handled using sensors so it will keep track of the valid attendance records.</a:t>
            </a:r>
            <a:endParaRPr sz="1400" dirty="0">
              <a:latin typeface="Arial" panose="020B0604020202020204" pitchFamily="34" charset="0"/>
              <a:cs typeface="Arial" panose="020B0604020202020204" pitchFamily="34" charset="0"/>
            </a:endParaRPr>
          </a:p>
        </p:txBody>
      </p:sp>
      <p:sp>
        <p:nvSpPr>
          <p:cNvPr id="21" name="object 21"/>
          <p:cNvSpPr txBox="1"/>
          <p:nvPr/>
        </p:nvSpPr>
        <p:spPr>
          <a:xfrm>
            <a:off x="177914" y="7494030"/>
            <a:ext cx="4549433" cy="4093428"/>
          </a:xfrm>
          <a:prstGeom prst="rect">
            <a:avLst/>
          </a:prstGeom>
          <a:solidFill>
            <a:srgbClr val="E7E6E6"/>
          </a:solidFill>
        </p:spPr>
        <p:txBody>
          <a:bodyPr vert="horz" wrap="square" lIns="0" tIns="0" rIns="0" bIns="0" rtlCol="0">
            <a:spAutoFit/>
          </a:bodyPr>
          <a:lstStyle/>
          <a:p>
            <a:pPr>
              <a:lnSpc>
                <a:spcPct val="100000"/>
              </a:lnSpc>
            </a:pPr>
            <a:endParaRPr sz="1400" dirty="0">
              <a:latin typeface="Times New Roman"/>
              <a:cs typeface="Times New Roman"/>
            </a:endParaRPr>
          </a:p>
          <a:p>
            <a:pPr marL="46355" marR="65405" algn="just">
              <a:lnSpc>
                <a:spcPct val="100000"/>
              </a:lnSpc>
            </a:pPr>
            <a:r>
              <a:rPr lang="en-US" sz="1400" spc="-5" dirty="0" smtClean="0">
                <a:latin typeface="Arial" panose="020B0604020202020204" pitchFamily="34" charset="0"/>
                <a:cs typeface="Arial" panose="020B0604020202020204" pitchFamily="34" charset="0"/>
              </a:rPr>
              <a:t>Attendance </a:t>
            </a:r>
            <a:r>
              <a:rPr lang="en-US" sz="1400" spc="-5" dirty="0">
                <a:latin typeface="Arial" panose="020B0604020202020204" pitchFamily="34" charset="0"/>
                <a:cs typeface="Arial" panose="020B0604020202020204" pitchFamily="34" charset="0"/>
              </a:rPr>
              <a:t>record means a summary of the pupil's attendance during the period to which the information relates, showing the total number of possible attendances and the total number of unauthorized absences. Nowadays attendance is ensured by calling out the names which is more time consuming. Moreover sometimes it is tough for a teacher to prevent proxy and identify whether someone is entering late in the classroom or leaving the class before the finishing time. Automatic attendance system will ensure attendance each time a class starts and proxy is impossible as the attendance will count through biometric verification. Teacher is authorized to edit the attendance. So this platform will handle attendance related task automatically after ending of each class and total attendance record after each term for the teacher and as well as for students which will decrease attendance related complexity</a:t>
            </a:r>
            <a:endParaRPr sz="1400" dirty="0">
              <a:latin typeface="Arial" panose="020B0604020202020204" pitchFamily="34" charset="0"/>
              <a:cs typeface="Arial" panose="020B0604020202020204" pitchFamily="34" charset="0"/>
            </a:endParaRPr>
          </a:p>
        </p:txBody>
      </p:sp>
      <p:sp>
        <p:nvSpPr>
          <p:cNvPr id="22" name="object 22"/>
          <p:cNvSpPr txBox="1"/>
          <p:nvPr/>
        </p:nvSpPr>
        <p:spPr>
          <a:xfrm>
            <a:off x="159156" y="12359700"/>
            <a:ext cx="4584063" cy="2370521"/>
          </a:xfrm>
          <a:prstGeom prst="rect">
            <a:avLst/>
          </a:prstGeom>
          <a:solidFill>
            <a:srgbClr val="E7E6E6"/>
          </a:solidFill>
        </p:spPr>
        <p:txBody>
          <a:bodyPr vert="horz" wrap="square" lIns="0" tIns="635" rIns="0" bIns="0" rtlCol="0">
            <a:spAutoFit/>
          </a:bodyPr>
          <a:lstStyle/>
          <a:p>
            <a:pPr>
              <a:lnSpc>
                <a:spcPct val="100000"/>
              </a:lnSpc>
              <a:spcBef>
                <a:spcPts val="5"/>
              </a:spcBef>
            </a:pPr>
            <a:endParaRPr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Objectives to be achieved from MAAS: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ensure maximum secure attendance by biometrics technology.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make it easy for both students and teachers to know about their attendance.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late coming tendency.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the trouble of manual application system for leave.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wastage of time during manual roll calling system. </a:t>
            </a:r>
          </a:p>
        </p:txBody>
      </p:sp>
      <p:sp>
        <p:nvSpPr>
          <p:cNvPr id="23" name="object 23"/>
          <p:cNvSpPr txBox="1"/>
          <p:nvPr/>
        </p:nvSpPr>
        <p:spPr>
          <a:xfrm>
            <a:off x="5250101" y="3931349"/>
            <a:ext cx="4554355" cy="2757806"/>
          </a:xfrm>
          <a:prstGeom prst="rect">
            <a:avLst/>
          </a:prstGeom>
          <a:solidFill>
            <a:srgbClr val="E7E6E6"/>
          </a:solidFill>
        </p:spPr>
        <p:txBody>
          <a:bodyPr vert="horz" wrap="square" lIns="0" tIns="201295" rIns="0" bIns="0" rtlCol="0">
            <a:spAutoFit/>
          </a:bodyPr>
          <a:lstStyle/>
          <a:p>
            <a:pPr marL="144780" indent="-132080">
              <a:lnSpc>
                <a:spcPct val="100000"/>
              </a:lnSpc>
              <a:spcBef>
                <a:spcPts val="880"/>
              </a:spcBef>
              <a:buFont typeface="Wingdings"/>
              <a:buChar char=""/>
              <a:tabLst>
                <a:tab pos="145415" algn="l"/>
              </a:tabLst>
            </a:pPr>
            <a:r>
              <a:rPr lang="en-US" sz="1400" spc="-5" dirty="0" smtClean="0">
                <a:latin typeface="Arial" panose="020B0604020202020204" pitchFamily="34" charset="0"/>
                <a:cs typeface="Arial" panose="020B0604020202020204" pitchFamily="34" charset="0"/>
              </a:rPr>
              <a:t>Biometric based automated attendance for each class.</a:t>
            </a:r>
            <a:endParaRPr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spc="-80" dirty="0" smtClean="0">
                <a:latin typeface="Arial" panose="020B0604020202020204" pitchFamily="34" charset="0"/>
                <a:cs typeface="Arial" panose="020B0604020202020204" pitchFamily="34" charset="0"/>
              </a:rPr>
              <a:t>Storing data in a real time cloud based database.</a:t>
            </a:r>
          </a:p>
          <a:p>
            <a:pPr marL="158750" indent="-132080">
              <a:lnSpc>
                <a:spcPct val="100000"/>
              </a:lnSpc>
              <a:spcBef>
                <a:spcPts val="760"/>
              </a:spcBef>
              <a:buFont typeface="Wingdings"/>
              <a:buChar char=""/>
              <a:tabLst>
                <a:tab pos="159385" algn="l"/>
              </a:tabLst>
            </a:pPr>
            <a:r>
              <a:rPr lang="en-US" sz="1400" spc="-80" dirty="0" smtClean="0">
                <a:latin typeface="Arial" panose="020B0604020202020204" pitchFamily="34" charset="0"/>
                <a:cs typeface="Arial" panose="020B0604020202020204" pitchFamily="34" charset="0"/>
              </a:rPr>
              <a:t>Online application system.</a:t>
            </a:r>
            <a:endParaRPr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spc="-5" dirty="0" smtClean="0">
                <a:latin typeface="Arial" panose="020B0604020202020204" pitchFamily="34" charset="0"/>
                <a:cs typeface="Arial" panose="020B0604020202020204" pitchFamily="34" charset="0"/>
              </a:rPr>
              <a:t>Real time report generation. </a:t>
            </a:r>
            <a:r>
              <a:rPr lang="en-US" sz="1400" i="1" spc="-5" dirty="0" smtClean="0">
                <a:latin typeface="Arial" panose="020B0604020202020204" pitchFamily="34" charset="0"/>
                <a:cs typeface="Arial" panose="020B0604020202020204" pitchFamily="34" charset="0"/>
              </a:rPr>
              <a:t> </a:t>
            </a:r>
          </a:p>
          <a:p>
            <a:pPr marL="158750" indent="-132080">
              <a:lnSpc>
                <a:spcPct val="100000"/>
              </a:lnSpc>
              <a:spcBef>
                <a:spcPts val="760"/>
              </a:spcBef>
              <a:buFont typeface="Wingdings"/>
              <a:buChar char=""/>
              <a:tabLst>
                <a:tab pos="159385" algn="l"/>
              </a:tabLst>
            </a:pPr>
            <a:r>
              <a:rPr lang="en-US" sz="1400" spc="-5" dirty="0" smtClean="0">
                <a:latin typeface="Arial" panose="020B0604020202020204" pitchFamily="34" charset="0"/>
                <a:cs typeface="Arial" panose="020B0604020202020204" pitchFamily="34" charset="0"/>
              </a:rPr>
              <a:t>Course wise fine and eligible student list generation.</a:t>
            </a:r>
            <a:endParaRPr lang="en-US"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dirty="0" smtClean="0">
                <a:latin typeface="Arial" panose="020B0604020202020204" pitchFamily="34" charset="0"/>
                <a:cs typeface="Arial" panose="020B0604020202020204" pitchFamily="34" charset="0"/>
              </a:rPr>
              <a:t>Personal and class wise real time statistics generation. </a:t>
            </a:r>
          </a:p>
          <a:p>
            <a:pPr marL="158750" indent="-132080">
              <a:lnSpc>
                <a:spcPct val="100000"/>
              </a:lnSpc>
              <a:spcBef>
                <a:spcPts val="760"/>
              </a:spcBef>
              <a:buFont typeface="Wingdings"/>
              <a:buChar char=""/>
              <a:tabLst>
                <a:tab pos="159385" algn="l"/>
              </a:tabLst>
            </a:pPr>
            <a:r>
              <a:rPr lang="en-US" sz="1400" dirty="0" smtClean="0">
                <a:latin typeface="Arial" panose="020B0604020202020204" pitchFamily="34" charset="0"/>
                <a:cs typeface="Arial" panose="020B0604020202020204" pitchFamily="34" charset="0"/>
              </a:rPr>
              <a:t>Personal profile for each student, teacher and admin personals and access to data through their respective panels.</a:t>
            </a:r>
          </a:p>
        </p:txBody>
      </p:sp>
      <p:sp>
        <p:nvSpPr>
          <p:cNvPr id="28" name="object 28"/>
          <p:cNvSpPr txBox="1"/>
          <p:nvPr/>
        </p:nvSpPr>
        <p:spPr>
          <a:xfrm>
            <a:off x="15509475" y="3883317"/>
            <a:ext cx="4425950" cy="2799751"/>
          </a:xfrm>
          <a:prstGeom prst="rect">
            <a:avLst/>
          </a:prstGeom>
          <a:solidFill>
            <a:srgbClr val="E7E6E6"/>
          </a:solidFill>
        </p:spPr>
        <p:txBody>
          <a:bodyPr vert="horz" wrap="square" lIns="0" tIns="1270" rIns="0" bIns="0" rtlCol="0">
            <a:spAutoFit/>
          </a:bodyPr>
          <a:lstStyle/>
          <a:p>
            <a:pPr>
              <a:lnSpc>
                <a:spcPct val="100000"/>
              </a:lnSpc>
              <a:spcBef>
                <a:spcPts val="10"/>
              </a:spcBef>
            </a:pPr>
            <a:endParaRPr sz="1650" dirty="0" smtClean="0">
              <a:latin typeface="Times New Roman"/>
              <a:cs typeface="Times New Roman"/>
            </a:endParaRPr>
          </a:p>
          <a:p>
            <a:pPr marL="29209" marR="145415">
              <a:lnSpc>
                <a:spcPts val="1620"/>
              </a:lnSpc>
              <a:tabLst>
                <a:tab pos="534670" algn="l"/>
                <a:tab pos="774065" algn="l"/>
                <a:tab pos="798195" algn="l"/>
                <a:tab pos="859155" algn="l"/>
                <a:tab pos="1217295" algn="l"/>
                <a:tab pos="1336675" algn="l"/>
                <a:tab pos="1377315" algn="l"/>
                <a:tab pos="1450975" algn="l"/>
                <a:tab pos="1543050" algn="l"/>
                <a:tab pos="2046605" algn="l"/>
                <a:tab pos="2096135" algn="l"/>
                <a:tab pos="2243455" algn="l"/>
                <a:tab pos="2271395" algn="l"/>
                <a:tab pos="2362200" algn="l"/>
                <a:tab pos="2421890" algn="l"/>
                <a:tab pos="2550160" algn="l"/>
                <a:tab pos="2854960" algn="l"/>
                <a:tab pos="3111500" algn="l"/>
                <a:tab pos="3242945" algn="l"/>
                <a:tab pos="3332479" algn="l"/>
                <a:tab pos="3677285" algn="l"/>
                <a:tab pos="3747135" algn="l"/>
              </a:tabLst>
            </a:pPr>
            <a:r>
              <a:rPr lang="en-US" sz="1400" dirty="0">
                <a:latin typeface="Arial" panose="020B0604020202020204" pitchFamily="34" charset="0"/>
                <a:cs typeface="Arial" panose="020B0604020202020204" pitchFamily="34" charset="0"/>
              </a:rPr>
              <a:t>Mist Automated Attendance System (MAAS) is more precise and accurate with the attendance comparing with the </a:t>
            </a:r>
            <a:r>
              <a:rPr lang="en-US" sz="1400" dirty="0" smtClean="0">
                <a:latin typeface="Arial" panose="020B0604020202020204" pitchFamily="34" charset="0"/>
                <a:cs typeface="Arial" panose="020B0604020202020204" pitchFamily="34" charset="0"/>
              </a:rPr>
              <a:t>previous manual system .</a:t>
            </a:r>
            <a:r>
              <a:rPr lang="en-US" dirty="0"/>
              <a:t> </a:t>
            </a:r>
            <a:r>
              <a:rPr lang="en-US" sz="1400" dirty="0">
                <a:latin typeface="Arial" panose="020B0604020202020204" pitchFamily="34" charset="0"/>
                <a:cs typeface="Arial" panose="020B0604020202020204" pitchFamily="34" charset="0"/>
              </a:rPr>
              <a:t>is a generalized system for making the attendance taking process automated. MAAS provides flexibility to the stakeholder’s preference. It also minimizes physical report and handling cases affiliated to the institution. The system is more transparent to all side of the users including: teacher, student and admin personals. As per implementation of the system we will be preferring MAAS should be easily applicable for any </a:t>
            </a:r>
            <a:r>
              <a:rPr lang="en-US" sz="1400" dirty="0" smtClean="0">
                <a:latin typeface="Arial" panose="020B0604020202020204" pitchFamily="34" charset="0"/>
                <a:cs typeface="Arial" panose="020B0604020202020204" pitchFamily="34" charset="0"/>
              </a:rPr>
              <a:t>institution</a:t>
            </a:r>
            <a:endParaRPr lang="en-US" sz="1400" dirty="0"/>
          </a:p>
        </p:txBody>
      </p:sp>
      <p:sp>
        <p:nvSpPr>
          <p:cNvPr id="29" name="object 29"/>
          <p:cNvSpPr txBox="1"/>
          <p:nvPr/>
        </p:nvSpPr>
        <p:spPr>
          <a:xfrm>
            <a:off x="15483168" y="10282057"/>
            <a:ext cx="4438650" cy="4742965"/>
          </a:xfrm>
          <a:prstGeom prst="rect">
            <a:avLst/>
          </a:prstGeom>
          <a:solidFill>
            <a:srgbClr val="E7E6E6"/>
          </a:solidFill>
        </p:spPr>
        <p:txBody>
          <a:bodyPr vert="horz" wrap="square" lIns="0" tIns="3175" rIns="0" bIns="0" rtlCol="0">
            <a:spAutoFit/>
          </a:bodyPr>
          <a:lstStyle/>
          <a:p>
            <a:r>
              <a:rPr lang="en-US" sz="1400" dirty="0">
                <a:latin typeface="Arial" panose="020B0604020202020204" pitchFamily="34" charset="0"/>
                <a:cs typeface="Arial" panose="020B0604020202020204" pitchFamily="34" charset="0"/>
              </a:rPr>
              <a:t>[1] “How fingerprint scanners work - optical, capacitive, and other variants”. [Online].Available</a:t>
            </a:r>
            <a:r>
              <a:rPr lang="en-US" sz="1400" dirty="0" smtClean="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https</a:t>
            </a:r>
            <a:r>
              <a:rPr lang="en-US" sz="1400" u="sng" dirty="0">
                <a:latin typeface="Arial" panose="020B0604020202020204" pitchFamily="34" charset="0"/>
                <a:cs typeface="Arial" panose="020B0604020202020204" pitchFamily="34" charset="0"/>
              </a:rPr>
              <a:t>://www.androidauthority.com/how-fingerprint-scanners-work-670934</a:t>
            </a:r>
            <a:r>
              <a:rPr lang="en-US" sz="1400" u="sng"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[2]“Student Scheduling &amp; Logistics Software Solutions”. [Online]. Available: https://www.schoolpass.com/product-tour/.</a:t>
            </a:r>
          </a:p>
          <a:p>
            <a:r>
              <a:rPr lang="en-US" sz="1400" dirty="0">
                <a:latin typeface="Arial" panose="020B0604020202020204" pitchFamily="34" charset="0"/>
                <a:cs typeface="Arial" panose="020B0604020202020204" pitchFamily="34" charset="0"/>
              </a:rPr>
              <a:t>[4] </a:t>
            </a:r>
            <a:r>
              <a:rPr lang="en-US" sz="1400" dirty="0" err="1">
                <a:latin typeface="Arial" panose="020B0604020202020204" pitchFamily="34" charset="0"/>
                <a:cs typeface="Arial" panose="020B0604020202020204" pitchFamily="34" charset="0"/>
              </a:rPr>
              <a:t>Clavereau</a:t>
            </a:r>
            <a:r>
              <a:rPr lang="en-US" sz="1400" dirty="0">
                <a:latin typeface="Arial" panose="020B0604020202020204" pitchFamily="34" charset="0"/>
                <a:cs typeface="Arial" panose="020B0604020202020204" pitchFamily="34" charset="0"/>
              </a:rPr>
              <a:t>, M. (2011). Absence: time to tackle the root causes. Retrieved 15th October, 2013 from http://www.hrmagazine.co.uk Dale, M. R. (2005). A Process for Combining Structured Analysis and Object Oriented Design. Retrieved 10th February, 2013 from</a:t>
            </a:r>
          </a:p>
          <a:p>
            <a:r>
              <a:rPr lang="en-US" sz="1400" dirty="0">
                <a:latin typeface="Arial" panose="020B0604020202020204" pitchFamily="34" charset="0"/>
                <a:cs typeface="Arial" panose="020B0604020202020204" pitchFamily="34" charset="0"/>
              </a:rPr>
              <a:t>[5] http://www.dtic.mil/ndia/systems/Rickman2.pdf. Dan, P. and Neil, P. (2005). UML 2.0 in a Nutshell. O'Reilly publication. ISBN: 0-596-00795-7. </a:t>
            </a:r>
            <a:r>
              <a:rPr lang="en-US" sz="1400" dirty="0" err="1">
                <a:latin typeface="Arial" panose="020B0604020202020204" pitchFamily="34" charset="0"/>
                <a:cs typeface="Arial" panose="020B0604020202020204" pitchFamily="34" charset="0"/>
              </a:rPr>
              <a:t>Dubin</a:t>
            </a:r>
            <a:r>
              <a:rPr lang="en-US" sz="1400" dirty="0">
                <a:latin typeface="Arial" panose="020B0604020202020204" pitchFamily="34" charset="0"/>
                <a:cs typeface="Arial" panose="020B0604020202020204" pitchFamily="34" charset="0"/>
              </a:rPr>
              <a:t>, C. (2011). "Biometrics: Hands Down, ID Management".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30th </a:t>
            </a:r>
            <a:r>
              <a:rPr lang="en-US" sz="1400" dirty="0" smtClean="0">
                <a:latin typeface="Arial" panose="020B0604020202020204" pitchFamily="34" charset="0"/>
                <a:cs typeface="Arial" panose="020B0604020202020204" pitchFamily="34" charset="0"/>
              </a:rPr>
              <a:t>March 2013</a:t>
            </a:r>
          </a:p>
          <a:p>
            <a:r>
              <a:rPr lang="en-US" sz="1400" dirty="0" smtClean="0">
                <a:latin typeface="Arial" panose="020B0604020202020204" pitchFamily="34" charset="0"/>
                <a:cs typeface="Arial" panose="020B0604020202020204" pitchFamily="34" charset="0"/>
              </a:rPr>
              <a:t>[6] </a:t>
            </a:r>
            <a:r>
              <a:rPr lang="en-US" sz="1400" dirty="0">
                <a:latin typeface="Arial" panose="020B0604020202020204" pitchFamily="34" charset="0"/>
                <a:cs typeface="Arial" panose="020B0604020202020204" pitchFamily="34" charset="0"/>
              </a:rPr>
              <a:t>http://www.smartcardalliance.org. </a:t>
            </a:r>
            <a:r>
              <a:rPr lang="en-US" sz="1400" dirty="0" err="1">
                <a:latin typeface="Arial" panose="020B0604020202020204" pitchFamily="34" charset="0"/>
                <a:cs typeface="Arial" panose="020B0604020202020204" pitchFamily="34" charset="0"/>
              </a:rPr>
              <a:t>Wayman</a:t>
            </a:r>
            <a:r>
              <a:rPr lang="en-US" sz="1400" dirty="0">
                <a:latin typeface="Arial" panose="020B0604020202020204" pitchFamily="34" charset="0"/>
                <a:cs typeface="Arial" panose="020B0604020202020204" pitchFamily="34" charset="0"/>
              </a:rPr>
              <a:t>, J. L., Jain, A. K., </a:t>
            </a:r>
            <a:r>
              <a:rPr lang="en-US" sz="1400" dirty="0" err="1">
                <a:latin typeface="Arial" panose="020B0604020202020204" pitchFamily="34" charset="0"/>
                <a:cs typeface="Arial" panose="020B0604020202020204" pitchFamily="34" charset="0"/>
              </a:rPr>
              <a:t>Maltoni</a:t>
            </a:r>
            <a:r>
              <a:rPr lang="en-US" sz="1400" dirty="0">
                <a:latin typeface="Arial" panose="020B0604020202020204" pitchFamily="34" charset="0"/>
                <a:cs typeface="Arial" panose="020B0604020202020204" pitchFamily="34" charset="0"/>
              </a:rPr>
              <a:t>, D., and </a:t>
            </a:r>
            <a:r>
              <a:rPr lang="en-US" sz="1400" dirty="0" err="1">
                <a:latin typeface="Arial" panose="020B0604020202020204" pitchFamily="34" charset="0"/>
                <a:cs typeface="Arial" panose="020B0604020202020204" pitchFamily="34" charset="0"/>
              </a:rPr>
              <a:t>Maio</a:t>
            </a:r>
            <a:r>
              <a:rPr lang="en-US" sz="1400" dirty="0">
                <a:latin typeface="Arial" panose="020B0604020202020204" pitchFamily="34" charset="0"/>
                <a:cs typeface="Arial" panose="020B0604020202020204" pitchFamily="34" charset="0"/>
              </a:rPr>
              <a:t>, D. (2005). Biometric Systems: Technology, Design and Performance Evaluation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Attendance Monitoring System Using Biometrics for Security Staff, </a:t>
            </a:r>
            <a:r>
              <a:rPr lang="en-US" sz="1400" dirty="0" err="1">
                <a:latin typeface="Arial" panose="020B0604020202020204" pitchFamily="34" charset="0"/>
                <a:cs typeface="Arial" panose="020B0604020202020204" pitchFamily="34" charset="0"/>
              </a:rPr>
              <a:t>studymode</a:t>
            </a:r>
            <a:r>
              <a:rPr lang="en-US" sz="1400" dirty="0">
                <a:latin typeface="Arial" panose="020B0604020202020204" pitchFamily="34" charset="0"/>
                <a:cs typeface="Arial" panose="020B0604020202020204" pitchFamily="34" charset="0"/>
              </a:rPr>
              <a:t> Inspiring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pic>
        <p:nvPicPr>
          <p:cNvPr id="33" name="Picture 3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593214" y="0"/>
            <a:ext cx="2454842" cy="3346495"/>
          </a:xfrm>
          <a:prstGeom prst="rect">
            <a:avLst/>
          </a:prstGeom>
        </p:spPr>
      </p:pic>
      <p:pic>
        <p:nvPicPr>
          <p:cNvPr id="34" name="Picture 33" descr="C:\Users\Ajmir\Desktop\oracle\attendance sys\poster\workflow.PN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447991" y="7708730"/>
            <a:ext cx="4639204" cy="3878840"/>
          </a:xfrm>
          <a:prstGeom prst="rect">
            <a:avLst/>
          </a:prstGeom>
          <a:noFill/>
          <a:ln>
            <a:noFill/>
          </a:ln>
        </p:spPr>
      </p:pic>
      <p:pic>
        <p:nvPicPr>
          <p:cNvPr id="70" name="Picture 6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187457" y="7628652"/>
            <a:ext cx="4616999" cy="4031206"/>
          </a:xfrm>
          <a:prstGeom prst="rect">
            <a:avLst/>
          </a:prstGeom>
        </p:spPr>
      </p:pic>
      <p:pic>
        <p:nvPicPr>
          <p:cNvPr id="72" name="Picture 7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381171" y="3930807"/>
            <a:ext cx="4575668" cy="2753273"/>
          </a:xfrm>
          <a:prstGeom prst="rect">
            <a:avLst/>
          </a:prstGeom>
        </p:spPr>
      </p:pic>
      <p:sp>
        <p:nvSpPr>
          <p:cNvPr id="81" name="object 22"/>
          <p:cNvSpPr txBox="1"/>
          <p:nvPr/>
        </p:nvSpPr>
        <p:spPr>
          <a:xfrm>
            <a:off x="159156" y="12445822"/>
            <a:ext cx="4584063" cy="2585964"/>
          </a:xfrm>
          <a:prstGeom prst="rect">
            <a:avLst/>
          </a:prstGeom>
          <a:solidFill>
            <a:srgbClr val="E7E6E6"/>
          </a:solidFill>
        </p:spPr>
        <p:txBody>
          <a:bodyPr vert="horz" wrap="square" lIns="0" tIns="635" rIns="0" bIns="0" rtlCol="0">
            <a:spAutoFit/>
          </a:bodyPr>
          <a:lstStyle/>
          <a:p>
            <a:pPr>
              <a:lnSpc>
                <a:spcPct val="100000"/>
              </a:lnSpc>
              <a:spcBef>
                <a:spcPts val="5"/>
              </a:spcBef>
            </a:pPr>
            <a:endParaRPr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Objectives to be achieved from MAAS: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make an efficient biometric based automated attendance system</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make it easy for both students and teachers to know about their attendance.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late coming tendency.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the trouble of manual application system for leave.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wastage of time during manual roll calling system. </a:t>
            </a: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84" name="object 10"/>
          <p:cNvSpPr txBox="1"/>
          <p:nvPr/>
        </p:nvSpPr>
        <p:spPr>
          <a:xfrm>
            <a:off x="10407245" y="11816578"/>
            <a:ext cx="4679950" cy="525785"/>
          </a:xfrm>
          <a:prstGeom prst="rect">
            <a:avLst/>
          </a:prstGeom>
          <a:solidFill>
            <a:schemeClr val="accent1">
              <a:lumMod val="75000"/>
            </a:schemeClr>
          </a:solidFill>
        </p:spPr>
        <p:txBody>
          <a:bodyPr vert="horz" wrap="square" lIns="0" tIns="0" rIns="0" bIns="0" rtlCol="0">
            <a:spAutoFit/>
          </a:bodyPr>
          <a:lstStyle/>
          <a:p>
            <a:pPr marR="323850" algn="ctr">
              <a:lnSpc>
                <a:spcPts val="4115"/>
              </a:lnSpc>
            </a:pPr>
            <a:r>
              <a:rPr lang="en-US" sz="3650" spc="-15" dirty="0" smtClean="0">
                <a:solidFill>
                  <a:srgbClr val="FFFFFF"/>
                </a:solidFill>
                <a:latin typeface="Calibri"/>
                <a:cs typeface="Calibri"/>
              </a:rPr>
              <a:t>DISCUSSION</a:t>
            </a:r>
            <a:endParaRPr sz="3650" dirty="0">
              <a:latin typeface="Calibri"/>
              <a:cs typeface="Calibri"/>
            </a:endParaRPr>
          </a:p>
        </p:txBody>
      </p:sp>
      <p:sp>
        <p:nvSpPr>
          <p:cNvPr id="86" name="object 11"/>
          <p:cNvSpPr/>
          <p:nvPr/>
        </p:nvSpPr>
        <p:spPr>
          <a:xfrm>
            <a:off x="10421931" y="12359280"/>
            <a:ext cx="4665264" cy="2665742"/>
          </a:xfrm>
          <a:custGeom>
            <a:avLst/>
            <a:gdLst/>
            <a:ahLst/>
            <a:cxnLst/>
            <a:rect l="l" t="t" r="r" b="b"/>
            <a:pathLst>
              <a:path w="4679950" h="1801494">
                <a:moveTo>
                  <a:pt x="0" y="1800992"/>
                </a:moveTo>
                <a:lnTo>
                  <a:pt x="4679415" y="1800992"/>
                </a:lnTo>
                <a:lnTo>
                  <a:pt x="4679415" y="0"/>
                </a:lnTo>
                <a:lnTo>
                  <a:pt x="0" y="0"/>
                </a:lnTo>
                <a:lnTo>
                  <a:pt x="0" y="1800992"/>
                </a:lnTo>
                <a:close/>
              </a:path>
            </a:pathLst>
          </a:custGeom>
          <a:solidFill>
            <a:srgbClr val="E7E6E6"/>
          </a:solidFill>
        </p:spPr>
        <p:txBody>
          <a:bodyPr wrap="square" lIns="0" tIns="0" rIns="0" bIns="0" rtlCol="0"/>
          <a:lstStyle/>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system stated above is fingerprint based attendance system. The previous automated system were based on RFID and implementation of this system were in some corporate offices. In spite of having an existing system the new system differ to the previous systems. In </a:t>
            </a:r>
            <a:r>
              <a:rPr lang="en-US" sz="1400" dirty="0" smtClean="0">
                <a:latin typeface="Arial" panose="020B0604020202020204" pitchFamily="34" charset="0"/>
                <a:cs typeface="Arial" panose="020B0604020202020204" pitchFamily="34" charset="0"/>
              </a:rPr>
              <a:t>old RFID based </a:t>
            </a:r>
            <a:r>
              <a:rPr lang="en-US" sz="1400" dirty="0">
                <a:latin typeface="Arial" panose="020B0604020202020204" pitchFamily="34" charset="0"/>
                <a:cs typeface="Arial" panose="020B0604020202020204" pitchFamily="34" charset="0"/>
              </a:rPr>
              <a:t>system, there was a major drawback that a person need to manually </a:t>
            </a:r>
            <a:r>
              <a:rPr lang="en-US" sz="1400" dirty="0" smtClean="0">
                <a:latin typeface="Arial" panose="020B0604020202020204" pitchFamily="34" charset="0"/>
                <a:cs typeface="Arial" panose="020B0604020202020204" pitchFamily="34" charset="0"/>
              </a:rPr>
              <a:t>monitor when a particular ID card is being punched. </a:t>
            </a:r>
            <a:r>
              <a:rPr lang="en-US" sz="1400" dirty="0">
                <a:latin typeface="Arial" panose="020B0604020202020204" pitchFamily="34" charset="0"/>
                <a:cs typeface="Arial" panose="020B0604020202020204" pitchFamily="34" charset="0"/>
              </a:rPr>
              <a:t>Again, time taken by previous systems were more than the new </a:t>
            </a:r>
            <a:r>
              <a:rPr lang="en-US" sz="1400" dirty="0" smtClean="0">
                <a:latin typeface="Arial" panose="020B0604020202020204" pitchFamily="34" charset="0"/>
                <a:cs typeface="Arial" panose="020B0604020202020204" pitchFamily="34" charset="0"/>
              </a:rPr>
              <a:t>one. Unique </a:t>
            </a:r>
            <a:r>
              <a:rPr lang="en-US" sz="1400" dirty="0">
                <a:latin typeface="Arial" panose="020B0604020202020204" pitchFamily="34" charset="0"/>
                <a:cs typeface="Arial" panose="020B0604020202020204" pitchFamily="34" charset="0"/>
              </a:rPr>
              <a:t>feature of MAAS is online application system </a:t>
            </a:r>
            <a:r>
              <a:rPr lang="en-US" sz="1400" dirty="0" smtClean="0">
                <a:latin typeface="Arial" panose="020B0604020202020204" pitchFamily="34" charset="0"/>
                <a:cs typeface="Arial" panose="020B0604020202020204" pitchFamily="34" charset="0"/>
              </a:rPr>
              <a:t>so that student can easily submit their application to the respective teacher.</a:t>
            </a:r>
          </a:p>
        </p:txBody>
      </p:sp>
      <p:graphicFrame>
        <p:nvGraphicFramePr>
          <p:cNvPr id="75" name="Table 74"/>
          <p:cNvGraphicFramePr>
            <a:graphicFrameLocks noGrp="1"/>
          </p:cNvGraphicFramePr>
          <p:nvPr>
            <p:extLst>
              <p:ext uri="{D42A27DB-BD31-4B8C-83A1-F6EECF244321}">
                <p14:modId xmlns:p14="http://schemas.microsoft.com/office/powerpoint/2010/main" xmlns="" val="3544377918"/>
              </p:ext>
            </p:extLst>
          </p:nvPr>
        </p:nvGraphicFramePr>
        <p:xfrm>
          <a:off x="5243819" y="12478999"/>
          <a:ext cx="4646563" cy="2088949"/>
        </p:xfrm>
        <a:graphic>
          <a:graphicData uri="http://schemas.openxmlformats.org/drawingml/2006/table">
            <a:tbl>
              <a:tblPr firstRow="1" firstCol="1" bandRow="1">
                <a:tableStyleId>{5C22544A-7EE6-4342-B048-85BDC9FD1C3A}</a:tableStyleId>
              </a:tblPr>
              <a:tblGrid>
                <a:gridCol w="489505">
                  <a:extLst>
                    <a:ext uri="{9D8B030D-6E8A-4147-A177-3AD203B41FA5}">
                      <a16:colId xmlns:a16="http://schemas.microsoft.com/office/drawing/2014/main" xmlns="" val="864102863"/>
                    </a:ext>
                  </a:extLst>
                </a:gridCol>
                <a:gridCol w="2608038">
                  <a:extLst>
                    <a:ext uri="{9D8B030D-6E8A-4147-A177-3AD203B41FA5}">
                      <a16:colId xmlns:a16="http://schemas.microsoft.com/office/drawing/2014/main" xmlns="" val="3294761275"/>
                    </a:ext>
                  </a:extLst>
                </a:gridCol>
                <a:gridCol w="1549020">
                  <a:extLst>
                    <a:ext uri="{9D8B030D-6E8A-4147-A177-3AD203B41FA5}">
                      <a16:colId xmlns:a16="http://schemas.microsoft.com/office/drawing/2014/main" xmlns="" val="3445773995"/>
                    </a:ext>
                  </a:extLst>
                </a:gridCol>
              </a:tblGrid>
              <a:tr h="594833">
                <a:tc>
                  <a:txBody>
                    <a:bodyPr/>
                    <a:lstStyle/>
                    <a:p>
                      <a:pPr marL="0" marR="0" algn="just">
                        <a:lnSpc>
                          <a:spcPct val="107000"/>
                        </a:lnSpc>
                        <a:spcBef>
                          <a:spcPts val="0"/>
                        </a:spcBef>
                        <a:spcAft>
                          <a:spcPts val="0"/>
                        </a:spcAft>
                      </a:pPr>
                      <a:r>
                        <a:rPr lang="en-US" sz="1400" dirty="0">
                          <a:effectLst/>
                        </a:rPr>
                        <a:t>Ser.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57371068"/>
                  </a:ext>
                </a:extLst>
              </a:tr>
              <a:tr h="297417">
                <a:tc>
                  <a:txBody>
                    <a:bodyPr/>
                    <a:lstStyle/>
                    <a:p>
                      <a:pPr marL="0" marR="0" algn="just">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Cost of 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6700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6170059"/>
                  </a:ext>
                </a:extLst>
              </a:tr>
              <a:tr h="297417">
                <a:tc>
                  <a:txBody>
                    <a:bodyPr/>
                    <a:lstStyle/>
                    <a:p>
                      <a:pPr marL="0" marR="0" algn="just">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Field 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43918908"/>
                  </a:ext>
                </a:extLst>
              </a:tr>
              <a:tr h="594833">
                <a:tc>
                  <a:txBody>
                    <a:bodyPr/>
                    <a:lstStyle/>
                    <a:p>
                      <a:pPr marL="0" marR="0" algn="just">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Typing, Drafting Binding &amp; paper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91899189"/>
                  </a:ext>
                </a:extLst>
              </a:tr>
              <a:tr h="304449">
                <a:tc gridSpan="2">
                  <a:txBody>
                    <a:bodyPr/>
                    <a:lstStyle/>
                    <a:p>
                      <a:pPr marL="0" marR="0" algn="just">
                        <a:lnSpc>
                          <a:spcPct val="107000"/>
                        </a:lnSpc>
                        <a:spcBef>
                          <a:spcPts val="0"/>
                        </a:spcBef>
                        <a:spcAft>
                          <a:spcPts val="0"/>
                        </a:spcAft>
                      </a:pPr>
                      <a:r>
                        <a:rPr lang="en-US" sz="1400" dirty="0">
                          <a:effectLst/>
                        </a:rPr>
                        <a:t> Total Amount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7000"/>
                        </a:lnSpc>
                        <a:spcBef>
                          <a:spcPts val="0"/>
                        </a:spcBef>
                        <a:spcAft>
                          <a:spcPts val="0"/>
                        </a:spcAft>
                      </a:pPr>
                      <a:r>
                        <a:rPr lang="en-US" sz="1400" dirty="0">
                          <a:effectLst/>
                        </a:rPr>
                        <a:t>8200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75778101"/>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157" y="3332534"/>
            <a:ext cx="4568190" cy="606425"/>
          </a:xfrm>
          <a:prstGeom prst="rect">
            <a:avLst/>
          </a:prstGeom>
          <a:solidFill>
            <a:srgbClr val="7030A0"/>
          </a:solidFill>
        </p:spPr>
        <p:txBody>
          <a:bodyPr vert="horz" wrap="square" lIns="0" tIns="0" rIns="0" bIns="0" rtlCol="0">
            <a:spAutoFit/>
          </a:bodyPr>
          <a:lstStyle/>
          <a:p>
            <a:pPr algn="ctr">
              <a:lnSpc>
                <a:spcPts val="4325"/>
              </a:lnSpc>
            </a:pPr>
            <a:r>
              <a:rPr sz="3650" dirty="0">
                <a:solidFill>
                  <a:srgbClr val="FFFFFF"/>
                </a:solidFill>
                <a:latin typeface="Calibri"/>
                <a:cs typeface="Calibri"/>
              </a:rPr>
              <a:t>ABSTRACT</a:t>
            </a:r>
            <a:endParaRPr sz="3650">
              <a:latin typeface="Calibri"/>
              <a:cs typeface="Calibri"/>
            </a:endParaRPr>
          </a:p>
        </p:txBody>
      </p:sp>
      <p:sp>
        <p:nvSpPr>
          <p:cNvPr id="3" name="object 3"/>
          <p:cNvSpPr txBox="1"/>
          <p:nvPr/>
        </p:nvSpPr>
        <p:spPr>
          <a:xfrm>
            <a:off x="177914" y="6942597"/>
            <a:ext cx="4533069" cy="551433"/>
          </a:xfrm>
          <a:prstGeom prst="rect">
            <a:avLst/>
          </a:prstGeom>
          <a:solidFill>
            <a:srgbClr val="7030A0"/>
          </a:solidFill>
        </p:spPr>
        <p:txBody>
          <a:bodyPr vert="horz" wrap="square" lIns="0" tIns="0" rIns="0" bIns="0" rtlCol="0">
            <a:spAutoFit/>
          </a:bodyPr>
          <a:lstStyle/>
          <a:p>
            <a:pPr marL="14604" algn="ctr">
              <a:lnSpc>
                <a:spcPts val="4330"/>
              </a:lnSpc>
            </a:pPr>
            <a:r>
              <a:rPr sz="3650" dirty="0">
                <a:solidFill>
                  <a:srgbClr val="FFFFFF"/>
                </a:solidFill>
                <a:latin typeface="Calibri"/>
                <a:cs typeface="Calibri"/>
              </a:rPr>
              <a:t>INTRODUCTION</a:t>
            </a:r>
            <a:endParaRPr sz="3650" dirty="0">
              <a:latin typeface="Calibri"/>
              <a:cs typeface="Calibri"/>
            </a:endParaRPr>
          </a:p>
        </p:txBody>
      </p:sp>
      <p:sp>
        <p:nvSpPr>
          <p:cNvPr id="4" name="object 4"/>
          <p:cNvSpPr txBox="1"/>
          <p:nvPr/>
        </p:nvSpPr>
        <p:spPr>
          <a:xfrm>
            <a:off x="10388649" y="3324924"/>
            <a:ext cx="4568190" cy="606425"/>
          </a:xfrm>
          <a:prstGeom prst="rect">
            <a:avLst/>
          </a:prstGeom>
          <a:solidFill>
            <a:srgbClr val="7030A0"/>
          </a:solidFill>
        </p:spPr>
        <p:txBody>
          <a:bodyPr vert="horz" wrap="square" lIns="0" tIns="0" rIns="0" bIns="0" rtlCol="0">
            <a:spAutoFit/>
          </a:bodyPr>
          <a:lstStyle/>
          <a:p>
            <a:pPr marL="1177925">
              <a:lnSpc>
                <a:spcPts val="4320"/>
              </a:lnSpc>
            </a:pPr>
            <a:r>
              <a:rPr sz="3650" spc="-35" dirty="0">
                <a:solidFill>
                  <a:srgbClr val="FFFFFF"/>
                </a:solidFill>
                <a:latin typeface="Calibri"/>
                <a:cs typeface="Calibri"/>
              </a:rPr>
              <a:t>PROTOTYPE</a:t>
            </a:r>
            <a:endParaRPr sz="3650" dirty="0">
              <a:latin typeface="Calibri"/>
              <a:cs typeface="Calibri"/>
            </a:endParaRPr>
          </a:p>
        </p:txBody>
      </p:sp>
      <p:sp>
        <p:nvSpPr>
          <p:cNvPr id="6" name="object 6"/>
          <p:cNvSpPr txBox="1"/>
          <p:nvPr/>
        </p:nvSpPr>
        <p:spPr>
          <a:xfrm>
            <a:off x="15475816" y="6942597"/>
            <a:ext cx="4439652" cy="566171"/>
          </a:xfrm>
          <a:prstGeom prst="rect">
            <a:avLst/>
          </a:prstGeom>
          <a:solidFill>
            <a:srgbClr val="7030A0"/>
          </a:solidFill>
        </p:spPr>
        <p:txBody>
          <a:bodyPr vert="horz" wrap="square" lIns="0" tIns="0" rIns="0" bIns="0" rtlCol="0">
            <a:spAutoFit/>
          </a:bodyPr>
          <a:lstStyle/>
          <a:p>
            <a:pPr marR="48260" algn="ctr">
              <a:lnSpc>
                <a:spcPts val="4335"/>
              </a:lnSpc>
            </a:pPr>
            <a:r>
              <a:rPr sz="3650" dirty="0">
                <a:solidFill>
                  <a:srgbClr val="FFFFFF"/>
                </a:solidFill>
                <a:latin typeface="Calibri"/>
                <a:cs typeface="Calibri"/>
              </a:rPr>
              <a:t>FUTURE</a:t>
            </a:r>
            <a:r>
              <a:rPr sz="3650" spc="5" dirty="0">
                <a:solidFill>
                  <a:srgbClr val="FFFFFF"/>
                </a:solidFill>
                <a:latin typeface="Calibri"/>
                <a:cs typeface="Calibri"/>
              </a:rPr>
              <a:t> </a:t>
            </a:r>
            <a:r>
              <a:rPr sz="3650" spc="-10" dirty="0">
                <a:solidFill>
                  <a:srgbClr val="FFFFFF"/>
                </a:solidFill>
                <a:latin typeface="Calibri"/>
                <a:cs typeface="Calibri"/>
              </a:rPr>
              <a:t>WORK</a:t>
            </a:r>
            <a:endParaRPr sz="3650" dirty="0">
              <a:latin typeface="Calibri"/>
              <a:cs typeface="Calibri"/>
            </a:endParaRPr>
          </a:p>
        </p:txBody>
      </p:sp>
      <p:sp>
        <p:nvSpPr>
          <p:cNvPr id="7" name="object 7"/>
          <p:cNvSpPr txBox="1"/>
          <p:nvPr/>
        </p:nvSpPr>
        <p:spPr>
          <a:xfrm>
            <a:off x="159156" y="11807847"/>
            <a:ext cx="4584063" cy="551433"/>
          </a:xfrm>
          <a:prstGeom prst="rect">
            <a:avLst/>
          </a:prstGeom>
          <a:solidFill>
            <a:srgbClr val="7030A0"/>
          </a:solidFill>
        </p:spPr>
        <p:txBody>
          <a:bodyPr vert="horz" wrap="square" lIns="0" tIns="0" rIns="0" bIns="0" rtlCol="0">
            <a:spAutoFit/>
          </a:bodyPr>
          <a:lstStyle/>
          <a:p>
            <a:pPr algn="ctr">
              <a:lnSpc>
                <a:spcPts val="4330"/>
              </a:lnSpc>
            </a:pPr>
            <a:r>
              <a:rPr lang="en-US" sz="3650" dirty="0" smtClean="0">
                <a:solidFill>
                  <a:srgbClr val="FFFFFF"/>
                </a:solidFill>
                <a:latin typeface="Calibri"/>
                <a:cs typeface="Calibri"/>
              </a:rPr>
              <a:t>O</a:t>
            </a:r>
            <a:r>
              <a:rPr sz="3650" dirty="0" smtClean="0">
                <a:solidFill>
                  <a:srgbClr val="FFFFFF"/>
                </a:solidFill>
                <a:latin typeface="Calibri"/>
                <a:cs typeface="Calibri"/>
              </a:rPr>
              <a:t>BJECTIVE</a:t>
            </a:r>
            <a:endParaRPr sz="3650" dirty="0">
              <a:latin typeface="Calibri"/>
              <a:cs typeface="Calibri"/>
            </a:endParaRPr>
          </a:p>
        </p:txBody>
      </p:sp>
      <p:sp>
        <p:nvSpPr>
          <p:cNvPr id="8" name="object 8"/>
          <p:cNvSpPr txBox="1"/>
          <p:nvPr/>
        </p:nvSpPr>
        <p:spPr>
          <a:xfrm>
            <a:off x="5236266" y="6942597"/>
            <a:ext cx="4568190" cy="607695"/>
          </a:xfrm>
          <a:prstGeom prst="rect">
            <a:avLst/>
          </a:prstGeom>
          <a:solidFill>
            <a:srgbClr val="7030A0"/>
          </a:solidFill>
        </p:spPr>
        <p:txBody>
          <a:bodyPr vert="horz" wrap="square" lIns="0" tIns="0" rIns="0" bIns="0" rtlCol="0">
            <a:spAutoFit/>
          </a:bodyPr>
          <a:lstStyle/>
          <a:p>
            <a:pPr marL="45085">
              <a:lnSpc>
                <a:spcPts val="4335"/>
              </a:lnSpc>
            </a:pPr>
            <a:r>
              <a:rPr sz="3650" spc="-15" dirty="0">
                <a:solidFill>
                  <a:srgbClr val="FFFFFF"/>
                </a:solidFill>
                <a:latin typeface="Calibri"/>
                <a:cs typeface="Calibri"/>
              </a:rPr>
              <a:t>SYSTEM</a:t>
            </a:r>
            <a:r>
              <a:rPr sz="3650" spc="-30" dirty="0">
                <a:solidFill>
                  <a:srgbClr val="FFFFFF"/>
                </a:solidFill>
                <a:latin typeface="Calibri"/>
                <a:cs typeface="Calibri"/>
              </a:rPr>
              <a:t> </a:t>
            </a:r>
            <a:r>
              <a:rPr sz="3650" spc="-5" dirty="0">
                <a:solidFill>
                  <a:srgbClr val="FFFFFF"/>
                </a:solidFill>
                <a:latin typeface="Calibri"/>
                <a:cs typeface="Calibri"/>
              </a:rPr>
              <a:t>ARCHITECTURE</a:t>
            </a:r>
            <a:endParaRPr sz="3650" dirty="0">
              <a:latin typeface="Calibri"/>
              <a:cs typeface="Calibri"/>
            </a:endParaRPr>
          </a:p>
        </p:txBody>
      </p:sp>
      <p:sp>
        <p:nvSpPr>
          <p:cNvPr id="9" name="object 9"/>
          <p:cNvSpPr txBox="1"/>
          <p:nvPr/>
        </p:nvSpPr>
        <p:spPr>
          <a:xfrm>
            <a:off x="5243819" y="3317176"/>
            <a:ext cx="4566920" cy="607695"/>
          </a:xfrm>
          <a:prstGeom prst="rect">
            <a:avLst/>
          </a:prstGeom>
          <a:solidFill>
            <a:srgbClr val="7030A0"/>
          </a:solidFill>
        </p:spPr>
        <p:txBody>
          <a:bodyPr vert="horz" wrap="square" lIns="0" tIns="0" rIns="0" bIns="0" rtlCol="0">
            <a:spAutoFit/>
          </a:bodyPr>
          <a:lstStyle/>
          <a:p>
            <a:pPr marR="47625" algn="ctr">
              <a:lnSpc>
                <a:spcPts val="4330"/>
              </a:lnSpc>
            </a:pPr>
            <a:r>
              <a:rPr sz="3650" spc="-45" dirty="0">
                <a:solidFill>
                  <a:srgbClr val="FFFFFF"/>
                </a:solidFill>
                <a:latin typeface="Calibri"/>
                <a:cs typeface="Calibri"/>
              </a:rPr>
              <a:t>FEATURES</a:t>
            </a:r>
            <a:endParaRPr sz="3650" dirty="0">
              <a:latin typeface="Calibri"/>
              <a:cs typeface="Calibri"/>
            </a:endParaRPr>
          </a:p>
        </p:txBody>
      </p:sp>
      <p:sp>
        <p:nvSpPr>
          <p:cNvPr id="10" name="object 10"/>
          <p:cNvSpPr txBox="1"/>
          <p:nvPr/>
        </p:nvSpPr>
        <p:spPr>
          <a:xfrm>
            <a:off x="5259922" y="11816578"/>
            <a:ext cx="4679950" cy="606425"/>
          </a:xfrm>
          <a:prstGeom prst="rect">
            <a:avLst/>
          </a:prstGeom>
          <a:solidFill>
            <a:srgbClr val="7030A0"/>
          </a:solidFill>
        </p:spPr>
        <p:txBody>
          <a:bodyPr vert="horz" wrap="square" lIns="0" tIns="0" rIns="0" bIns="0" rtlCol="0">
            <a:spAutoFit/>
          </a:bodyPr>
          <a:lstStyle/>
          <a:p>
            <a:pPr marR="323850" algn="ctr">
              <a:lnSpc>
                <a:spcPts val="4115"/>
              </a:lnSpc>
            </a:pPr>
            <a:r>
              <a:rPr sz="3650" spc="-15" dirty="0">
                <a:solidFill>
                  <a:srgbClr val="FFFFFF"/>
                </a:solidFill>
                <a:latin typeface="Calibri"/>
                <a:cs typeface="Calibri"/>
              </a:rPr>
              <a:t>COST </a:t>
            </a:r>
            <a:r>
              <a:rPr sz="3650" spc="-40" dirty="0">
                <a:solidFill>
                  <a:srgbClr val="FFFFFF"/>
                </a:solidFill>
                <a:latin typeface="Calibri"/>
                <a:cs typeface="Calibri"/>
              </a:rPr>
              <a:t>ANALYSIS</a:t>
            </a:r>
            <a:endParaRPr sz="3650" dirty="0">
              <a:latin typeface="Calibri"/>
              <a:cs typeface="Calibri"/>
            </a:endParaRPr>
          </a:p>
        </p:txBody>
      </p:sp>
      <p:sp>
        <p:nvSpPr>
          <p:cNvPr id="11" name="object 11"/>
          <p:cNvSpPr/>
          <p:nvPr/>
        </p:nvSpPr>
        <p:spPr>
          <a:xfrm>
            <a:off x="5243819" y="12445402"/>
            <a:ext cx="4679950" cy="2579620"/>
          </a:xfrm>
          <a:custGeom>
            <a:avLst/>
            <a:gdLst/>
            <a:ahLst/>
            <a:cxnLst/>
            <a:rect l="l" t="t" r="r" b="b"/>
            <a:pathLst>
              <a:path w="4679950" h="1801494">
                <a:moveTo>
                  <a:pt x="0" y="1800992"/>
                </a:moveTo>
                <a:lnTo>
                  <a:pt x="4679415" y="1800992"/>
                </a:lnTo>
                <a:lnTo>
                  <a:pt x="4679415" y="0"/>
                </a:lnTo>
                <a:lnTo>
                  <a:pt x="0" y="0"/>
                </a:lnTo>
                <a:lnTo>
                  <a:pt x="0" y="1800992"/>
                </a:lnTo>
                <a:close/>
              </a:path>
            </a:pathLst>
          </a:custGeom>
          <a:solidFill>
            <a:srgbClr val="E7E6E6"/>
          </a:solidFill>
        </p:spPr>
        <p:txBody>
          <a:bodyPr wrap="square" lIns="0" tIns="0" rIns="0" bIns="0" rtlCol="0"/>
          <a:lstStyle/>
          <a:p>
            <a:endParaRPr dirty="0"/>
          </a:p>
        </p:txBody>
      </p:sp>
      <p:sp>
        <p:nvSpPr>
          <p:cNvPr id="12" name="object 12"/>
          <p:cNvSpPr txBox="1"/>
          <p:nvPr/>
        </p:nvSpPr>
        <p:spPr>
          <a:xfrm>
            <a:off x="5377439" y="13389703"/>
            <a:ext cx="41275" cy="163830"/>
          </a:xfrm>
          <a:prstGeom prst="rect">
            <a:avLst/>
          </a:prstGeom>
        </p:spPr>
        <p:txBody>
          <a:bodyPr vert="horz" wrap="square" lIns="0" tIns="0" rIns="0" bIns="0" rtlCol="0">
            <a:spAutoFit/>
          </a:bodyPr>
          <a:lstStyle/>
          <a:p>
            <a:pPr>
              <a:lnSpc>
                <a:spcPts val="1215"/>
              </a:lnSpc>
            </a:pPr>
            <a:r>
              <a:rPr sz="1250" spc="5" dirty="0">
                <a:latin typeface="Calibri"/>
                <a:cs typeface="Calibri"/>
              </a:rPr>
              <a:t>.</a:t>
            </a:r>
            <a:endParaRPr sz="1250">
              <a:latin typeface="Calibri"/>
              <a:cs typeface="Calibri"/>
            </a:endParaRPr>
          </a:p>
        </p:txBody>
      </p:sp>
      <p:sp>
        <p:nvSpPr>
          <p:cNvPr id="13" name="object 13"/>
          <p:cNvSpPr txBox="1"/>
          <p:nvPr/>
        </p:nvSpPr>
        <p:spPr>
          <a:xfrm>
            <a:off x="15509475" y="3317176"/>
            <a:ext cx="4425950" cy="551433"/>
          </a:xfrm>
          <a:prstGeom prst="rect">
            <a:avLst/>
          </a:prstGeom>
          <a:solidFill>
            <a:srgbClr val="7030A0"/>
          </a:solidFill>
        </p:spPr>
        <p:txBody>
          <a:bodyPr vert="horz" wrap="square" lIns="0" tIns="0" rIns="0" bIns="0" rtlCol="0">
            <a:spAutoFit/>
          </a:bodyPr>
          <a:lstStyle/>
          <a:p>
            <a:pPr marL="943610">
              <a:lnSpc>
                <a:spcPts val="4330"/>
              </a:lnSpc>
            </a:pPr>
            <a:r>
              <a:rPr sz="3650" spc="-10" dirty="0">
                <a:solidFill>
                  <a:srgbClr val="FFFFFF"/>
                </a:solidFill>
                <a:latin typeface="Calibri"/>
                <a:cs typeface="Calibri"/>
              </a:rPr>
              <a:t>CONCLUSION</a:t>
            </a:r>
            <a:endParaRPr sz="3650" dirty="0">
              <a:latin typeface="Calibri"/>
              <a:cs typeface="Calibri"/>
            </a:endParaRPr>
          </a:p>
        </p:txBody>
      </p:sp>
      <p:sp>
        <p:nvSpPr>
          <p:cNvPr id="14" name="object 14"/>
          <p:cNvSpPr/>
          <p:nvPr/>
        </p:nvSpPr>
        <p:spPr>
          <a:xfrm>
            <a:off x="15475816" y="7525657"/>
            <a:ext cx="4438650" cy="2055139"/>
          </a:xfrm>
          <a:custGeom>
            <a:avLst/>
            <a:gdLst/>
            <a:ahLst/>
            <a:cxnLst/>
            <a:rect l="l" t="t" r="r" b="b"/>
            <a:pathLst>
              <a:path w="4466590" h="3638550">
                <a:moveTo>
                  <a:pt x="0" y="3638283"/>
                </a:moveTo>
                <a:lnTo>
                  <a:pt x="4465998" y="3638283"/>
                </a:lnTo>
                <a:lnTo>
                  <a:pt x="4465998" y="0"/>
                </a:lnTo>
                <a:lnTo>
                  <a:pt x="0" y="0"/>
                </a:lnTo>
                <a:lnTo>
                  <a:pt x="0" y="3638283"/>
                </a:lnTo>
                <a:close/>
              </a:path>
            </a:pathLst>
          </a:custGeom>
          <a:solidFill>
            <a:srgbClr val="E7E6E6"/>
          </a:solidFill>
        </p:spPr>
        <p:txBody>
          <a:bodyPr wrap="square" lIns="0" tIns="0" rIns="0" bIns="0" rtlCol="0"/>
          <a:lstStyle/>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future extent of MAAS is to implement door locking system along with automated biometric attendance. The minor cases of failures and errors encountered in the system. These problems can be addressed by implementing door locking system. For implementing this extension with the existing system, proper feasibility analysis must need to be done so that the extended system become time efficient as well as </a:t>
            </a:r>
            <a:r>
              <a:rPr lang="en-US" sz="1400" dirty="0" smtClean="0">
                <a:latin typeface="Arial" panose="020B0604020202020204" pitchFamily="34" charset="0"/>
                <a:cs typeface="Arial" panose="020B0604020202020204" pitchFamily="34" charset="0"/>
              </a:rPr>
              <a:t>secured</a:t>
            </a:r>
          </a:p>
          <a:p>
            <a:endParaRPr lang="en-US" sz="1400" dirty="0">
              <a:latin typeface="Arial" panose="020B0604020202020204" pitchFamily="34" charset="0"/>
              <a:cs typeface="Arial" panose="020B0604020202020204" pitchFamily="34" charset="0"/>
            </a:endParaRPr>
          </a:p>
        </p:txBody>
      </p:sp>
      <p:sp>
        <p:nvSpPr>
          <p:cNvPr id="15" name="object 15"/>
          <p:cNvSpPr txBox="1"/>
          <p:nvPr/>
        </p:nvSpPr>
        <p:spPr>
          <a:xfrm>
            <a:off x="10445689" y="6894145"/>
            <a:ext cx="4511150" cy="525785"/>
          </a:xfrm>
          <a:prstGeom prst="rect">
            <a:avLst/>
          </a:prstGeom>
          <a:solidFill>
            <a:srgbClr val="7030A0"/>
          </a:solidFill>
        </p:spPr>
        <p:txBody>
          <a:bodyPr vert="horz" wrap="square" lIns="0" tIns="0" rIns="0" bIns="0" rtlCol="0">
            <a:spAutoFit/>
          </a:bodyPr>
          <a:lstStyle/>
          <a:p>
            <a:pPr marL="1067435">
              <a:lnSpc>
                <a:spcPts val="4115"/>
              </a:lnSpc>
            </a:pPr>
            <a:r>
              <a:rPr sz="3650" spc="-10" dirty="0">
                <a:solidFill>
                  <a:srgbClr val="FFFFFF"/>
                </a:solidFill>
                <a:latin typeface="Calibri"/>
                <a:cs typeface="Calibri"/>
              </a:rPr>
              <a:t>WORK</a:t>
            </a:r>
            <a:r>
              <a:rPr sz="3650" spc="15" dirty="0">
                <a:solidFill>
                  <a:srgbClr val="FFFFFF"/>
                </a:solidFill>
                <a:latin typeface="Calibri"/>
                <a:cs typeface="Calibri"/>
              </a:rPr>
              <a:t> </a:t>
            </a:r>
            <a:r>
              <a:rPr sz="3650" spc="-30" dirty="0">
                <a:solidFill>
                  <a:srgbClr val="FFFFFF"/>
                </a:solidFill>
                <a:latin typeface="Calibri"/>
                <a:cs typeface="Calibri"/>
              </a:rPr>
              <a:t>FLOW</a:t>
            </a:r>
            <a:endParaRPr sz="3650" dirty="0">
              <a:latin typeface="Calibri"/>
              <a:cs typeface="Calibri"/>
            </a:endParaRPr>
          </a:p>
        </p:txBody>
      </p:sp>
      <p:sp>
        <p:nvSpPr>
          <p:cNvPr id="16" name="object 16"/>
          <p:cNvSpPr txBox="1"/>
          <p:nvPr/>
        </p:nvSpPr>
        <p:spPr>
          <a:xfrm>
            <a:off x="15479177" y="9674362"/>
            <a:ext cx="4438650" cy="607695"/>
          </a:xfrm>
          <a:prstGeom prst="rect">
            <a:avLst/>
          </a:prstGeom>
          <a:solidFill>
            <a:srgbClr val="7030A0"/>
          </a:solidFill>
        </p:spPr>
        <p:txBody>
          <a:bodyPr vert="horz" wrap="square" lIns="0" tIns="0" rIns="0" bIns="0" rtlCol="0">
            <a:spAutoFit/>
          </a:bodyPr>
          <a:lstStyle/>
          <a:p>
            <a:pPr marL="991235">
              <a:lnSpc>
                <a:spcPts val="4335"/>
              </a:lnSpc>
            </a:pPr>
            <a:r>
              <a:rPr sz="3650" dirty="0">
                <a:solidFill>
                  <a:srgbClr val="FFFFFF"/>
                </a:solidFill>
                <a:latin typeface="Calibri"/>
                <a:cs typeface="Calibri"/>
              </a:rPr>
              <a:t>REFERENCES</a:t>
            </a:r>
            <a:endParaRPr sz="3650" dirty="0">
              <a:latin typeface="Calibri"/>
              <a:cs typeface="Calibri"/>
            </a:endParaRPr>
          </a:p>
        </p:txBody>
      </p:sp>
      <p:sp>
        <p:nvSpPr>
          <p:cNvPr id="17" name="object 17"/>
          <p:cNvSpPr txBox="1"/>
          <p:nvPr/>
        </p:nvSpPr>
        <p:spPr>
          <a:xfrm>
            <a:off x="5293748" y="14612746"/>
            <a:ext cx="1899920" cy="234950"/>
          </a:xfrm>
          <a:prstGeom prst="rect">
            <a:avLst/>
          </a:prstGeom>
        </p:spPr>
        <p:txBody>
          <a:bodyPr vert="horz" wrap="square" lIns="0" tIns="15875" rIns="0" bIns="0" rtlCol="0">
            <a:spAutoFit/>
          </a:bodyPr>
          <a:lstStyle/>
          <a:p>
            <a:pPr>
              <a:lnSpc>
                <a:spcPct val="100000"/>
              </a:lnSpc>
              <a:spcBef>
                <a:spcPts val="125"/>
              </a:spcBef>
            </a:pPr>
            <a:r>
              <a:rPr sz="1350" spc="-15" dirty="0">
                <a:latin typeface="Calibri"/>
                <a:cs typeface="Calibri"/>
              </a:rPr>
              <a:t>Table </a:t>
            </a:r>
            <a:r>
              <a:rPr sz="1350" spc="5" dirty="0">
                <a:latin typeface="Calibri"/>
                <a:cs typeface="Calibri"/>
              </a:rPr>
              <a:t>1: Cost </a:t>
            </a:r>
            <a:r>
              <a:rPr sz="1350" spc="-10" dirty="0">
                <a:latin typeface="Calibri"/>
                <a:cs typeface="Calibri"/>
              </a:rPr>
              <a:t>for</a:t>
            </a:r>
            <a:r>
              <a:rPr sz="1350" spc="-35" dirty="0">
                <a:latin typeface="Calibri"/>
                <a:cs typeface="Calibri"/>
              </a:rPr>
              <a:t> </a:t>
            </a:r>
            <a:r>
              <a:rPr sz="1350" spc="5" dirty="0">
                <a:latin typeface="Calibri"/>
                <a:cs typeface="Calibri"/>
              </a:rPr>
              <a:t>prototype</a:t>
            </a:r>
            <a:endParaRPr sz="1350" dirty="0">
              <a:latin typeface="Calibri"/>
              <a:cs typeface="Calibri"/>
            </a:endParaRPr>
          </a:p>
        </p:txBody>
      </p:sp>
      <p:sp>
        <p:nvSpPr>
          <p:cNvPr id="20" name="object 20"/>
          <p:cNvSpPr txBox="1"/>
          <p:nvPr/>
        </p:nvSpPr>
        <p:spPr>
          <a:xfrm>
            <a:off x="159157" y="3938449"/>
            <a:ext cx="4568190" cy="2806538"/>
          </a:xfrm>
          <a:prstGeom prst="rect">
            <a:avLst/>
          </a:prstGeom>
          <a:solidFill>
            <a:srgbClr val="E7E6E6"/>
          </a:solidFill>
        </p:spPr>
        <p:txBody>
          <a:bodyPr vert="horz" wrap="square" lIns="0" tIns="5715" rIns="0" bIns="0" rtlCol="0">
            <a:spAutoFit/>
          </a:bodyPr>
          <a:lstStyle/>
          <a:p>
            <a:pPr>
              <a:lnSpc>
                <a:spcPct val="100000"/>
              </a:lnSpc>
              <a:spcBef>
                <a:spcPts val="45"/>
              </a:spcBef>
            </a:pPr>
            <a:endParaRPr sz="1400" dirty="0">
              <a:latin typeface="Times New Roman"/>
              <a:cs typeface="Times New Roman"/>
            </a:endParaRPr>
          </a:p>
          <a:p>
            <a:pPr marL="83820" marR="106680" algn="just">
              <a:lnSpc>
                <a:spcPct val="100000"/>
              </a:lnSpc>
              <a:spcBef>
                <a:spcPts val="5"/>
              </a:spcBef>
            </a:pPr>
            <a:r>
              <a:rPr lang="en-US" sz="1400" spc="-20" dirty="0">
                <a:latin typeface="Arial" panose="020B0604020202020204" pitchFamily="34" charset="0"/>
                <a:cs typeface="Arial" panose="020B0604020202020204" pitchFamily="34" charset="0"/>
              </a:rPr>
              <a:t>The aim of the project is to ensure attendance automatically by using bio-metric (fingerprint) technology. Before entering into a class student will complete fool-proof bio-metric verification which will mark them present in the attendance sheet automatically. So this will save time wasted in calling out names. A web based platform is used on this project where a teacher and students can see the attendance record (percentage, fine, eligibility for exam etc.) from this platform based on accessibility. Proxy, skipping classes &amp; late coming will be handled using sensors so it will keep track of the valid attendance records.</a:t>
            </a:r>
            <a:endParaRPr sz="1400" dirty="0">
              <a:latin typeface="Arial" panose="020B0604020202020204" pitchFamily="34" charset="0"/>
              <a:cs typeface="Arial" panose="020B0604020202020204" pitchFamily="34" charset="0"/>
            </a:endParaRPr>
          </a:p>
        </p:txBody>
      </p:sp>
      <p:sp>
        <p:nvSpPr>
          <p:cNvPr id="21" name="object 21"/>
          <p:cNvSpPr txBox="1"/>
          <p:nvPr/>
        </p:nvSpPr>
        <p:spPr>
          <a:xfrm>
            <a:off x="177914" y="7494030"/>
            <a:ext cx="4549433" cy="4093428"/>
          </a:xfrm>
          <a:prstGeom prst="rect">
            <a:avLst/>
          </a:prstGeom>
          <a:solidFill>
            <a:srgbClr val="E7E6E6"/>
          </a:solidFill>
        </p:spPr>
        <p:txBody>
          <a:bodyPr vert="horz" wrap="square" lIns="0" tIns="0" rIns="0" bIns="0" rtlCol="0">
            <a:spAutoFit/>
          </a:bodyPr>
          <a:lstStyle/>
          <a:p>
            <a:pPr>
              <a:lnSpc>
                <a:spcPct val="100000"/>
              </a:lnSpc>
            </a:pPr>
            <a:endParaRPr sz="1400" dirty="0">
              <a:latin typeface="Times New Roman"/>
              <a:cs typeface="Times New Roman"/>
            </a:endParaRPr>
          </a:p>
          <a:p>
            <a:pPr marL="46355" marR="65405" algn="just">
              <a:lnSpc>
                <a:spcPct val="100000"/>
              </a:lnSpc>
            </a:pPr>
            <a:r>
              <a:rPr lang="en-US" sz="1400" spc="-5" dirty="0" smtClean="0">
                <a:latin typeface="Arial" panose="020B0604020202020204" pitchFamily="34" charset="0"/>
                <a:cs typeface="Arial" panose="020B0604020202020204" pitchFamily="34" charset="0"/>
              </a:rPr>
              <a:t>Attendance </a:t>
            </a:r>
            <a:r>
              <a:rPr lang="en-US" sz="1400" spc="-5" dirty="0">
                <a:latin typeface="Arial" panose="020B0604020202020204" pitchFamily="34" charset="0"/>
                <a:cs typeface="Arial" panose="020B0604020202020204" pitchFamily="34" charset="0"/>
              </a:rPr>
              <a:t>record means a summary of the pupil's attendance during the period to which the information relates, showing the total number of possible attendances and the total number of unauthorized absences. Nowadays attendance is ensured by calling out the names which is more time consuming. Moreover sometimes it is tough for a teacher to prevent proxy and identify whether someone is entering late in the classroom or leaving the class before the finishing time. Automatic attendance system will ensure attendance each time a class starts and proxy is impossible as the attendance will count through biometric verification. Teacher is authorized to edit the attendance. So this platform will handle attendance related task automatically after ending of each class and total attendance record after each term for the teacher and as well as for students which will decrease attendance related complexity</a:t>
            </a:r>
            <a:endParaRPr sz="1400" dirty="0">
              <a:latin typeface="Arial" panose="020B0604020202020204" pitchFamily="34" charset="0"/>
              <a:cs typeface="Arial" panose="020B0604020202020204" pitchFamily="34" charset="0"/>
            </a:endParaRPr>
          </a:p>
        </p:txBody>
      </p:sp>
      <p:sp>
        <p:nvSpPr>
          <p:cNvPr id="22" name="object 22"/>
          <p:cNvSpPr txBox="1"/>
          <p:nvPr/>
        </p:nvSpPr>
        <p:spPr>
          <a:xfrm>
            <a:off x="159156" y="12359700"/>
            <a:ext cx="4584063" cy="2370521"/>
          </a:xfrm>
          <a:prstGeom prst="rect">
            <a:avLst/>
          </a:prstGeom>
          <a:solidFill>
            <a:srgbClr val="E7E6E6"/>
          </a:solidFill>
        </p:spPr>
        <p:txBody>
          <a:bodyPr vert="horz" wrap="square" lIns="0" tIns="635" rIns="0" bIns="0" rtlCol="0">
            <a:spAutoFit/>
          </a:bodyPr>
          <a:lstStyle/>
          <a:p>
            <a:pPr>
              <a:lnSpc>
                <a:spcPct val="100000"/>
              </a:lnSpc>
              <a:spcBef>
                <a:spcPts val="5"/>
              </a:spcBef>
            </a:pPr>
            <a:endParaRPr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Objectives to be achieved from MAAS: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ensure maximum secure attendance by biometrics technology.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make it easy for both students and teachers to know about their attendance.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late coming tendency.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the trouble of manual application system for leave.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wastage of time during manual roll calling system. </a:t>
            </a:r>
          </a:p>
        </p:txBody>
      </p:sp>
      <p:sp>
        <p:nvSpPr>
          <p:cNvPr id="23" name="object 23"/>
          <p:cNvSpPr txBox="1"/>
          <p:nvPr/>
        </p:nvSpPr>
        <p:spPr>
          <a:xfrm>
            <a:off x="5250101" y="3931349"/>
            <a:ext cx="4554355" cy="2757806"/>
          </a:xfrm>
          <a:prstGeom prst="rect">
            <a:avLst/>
          </a:prstGeom>
          <a:solidFill>
            <a:srgbClr val="E7E6E6"/>
          </a:solidFill>
        </p:spPr>
        <p:txBody>
          <a:bodyPr vert="horz" wrap="square" lIns="0" tIns="201295" rIns="0" bIns="0" rtlCol="0">
            <a:spAutoFit/>
          </a:bodyPr>
          <a:lstStyle/>
          <a:p>
            <a:pPr marL="144780" indent="-132080">
              <a:lnSpc>
                <a:spcPct val="100000"/>
              </a:lnSpc>
              <a:spcBef>
                <a:spcPts val="880"/>
              </a:spcBef>
              <a:buFont typeface="Wingdings"/>
              <a:buChar char=""/>
              <a:tabLst>
                <a:tab pos="145415" algn="l"/>
              </a:tabLst>
            </a:pPr>
            <a:r>
              <a:rPr lang="en-US" sz="1400" spc="-5" dirty="0" smtClean="0">
                <a:latin typeface="Arial" panose="020B0604020202020204" pitchFamily="34" charset="0"/>
                <a:cs typeface="Arial" panose="020B0604020202020204" pitchFamily="34" charset="0"/>
              </a:rPr>
              <a:t>Biometric based automated attendance for each class.</a:t>
            </a:r>
            <a:endParaRPr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spc="-80" dirty="0" smtClean="0">
                <a:latin typeface="Arial" panose="020B0604020202020204" pitchFamily="34" charset="0"/>
                <a:cs typeface="Arial" panose="020B0604020202020204" pitchFamily="34" charset="0"/>
              </a:rPr>
              <a:t>Storing data in a real time cloud based database.</a:t>
            </a:r>
          </a:p>
          <a:p>
            <a:pPr marL="158750" indent="-132080">
              <a:lnSpc>
                <a:spcPct val="100000"/>
              </a:lnSpc>
              <a:spcBef>
                <a:spcPts val="760"/>
              </a:spcBef>
              <a:buFont typeface="Wingdings"/>
              <a:buChar char=""/>
              <a:tabLst>
                <a:tab pos="159385" algn="l"/>
              </a:tabLst>
            </a:pPr>
            <a:r>
              <a:rPr lang="en-US" sz="1400" spc="-80" dirty="0" smtClean="0">
                <a:latin typeface="Arial" panose="020B0604020202020204" pitchFamily="34" charset="0"/>
                <a:cs typeface="Arial" panose="020B0604020202020204" pitchFamily="34" charset="0"/>
              </a:rPr>
              <a:t>Online application system.</a:t>
            </a:r>
            <a:endParaRPr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spc="-5" dirty="0" smtClean="0">
                <a:latin typeface="Arial" panose="020B0604020202020204" pitchFamily="34" charset="0"/>
                <a:cs typeface="Arial" panose="020B0604020202020204" pitchFamily="34" charset="0"/>
              </a:rPr>
              <a:t>Real time report generation. </a:t>
            </a:r>
            <a:r>
              <a:rPr lang="en-US" sz="1400" i="1" spc="-5" dirty="0" smtClean="0">
                <a:latin typeface="Arial" panose="020B0604020202020204" pitchFamily="34" charset="0"/>
                <a:cs typeface="Arial" panose="020B0604020202020204" pitchFamily="34" charset="0"/>
              </a:rPr>
              <a:t> </a:t>
            </a:r>
          </a:p>
          <a:p>
            <a:pPr marL="158750" indent="-132080">
              <a:lnSpc>
                <a:spcPct val="100000"/>
              </a:lnSpc>
              <a:spcBef>
                <a:spcPts val="760"/>
              </a:spcBef>
              <a:buFont typeface="Wingdings"/>
              <a:buChar char=""/>
              <a:tabLst>
                <a:tab pos="159385" algn="l"/>
              </a:tabLst>
            </a:pPr>
            <a:r>
              <a:rPr lang="en-US" sz="1400" spc="-5" dirty="0" smtClean="0">
                <a:latin typeface="Arial" panose="020B0604020202020204" pitchFamily="34" charset="0"/>
                <a:cs typeface="Arial" panose="020B0604020202020204" pitchFamily="34" charset="0"/>
              </a:rPr>
              <a:t>Course wise fine and eligible student list generation.</a:t>
            </a:r>
            <a:endParaRPr lang="en-US" sz="1400" dirty="0">
              <a:latin typeface="Arial" panose="020B0604020202020204" pitchFamily="34" charset="0"/>
              <a:cs typeface="Arial" panose="020B0604020202020204" pitchFamily="34" charset="0"/>
            </a:endParaRPr>
          </a:p>
          <a:p>
            <a:pPr marL="158750" indent="-132080">
              <a:lnSpc>
                <a:spcPct val="100000"/>
              </a:lnSpc>
              <a:spcBef>
                <a:spcPts val="760"/>
              </a:spcBef>
              <a:buFont typeface="Wingdings"/>
              <a:buChar char=""/>
              <a:tabLst>
                <a:tab pos="159385" algn="l"/>
              </a:tabLst>
            </a:pPr>
            <a:r>
              <a:rPr lang="en-US" sz="1400" dirty="0" smtClean="0">
                <a:latin typeface="Arial" panose="020B0604020202020204" pitchFamily="34" charset="0"/>
                <a:cs typeface="Arial" panose="020B0604020202020204" pitchFamily="34" charset="0"/>
              </a:rPr>
              <a:t>Personal and class wise real time statistics generation. </a:t>
            </a:r>
          </a:p>
          <a:p>
            <a:pPr marL="158750" indent="-132080">
              <a:lnSpc>
                <a:spcPct val="100000"/>
              </a:lnSpc>
              <a:spcBef>
                <a:spcPts val="760"/>
              </a:spcBef>
              <a:buFont typeface="Wingdings"/>
              <a:buChar char=""/>
              <a:tabLst>
                <a:tab pos="159385" algn="l"/>
              </a:tabLst>
            </a:pPr>
            <a:r>
              <a:rPr lang="en-US" sz="1400" dirty="0" smtClean="0">
                <a:latin typeface="Arial" panose="020B0604020202020204" pitchFamily="34" charset="0"/>
                <a:cs typeface="Arial" panose="020B0604020202020204" pitchFamily="34" charset="0"/>
              </a:rPr>
              <a:t>Personal profile for each student, teacher and admin personals and access to data through their respective panels.</a:t>
            </a:r>
          </a:p>
        </p:txBody>
      </p:sp>
      <p:sp>
        <p:nvSpPr>
          <p:cNvPr id="28" name="object 28"/>
          <p:cNvSpPr txBox="1"/>
          <p:nvPr/>
        </p:nvSpPr>
        <p:spPr>
          <a:xfrm>
            <a:off x="15509475" y="3883317"/>
            <a:ext cx="4425950" cy="2799751"/>
          </a:xfrm>
          <a:prstGeom prst="rect">
            <a:avLst/>
          </a:prstGeom>
          <a:solidFill>
            <a:srgbClr val="E7E6E6"/>
          </a:solidFill>
        </p:spPr>
        <p:txBody>
          <a:bodyPr vert="horz" wrap="square" lIns="0" tIns="1270" rIns="0" bIns="0" rtlCol="0">
            <a:spAutoFit/>
          </a:bodyPr>
          <a:lstStyle/>
          <a:p>
            <a:pPr>
              <a:lnSpc>
                <a:spcPct val="100000"/>
              </a:lnSpc>
              <a:spcBef>
                <a:spcPts val="10"/>
              </a:spcBef>
            </a:pPr>
            <a:endParaRPr sz="1650" dirty="0" smtClean="0">
              <a:latin typeface="Times New Roman"/>
              <a:cs typeface="Times New Roman"/>
            </a:endParaRPr>
          </a:p>
          <a:p>
            <a:pPr marL="29209" marR="145415">
              <a:lnSpc>
                <a:spcPts val="1620"/>
              </a:lnSpc>
              <a:tabLst>
                <a:tab pos="534670" algn="l"/>
                <a:tab pos="774065" algn="l"/>
                <a:tab pos="798195" algn="l"/>
                <a:tab pos="859155" algn="l"/>
                <a:tab pos="1217295" algn="l"/>
                <a:tab pos="1336675" algn="l"/>
                <a:tab pos="1377315" algn="l"/>
                <a:tab pos="1450975" algn="l"/>
                <a:tab pos="1543050" algn="l"/>
                <a:tab pos="2046605" algn="l"/>
                <a:tab pos="2096135" algn="l"/>
                <a:tab pos="2243455" algn="l"/>
                <a:tab pos="2271395" algn="l"/>
                <a:tab pos="2362200" algn="l"/>
                <a:tab pos="2421890" algn="l"/>
                <a:tab pos="2550160" algn="l"/>
                <a:tab pos="2854960" algn="l"/>
                <a:tab pos="3111500" algn="l"/>
                <a:tab pos="3242945" algn="l"/>
                <a:tab pos="3332479" algn="l"/>
                <a:tab pos="3677285" algn="l"/>
                <a:tab pos="3747135" algn="l"/>
              </a:tabLst>
            </a:pPr>
            <a:r>
              <a:rPr lang="en-US" sz="1400" dirty="0">
                <a:latin typeface="Arial" panose="020B0604020202020204" pitchFamily="34" charset="0"/>
                <a:cs typeface="Arial" panose="020B0604020202020204" pitchFamily="34" charset="0"/>
              </a:rPr>
              <a:t>Mist Automated Attendance System (MAAS) is more precise and accurate with the attendance comparing with the </a:t>
            </a:r>
            <a:r>
              <a:rPr lang="en-US" sz="1400" dirty="0" smtClean="0">
                <a:latin typeface="Arial" panose="020B0604020202020204" pitchFamily="34" charset="0"/>
                <a:cs typeface="Arial" panose="020B0604020202020204" pitchFamily="34" charset="0"/>
              </a:rPr>
              <a:t>previous manual system .</a:t>
            </a:r>
            <a:r>
              <a:rPr lang="en-US" dirty="0"/>
              <a:t> </a:t>
            </a:r>
            <a:r>
              <a:rPr lang="en-US" sz="1400" dirty="0">
                <a:latin typeface="Arial" panose="020B0604020202020204" pitchFamily="34" charset="0"/>
                <a:cs typeface="Arial" panose="020B0604020202020204" pitchFamily="34" charset="0"/>
              </a:rPr>
              <a:t>is a generalized system for making the attendance taking process automated. MAAS provides flexibility to the stakeholder’s preference. It also minimizes physical report and handling cases affiliated to the institution. The system is more transparent to all side of the users including: teacher, student and admin personals. As per implementation of the system we will be preferring MAAS should be easily applicable for any </a:t>
            </a:r>
            <a:r>
              <a:rPr lang="en-US" sz="1400" dirty="0" smtClean="0">
                <a:latin typeface="Arial" panose="020B0604020202020204" pitchFamily="34" charset="0"/>
                <a:cs typeface="Arial" panose="020B0604020202020204" pitchFamily="34" charset="0"/>
              </a:rPr>
              <a:t>institution</a:t>
            </a:r>
            <a:endParaRPr lang="en-US" sz="1400" dirty="0"/>
          </a:p>
        </p:txBody>
      </p:sp>
      <p:sp>
        <p:nvSpPr>
          <p:cNvPr id="29" name="object 29"/>
          <p:cNvSpPr txBox="1"/>
          <p:nvPr/>
        </p:nvSpPr>
        <p:spPr>
          <a:xfrm>
            <a:off x="15483168" y="10282057"/>
            <a:ext cx="4438650" cy="4742965"/>
          </a:xfrm>
          <a:prstGeom prst="rect">
            <a:avLst/>
          </a:prstGeom>
          <a:solidFill>
            <a:srgbClr val="E7E6E6"/>
          </a:solidFill>
        </p:spPr>
        <p:txBody>
          <a:bodyPr vert="horz" wrap="square" lIns="0" tIns="3175" rIns="0" bIns="0" rtlCol="0">
            <a:spAutoFit/>
          </a:bodyPr>
          <a:lstStyle/>
          <a:p>
            <a:r>
              <a:rPr lang="en-US" sz="1400" dirty="0">
                <a:latin typeface="Arial" panose="020B0604020202020204" pitchFamily="34" charset="0"/>
                <a:cs typeface="Arial" panose="020B0604020202020204" pitchFamily="34" charset="0"/>
              </a:rPr>
              <a:t>[1] “How fingerprint scanners work - optical, capacitive, and other variants”. [Online].Available</a:t>
            </a:r>
            <a:r>
              <a:rPr lang="en-US" sz="1400" dirty="0" smtClean="0">
                <a:latin typeface="Arial" panose="020B0604020202020204" pitchFamily="34" charset="0"/>
                <a:cs typeface="Arial" panose="020B0604020202020204" pitchFamily="34" charset="0"/>
              </a:rPr>
              <a:t>: </a:t>
            </a:r>
            <a:r>
              <a:rPr lang="en-US" sz="1400" u="sng" dirty="0" smtClean="0">
                <a:latin typeface="Arial" panose="020B0604020202020204" pitchFamily="34" charset="0"/>
                <a:cs typeface="Arial" panose="020B0604020202020204" pitchFamily="34" charset="0"/>
              </a:rPr>
              <a:t>https</a:t>
            </a:r>
            <a:r>
              <a:rPr lang="en-US" sz="1400" u="sng" dirty="0">
                <a:latin typeface="Arial" panose="020B0604020202020204" pitchFamily="34" charset="0"/>
                <a:cs typeface="Arial" panose="020B0604020202020204" pitchFamily="34" charset="0"/>
              </a:rPr>
              <a:t>://www.androidauthority.com/how-fingerprint-scanners-work-670934</a:t>
            </a:r>
            <a:r>
              <a:rPr lang="en-US" sz="1400" u="sng"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[2]“Student Scheduling &amp; Logistics Software Solutions”. [Online]. Available: https://www.schoolpass.com/product-tour/.</a:t>
            </a:r>
          </a:p>
          <a:p>
            <a:r>
              <a:rPr lang="en-US" sz="1400" dirty="0">
                <a:latin typeface="Arial" panose="020B0604020202020204" pitchFamily="34" charset="0"/>
                <a:cs typeface="Arial" panose="020B0604020202020204" pitchFamily="34" charset="0"/>
              </a:rPr>
              <a:t>[4] </a:t>
            </a:r>
            <a:r>
              <a:rPr lang="en-US" sz="1400" dirty="0" err="1">
                <a:latin typeface="Arial" panose="020B0604020202020204" pitchFamily="34" charset="0"/>
                <a:cs typeface="Arial" panose="020B0604020202020204" pitchFamily="34" charset="0"/>
              </a:rPr>
              <a:t>Clavereau</a:t>
            </a:r>
            <a:r>
              <a:rPr lang="en-US" sz="1400" dirty="0">
                <a:latin typeface="Arial" panose="020B0604020202020204" pitchFamily="34" charset="0"/>
                <a:cs typeface="Arial" panose="020B0604020202020204" pitchFamily="34" charset="0"/>
              </a:rPr>
              <a:t>, M. (2011). Absence: time to tackle the root causes. Retrieved 15th October, 2013 from http://www.hrmagazine.co.uk Dale, M. R. (2005). A Process for Combining Structured Analysis and Object Oriented Design. Retrieved 10th February, 2013 from</a:t>
            </a:r>
          </a:p>
          <a:p>
            <a:r>
              <a:rPr lang="en-US" sz="1400" dirty="0">
                <a:latin typeface="Arial" panose="020B0604020202020204" pitchFamily="34" charset="0"/>
                <a:cs typeface="Arial" panose="020B0604020202020204" pitchFamily="34" charset="0"/>
              </a:rPr>
              <a:t>[5] http://www.dtic.mil/ndia/systems/Rickman2.pdf. Dan, P. and Neil, P. (2005). UML 2.0 in a Nutshell. O'Reilly publication. ISBN: 0-596-00795-7. </a:t>
            </a:r>
            <a:r>
              <a:rPr lang="en-US" sz="1400" dirty="0" err="1">
                <a:latin typeface="Arial" panose="020B0604020202020204" pitchFamily="34" charset="0"/>
                <a:cs typeface="Arial" panose="020B0604020202020204" pitchFamily="34" charset="0"/>
              </a:rPr>
              <a:t>Dubin</a:t>
            </a:r>
            <a:r>
              <a:rPr lang="en-US" sz="1400" dirty="0">
                <a:latin typeface="Arial" panose="020B0604020202020204" pitchFamily="34" charset="0"/>
                <a:cs typeface="Arial" panose="020B0604020202020204" pitchFamily="34" charset="0"/>
              </a:rPr>
              <a:t>, C. (2011). "Biometrics: Hands Down, ID Management".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30th </a:t>
            </a:r>
            <a:r>
              <a:rPr lang="en-US" sz="1400" dirty="0" smtClean="0">
                <a:latin typeface="Arial" panose="020B0604020202020204" pitchFamily="34" charset="0"/>
                <a:cs typeface="Arial" panose="020B0604020202020204" pitchFamily="34" charset="0"/>
              </a:rPr>
              <a:t>March 2013</a:t>
            </a:r>
          </a:p>
          <a:p>
            <a:r>
              <a:rPr lang="en-US" sz="1400" dirty="0" smtClean="0">
                <a:latin typeface="Arial" panose="020B0604020202020204" pitchFamily="34" charset="0"/>
                <a:cs typeface="Arial" panose="020B0604020202020204" pitchFamily="34" charset="0"/>
              </a:rPr>
              <a:t>[6] </a:t>
            </a:r>
            <a:r>
              <a:rPr lang="en-US" sz="1400" dirty="0">
                <a:latin typeface="Arial" panose="020B0604020202020204" pitchFamily="34" charset="0"/>
                <a:cs typeface="Arial" panose="020B0604020202020204" pitchFamily="34" charset="0"/>
              </a:rPr>
              <a:t>http://www.smartcardalliance.org. </a:t>
            </a:r>
            <a:r>
              <a:rPr lang="en-US" sz="1400" dirty="0" err="1">
                <a:latin typeface="Arial" panose="020B0604020202020204" pitchFamily="34" charset="0"/>
                <a:cs typeface="Arial" panose="020B0604020202020204" pitchFamily="34" charset="0"/>
              </a:rPr>
              <a:t>Wayman</a:t>
            </a:r>
            <a:r>
              <a:rPr lang="en-US" sz="1400" dirty="0">
                <a:latin typeface="Arial" panose="020B0604020202020204" pitchFamily="34" charset="0"/>
                <a:cs typeface="Arial" panose="020B0604020202020204" pitchFamily="34" charset="0"/>
              </a:rPr>
              <a:t>, J. L., Jain, A. K., </a:t>
            </a:r>
            <a:r>
              <a:rPr lang="en-US" sz="1400" dirty="0" err="1">
                <a:latin typeface="Arial" panose="020B0604020202020204" pitchFamily="34" charset="0"/>
                <a:cs typeface="Arial" panose="020B0604020202020204" pitchFamily="34" charset="0"/>
              </a:rPr>
              <a:t>Maltoni</a:t>
            </a:r>
            <a:r>
              <a:rPr lang="en-US" sz="1400" dirty="0">
                <a:latin typeface="Arial" panose="020B0604020202020204" pitchFamily="34" charset="0"/>
                <a:cs typeface="Arial" panose="020B0604020202020204" pitchFamily="34" charset="0"/>
              </a:rPr>
              <a:t>, D., and </a:t>
            </a:r>
            <a:r>
              <a:rPr lang="en-US" sz="1400" dirty="0" err="1">
                <a:latin typeface="Arial" panose="020B0604020202020204" pitchFamily="34" charset="0"/>
                <a:cs typeface="Arial" panose="020B0604020202020204" pitchFamily="34" charset="0"/>
              </a:rPr>
              <a:t>Maio</a:t>
            </a:r>
            <a:r>
              <a:rPr lang="en-US" sz="1400" dirty="0">
                <a:latin typeface="Arial" panose="020B0604020202020204" pitchFamily="34" charset="0"/>
                <a:cs typeface="Arial" panose="020B0604020202020204" pitchFamily="34" charset="0"/>
              </a:rPr>
              <a:t>, D. (2005). Biometric Systems: Technology, Design and Performance Evaluation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Attendance Monitoring System Using Biometrics for Security Staff, </a:t>
            </a:r>
            <a:r>
              <a:rPr lang="en-US" sz="1400" dirty="0" err="1">
                <a:latin typeface="Arial" panose="020B0604020202020204" pitchFamily="34" charset="0"/>
                <a:cs typeface="Arial" panose="020B0604020202020204" pitchFamily="34" charset="0"/>
              </a:rPr>
              <a:t>studymode</a:t>
            </a:r>
            <a:r>
              <a:rPr lang="en-US" sz="1400" dirty="0">
                <a:latin typeface="Arial" panose="020B0604020202020204" pitchFamily="34" charset="0"/>
                <a:cs typeface="Arial" panose="020B0604020202020204" pitchFamily="34" charset="0"/>
              </a:rPr>
              <a:t> Inspiring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pic>
        <p:nvPicPr>
          <p:cNvPr id="34" name="Picture 33" descr="C:\Users\Ajmir\Desktop\oracle\attendance sys\poster\workflow.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47991" y="7708730"/>
            <a:ext cx="4639204" cy="3878840"/>
          </a:xfrm>
          <a:prstGeom prst="rect">
            <a:avLst/>
          </a:prstGeom>
          <a:noFill/>
          <a:ln>
            <a:noFill/>
          </a:ln>
        </p:spPr>
      </p:pic>
      <p:pic>
        <p:nvPicPr>
          <p:cNvPr id="70" name="Picture 6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87457" y="7628652"/>
            <a:ext cx="4616999" cy="4031206"/>
          </a:xfrm>
          <a:prstGeom prst="rect">
            <a:avLst/>
          </a:prstGeom>
        </p:spPr>
      </p:pic>
      <p:pic>
        <p:nvPicPr>
          <p:cNvPr id="72" name="Picture 7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381171" y="3930807"/>
            <a:ext cx="4575668" cy="2753273"/>
          </a:xfrm>
          <a:prstGeom prst="rect">
            <a:avLst/>
          </a:prstGeom>
        </p:spPr>
      </p:pic>
      <p:sp>
        <p:nvSpPr>
          <p:cNvPr id="81" name="object 22"/>
          <p:cNvSpPr txBox="1"/>
          <p:nvPr/>
        </p:nvSpPr>
        <p:spPr>
          <a:xfrm>
            <a:off x="159156" y="12445822"/>
            <a:ext cx="4584063" cy="2585964"/>
          </a:xfrm>
          <a:prstGeom prst="rect">
            <a:avLst/>
          </a:prstGeom>
          <a:solidFill>
            <a:srgbClr val="E7E6E6"/>
          </a:solidFill>
        </p:spPr>
        <p:txBody>
          <a:bodyPr vert="horz" wrap="square" lIns="0" tIns="635" rIns="0" bIns="0" rtlCol="0">
            <a:spAutoFit/>
          </a:bodyPr>
          <a:lstStyle/>
          <a:p>
            <a:pPr>
              <a:lnSpc>
                <a:spcPct val="100000"/>
              </a:lnSpc>
              <a:spcBef>
                <a:spcPts val="5"/>
              </a:spcBef>
            </a:pPr>
            <a:endParaRPr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Objectives to be achieved from MAAS:</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make an efficient biometric based automated attendance system</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make it easy for both students and teachers to know about their attendance.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late coming tendency.</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the trouble of manual application system for leave.</a:t>
            </a: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To </a:t>
            </a:r>
            <a:r>
              <a:rPr lang="en-US" sz="1400" dirty="0">
                <a:latin typeface="Arial" panose="020B0604020202020204" pitchFamily="34" charset="0"/>
                <a:cs typeface="Arial" panose="020B0604020202020204" pitchFamily="34" charset="0"/>
              </a:rPr>
              <a:t>reduce wastage of time during manual roll calling system. </a:t>
            </a:r>
            <a:endParaRPr lang="en-US" sz="1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84" name="object 10"/>
          <p:cNvSpPr txBox="1"/>
          <p:nvPr/>
        </p:nvSpPr>
        <p:spPr>
          <a:xfrm>
            <a:off x="10407245" y="11816578"/>
            <a:ext cx="4679950" cy="525785"/>
          </a:xfrm>
          <a:prstGeom prst="rect">
            <a:avLst/>
          </a:prstGeom>
          <a:solidFill>
            <a:srgbClr val="7030A0"/>
          </a:solidFill>
        </p:spPr>
        <p:txBody>
          <a:bodyPr vert="horz" wrap="square" lIns="0" tIns="0" rIns="0" bIns="0" rtlCol="0">
            <a:spAutoFit/>
          </a:bodyPr>
          <a:lstStyle/>
          <a:p>
            <a:pPr marR="323850" algn="ctr">
              <a:lnSpc>
                <a:spcPts val="4115"/>
              </a:lnSpc>
            </a:pPr>
            <a:r>
              <a:rPr lang="en-US" sz="3650" spc="-15" dirty="0" smtClean="0">
                <a:solidFill>
                  <a:srgbClr val="FFFFFF"/>
                </a:solidFill>
                <a:latin typeface="Calibri"/>
                <a:cs typeface="Calibri"/>
              </a:rPr>
              <a:t>DISCUSSION</a:t>
            </a:r>
            <a:endParaRPr sz="3650" dirty="0">
              <a:latin typeface="Calibri"/>
              <a:cs typeface="Calibri"/>
            </a:endParaRPr>
          </a:p>
        </p:txBody>
      </p:sp>
      <p:sp>
        <p:nvSpPr>
          <p:cNvPr id="86" name="object 11"/>
          <p:cNvSpPr/>
          <p:nvPr/>
        </p:nvSpPr>
        <p:spPr>
          <a:xfrm>
            <a:off x="10421931" y="12359280"/>
            <a:ext cx="4665264" cy="2665742"/>
          </a:xfrm>
          <a:custGeom>
            <a:avLst/>
            <a:gdLst/>
            <a:ahLst/>
            <a:cxnLst/>
            <a:rect l="l" t="t" r="r" b="b"/>
            <a:pathLst>
              <a:path w="4679950" h="1801494">
                <a:moveTo>
                  <a:pt x="0" y="1800992"/>
                </a:moveTo>
                <a:lnTo>
                  <a:pt x="4679415" y="1800992"/>
                </a:lnTo>
                <a:lnTo>
                  <a:pt x="4679415" y="0"/>
                </a:lnTo>
                <a:lnTo>
                  <a:pt x="0" y="0"/>
                </a:lnTo>
                <a:lnTo>
                  <a:pt x="0" y="1800992"/>
                </a:lnTo>
                <a:close/>
              </a:path>
            </a:pathLst>
          </a:custGeom>
          <a:solidFill>
            <a:srgbClr val="E7E6E6"/>
          </a:solidFill>
        </p:spPr>
        <p:txBody>
          <a:bodyPr wrap="square" lIns="0" tIns="0" rIns="0" bIns="0" rtlCol="0"/>
          <a:lstStyle/>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system stated above is fingerprint based attendance system. The previous automated system were based on RFID and implementation of this system were in some corporate offices. In spite of having an existing system the new system differ to the previous systems. In </a:t>
            </a:r>
            <a:r>
              <a:rPr lang="en-US" sz="1400" dirty="0" smtClean="0">
                <a:latin typeface="Arial" panose="020B0604020202020204" pitchFamily="34" charset="0"/>
                <a:cs typeface="Arial" panose="020B0604020202020204" pitchFamily="34" charset="0"/>
              </a:rPr>
              <a:t>old RFID based </a:t>
            </a:r>
            <a:r>
              <a:rPr lang="en-US" sz="1400" dirty="0">
                <a:latin typeface="Arial" panose="020B0604020202020204" pitchFamily="34" charset="0"/>
                <a:cs typeface="Arial" panose="020B0604020202020204" pitchFamily="34" charset="0"/>
              </a:rPr>
              <a:t>system, there was a major drawback that a person need to manually </a:t>
            </a:r>
            <a:r>
              <a:rPr lang="en-US" sz="1400" dirty="0" smtClean="0">
                <a:latin typeface="Arial" panose="020B0604020202020204" pitchFamily="34" charset="0"/>
                <a:cs typeface="Arial" panose="020B0604020202020204" pitchFamily="34" charset="0"/>
              </a:rPr>
              <a:t>monitor when a particular ID card is being punched. </a:t>
            </a:r>
            <a:r>
              <a:rPr lang="en-US" sz="1400" dirty="0">
                <a:latin typeface="Arial" panose="020B0604020202020204" pitchFamily="34" charset="0"/>
                <a:cs typeface="Arial" panose="020B0604020202020204" pitchFamily="34" charset="0"/>
              </a:rPr>
              <a:t>Again, time taken by previous systems were more than the new </a:t>
            </a:r>
            <a:r>
              <a:rPr lang="en-US" sz="1400" dirty="0" smtClean="0">
                <a:latin typeface="Arial" panose="020B0604020202020204" pitchFamily="34" charset="0"/>
                <a:cs typeface="Arial" panose="020B0604020202020204" pitchFamily="34" charset="0"/>
              </a:rPr>
              <a:t>one. Unique </a:t>
            </a:r>
            <a:r>
              <a:rPr lang="en-US" sz="1400" dirty="0">
                <a:latin typeface="Arial" panose="020B0604020202020204" pitchFamily="34" charset="0"/>
                <a:cs typeface="Arial" panose="020B0604020202020204" pitchFamily="34" charset="0"/>
              </a:rPr>
              <a:t>feature of MAAS is online application system </a:t>
            </a:r>
            <a:r>
              <a:rPr lang="en-US" sz="1400" dirty="0" smtClean="0">
                <a:latin typeface="Arial" panose="020B0604020202020204" pitchFamily="34" charset="0"/>
                <a:cs typeface="Arial" panose="020B0604020202020204" pitchFamily="34" charset="0"/>
              </a:rPr>
              <a:t>so that student can easily submit their application to the respective teacher.</a:t>
            </a:r>
          </a:p>
        </p:txBody>
      </p:sp>
      <p:graphicFrame>
        <p:nvGraphicFramePr>
          <p:cNvPr id="75" name="Table 74"/>
          <p:cNvGraphicFramePr>
            <a:graphicFrameLocks noGrp="1"/>
          </p:cNvGraphicFramePr>
          <p:nvPr>
            <p:extLst>
              <p:ext uri="{D42A27DB-BD31-4B8C-83A1-F6EECF244321}">
                <p14:modId xmlns:p14="http://schemas.microsoft.com/office/powerpoint/2010/main" xmlns="" val="3544377918"/>
              </p:ext>
            </p:extLst>
          </p:nvPr>
        </p:nvGraphicFramePr>
        <p:xfrm>
          <a:off x="5243819" y="12478999"/>
          <a:ext cx="4646563" cy="2088949"/>
        </p:xfrm>
        <a:graphic>
          <a:graphicData uri="http://schemas.openxmlformats.org/drawingml/2006/table">
            <a:tbl>
              <a:tblPr firstRow="1" firstCol="1" bandRow="1">
                <a:tableStyleId>{5C22544A-7EE6-4342-B048-85BDC9FD1C3A}</a:tableStyleId>
              </a:tblPr>
              <a:tblGrid>
                <a:gridCol w="489505">
                  <a:extLst>
                    <a:ext uri="{9D8B030D-6E8A-4147-A177-3AD203B41FA5}">
                      <a16:colId xmlns:a16="http://schemas.microsoft.com/office/drawing/2014/main" xmlns="" val="864102863"/>
                    </a:ext>
                  </a:extLst>
                </a:gridCol>
                <a:gridCol w="2608038">
                  <a:extLst>
                    <a:ext uri="{9D8B030D-6E8A-4147-A177-3AD203B41FA5}">
                      <a16:colId xmlns:a16="http://schemas.microsoft.com/office/drawing/2014/main" xmlns="" val="3294761275"/>
                    </a:ext>
                  </a:extLst>
                </a:gridCol>
                <a:gridCol w="1549020">
                  <a:extLst>
                    <a:ext uri="{9D8B030D-6E8A-4147-A177-3AD203B41FA5}">
                      <a16:colId xmlns:a16="http://schemas.microsoft.com/office/drawing/2014/main" xmlns="" val="3445773995"/>
                    </a:ext>
                  </a:extLst>
                </a:gridCol>
              </a:tblGrid>
              <a:tr h="594833">
                <a:tc>
                  <a:txBody>
                    <a:bodyPr/>
                    <a:lstStyle/>
                    <a:p>
                      <a:pPr marL="0" marR="0" algn="just">
                        <a:lnSpc>
                          <a:spcPct val="107000"/>
                        </a:lnSpc>
                        <a:spcBef>
                          <a:spcPts val="0"/>
                        </a:spcBef>
                        <a:spcAft>
                          <a:spcPts val="0"/>
                        </a:spcAft>
                      </a:pPr>
                      <a:r>
                        <a:rPr lang="en-US" sz="1400" dirty="0">
                          <a:effectLst/>
                        </a:rPr>
                        <a:t>Ser.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57371068"/>
                  </a:ext>
                </a:extLst>
              </a:tr>
              <a:tr h="297417">
                <a:tc>
                  <a:txBody>
                    <a:bodyPr/>
                    <a:lstStyle/>
                    <a:p>
                      <a:pPr marL="0" marR="0" algn="just">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Cost of 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6700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6170059"/>
                  </a:ext>
                </a:extLst>
              </a:tr>
              <a:tr h="297417">
                <a:tc>
                  <a:txBody>
                    <a:bodyPr/>
                    <a:lstStyle/>
                    <a:p>
                      <a:pPr marL="0" marR="0" algn="just">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Field 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43918908"/>
                  </a:ext>
                </a:extLst>
              </a:tr>
              <a:tr h="594833">
                <a:tc>
                  <a:txBody>
                    <a:bodyPr/>
                    <a:lstStyle/>
                    <a:p>
                      <a:pPr marL="0" marR="0" algn="just">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Typing, Drafting Binding &amp; paper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91899189"/>
                  </a:ext>
                </a:extLst>
              </a:tr>
              <a:tr h="304449">
                <a:tc gridSpan="2">
                  <a:txBody>
                    <a:bodyPr/>
                    <a:lstStyle/>
                    <a:p>
                      <a:pPr marL="0" marR="0" algn="just">
                        <a:lnSpc>
                          <a:spcPct val="107000"/>
                        </a:lnSpc>
                        <a:spcBef>
                          <a:spcPts val="0"/>
                        </a:spcBef>
                        <a:spcAft>
                          <a:spcPts val="0"/>
                        </a:spcAft>
                      </a:pPr>
                      <a:r>
                        <a:rPr lang="en-US" sz="1400" dirty="0">
                          <a:effectLst/>
                        </a:rPr>
                        <a:t> Total Amount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7000"/>
                        </a:lnSpc>
                        <a:spcBef>
                          <a:spcPts val="0"/>
                        </a:spcBef>
                        <a:spcAft>
                          <a:spcPts val="0"/>
                        </a:spcAft>
                      </a:pPr>
                      <a:r>
                        <a:rPr lang="en-US" sz="1400" dirty="0">
                          <a:effectLst/>
                        </a:rPr>
                        <a:t>8200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75778101"/>
                  </a:ext>
                </a:extLst>
              </a:tr>
            </a:tbl>
          </a:graphicData>
        </a:graphic>
      </p:graphicFrame>
      <p:sp>
        <p:nvSpPr>
          <p:cNvPr id="35" name="Title 34"/>
          <p:cNvSpPr>
            <a:spLocks noGrp="1"/>
          </p:cNvSpPr>
          <p:nvPr>
            <p:ph type="title"/>
          </p:nvPr>
        </p:nvSpPr>
        <p:spPr/>
        <p:txBody>
          <a:bodyPr/>
          <a:lstStyle/>
          <a:p>
            <a:endParaRPr lang="en-US"/>
          </a:p>
        </p:txBody>
      </p:sp>
      <p:sp>
        <p:nvSpPr>
          <p:cNvPr id="36" name="Rectangle 35"/>
          <p:cNvSpPr/>
          <p:nvPr/>
        </p:nvSpPr>
        <p:spPr>
          <a:xfrm>
            <a:off x="0" y="0"/>
            <a:ext cx="20104100" cy="304482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7593214" y="0"/>
            <a:ext cx="2454842" cy="3346495"/>
          </a:xfrm>
          <a:prstGeom prst="rect">
            <a:avLst/>
          </a:prstGeom>
        </p:spPr>
      </p:pic>
      <p:sp>
        <p:nvSpPr>
          <p:cNvPr id="40" name="TextBox 39"/>
          <p:cNvSpPr txBox="1"/>
          <p:nvPr/>
        </p:nvSpPr>
        <p:spPr>
          <a:xfrm>
            <a:off x="1060450" y="0"/>
            <a:ext cx="16611600" cy="830997"/>
          </a:xfrm>
          <a:prstGeom prst="rect">
            <a:avLst/>
          </a:prstGeom>
          <a:noFill/>
        </p:spPr>
        <p:txBody>
          <a:bodyPr wrap="square" rtlCol="0">
            <a:spAutoFit/>
          </a:bodyPr>
          <a:lstStyle/>
          <a:p>
            <a:pPr algn="ctr"/>
            <a:r>
              <a:rPr lang="en-US" sz="4800" b="1" dirty="0" smtClean="0">
                <a:solidFill>
                  <a:schemeClr val="bg1"/>
                </a:solidFill>
                <a:latin typeface="Arial" pitchFamily="34" charset="0"/>
                <a:cs typeface="Arial" pitchFamily="34" charset="0"/>
              </a:rPr>
              <a:t>MIST AUTOMATED ATTENDANCE SYSTEM (MAAS)</a:t>
            </a:r>
            <a:endParaRPr lang="en-US" sz="4800" dirty="0">
              <a:solidFill>
                <a:schemeClr val="bg1"/>
              </a:solidFill>
              <a:latin typeface="Arial" pitchFamily="34" charset="0"/>
              <a:cs typeface="Arial" pitchFamily="34" charset="0"/>
            </a:endParaRPr>
          </a:p>
        </p:txBody>
      </p:sp>
      <p:sp>
        <p:nvSpPr>
          <p:cNvPr id="41" name="TextBox 40"/>
          <p:cNvSpPr txBox="1"/>
          <p:nvPr/>
        </p:nvSpPr>
        <p:spPr>
          <a:xfrm>
            <a:off x="2355850" y="835025"/>
            <a:ext cx="15163800" cy="1965859"/>
          </a:xfrm>
          <a:prstGeom prst="rect">
            <a:avLst/>
          </a:prstGeom>
          <a:noFill/>
        </p:spPr>
        <p:txBody>
          <a:bodyPr wrap="square" rtlCol="0">
            <a:spAutoFit/>
          </a:bodyPr>
          <a:lstStyle/>
          <a:p>
            <a:pPr marL="527050" indent="-514350">
              <a:lnSpc>
                <a:spcPct val="100000"/>
              </a:lnSpc>
              <a:spcBef>
                <a:spcPts val="1295"/>
              </a:spcBef>
              <a:buAutoNum type="alphaUcPeriod"/>
            </a:pPr>
            <a:r>
              <a:rPr lang="en-US" sz="2800" spc="5" dirty="0" smtClean="0">
                <a:solidFill>
                  <a:srgbClr val="FFFFFF"/>
                </a:solidFill>
                <a:latin typeface="Arial"/>
                <a:cs typeface="Arial"/>
              </a:rPr>
              <a:t>H. M. </a:t>
            </a:r>
            <a:r>
              <a:rPr lang="en-US" sz="2800" spc="5" dirty="0" err="1" smtClean="0">
                <a:solidFill>
                  <a:srgbClr val="FFFFFF"/>
                </a:solidFill>
                <a:latin typeface="Arial"/>
                <a:cs typeface="Arial"/>
              </a:rPr>
              <a:t>Zobyer</a:t>
            </a:r>
            <a:r>
              <a:rPr lang="en-US" sz="2800" spc="5" dirty="0" smtClean="0">
                <a:solidFill>
                  <a:srgbClr val="FFFFFF"/>
                </a:solidFill>
                <a:latin typeface="Arial"/>
                <a:cs typeface="Arial"/>
              </a:rPr>
              <a:t>,</a:t>
            </a:r>
            <a:r>
              <a:rPr lang="en-US" sz="2800" spc="10" dirty="0" smtClean="0">
                <a:solidFill>
                  <a:srgbClr val="FFFFFF"/>
                </a:solidFill>
                <a:latin typeface="Arial"/>
                <a:cs typeface="Arial"/>
              </a:rPr>
              <a:t>, </a:t>
            </a:r>
            <a:r>
              <a:rPr lang="en-US" sz="2800" spc="10" dirty="0" err="1" smtClean="0">
                <a:solidFill>
                  <a:srgbClr val="FFFFFF"/>
                </a:solidFill>
                <a:latin typeface="Arial"/>
                <a:cs typeface="Arial"/>
              </a:rPr>
              <a:t>Farzana</a:t>
            </a:r>
            <a:r>
              <a:rPr lang="en-US" sz="2800" spc="10" dirty="0" smtClean="0">
                <a:solidFill>
                  <a:srgbClr val="FFFFFF"/>
                </a:solidFill>
                <a:latin typeface="Arial"/>
                <a:cs typeface="Arial"/>
              </a:rPr>
              <a:t> </a:t>
            </a:r>
            <a:r>
              <a:rPr lang="en-US" sz="2800" spc="10" dirty="0" err="1" smtClean="0">
                <a:solidFill>
                  <a:srgbClr val="FFFFFF"/>
                </a:solidFill>
                <a:latin typeface="Arial"/>
                <a:cs typeface="Arial"/>
              </a:rPr>
              <a:t>Faruk</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Masrur</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Hasan</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Ariful</a:t>
            </a:r>
            <a:r>
              <a:rPr lang="en-US" sz="2800" spc="5" dirty="0" smtClean="0">
                <a:solidFill>
                  <a:srgbClr val="FFFFFF"/>
                </a:solidFill>
                <a:latin typeface="Arial"/>
                <a:cs typeface="Arial"/>
              </a:rPr>
              <a:t> Islam, </a:t>
            </a:r>
            <a:r>
              <a:rPr lang="en-US" sz="2800" spc="5" dirty="0" err="1" smtClean="0">
                <a:solidFill>
                  <a:srgbClr val="FFFFFF"/>
                </a:solidFill>
                <a:latin typeface="Arial"/>
                <a:cs typeface="Arial"/>
              </a:rPr>
              <a:t>Nafiz</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Imtiaz</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Sumaiya</a:t>
            </a:r>
            <a:r>
              <a:rPr lang="en-US" sz="2800" spc="5" dirty="0" smtClean="0">
                <a:solidFill>
                  <a:srgbClr val="FFFFFF"/>
                </a:solidFill>
                <a:latin typeface="Arial"/>
                <a:cs typeface="Arial"/>
              </a:rPr>
              <a:t> </a:t>
            </a:r>
            <a:r>
              <a:rPr lang="en-US" sz="2800" spc="5" dirty="0" err="1" smtClean="0">
                <a:solidFill>
                  <a:srgbClr val="FFFFFF"/>
                </a:solidFill>
                <a:latin typeface="Arial"/>
                <a:cs typeface="Arial"/>
              </a:rPr>
              <a:t>Nuha</a:t>
            </a:r>
            <a:endParaRPr lang="en-US" sz="2800" spc="5" dirty="0" smtClean="0">
              <a:solidFill>
                <a:srgbClr val="FFFFFF"/>
              </a:solidFill>
              <a:latin typeface="Arial"/>
              <a:cs typeface="Arial"/>
            </a:endParaRPr>
          </a:p>
          <a:p>
            <a:pPr marL="12700">
              <a:lnSpc>
                <a:spcPct val="100000"/>
              </a:lnSpc>
              <a:spcBef>
                <a:spcPts val="1295"/>
              </a:spcBef>
            </a:pPr>
            <a:r>
              <a:rPr lang="en-US" spc="5" dirty="0" smtClean="0">
                <a:solidFill>
                  <a:srgbClr val="FFFFFF"/>
                </a:solidFill>
                <a:latin typeface="Arial"/>
                <a:cs typeface="Arial"/>
              </a:rPr>
              <a:t>                                             </a:t>
            </a:r>
            <a:r>
              <a:rPr lang="en-US" sz="2800" spc="10" dirty="0" smtClean="0">
                <a:solidFill>
                  <a:srgbClr val="FFFFFF"/>
                </a:solidFill>
                <a:latin typeface="Arial"/>
                <a:cs typeface="Arial"/>
              </a:rPr>
              <a:t>Department </a:t>
            </a:r>
            <a:r>
              <a:rPr lang="en-US" sz="2800" spc="5" dirty="0" smtClean="0">
                <a:solidFill>
                  <a:srgbClr val="FFFFFF"/>
                </a:solidFill>
                <a:latin typeface="Arial"/>
                <a:cs typeface="Arial"/>
              </a:rPr>
              <a:t>of </a:t>
            </a:r>
            <a:r>
              <a:rPr lang="en-US" sz="2800" spc="10" dirty="0" smtClean="0">
                <a:solidFill>
                  <a:srgbClr val="FFFFFF"/>
                </a:solidFill>
                <a:latin typeface="Arial"/>
                <a:cs typeface="Arial"/>
              </a:rPr>
              <a:t>Computer Science and</a:t>
            </a:r>
            <a:r>
              <a:rPr lang="en-US" sz="2800" spc="-65" dirty="0" smtClean="0">
                <a:solidFill>
                  <a:srgbClr val="FFFFFF"/>
                </a:solidFill>
                <a:latin typeface="Arial"/>
                <a:cs typeface="Arial"/>
              </a:rPr>
              <a:t> </a:t>
            </a:r>
            <a:r>
              <a:rPr lang="en-US" sz="2800" spc="10" dirty="0" smtClean="0">
                <a:solidFill>
                  <a:srgbClr val="FFFFFF"/>
                </a:solidFill>
                <a:latin typeface="Arial"/>
                <a:cs typeface="Arial"/>
              </a:rPr>
              <a:t>Engineering </a:t>
            </a:r>
          </a:p>
          <a:p>
            <a:pPr marL="2309495" marR="2423795" indent="-318770">
              <a:lnSpc>
                <a:spcPct val="111400"/>
              </a:lnSpc>
              <a:spcBef>
                <a:spcPts val="650"/>
              </a:spcBef>
            </a:pPr>
            <a:r>
              <a:rPr lang="en-US" sz="2800" spc="10" dirty="0" smtClean="0">
                <a:solidFill>
                  <a:srgbClr val="FFFFFF"/>
                </a:solidFill>
                <a:latin typeface="Arial"/>
                <a:cs typeface="Arial"/>
              </a:rPr>
              <a:t>                </a:t>
            </a:r>
            <a:r>
              <a:rPr lang="en-US" sz="2800" spc="5" dirty="0" smtClean="0">
                <a:solidFill>
                  <a:srgbClr val="FFFFFF"/>
                </a:solidFill>
                <a:latin typeface="Arial"/>
                <a:cs typeface="Arial"/>
              </a:rPr>
              <a:t>Military </a:t>
            </a:r>
            <a:r>
              <a:rPr lang="en-US" sz="2800" spc="10" dirty="0" smtClean="0">
                <a:solidFill>
                  <a:srgbClr val="FFFFFF"/>
                </a:solidFill>
                <a:latin typeface="Arial"/>
                <a:cs typeface="Arial"/>
              </a:rPr>
              <a:t>Institute </a:t>
            </a:r>
            <a:r>
              <a:rPr lang="en-US" sz="2800" spc="5" dirty="0" smtClean="0">
                <a:solidFill>
                  <a:srgbClr val="FFFFFF"/>
                </a:solidFill>
                <a:latin typeface="Arial"/>
                <a:cs typeface="Arial"/>
              </a:rPr>
              <a:t>of </a:t>
            </a:r>
            <a:r>
              <a:rPr lang="en-US" sz="2800" spc="10" dirty="0" smtClean="0">
                <a:solidFill>
                  <a:srgbClr val="FFFFFF"/>
                </a:solidFill>
                <a:latin typeface="Arial"/>
                <a:cs typeface="Arial"/>
              </a:rPr>
              <a:t>Science and</a:t>
            </a:r>
            <a:r>
              <a:rPr lang="en-US" sz="2800" spc="-80" dirty="0" smtClean="0">
                <a:solidFill>
                  <a:srgbClr val="FFFFFF"/>
                </a:solidFill>
                <a:latin typeface="Arial"/>
                <a:cs typeface="Arial"/>
              </a:rPr>
              <a:t> </a:t>
            </a:r>
            <a:r>
              <a:rPr lang="en-US" sz="2800" spc="-20" dirty="0" smtClean="0">
                <a:solidFill>
                  <a:srgbClr val="FFFFFF"/>
                </a:solidFill>
                <a:latin typeface="Arial"/>
                <a:cs typeface="Arial"/>
              </a:rPr>
              <a:t>Technology</a:t>
            </a:r>
            <a:endParaRPr lang="en-US" sz="2800" dirty="0" smtClean="0">
              <a:latin typeface="Arial"/>
              <a:cs typeface="Arial"/>
            </a:endParaRPr>
          </a:p>
          <a:p>
            <a:endParaRPr lang="en-US" dirty="0"/>
          </a:p>
        </p:txBody>
      </p:sp>
      <p:pic>
        <p:nvPicPr>
          <p:cNvPr id="1026" name="Picture 2" descr="D:\MIST\IDP\MAAS\MAAS_WEB-master\MAAS_web_implementation\images\mm.png"/>
          <p:cNvPicPr>
            <a:picLocks noChangeAspect="1" noChangeArrowheads="1"/>
          </p:cNvPicPr>
          <p:nvPr/>
        </p:nvPicPr>
        <p:blipFill>
          <a:blip r:embed="rId7" cstate="print"/>
          <a:srcRect/>
          <a:stretch>
            <a:fillRect/>
          </a:stretch>
        </p:blipFill>
        <p:spPr bwMode="auto">
          <a:xfrm>
            <a:off x="0" y="606425"/>
            <a:ext cx="2290780" cy="21304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2006</Words>
  <Application>Microsoft Office PowerPoint</Application>
  <PresentationFormat>Custom</PresentationFormat>
  <Paragraphs>138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MIST AUTOMATED ATTENDANCE SYSTEM (MAAS)</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Shaila Anuva</dc:creator>
  <cp:lastModifiedBy>HP</cp:lastModifiedBy>
  <cp:revision>24</cp:revision>
  <dcterms:created xsi:type="dcterms:W3CDTF">2020-04-11T10:47:49Z</dcterms:created>
  <dcterms:modified xsi:type="dcterms:W3CDTF">2020-04-13T19:00:23Z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2020-04-01T00:00:00Z</vt:filetime>
  </property>
  <property fmtid="{D5CDD505-2E9C-101B-9397-08002B2CF9AE}" pid="3" name="Creator">
    <vt:lpwstr>Microsoft® PowerPoint® 2013</vt:lpwstr>
  </property>
  <property fmtid="{D5CDD505-2E9C-101B-9397-08002B2CF9AE}" pid="4" name="LastSaved">
    <vt:filetime>2020-04-11T00:00:00Z</vt:filetime>
  </property>
</Properties>
</file>