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986864d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0986864dc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006006" y="4718954"/>
            <a:ext cx="1427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1377868" y="4761524"/>
            <a:ext cx="5445249" cy="5469656"/>
            <a:chOff x="1813" y="0"/>
            <a:chExt cx="809173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4526468" y="2986858"/>
            <a:ext cx="923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964747" y="6801229"/>
            <a:ext cx="1156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699196" y="6724366"/>
            <a:ext cx="642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595435" y="8729796"/>
            <a:ext cx="486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413900" y="894475"/>
            <a:ext cx="129942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 Effect of Online Reviews on Movie Box Office Sales</a:t>
            </a: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: An Integration of Aspect-Based Sentiment Analysis and Economic Modeling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3744975"/>
            <a:ext cx="18288000" cy="6528900"/>
          </a:xfrm>
          <a:prstGeom prst="rect">
            <a:avLst/>
          </a:prstGeom>
          <a:solidFill>
            <a:srgbClr val="FFF6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023500" y="4626550"/>
            <a:ext cx="82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ontserrat SemiBold"/>
                <a:ea typeface="Montserrat SemiBold"/>
                <a:cs typeface="Montserrat SemiBold"/>
                <a:sym typeface="Montserrat SemiBold"/>
              </a:rPr>
              <a:t>Group - 10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023575" y="5543487"/>
            <a:ext cx="8241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Nafiz Siddiqui Adnan [20301016]</a:t>
            </a:r>
            <a:b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ST: Md Mustakin Alam</a:t>
            </a:r>
            <a:b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RA: Md Sabbir Hossain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1323475" y="2804473"/>
            <a:ext cx="657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200"/>
          </a:p>
        </p:txBody>
      </p:sp>
      <p:sp>
        <p:nvSpPr>
          <p:cNvPr id="101" name="Google Shape;101;p14"/>
          <p:cNvSpPr txBox="1"/>
          <p:nvPr/>
        </p:nvSpPr>
        <p:spPr>
          <a:xfrm>
            <a:off x="1323474" y="5475922"/>
            <a:ext cx="509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9144000" y="-357275"/>
            <a:ext cx="9377937" cy="10641080"/>
            <a:chOff x="0" y="-38100"/>
            <a:chExt cx="2469893" cy="2802570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55996"/>
              <a:ext cx="2469893" cy="2708474"/>
            </a:xfrm>
            <a:custGeom>
              <a:rect b="b" l="l" r="r" t="t"/>
              <a:pathLst>
                <a:path extrusionOk="0" h="2821327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04" name="Google Shape;104;p1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9712462" y="1981200"/>
            <a:ext cx="8686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Medium"/>
              <a:buChar char="●"/>
            </a:pP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Using movie industry as a case study owing to the availability of its sales data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712450" y="3705625"/>
            <a:ext cx="8351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Char char="●"/>
            </a:pP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Electronic Word-of-Mouth (eWOM):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Char char="○"/>
            </a:pP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Numerical Rating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Char char="○"/>
            </a:pP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Text of the Review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712450" y="6206400"/>
            <a:ext cx="8241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Char char="●"/>
            </a:pPr>
            <a:r>
              <a:rPr lang="en-US" sz="2600">
                <a:latin typeface="Montserrat Medium"/>
                <a:ea typeface="Montserrat Medium"/>
                <a:cs typeface="Montserrat Medium"/>
                <a:sym typeface="Montserrat Medium"/>
              </a:rPr>
              <a:t>Integration of ABSA and Economic Modeling to explore the various features that influence box office revenues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0" y="-143075"/>
            <a:ext cx="18288004" cy="1888567"/>
            <a:chOff x="0" y="-38100"/>
            <a:chExt cx="2458693" cy="2893025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2458693" cy="2854925"/>
            </a:xfrm>
            <a:custGeom>
              <a:rect b="b" l="l" r="r" t="t"/>
              <a:pathLst>
                <a:path extrusionOk="0"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14" name="Google Shape;114;p1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1394926" y="4627126"/>
            <a:ext cx="635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394926" y="5876034"/>
            <a:ext cx="635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967001" y="590240"/>
            <a:ext cx="635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Relevant Literature</a:t>
            </a:r>
            <a:endParaRPr b="1"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73900" y="2117288"/>
            <a:ext cx="172461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Char char="●"/>
            </a:pPr>
            <a:r>
              <a:rPr lang="en-US" sz="2800">
                <a:latin typeface="Montserrat SemiBold"/>
                <a:ea typeface="Montserrat SemiBold"/>
                <a:cs typeface="Montserrat SemiBold"/>
                <a:sym typeface="Montserrat SemiBold"/>
              </a:rPr>
              <a:t>Impact of eWOM on Sales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The impact of eWOM on sales has substantially increased due to the proliferation of eWOM on social media.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eWOM has been shown to significantly affect sales for products such as books, movies, and mobile apps.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73900" y="5089563"/>
            <a:ext cx="17140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Char char="●"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Sentiment Analysis and Aspect-Based Sentiment Analysis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Char char="○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is a subfield of NLP that extracts emotions related to raw texts</a:t>
            </a: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Sentiment scores obtained from movie reviews improve the accuracy of box-office performance predictions.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ABSA method to break down text into aspects and allocate a sentiment level.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0" y="8399625"/>
            <a:ext cx="18288004" cy="1888567"/>
            <a:chOff x="0" y="-38100"/>
            <a:chExt cx="2458693" cy="2893025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0"/>
              <a:ext cx="2458693" cy="2854925"/>
            </a:xfrm>
            <a:custGeom>
              <a:rect b="b" l="l" r="r" t="t"/>
              <a:pathLst>
                <a:path extrusionOk="0"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22" name="Google Shape;122;p1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6"/>
          <p:cNvGrpSpPr/>
          <p:nvPr/>
        </p:nvGrpSpPr>
        <p:grpSpPr>
          <a:xfrm>
            <a:off x="9144000" y="-291775"/>
            <a:ext cx="9254389" cy="10571321"/>
            <a:chOff x="0" y="-38100"/>
            <a:chExt cx="2437354" cy="2822933"/>
          </a:xfrm>
        </p:grpSpPr>
        <p:sp>
          <p:nvSpPr>
            <p:cNvPr id="128" name="Google Shape;128;p16"/>
            <p:cNvSpPr/>
            <p:nvPr/>
          </p:nvSpPr>
          <p:spPr>
            <a:xfrm>
              <a:off x="0" y="39815"/>
              <a:ext cx="2437354" cy="2745019"/>
            </a:xfrm>
            <a:custGeom>
              <a:rect b="b" l="l" r="r" t="t"/>
              <a:pathLst>
                <a:path extrusionOk="0" h="2786821" w="2437354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29" name="Google Shape;129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451500" y="3727525"/>
            <a:ext cx="8241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Montserrat"/>
                <a:ea typeface="Montserrat"/>
                <a:cs typeface="Montserrat"/>
                <a:sym typeface="Montserrat"/>
              </a:rPr>
              <a:t>Data &amp; Variables</a:t>
            </a:r>
            <a:endParaRPr b="1" sz="5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9650700" y="1387825"/>
            <a:ext cx="8241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SemiBold"/>
              <a:buChar char="●"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Sources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Char char="○"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IMDb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Char char="○"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Box Office Mojo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9650700" y="4373775"/>
            <a:ext cx="8241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SemiBold"/>
              <a:buChar char="●"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Variables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Char char="○"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Theater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Char char="○"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Week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Char char="○"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Review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Char char="○"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Rating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Char char="○"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Genre</a:t>
            </a:r>
            <a:endParaRPr sz="2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0" y="-138300"/>
            <a:ext cx="9377937" cy="10425305"/>
            <a:chOff x="0" y="-38100"/>
            <a:chExt cx="2469893" cy="2893025"/>
          </a:xfrm>
        </p:grpSpPr>
        <p:sp>
          <p:nvSpPr>
            <p:cNvPr id="138" name="Google Shape;138;p17"/>
            <p:cNvSpPr/>
            <p:nvPr/>
          </p:nvSpPr>
          <p:spPr>
            <a:xfrm>
              <a:off x="0" y="0"/>
              <a:ext cx="2469893" cy="2854925"/>
            </a:xfrm>
            <a:custGeom>
              <a:rect b="b" l="l" r="r" t="t"/>
              <a:pathLst>
                <a:path extrusionOk="0" h="2854925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39" name="Google Shape;139;p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7"/>
          <p:cNvSpPr txBox="1"/>
          <p:nvPr/>
        </p:nvSpPr>
        <p:spPr>
          <a:xfrm>
            <a:off x="682063" y="621625"/>
            <a:ext cx="777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Example of Preprocessing Module</a:t>
            </a:r>
            <a:endParaRPr sz="4000"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00" y="6379600"/>
            <a:ext cx="8681451" cy="31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925" y="0"/>
            <a:ext cx="891007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554125" y="4058400"/>
            <a:ext cx="7908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“The special effects are impressive. Jennifer Lawrence is an AWESOME actress though, and she did a great job. The movie is great for people who haven’t read the books as well. One of the greatest films of all time”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8"/>
          <p:cNvGrpSpPr/>
          <p:nvPr/>
        </p:nvGrpSpPr>
        <p:grpSpPr>
          <a:xfrm>
            <a:off x="7013625" y="-127875"/>
            <a:ext cx="11274386" cy="10414873"/>
            <a:chOff x="0" y="-38100"/>
            <a:chExt cx="2969366" cy="2937822"/>
          </a:xfrm>
        </p:grpSpPr>
        <p:sp>
          <p:nvSpPr>
            <p:cNvPr id="149" name="Google Shape;149;p18"/>
            <p:cNvSpPr/>
            <p:nvPr/>
          </p:nvSpPr>
          <p:spPr>
            <a:xfrm>
              <a:off x="0" y="0"/>
              <a:ext cx="2969366" cy="2899722"/>
            </a:xfrm>
            <a:custGeom>
              <a:rect b="b" l="l" r="r" t="t"/>
              <a:pathLst>
                <a:path extrusionOk="0" h="2899722" w="2969366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50" name="Google Shape;150;p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8"/>
          <p:cNvSpPr txBox="1"/>
          <p:nvPr/>
        </p:nvSpPr>
        <p:spPr>
          <a:xfrm>
            <a:off x="1250350" y="3680000"/>
            <a:ext cx="5285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5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757875" y="737250"/>
            <a:ext cx="81840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SemiBold"/>
              <a:buChar char="●"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Empirical Model :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 SemiBold"/>
              <a:buChar char="○"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850" y="1630655"/>
            <a:ext cx="3331925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7757875" y="2335388"/>
            <a:ext cx="81840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 SemiBold"/>
              <a:buChar char="●"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Baseline Models :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1050" y="2985588"/>
            <a:ext cx="7233399" cy="23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7757875" y="5431550"/>
            <a:ext cx="818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 SemiBold"/>
              <a:buChar char="●"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Extended Models :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1038" y="6078050"/>
            <a:ext cx="89820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1050" y="8202125"/>
            <a:ext cx="89820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9"/>
          <p:cNvGrpSpPr/>
          <p:nvPr/>
        </p:nvGrpSpPr>
        <p:grpSpPr>
          <a:xfrm>
            <a:off x="0" y="-156326"/>
            <a:ext cx="10224418" cy="10443384"/>
            <a:chOff x="0" y="-38100"/>
            <a:chExt cx="2692833" cy="2837028"/>
          </a:xfrm>
        </p:grpSpPr>
        <p:sp>
          <p:nvSpPr>
            <p:cNvPr id="164" name="Google Shape;164;p19"/>
            <p:cNvSpPr/>
            <p:nvPr/>
          </p:nvSpPr>
          <p:spPr>
            <a:xfrm>
              <a:off x="0" y="0"/>
              <a:ext cx="2692833" cy="2798928"/>
            </a:xfrm>
            <a:custGeom>
              <a:rect b="b" l="l" r="r" t="t"/>
              <a:pathLst>
                <a:path extrusionOk="0" h="2798928" w="2692833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65" name="Google Shape;165;p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5409002" y="368731"/>
            <a:ext cx="747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Results &amp; </a:t>
            </a: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Implication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628" y="1887373"/>
            <a:ext cx="7722801" cy="80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480000" y="4404675"/>
            <a:ext cx="8184000" cy="5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Char char="●"/>
            </a:pPr>
            <a:r>
              <a:rPr lang="en-US" sz="3000">
                <a:latin typeface="Montserrat Medium"/>
                <a:ea typeface="Montserrat Medium"/>
                <a:cs typeface="Montserrat Medium"/>
                <a:sym typeface="Montserrat Medium"/>
              </a:rPr>
              <a:t>Managerial Implication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Montserrat"/>
                <a:ea typeface="Montserrat"/>
                <a:cs typeface="Montserrat"/>
                <a:sym typeface="Montserrat"/>
              </a:rPr>
              <a:t>Film Companies should: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❏"/>
            </a:pPr>
            <a:r>
              <a:rPr lang="en-US" sz="2600">
                <a:latin typeface="Montserrat"/>
                <a:ea typeface="Montserrat"/>
                <a:cs typeface="Montserrat"/>
                <a:sym typeface="Montserrat"/>
              </a:rPr>
              <a:t>sprinkle movie trailer through major social media platform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❏"/>
            </a:pPr>
            <a:r>
              <a:rPr lang="en-US" sz="2600">
                <a:latin typeface="Montserrat"/>
                <a:ea typeface="Montserrat"/>
                <a:cs typeface="Montserrat"/>
                <a:sym typeface="Montserrat"/>
              </a:rPr>
              <a:t>invite opinion leaders and reviewers to promote their movies and generate social media exposure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80000" y="2131275"/>
            <a:ext cx="818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Char char="●"/>
            </a:pPr>
            <a:r>
              <a:rPr lang="en-US" sz="3000">
                <a:latin typeface="Montserrat Medium"/>
                <a:ea typeface="Montserrat Medium"/>
                <a:cs typeface="Montserrat Medium"/>
                <a:sym typeface="Montserrat Medium"/>
              </a:rPr>
              <a:t>Result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○"/>
            </a:pPr>
            <a:r>
              <a:rPr lang="en-US" sz="2600">
                <a:latin typeface="Montserrat"/>
                <a:ea typeface="Montserrat"/>
                <a:cs typeface="Montserrat"/>
                <a:sym typeface="Montserrat"/>
              </a:rPr>
              <a:t>both positive and negative reviews increase movie revenues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0" y="4998850"/>
            <a:ext cx="18288175" cy="5500808"/>
            <a:chOff x="0" y="-38100"/>
            <a:chExt cx="4932219" cy="1448763"/>
          </a:xfrm>
        </p:grpSpPr>
        <p:sp>
          <p:nvSpPr>
            <p:cNvPr id="175" name="Google Shape;175;p20"/>
            <p:cNvSpPr/>
            <p:nvPr/>
          </p:nvSpPr>
          <p:spPr>
            <a:xfrm>
              <a:off x="0" y="0"/>
              <a:ext cx="4932219" cy="1410663"/>
            </a:xfrm>
            <a:custGeom>
              <a:rect b="b" l="l" r="r" t="t"/>
              <a:pathLst>
                <a:path extrusionOk="0" h="1410663" w="4932219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</p:sp>
        <p:sp>
          <p:nvSpPr>
            <p:cNvPr id="176" name="Google Shape;176;p2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0"/>
          <p:cNvSpPr txBox="1"/>
          <p:nvPr/>
        </p:nvSpPr>
        <p:spPr>
          <a:xfrm>
            <a:off x="3950700" y="412025"/>
            <a:ext cx="10386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Montserrat"/>
                <a:ea typeface="Montserrat"/>
                <a:cs typeface="Montserrat"/>
                <a:sym typeface="Montserrat"/>
              </a:rPr>
              <a:t>Conclusion &amp; Limitations</a:t>
            </a:r>
            <a:endParaRPr b="1" sz="5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12600" y="2966950"/>
            <a:ext cx="17348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❖"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Data consists of movies released in the USA only. So, results may vary for other regions.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❖"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The impact of negative reviews may not hold true if the ticket price is too expensive.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052088" y="7287550"/>
            <a:ext cx="818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