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3BF6-4FAC-CEAA-D588-2B944CBF53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A678AE-D3B3-D5E1-8747-D25A63F784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1298C9-9ACD-E21E-7622-6BD18834D35C}"/>
              </a:ext>
            </a:extLst>
          </p:cNvPr>
          <p:cNvSpPr>
            <a:spLocks noGrp="1"/>
          </p:cNvSpPr>
          <p:nvPr>
            <p:ph type="dt" sz="half" idx="10"/>
          </p:nvPr>
        </p:nvSpPr>
        <p:spPr/>
        <p:txBody>
          <a:bodyPr/>
          <a:lstStyle/>
          <a:p>
            <a:fld id="{1B823AB7-EE31-4ED3-8F63-5F7A4A657BC9}" type="datetimeFigureOut">
              <a:rPr lang="en-US" smtClean="0"/>
              <a:t>10/19/2022</a:t>
            </a:fld>
            <a:endParaRPr lang="en-US"/>
          </a:p>
        </p:txBody>
      </p:sp>
      <p:sp>
        <p:nvSpPr>
          <p:cNvPr id="5" name="Footer Placeholder 4">
            <a:extLst>
              <a:ext uri="{FF2B5EF4-FFF2-40B4-BE49-F238E27FC236}">
                <a16:creationId xmlns:a16="http://schemas.microsoft.com/office/drawing/2014/main" id="{E6F6F09D-025A-8DE9-23C8-89A8C7191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0FE23-933A-E785-6217-F276882B82F4}"/>
              </a:ext>
            </a:extLst>
          </p:cNvPr>
          <p:cNvSpPr>
            <a:spLocks noGrp="1"/>
          </p:cNvSpPr>
          <p:nvPr>
            <p:ph type="sldNum" sz="quarter" idx="12"/>
          </p:nvPr>
        </p:nvSpPr>
        <p:spPr/>
        <p:txBody>
          <a:bodyPr/>
          <a:lstStyle/>
          <a:p>
            <a:fld id="{69626C25-064A-4B8D-AD8C-2CEDEB0AEEA9}" type="slidenum">
              <a:rPr lang="en-US" smtClean="0"/>
              <a:t>‹#›</a:t>
            </a:fld>
            <a:endParaRPr lang="en-US"/>
          </a:p>
        </p:txBody>
      </p:sp>
    </p:spTree>
    <p:extLst>
      <p:ext uri="{BB962C8B-B14F-4D97-AF65-F5344CB8AC3E}">
        <p14:creationId xmlns:p14="http://schemas.microsoft.com/office/powerpoint/2010/main" val="339323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AAAFD-58AE-4B5C-71C9-E50964BB82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B6D117-E29D-D627-2B29-C1CF45D628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018D71-68FD-FED0-D8C2-7A48A2687F8F}"/>
              </a:ext>
            </a:extLst>
          </p:cNvPr>
          <p:cNvSpPr>
            <a:spLocks noGrp="1"/>
          </p:cNvSpPr>
          <p:nvPr>
            <p:ph type="dt" sz="half" idx="10"/>
          </p:nvPr>
        </p:nvSpPr>
        <p:spPr/>
        <p:txBody>
          <a:bodyPr/>
          <a:lstStyle/>
          <a:p>
            <a:fld id="{1B823AB7-EE31-4ED3-8F63-5F7A4A657BC9}" type="datetimeFigureOut">
              <a:rPr lang="en-US" smtClean="0"/>
              <a:t>10/19/2022</a:t>
            </a:fld>
            <a:endParaRPr lang="en-US"/>
          </a:p>
        </p:txBody>
      </p:sp>
      <p:sp>
        <p:nvSpPr>
          <p:cNvPr id="5" name="Footer Placeholder 4">
            <a:extLst>
              <a:ext uri="{FF2B5EF4-FFF2-40B4-BE49-F238E27FC236}">
                <a16:creationId xmlns:a16="http://schemas.microsoft.com/office/drawing/2014/main" id="{D23C2E83-69C2-F925-904B-6754E18F5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DC5D4-94E5-EC1F-D50E-F90947B614C6}"/>
              </a:ext>
            </a:extLst>
          </p:cNvPr>
          <p:cNvSpPr>
            <a:spLocks noGrp="1"/>
          </p:cNvSpPr>
          <p:nvPr>
            <p:ph type="sldNum" sz="quarter" idx="12"/>
          </p:nvPr>
        </p:nvSpPr>
        <p:spPr/>
        <p:txBody>
          <a:bodyPr/>
          <a:lstStyle/>
          <a:p>
            <a:fld id="{69626C25-064A-4B8D-AD8C-2CEDEB0AEEA9}" type="slidenum">
              <a:rPr lang="en-US" smtClean="0"/>
              <a:t>‹#›</a:t>
            </a:fld>
            <a:endParaRPr lang="en-US"/>
          </a:p>
        </p:txBody>
      </p:sp>
    </p:spTree>
    <p:extLst>
      <p:ext uri="{BB962C8B-B14F-4D97-AF65-F5344CB8AC3E}">
        <p14:creationId xmlns:p14="http://schemas.microsoft.com/office/powerpoint/2010/main" val="256262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EF3E34-999B-5E04-83B0-05A46DD568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D23CEF-4A0A-3F88-21C9-4EC1AA88FB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92657-1EB4-9862-073F-FCF10749334B}"/>
              </a:ext>
            </a:extLst>
          </p:cNvPr>
          <p:cNvSpPr>
            <a:spLocks noGrp="1"/>
          </p:cNvSpPr>
          <p:nvPr>
            <p:ph type="dt" sz="half" idx="10"/>
          </p:nvPr>
        </p:nvSpPr>
        <p:spPr/>
        <p:txBody>
          <a:bodyPr/>
          <a:lstStyle/>
          <a:p>
            <a:fld id="{1B823AB7-EE31-4ED3-8F63-5F7A4A657BC9}" type="datetimeFigureOut">
              <a:rPr lang="en-US" smtClean="0"/>
              <a:t>10/19/2022</a:t>
            </a:fld>
            <a:endParaRPr lang="en-US"/>
          </a:p>
        </p:txBody>
      </p:sp>
      <p:sp>
        <p:nvSpPr>
          <p:cNvPr id="5" name="Footer Placeholder 4">
            <a:extLst>
              <a:ext uri="{FF2B5EF4-FFF2-40B4-BE49-F238E27FC236}">
                <a16:creationId xmlns:a16="http://schemas.microsoft.com/office/drawing/2014/main" id="{0BE6D537-BB6C-A4D6-9E7A-9C57FCFA6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3F125-EEFB-D105-71A3-EDF41616E7C1}"/>
              </a:ext>
            </a:extLst>
          </p:cNvPr>
          <p:cNvSpPr>
            <a:spLocks noGrp="1"/>
          </p:cNvSpPr>
          <p:nvPr>
            <p:ph type="sldNum" sz="quarter" idx="12"/>
          </p:nvPr>
        </p:nvSpPr>
        <p:spPr/>
        <p:txBody>
          <a:bodyPr/>
          <a:lstStyle/>
          <a:p>
            <a:fld id="{69626C25-064A-4B8D-AD8C-2CEDEB0AEEA9}" type="slidenum">
              <a:rPr lang="en-US" smtClean="0"/>
              <a:t>‹#›</a:t>
            </a:fld>
            <a:endParaRPr lang="en-US"/>
          </a:p>
        </p:txBody>
      </p:sp>
    </p:spTree>
    <p:extLst>
      <p:ext uri="{BB962C8B-B14F-4D97-AF65-F5344CB8AC3E}">
        <p14:creationId xmlns:p14="http://schemas.microsoft.com/office/powerpoint/2010/main" val="77286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9157-63F7-AB25-30AF-E76D2EF04E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0B1308-75E9-4ACE-6659-5E9DDC8CC2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B0A71-099B-0C65-5677-E23E1154BC72}"/>
              </a:ext>
            </a:extLst>
          </p:cNvPr>
          <p:cNvSpPr>
            <a:spLocks noGrp="1"/>
          </p:cNvSpPr>
          <p:nvPr>
            <p:ph type="dt" sz="half" idx="10"/>
          </p:nvPr>
        </p:nvSpPr>
        <p:spPr/>
        <p:txBody>
          <a:bodyPr/>
          <a:lstStyle/>
          <a:p>
            <a:fld id="{1B823AB7-EE31-4ED3-8F63-5F7A4A657BC9}" type="datetimeFigureOut">
              <a:rPr lang="en-US" smtClean="0"/>
              <a:t>10/19/2022</a:t>
            </a:fld>
            <a:endParaRPr lang="en-US"/>
          </a:p>
        </p:txBody>
      </p:sp>
      <p:sp>
        <p:nvSpPr>
          <p:cNvPr id="5" name="Footer Placeholder 4">
            <a:extLst>
              <a:ext uri="{FF2B5EF4-FFF2-40B4-BE49-F238E27FC236}">
                <a16:creationId xmlns:a16="http://schemas.microsoft.com/office/drawing/2014/main" id="{797E7D5B-5034-5C46-D2C2-57FD71CD88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C6CB-B06F-41E5-99E8-5A5DDAA224F9}"/>
              </a:ext>
            </a:extLst>
          </p:cNvPr>
          <p:cNvSpPr>
            <a:spLocks noGrp="1"/>
          </p:cNvSpPr>
          <p:nvPr>
            <p:ph type="sldNum" sz="quarter" idx="12"/>
          </p:nvPr>
        </p:nvSpPr>
        <p:spPr/>
        <p:txBody>
          <a:bodyPr/>
          <a:lstStyle/>
          <a:p>
            <a:fld id="{69626C25-064A-4B8D-AD8C-2CEDEB0AEEA9}" type="slidenum">
              <a:rPr lang="en-US" smtClean="0"/>
              <a:t>‹#›</a:t>
            </a:fld>
            <a:endParaRPr lang="en-US"/>
          </a:p>
        </p:txBody>
      </p:sp>
    </p:spTree>
    <p:extLst>
      <p:ext uri="{BB962C8B-B14F-4D97-AF65-F5344CB8AC3E}">
        <p14:creationId xmlns:p14="http://schemas.microsoft.com/office/powerpoint/2010/main" val="213409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D77E-AC36-4A40-9079-A89746F9B3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6DEADB-05DD-9636-4ECA-E5A82333CA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6285BE-1936-B50A-429E-DDAED346E0A8}"/>
              </a:ext>
            </a:extLst>
          </p:cNvPr>
          <p:cNvSpPr>
            <a:spLocks noGrp="1"/>
          </p:cNvSpPr>
          <p:nvPr>
            <p:ph type="dt" sz="half" idx="10"/>
          </p:nvPr>
        </p:nvSpPr>
        <p:spPr/>
        <p:txBody>
          <a:bodyPr/>
          <a:lstStyle/>
          <a:p>
            <a:fld id="{1B823AB7-EE31-4ED3-8F63-5F7A4A657BC9}" type="datetimeFigureOut">
              <a:rPr lang="en-US" smtClean="0"/>
              <a:t>10/19/2022</a:t>
            </a:fld>
            <a:endParaRPr lang="en-US"/>
          </a:p>
        </p:txBody>
      </p:sp>
      <p:sp>
        <p:nvSpPr>
          <p:cNvPr id="5" name="Footer Placeholder 4">
            <a:extLst>
              <a:ext uri="{FF2B5EF4-FFF2-40B4-BE49-F238E27FC236}">
                <a16:creationId xmlns:a16="http://schemas.microsoft.com/office/drawing/2014/main" id="{096E1928-7B69-C529-82F2-A6CB69C970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3C1C7-E470-252B-A3E4-4CDD1E6F05BB}"/>
              </a:ext>
            </a:extLst>
          </p:cNvPr>
          <p:cNvSpPr>
            <a:spLocks noGrp="1"/>
          </p:cNvSpPr>
          <p:nvPr>
            <p:ph type="sldNum" sz="quarter" idx="12"/>
          </p:nvPr>
        </p:nvSpPr>
        <p:spPr/>
        <p:txBody>
          <a:bodyPr/>
          <a:lstStyle/>
          <a:p>
            <a:fld id="{69626C25-064A-4B8D-AD8C-2CEDEB0AEEA9}" type="slidenum">
              <a:rPr lang="en-US" smtClean="0"/>
              <a:t>‹#›</a:t>
            </a:fld>
            <a:endParaRPr lang="en-US"/>
          </a:p>
        </p:txBody>
      </p:sp>
    </p:spTree>
    <p:extLst>
      <p:ext uri="{BB962C8B-B14F-4D97-AF65-F5344CB8AC3E}">
        <p14:creationId xmlns:p14="http://schemas.microsoft.com/office/powerpoint/2010/main" val="1467236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F3D63-4A40-4A15-D382-D17E603A94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DA7AAC-C822-7EC0-EFDD-B87DEA070B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BFB2CE-26E4-E20F-2AFB-9C5AF57BC9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7F18E3-632B-D800-CA45-78C4E3630193}"/>
              </a:ext>
            </a:extLst>
          </p:cNvPr>
          <p:cNvSpPr>
            <a:spLocks noGrp="1"/>
          </p:cNvSpPr>
          <p:nvPr>
            <p:ph type="dt" sz="half" idx="10"/>
          </p:nvPr>
        </p:nvSpPr>
        <p:spPr/>
        <p:txBody>
          <a:bodyPr/>
          <a:lstStyle/>
          <a:p>
            <a:fld id="{1B823AB7-EE31-4ED3-8F63-5F7A4A657BC9}" type="datetimeFigureOut">
              <a:rPr lang="en-US" smtClean="0"/>
              <a:t>10/19/2022</a:t>
            </a:fld>
            <a:endParaRPr lang="en-US"/>
          </a:p>
        </p:txBody>
      </p:sp>
      <p:sp>
        <p:nvSpPr>
          <p:cNvPr id="6" name="Footer Placeholder 5">
            <a:extLst>
              <a:ext uri="{FF2B5EF4-FFF2-40B4-BE49-F238E27FC236}">
                <a16:creationId xmlns:a16="http://schemas.microsoft.com/office/drawing/2014/main" id="{EDB19947-FA6D-1DE1-ADA4-6955EBC3D8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B3618A-CCA3-BD6E-E1F5-E1A786CE3F08}"/>
              </a:ext>
            </a:extLst>
          </p:cNvPr>
          <p:cNvSpPr>
            <a:spLocks noGrp="1"/>
          </p:cNvSpPr>
          <p:nvPr>
            <p:ph type="sldNum" sz="quarter" idx="12"/>
          </p:nvPr>
        </p:nvSpPr>
        <p:spPr/>
        <p:txBody>
          <a:bodyPr/>
          <a:lstStyle/>
          <a:p>
            <a:fld id="{69626C25-064A-4B8D-AD8C-2CEDEB0AEEA9}" type="slidenum">
              <a:rPr lang="en-US" smtClean="0"/>
              <a:t>‹#›</a:t>
            </a:fld>
            <a:endParaRPr lang="en-US"/>
          </a:p>
        </p:txBody>
      </p:sp>
    </p:spTree>
    <p:extLst>
      <p:ext uri="{BB962C8B-B14F-4D97-AF65-F5344CB8AC3E}">
        <p14:creationId xmlns:p14="http://schemas.microsoft.com/office/powerpoint/2010/main" val="928466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03DE-367D-4739-2B1A-7A75A9B9F3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C724CB-89C6-C843-D004-73899825AF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2C18E6-B203-FE1D-698F-A7BC6BE597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380EDC-29E8-DF03-149C-FF05619271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54598-8B31-4745-4552-4E5C7D326E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D5A705-FB5B-E104-F36E-C751B0CD0B17}"/>
              </a:ext>
            </a:extLst>
          </p:cNvPr>
          <p:cNvSpPr>
            <a:spLocks noGrp="1"/>
          </p:cNvSpPr>
          <p:nvPr>
            <p:ph type="dt" sz="half" idx="10"/>
          </p:nvPr>
        </p:nvSpPr>
        <p:spPr/>
        <p:txBody>
          <a:bodyPr/>
          <a:lstStyle/>
          <a:p>
            <a:fld id="{1B823AB7-EE31-4ED3-8F63-5F7A4A657BC9}" type="datetimeFigureOut">
              <a:rPr lang="en-US" smtClean="0"/>
              <a:t>10/19/2022</a:t>
            </a:fld>
            <a:endParaRPr lang="en-US"/>
          </a:p>
        </p:txBody>
      </p:sp>
      <p:sp>
        <p:nvSpPr>
          <p:cNvPr id="8" name="Footer Placeholder 7">
            <a:extLst>
              <a:ext uri="{FF2B5EF4-FFF2-40B4-BE49-F238E27FC236}">
                <a16:creationId xmlns:a16="http://schemas.microsoft.com/office/drawing/2014/main" id="{D4404177-BCA7-8280-0892-DAAAA23420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C4C43E-77FA-9D57-27E0-1FFA9A4F8AFF}"/>
              </a:ext>
            </a:extLst>
          </p:cNvPr>
          <p:cNvSpPr>
            <a:spLocks noGrp="1"/>
          </p:cNvSpPr>
          <p:nvPr>
            <p:ph type="sldNum" sz="quarter" idx="12"/>
          </p:nvPr>
        </p:nvSpPr>
        <p:spPr/>
        <p:txBody>
          <a:bodyPr/>
          <a:lstStyle/>
          <a:p>
            <a:fld id="{69626C25-064A-4B8D-AD8C-2CEDEB0AEEA9}" type="slidenum">
              <a:rPr lang="en-US" smtClean="0"/>
              <a:t>‹#›</a:t>
            </a:fld>
            <a:endParaRPr lang="en-US"/>
          </a:p>
        </p:txBody>
      </p:sp>
    </p:spTree>
    <p:extLst>
      <p:ext uri="{BB962C8B-B14F-4D97-AF65-F5344CB8AC3E}">
        <p14:creationId xmlns:p14="http://schemas.microsoft.com/office/powerpoint/2010/main" val="307448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0FFE-9B73-24BB-11F5-C10DB27233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A7BEDE-B5D8-1113-933C-BCF05792FFC3}"/>
              </a:ext>
            </a:extLst>
          </p:cNvPr>
          <p:cNvSpPr>
            <a:spLocks noGrp="1"/>
          </p:cNvSpPr>
          <p:nvPr>
            <p:ph type="dt" sz="half" idx="10"/>
          </p:nvPr>
        </p:nvSpPr>
        <p:spPr/>
        <p:txBody>
          <a:bodyPr/>
          <a:lstStyle/>
          <a:p>
            <a:fld id="{1B823AB7-EE31-4ED3-8F63-5F7A4A657BC9}" type="datetimeFigureOut">
              <a:rPr lang="en-US" smtClean="0"/>
              <a:t>10/19/2022</a:t>
            </a:fld>
            <a:endParaRPr lang="en-US"/>
          </a:p>
        </p:txBody>
      </p:sp>
      <p:sp>
        <p:nvSpPr>
          <p:cNvPr id="4" name="Footer Placeholder 3">
            <a:extLst>
              <a:ext uri="{FF2B5EF4-FFF2-40B4-BE49-F238E27FC236}">
                <a16:creationId xmlns:a16="http://schemas.microsoft.com/office/drawing/2014/main" id="{092AE515-4DDE-6083-BC19-392F8EF2E3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F310EA-DCCF-6B98-3F19-6C28D29532A0}"/>
              </a:ext>
            </a:extLst>
          </p:cNvPr>
          <p:cNvSpPr>
            <a:spLocks noGrp="1"/>
          </p:cNvSpPr>
          <p:nvPr>
            <p:ph type="sldNum" sz="quarter" idx="12"/>
          </p:nvPr>
        </p:nvSpPr>
        <p:spPr/>
        <p:txBody>
          <a:bodyPr/>
          <a:lstStyle/>
          <a:p>
            <a:fld id="{69626C25-064A-4B8D-AD8C-2CEDEB0AEEA9}" type="slidenum">
              <a:rPr lang="en-US" smtClean="0"/>
              <a:t>‹#›</a:t>
            </a:fld>
            <a:endParaRPr lang="en-US"/>
          </a:p>
        </p:txBody>
      </p:sp>
    </p:spTree>
    <p:extLst>
      <p:ext uri="{BB962C8B-B14F-4D97-AF65-F5344CB8AC3E}">
        <p14:creationId xmlns:p14="http://schemas.microsoft.com/office/powerpoint/2010/main" val="20985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9B29FE-E5F1-F556-95EB-0C2AAFB4DA47}"/>
              </a:ext>
            </a:extLst>
          </p:cNvPr>
          <p:cNvSpPr>
            <a:spLocks noGrp="1"/>
          </p:cNvSpPr>
          <p:nvPr>
            <p:ph type="dt" sz="half" idx="10"/>
          </p:nvPr>
        </p:nvSpPr>
        <p:spPr/>
        <p:txBody>
          <a:bodyPr/>
          <a:lstStyle/>
          <a:p>
            <a:fld id="{1B823AB7-EE31-4ED3-8F63-5F7A4A657BC9}" type="datetimeFigureOut">
              <a:rPr lang="en-US" smtClean="0"/>
              <a:t>10/19/2022</a:t>
            </a:fld>
            <a:endParaRPr lang="en-US"/>
          </a:p>
        </p:txBody>
      </p:sp>
      <p:sp>
        <p:nvSpPr>
          <p:cNvPr id="3" name="Footer Placeholder 2">
            <a:extLst>
              <a:ext uri="{FF2B5EF4-FFF2-40B4-BE49-F238E27FC236}">
                <a16:creationId xmlns:a16="http://schemas.microsoft.com/office/drawing/2014/main" id="{73D65923-4D68-DF03-8511-ED476C1CC3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9EE7EF-B7A9-9EAE-F75F-12233B21CFB3}"/>
              </a:ext>
            </a:extLst>
          </p:cNvPr>
          <p:cNvSpPr>
            <a:spLocks noGrp="1"/>
          </p:cNvSpPr>
          <p:nvPr>
            <p:ph type="sldNum" sz="quarter" idx="12"/>
          </p:nvPr>
        </p:nvSpPr>
        <p:spPr/>
        <p:txBody>
          <a:bodyPr/>
          <a:lstStyle/>
          <a:p>
            <a:fld id="{69626C25-064A-4B8D-AD8C-2CEDEB0AEEA9}" type="slidenum">
              <a:rPr lang="en-US" smtClean="0"/>
              <a:t>‹#›</a:t>
            </a:fld>
            <a:endParaRPr lang="en-US"/>
          </a:p>
        </p:txBody>
      </p:sp>
    </p:spTree>
    <p:extLst>
      <p:ext uri="{BB962C8B-B14F-4D97-AF65-F5344CB8AC3E}">
        <p14:creationId xmlns:p14="http://schemas.microsoft.com/office/powerpoint/2010/main" val="3263351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AAB0-1B7E-D69D-B555-11F33CFA4E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0D5F1B-F5BB-82D4-4145-39AD0B4E0F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DBDF0B-A7EA-4E35-36B0-CC13A6739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D2F827-FAEF-9A6A-F98E-25ABA249DDB5}"/>
              </a:ext>
            </a:extLst>
          </p:cNvPr>
          <p:cNvSpPr>
            <a:spLocks noGrp="1"/>
          </p:cNvSpPr>
          <p:nvPr>
            <p:ph type="dt" sz="half" idx="10"/>
          </p:nvPr>
        </p:nvSpPr>
        <p:spPr/>
        <p:txBody>
          <a:bodyPr/>
          <a:lstStyle/>
          <a:p>
            <a:fld id="{1B823AB7-EE31-4ED3-8F63-5F7A4A657BC9}" type="datetimeFigureOut">
              <a:rPr lang="en-US" smtClean="0"/>
              <a:t>10/19/2022</a:t>
            </a:fld>
            <a:endParaRPr lang="en-US"/>
          </a:p>
        </p:txBody>
      </p:sp>
      <p:sp>
        <p:nvSpPr>
          <p:cNvPr id="6" name="Footer Placeholder 5">
            <a:extLst>
              <a:ext uri="{FF2B5EF4-FFF2-40B4-BE49-F238E27FC236}">
                <a16:creationId xmlns:a16="http://schemas.microsoft.com/office/drawing/2014/main" id="{C60BE825-1F84-9E38-25F5-B5D25184CF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E8277C-CA4E-14BD-4CD4-0DDF2612B102}"/>
              </a:ext>
            </a:extLst>
          </p:cNvPr>
          <p:cNvSpPr>
            <a:spLocks noGrp="1"/>
          </p:cNvSpPr>
          <p:nvPr>
            <p:ph type="sldNum" sz="quarter" idx="12"/>
          </p:nvPr>
        </p:nvSpPr>
        <p:spPr/>
        <p:txBody>
          <a:bodyPr/>
          <a:lstStyle/>
          <a:p>
            <a:fld id="{69626C25-064A-4B8D-AD8C-2CEDEB0AEEA9}" type="slidenum">
              <a:rPr lang="en-US" smtClean="0"/>
              <a:t>‹#›</a:t>
            </a:fld>
            <a:endParaRPr lang="en-US"/>
          </a:p>
        </p:txBody>
      </p:sp>
    </p:spTree>
    <p:extLst>
      <p:ext uri="{BB962C8B-B14F-4D97-AF65-F5344CB8AC3E}">
        <p14:creationId xmlns:p14="http://schemas.microsoft.com/office/powerpoint/2010/main" val="116119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0371-9779-B9AE-414C-A5BE802613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5FBF95-203E-A9AF-C56E-C00DDEB87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736472-0C24-8EA6-5459-D914B6F36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DA0948-A29F-0743-C493-52E2E010741A}"/>
              </a:ext>
            </a:extLst>
          </p:cNvPr>
          <p:cNvSpPr>
            <a:spLocks noGrp="1"/>
          </p:cNvSpPr>
          <p:nvPr>
            <p:ph type="dt" sz="half" idx="10"/>
          </p:nvPr>
        </p:nvSpPr>
        <p:spPr/>
        <p:txBody>
          <a:bodyPr/>
          <a:lstStyle/>
          <a:p>
            <a:fld id="{1B823AB7-EE31-4ED3-8F63-5F7A4A657BC9}" type="datetimeFigureOut">
              <a:rPr lang="en-US" smtClean="0"/>
              <a:t>10/19/2022</a:t>
            </a:fld>
            <a:endParaRPr lang="en-US"/>
          </a:p>
        </p:txBody>
      </p:sp>
      <p:sp>
        <p:nvSpPr>
          <p:cNvPr id="6" name="Footer Placeholder 5">
            <a:extLst>
              <a:ext uri="{FF2B5EF4-FFF2-40B4-BE49-F238E27FC236}">
                <a16:creationId xmlns:a16="http://schemas.microsoft.com/office/drawing/2014/main" id="{AF24F220-3637-850C-3968-A12DF35862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D5212-F710-0D6D-408D-D269CA300804}"/>
              </a:ext>
            </a:extLst>
          </p:cNvPr>
          <p:cNvSpPr>
            <a:spLocks noGrp="1"/>
          </p:cNvSpPr>
          <p:nvPr>
            <p:ph type="sldNum" sz="quarter" idx="12"/>
          </p:nvPr>
        </p:nvSpPr>
        <p:spPr/>
        <p:txBody>
          <a:bodyPr/>
          <a:lstStyle/>
          <a:p>
            <a:fld id="{69626C25-064A-4B8D-AD8C-2CEDEB0AEEA9}" type="slidenum">
              <a:rPr lang="en-US" smtClean="0"/>
              <a:t>‹#›</a:t>
            </a:fld>
            <a:endParaRPr lang="en-US"/>
          </a:p>
        </p:txBody>
      </p:sp>
    </p:spTree>
    <p:extLst>
      <p:ext uri="{BB962C8B-B14F-4D97-AF65-F5344CB8AC3E}">
        <p14:creationId xmlns:p14="http://schemas.microsoft.com/office/powerpoint/2010/main" val="33073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27A536-989A-51B6-1E73-0B79A589E3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C45098-24BE-6F4E-3D14-40F7A49722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B0DCB9-2A2C-BDC4-F609-19C19E19A0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823AB7-EE31-4ED3-8F63-5F7A4A657BC9}" type="datetimeFigureOut">
              <a:rPr lang="en-US" smtClean="0"/>
              <a:t>10/19/2022</a:t>
            </a:fld>
            <a:endParaRPr lang="en-US"/>
          </a:p>
        </p:txBody>
      </p:sp>
      <p:sp>
        <p:nvSpPr>
          <p:cNvPr id="5" name="Footer Placeholder 4">
            <a:extLst>
              <a:ext uri="{FF2B5EF4-FFF2-40B4-BE49-F238E27FC236}">
                <a16:creationId xmlns:a16="http://schemas.microsoft.com/office/drawing/2014/main" id="{7887C75D-C23D-139F-BAD1-16EBE2D483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E7AC7B-12FC-4D79-C36A-376782239C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26C25-064A-4B8D-AD8C-2CEDEB0AEEA9}" type="slidenum">
              <a:rPr lang="en-US" smtClean="0"/>
              <a:t>‹#›</a:t>
            </a:fld>
            <a:endParaRPr lang="en-US"/>
          </a:p>
        </p:txBody>
      </p:sp>
    </p:spTree>
    <p:extLst>
      <p:ext uri="{BB962C8B-B14F-4D97-AF65-F5344CB8AC3E}">
        <p14:creationId xmlns:p14="http://schemas.microsoft.com/office/powerpoint/2010/main" val="2315617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59BA-6F19-9549-6822-920F29A139E1}"/>
              </a:ext>
            </a:extLst>
          </p:cNvPr>
          <p:cNvSpPr>
            <a:spLocks noGrp="1"/>
          </p:cNvSpPr>
          <p:nvPr>
            <p:ph type="ctrTitle"/>
          </p:nvPr>
        </p:nvSpPr>
        <p:spPr/>
        <p:txBody>
          <a:bodyPr/>
          <a:lstStyle/>
          <a:p>
            <a:r>
              <a:rPr lang="en-US" dirty="0"/>
              <a:t>COCOMO MODEL</a:t>
            </a:r>
          </a:p>
        </p:txBody>
      </p:sp>
    </p:spTree>
    <p:extLst>
      <p:ext uri="{BB962C8B-B14F-4D97-AF65-F5344CB8AC3E}">
        <p14:creationId xmlns:p14="http://schemas.microsoft.com/office/powerpoint/2010/main" val="2643993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7F24575-5EB1-92AD-3983-288131C9E8F8}"/>
              </a:ext>
            </a:extLst>
          </p:cNvPr>
          <p:cNvSpPr>
            <a:spLocks noGrp="1"/>
          </p:cNvSpPr>
          <p:nvPr>
            <p:ph idx="1"/>
          </p:nvPr>
        </p:nvSpPr>
        <p:spPr>
          <a:xfrm>
            <a:off x="838200" y="710214"/>
            <a:ext cx="10515600" cy="5466749"/>
          </a:xfrm>
        </p:spPr>
        <p:txBody>
          <a:bodyPr>
            <a:normAutofit lnSpcReduction="10000"/>
          </a:bodyPr>
          <a:lstStyle/>
          <a:p>
            <a:pPr marL="0" indent="0" algn="just">
              <a:buNone/>
            </a:pPr>
            <a:r>
              <a:rPr lang="en-US" b="1" dirty="0"/>
              <a:t>DETAILED MODEL:</a:t>
            </a:r>
          </a:p>
          <a:p>
            <a:pPr marL="0" indent="0" algn="just" fontAlgn="base">
              <a:buNone/>
            </a:pPr>
            <a:r>
              <a:rPr lang="en-US" b="0" i="0" dirty="0">
                <a:solidFill>
                  <a:srgbClr val="273239"/>
                </a:solidFill>
                <a:effectLst/>
                <a:latin typeface="urw-din"/>
              </a:rPr>
              <a:t>Detailed COCOMO incorporates all characteristics of the intermediate version with an assessment of the cost driver’s impact on each step of the software engineering process. The detailed model uses different effort multipliers for each cost driver attribute. In detailed </a:t>
            </a:r>
            <a:r>
              <a:rPr lang="en-US" b="0" i="0" dirty="0" err="1">
                <a:solidFill>
                  <a:srgbClr val="273239"/>
                </a:solidFill>
                <a:effectLst/>
                <a:latin typeface="urw-din"/>
              </a:rPr>
              <a:t>cocomo</a:t>
            </a:r>
            <a:r>
              <a:rPr lang="en-US" b="0" i="0" dirty="0">
                <a:solidFill>
                  <a:srgbClr val="273239"/>
                </a:solidFill>
                <a:effectLst/>
                <a:latin typeface="urw-din"/>
              </a:rPr>
              <a:t>, the whole software is divided into different modules and then we apply COCOMO in different modules to estimate effort and then sum the effort. The Six phases of detailed COCOMO are:</a:t>
            </a:r>
          </a:p>
          <a:p>
            <a:pPr marL="742950" lvl="1" indent="-285750" algn="just" fontAlgn="base">
              <a:buFont typeface="+mj-lt"/>
              <a:buAutoNum type="arabicPeriod"/>
            </a:pPr>
            <a:r>
              <a:rPr lang="en-US" b="0" i="0" dirty="0">
                <a:solidFill>
                  <a:srgbClr val="273239"/>
                </a:solidFill>
                <a:effectLst/>
                <a:latin typeface="urw-din"/>
              </a:rPr>
              <a:t>Planning and requirements</a:t>
            </a:r>
          </a:p>
          <a:p>
            <a:pPr marL="742950" lvl="1" indent="-285750" algn="just" fontAlgn="base">
              <a:buFont typeface="+mj-lt"/>
              <a:buAutoNum type="arabicPeriod"/>
            </a:pPr>
            <a:r>
              <a:rPr lang="en-US" b="0" i="0" dirty="0">
                <a:solidFill>
                  <a:srgbClr val="273239"/>
                </a:solidFill>
                <a:effectLst/>
                <a:latin typeface="urw-din"/>
              </a:rPr>
              <a:t>System design</a:t>
            </a:r>
          </a:p>
          <a:p>
            <a:pPr marL="742950" lvl="1" indent="-285750" algn="just" fontAlgn="base">
              <a:buFont typeface="+mj-lt"/>
              <a:buAutoNum type="arabicPeriod"/>
            </a:pPr>
            <a:r>
              <a:rPr lang="en-US" b="0" i="0" dirty="0">
                <a:solidFill>
                  <a:srgbClr val="273239"/>
                </a:solidFill>
                <a:effectLst/>
                <a:latin typeface="urw-din"/>
              </a:rPr>
              <a:t>Detailed design</a:t>
            </a:r>
          </a:p>
          <a:p>
            <a:pPr marL="742950" lvl="1" indent="-285750" algn="just" fontAlgn="base">
              <a:buFont typeface="+mj-lt"/>
              <a:buAutoNum type="arabicPeriod"/>
            </a:pPr>
            <a:r>
              <a:rPr lang="en-US" b="0" i="0" dirty="0">
                <a:solidFill>
                  <a:srgbClr val="273239"/>
                </a:solidFill>
                <a:effectLst/>
                <a:latin typeface="urw-din"/>
              </a:rPr>
              <a:t>Module code and test</a:t>
            </a:r>
          </a:p>
          <a:p>
            <a:pPr marL="742950" lvl="1" indent="-285750" algn="just" fontAlgn="base">
              <a:buFont typeface="+mj-lt"/>
              <a:buAutoNum type="arabicPeriod"/>
            </a:pPr>
            <a:r>
              <a:rPr lang="en-US" b="0" i="0" dirty="0">
                <a:solidFill>
                  <a:srgbClr val="273239"/>
                </a:solidFill>
                <a:effectLst/>
                <a:latin typeface="urw-din"/>
              </a:rPr>
              <a:t>Integration and test</a:t>
            </a:r>
          </a:p>
          <a:p>
            <a:pPr marL="742950" lvl="1" indent="-285750" algn="just" fontAlgn="base">
              <a:buFont typeface="+mj-lt"/>
              <a:buAutoNum type="arabicPeriod"/>
            </a:pPr>
            <a:r>
              <a:rPr lang="en-US" b="0" i="0" dirty="0">
                <a:solidFill>
                  <a:srgbClr val="273239"/>
                </a:solidFill>
                <a:effectLst/>
                <a:latin typeface="urw-din"/>
              </a:rPr>
              <a:t>Cost Constructive model</a:t>
            </a:r>
          </a:p>
          <a:p>
            <a:pPr marL="0" indent="0" algn="just">
              <a:buNone/>
            </a:pPr>
            <a:endParaRPr lang="en-US" b="1" dirty="0"/>
          </a:p>
          <a:p>
            <a:pPr marL="0" indent="0" algn="just">
              <a:buNone/>
            </a:pPr>
            <a:endParaRPr lang="en-US" b="1" dirty="0"/>
          </a:p>
        </p:txBody>
      </p:sp>
    </p:spTree>
    <p:extLst>
      <p:ext uri="{BB962C8B-B14F-4D97-AF65-F5344CB8AC3E}">
        <p14:creationId xmlns:p14="http://schemas.microsoft.com/office/powerpoint/2010/main" val="504717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283D1D-7101-37E0-3B45-1954CBA024E6}"/>
              </a:ext>
            </a:extLst>
          </p:cNvPr>
          <p:cNvSpPr>
            <a:spLocks noGrp="1"/>
          </p:cNvSpPr>
          <p:nvPr>
            <p:ph idx="1"/>
          </p:nvPr>
        </p:nvSpPr>
        <p:spPr>
          <a:xfrm>
            <a:off x="838200" y="905522"/>
            <a:ext cx="10515600" cy="4864963"/>
          </a:xfrm>
        </p:spPr>
        <p:txBody>
          <a:bodyPr/>
          <a:lstStyle/>
          <a:p>
            <a:pPr algn="just"/>
            <a:r>
              <a:rPr lang="en-US" b="0" i="0" dirty="0">
                <a:solidFill>
                  <a:srgbClr val="273239"/>
                </a:solidFill>
                <a:effectLst/>
                <a:latin typeface="urw-din"/>
              </a:rPr>
              <a:t>COCOMO (Constructive Cost Model) is a regression model based on LOC, i.e. </a:t>
            </a:r>
            <a:r>
              <a:rPr lang="en-US" b="1" i="0" dirty="0">
                <a:solidFill>
                  <a:srgbClr val="273239"/>
                </a:solidFill>
                <a:effectLst/>
                <a:latin typeface="urw-din"/>
              </a:rPr>
              <a:t>number of Lines of Code</a:t>
            </a:r>
            <a:r>
              <a:rPr lang="en-US" b="0" i="0" dirty="0">
                <a:solidFill>
                  <a:srgbClr val="273239"/>
                </a:solidFill>
                <a:effectLst/>
                <a:latin typeface="urw-din"/>
              </a:rPr>
              <a:t>. </a:t>
            </a:r>
          </a:p>
          <a:p>
            <a:pPr algn="just"/>
            <a:r>
              <a:rPr lang="en-US" b="0" i="0" dirty="0">
                <a:solidFill>
                  <a:srgbClr val="273239"/>
                </a:solidFill>
                <a:effectLst/>
                <a:latin typeface="urw-din"/>
              </a:rPr>
              <a:t>It is a procedural cost estimate model for software projects and is often used as a process of reliably predicting the various parameters associated with making a project such as size, effort, cost, time, and quality. </a:t>
            </a:r>
          </a:p>
          <a:p>
            <a:pPr algn="just"/>
            <a:r>
              <a:rPr lang="en-US" b="0" i="0" dirty="0">
                <a:solidFill>
                  <a:srgbClr val="273239"/>
                </a:solidFill>
                <a:effectLst/>
                <a:latin typeface="urw-din"/>
              </a:rPr>
              <a:t>It was proposed by </a:t>
            </a:r>
            <a:r>
              <a:rPr lang="en-US" b="1" i="0" dirty="0">
                <a:solidFill>
                  <a:srgbClr val="273239"/>
                </a:solidFill>
                <a:effectLst/>
                <a:latin typeface="urw-din"/>
              </a:rPr>
              <a:t>Barry Boehm </a:t>
            </a:r>
            <a:r>
              <a:rPr lang="en-US" b="0" i="0" dirty="0">
                <a:solidFill>
                  <a:srgbClr val="273239"/>
                </a:solidFill>
                <a:effectLst/>
                <a:latin typeface="urw-din"/>
              </a:rPr>
              <a:t>in 1981 and is based on the study of 63 projects, which makes it one of the best-documented models. </a:t>
            </a:r>
          </a:p>
          <a:p>
            <a:pPr algn="just"/>
            <a:r>
              <a:rPr lang="en-US" b="0" i="0" dirty="0">
                <a:solidFill>
                  <a:srgbClr val="273239"/>
                </a:solidFill>
                <a:effectLst/>
                <a:latin typeface="urw-din"/>
              </a:rPr>
              <a:t>The key parameters which define the quality of any software products, which are also an outcome of the </a:t>
            </a:r>
            <a:r>
              <a:rPr lang="en-US" b="0" i="0" dirty="0" err="1">
                <a:solidFill>
                  <a:srgbClr val="273239"/>
                </a:solidFill>
                <a:effectLst/>
                <a:latin typeface="urw-din"/>
              </a:rPr>
              <a:t>Cocomo</a:t>
            </a:r>
            <a:r>
              <a:rPr lang="en-US" b="0" i="0" dirty="0">
                <a:solidFill>
                  <a:srgbClr val="273239"/>
                </a:solidFill>
                <a:effectLst/>
                <a:latin typeface="urw-din"/>
              </a:rPr>
              <a:t> are primarily Effort &amp; Schedule.</a:t>
            </a:r>
            <a:endParaRPr lang="en-US" dirty="0"/>
          </a:p>
        </p:txBody>
      </p:sp>
    </p:spTree>
    <p:extLst>
      <p:ext uri="{BB962C8B-B14F-4D97-AF65-F5344CB8AC3E}">
        <p14:creationId xmlns:p14="http://schemas.microsoft.com/office/powerpoint/2010/main" val="534501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283D1D-7101-37E0-3B45-1954CBA024E6}"/>
              </a:ext>
            </a:extLst>
          </p:cNvPr>
          <p:cNvSpPr>
            <a:spLocks noGrp="1"/>
          </p:cNvSpPr>
          <p:nvPr>
            <p:ph idx="1"/>
          </p:nvPr>
        </p:nvSpPr>
        <p:spPr>
          <a:xfrm>
            <a:off x="838200" y="905522"/>
            <a:ext cx="10515600" cy="4864963"/>
          </a:xfrm>
        </p:spPr>
        <p:txBody>
          <a:bodyPr/>
          <a:lstStyle/>
          <a:p>
            <a:pPr algn="just" fontAlgn="base">
              <a:buFont typeface="Arial" panose="020B0604020202020204" pitchFamily="34" charset="0"/>
              <a:buChar char="•"/>
            </a:pPr>
            <a:r>
              <a:rPr lang="en-US" b="1" i="0" dirty="0">
                <a:solidFill>
                  <a:srgbClr val="273239"/>
                </a:solidFill>
                <a:effectLst/>
                <a:latin typeface="urw-din"/>
              </a:rPr>
              <a:t>Effort:</a:t>
            </a:r>
            <a:r>
              <a:rPr lang="en-US" b="0" i="0" dirty="0">
                <a:solidFill>
                  <a:srgbClr val="273239"/>
                </a:solidFill>
                <a:effectLst/>
                <a:latin typeface="urw-din"/>
              </a:rPr>
              <a:t> Amount of labor that will be required to complete a task. It is measured in person-months units.</a:t>
            </a:r>
          </a:p>
          <a:p>
            <a:pPr algn="just" fontAlgn="base">
              <a:buFont typeface="Arial" panose="020B0604020202020204" pitchFamily="34" charset="0"/>
              <a:buChar char="•"/>
            </a:pPr>
            <a:r>
              <a:rPr lang="en-US" b="1" i="0" dirty="0">
                <a:solidFill>
                  <a:srgbClr val="273239"/>
                </a:solidFill>
                <a:effectLst/>
                <a:latin typeface="urw-din"/>
              </a:rPr>
              <a:t>Schedule:</a:t>
            </a:r>
            <a:r>
              <a:rPr lang="en-US" b="0" i="0" dirty="0">
                <a:solidFill>
                  <a:srgbClr val="273239"/>
                </a:solidFill>
                <a:effectLst/>
                <a:latin typeface="urw-din"/>
              </a:rPr>
              <a:t> Simply means the amount of time required for the completion of the job, which is, of course, proportional to the effort put in. It is measured in the units of time such as weeks, months.</a:t>
            </a:r>
          </a:p>
          <a:p>
            <a:pPr algn="just"/>
            <a:r>
              <a:rPr lang="en-US" b="0" i="0" dirty="0">
                <a:solidFill>
                  <a:srgbClr val="273239"/>
                </a:solidFill>
                <a:effectLst/>
                <a:latin typeface="urw-din"/>
              </a:rPr>
              <a:t>Different models of </a:t>
            </a:r>
            <a:r>
              <a:rPr lang="en-US" b="0" i="0" dirty="0" err="1">
                <a:solidFill>
                  <a:srgbClr val="273239"/>
                </a:solidFill>
                <a:effectLst/>
                <a:latin typeface="urw-din"/>
              </a:rPr>
              <a:t>Cocomo</a:t>
            </a:r>
            <a:r>
              <a:rPr lang="en-US" b="0" i="0" dirty="0">
                <a:solidFill>
                  <a:srgbClr val="273239"/>
                </a:solidFill>
                <a:effectLst/>
                <a:latin typeface="urw-din"/>
              </a:rPr>
              <a:t> have been proposed to predict the cost estimation at different levels, based on the amount of accuracy and correctness required. </a:t>
            </a:r>
          </a:p>
          <a:p>
            <a:pPr algn="just"/>
            <a:r>
              <a:rPr lang="en-US" b="0" i="0" dirty="0">
                <a:solidFill>
                  <a:srgbClr val="273239"/>
                </a:solidFill>
                <a:effectLst/>
                <a:latin typeface="urw-din"/>
              </a:rPr>
              <a:t>All of these models can be applied to a variety of projects, whose characteristics determine the value of constant to be used in subsequent calculations.</a:t>
            </a:r>
            <a:endParaRPr lang="en-US" dirty="0"/>
          </a:p>
        </p:txBody>
      </p:sp>
    </p:spTree>
    <p:extLst>
      <p:ext uri="{BB962C8B-B14F-4D97-AF65-F5344CB8AC3E}">
        <p14:creationId xmlns:p14="http://schemas.microsoft.com/office/powerpoint/2010/main" val="2900970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283D1D-7101-37E0-3B45-1954CBA024E6}"/>
              </a:ext>
            </a:extLst>
          </p:cNvPr>
          <p:cNvSpPr>
            <a:spLocks noGrp="1"/>
          </p:cNvSpPr>
          <p:nvPr>
            <p:ph idx="1"/>
          </p:nvPr>
        </p:nvSpPr>
        <p:spPr>
          <a:xfrm>
            <a:off x="838200" y="905522"/>
            <a:ext cx="10515600" cy="4864963"/>
          </a:xfrm>
        </p:spPr>
        <p:txBody>
          <a:bodyPr>
            <a:normAutofit fontScale="92500" lnSpcReduction="10000"/>
          </a:bodyPr>
          <a:lstStyle/>
          <a:p>
            <a:pPr algn="just" fontAlgn="base">
              <a:buFont typeface="Arial" panose="020B0604020202020204" pitchFamily="34" charset="0"/>
              <a:buChar char="•"/>
            </a:pPr>
            <a:r>
              <a:rPr lang="en-US" b="0" i="0" dirty="0">
                <a:solidFill>
                  <a:srgbClr val="273239"/>
                </a:solidFill>
                <a:effectLst/>
                <a:latin typeface="urw-din"/>
              </a:rPr>
              <a:t>These characteristics pertaining to different system types are mentioned below. Boehm’s definition of organic, semidetached, and embedded systems:</a:t>
            </a:r>
          </a:p>
          <a:p>
            <a:pPr algn="just" fontAlgn="base"/>
            <a:r>
              <a:rPr lang="en-US" b="1" i="0" dirty="0">
                <a:solidFill>
                  <a:srgbClr val="273239"/>
                </a:solidFill>
                <a:effectLst/>
                <a:latin typeface="urw-din"/>
              </a:rPr>
              <a:t>Organic –</a:t>
            </a:r>
            <a:r>
              <a:rPr lang="en-US" b="0" i="0" dirty="0">
                <a:solidFill>
                  <a:srgbClr val="273239"/>
                </a:solidFill>
                <a:effectLst/>
                <a:latin typeface="urw-din"/>
              </a:rPr>
              <a:t> A software project is said to be an organic type if the team size required is adequately small, the problem is well understood and has been solved in the past and also the team members have a nominal experience regarding the problem.</a:t>
            </a:r>
          </a:p>
          <a:p>
            <a:pPr algn="just" fontAlgn="base"/>
            <a:r>
              <a:rPr lang="en-US" b="1" i="0" dirty="0">
                <a:solidFill>
                  <a:srgbClr val="273239"/>
                </a:solidFill>
                <a:effectLst/>
                <a:latin typeface="urw-din"/>
              </a:rPr>
              <a:t>Semi-detached –</a:t>
            </a:r>
            <a:r>
              <a:rPr lang="en-US" b="0" i="0" dirty="0">
                <a:solidFill>
                  <a:srgbClr val="273239"/>
                </a:solidFill>
                <a:effectLst/>
                <a:latin typeface="urw-din"/>
              </a:rPr>
              <a:t> A software project is said to be a Semi-detached type if the vital characteristics such as team size, experience, knowledge of the various programming environment lie in between that of organic and Embedded. The projects classified as Semi-Detached are comparatively less familiar and difficult to develop compared to the organic ones and require more experience and better guidance and creativity. </a:t>
            </a:r>
            <a:r>
              <a:rPr lang="en-US" b="0" i="0" dirty="0" err="1">
                <a:solidFill>
                  <a:srgbClr val="273239"/>
                </a:solidFill>
                <a:effectLst/>
                <a:latin typeface="urw-din"/>
              </a:rPr>
              <a:t>Eg</a:t>
            </a:r>
            <a:r>
              <a:rPr lang="en-US" b="0" i="0" dirty="0">
                <a:solidFill>
                  <a:srgbClr val="273239"/>
                </a:solidFill>
                <a:effectLst/>
                <a:latin typeface="urw-din"/>
              </a:rPr>
              <a:t>: Compilers or different Embedded Systems can be considered of Semi-Detached type.</a:t>
            </a:r>
          </a:p>
          <a:p>
            <a:pPr algn="just" fontAlgn="base">
              <a:buFont typeface="Arial" panose="020B0604020202020204" pitchFamily="34" charset="0"/>
              <a:buChar char="•"/>
            </a:pPr>
            <a:endParaRPr lang="en-US" dirty="0"/>
          </a:p>
        </p:txBody>
      </p:sp>
    </p:spTree>
    <p:extLst>
      <p:ext uri="{BB962C8B-B14F-4D97-AF65-F5344CB8AC3E}">
        <p14:creationId xmlns:p14="http://schemas.microsoft.com/office/powerpoint/2010/main" val="324154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283D1D-7101-37E0-3B45-1954CBA024E6}"/>
              </a:ext>
            </a:extLst>
          </p:cNvPr>
          <p:cNvSpPr>
            <a:spLocks noGrp="1"/>
          </p:cNvSpPr>
          <p:nvPr>
            <p:ph idx="1"/>
          </p:nvPr>
        </p:nvSpPr>
        <p:spPr>
          <a:xfrm>
            <a:off x="838200" y="905522"/>
            <a:ext cx="10515600" cy="4864963"/>
          </a:xfrm>
        </p:spPr>
        <p:txBody>
          <a:bodyPr>
            <a:normAutofit/>
          </a:bodyPr>
          <a:lstStyle/>
          <a:p>
            <a:pPr algn="just" fontAlgn="base"/>
            <a:r>
              <a:rPr lang="en-US" b="1" i="0" dirty="0">
                <a:solidFill>
                  <a:srgbClr val="273239"/>
                </a:solidFill>
                <a:effectLst/>
                <a:latin typeface="urw-din"/>
              </a:rPr>
              <a:t>Embedded –</a:t>
            </a:r>
            <a:r>
              <a:rPr lang="en-US" b="0" i="0" dirty="0">
                <a:solidFill>
                  <a:srgbClr val="273239"/>
                </a:solidFill>
                <a:effectLst/>
                <a:latin typeface="urw-din"/>
              </a:rPr>
              <a:t> A software project requiring the highest level of complexity, creativity, and experience requirement fall under this category. Such software requires a larger team size than the other two models and also the developers need to be sufficiently experienced and creative to develop such complex models.</a:t>
            </a:r>
          </a:p>
          <a:p>
            <a:pPr lvl="1" algn="just" fontAlgn="base"/>
            <a:r>
              <a:rPr lang="en-US" b="0" i="0" dirty="0">
                <a:solidFill>
                  <a:srgbClr val="273239"/>
                </a:solidFill>
                <a:effectLst/>
                <a:latin typeface="urw-din"/>
              </a:rPr>
              <a:t>Basic COCOMO Model</a:t>
            </a:r>
          </a:p>
          <a:p>
            <a:pPr lvl="1" algn="just" fontAlgn="base"/>
            <a:r>
              <a:rPr lang="en-US" b="0" i="0" dirty="0">
                <a:solidFill>
                  <a:srgbClr val="273239"/>
                </a:solidFill>
                <a:effectLst/>
                <a:latin typeface="urw-din"/>
              </a:rPr>
              <a:t>Intermediate COCOMO Model</a:t>
            </a:r>
          </a:p>
          <a:p>
            <a:pPr lvl="1" algn="just" fontAlgn="base"/>
            <a:r>
              <a:rPr lang="en-US" b="0" i="0" dirty="0">
                <a:solidFill>
                  <a:srgbClr val="273239"/>
                </a:solidFill>
                <a:effectLst/>
                <a:latin typeface="urw-din"/>
              </a:rPr>
              <a:t>Detailed COCOMO Model</a:t>
            </a:r>
          </a:p>
          <a:p>
            <a:pPr algn="just" fontAlgn="base">
              <a:buFont typeface="Arial" panose="020B0604020202020204" pitchFamily="34" charset="0"/>
              <a:buChar char="•"/>
            </a:pPr>
            <a:endParaRPr lang="en-US" dirty="0"/>
          </a:p>
        </p:txBody>
      </p:sp>
    </p:spTree>
    <p:extLst>
      <p:ext uri="{BB962C8B-B14F-4D97-AF65-F5344CB8AC3E}">
        <p14:creationId xmlns:p14="http://schemas.microsoft.com/office/powerpoint/2010/main" val="2284184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283D1D-7101-37E0-3B45-1954CBA024E6}"/>
              </a:ext>
            </a:extLst>
          </p:cNvPr>
          <p:cNvSpPr>
            <a:spLocks noGrp="1"/>
          </p:cNvSpPr>
          <p:nvPr>
            <p:ph idx="1"/>
          </p:nvPr>
        </p:nvSpPr>
        <p:spPr>
          <a:xfrm>
            <a:off x="838200" y="905522"/>
            <a:ext cx="10515600" cy="4864963"/>
          </a:xfrm>
        </p:spPr>
        <p:txBody>
          <a:bodyPr>
            <a:normAutofit/>
          </a:bodyPr>
          <a:lstStyle/>
          <a:p>
            <a:pPr marL="0" indent="0" algn="just" fontAlgn="base">
              <a:buNone/>
            </a:pPr>
            <a:r>
              <a:rPr lang="en-US" b="1" dirty="0"/>
              <a:t>BASIC MODEL:</a:t>
            </a:r>
          </a:p>
          <a:p>
            <a:pPr marL="0" indent="0" algn="just" fontAlgn="base">
              <a:buNone/>
            </a:pPr>
            <a:endParaRPr lang="en-US" b="1" dirty="0"/>
          </a:p>
          <a:p>
            <a:pPr marL="0" indent="0" algn="just" fontAlgn="base">
              <a:buNone/>
            </a:pPr>
            <a:endParaRPr lang="en-US" b="1" dirty="0"/>
          </a:p>
          <a:p>
            <a:pPr marL="0" indent="0" algn="just" fontAlgn="base">
              <a:buNone/>
            </a:pPr>
            <a:endParaRPr lang="en-US" b="1" dirty="0"/>
          </a:p>
          <a:p>
            <a:pPr marL="0" indent="0" algn="just" fontAlgn="base">
              <a:buNone/>
            </a:pPr>
            <a:endParaRPr lang="en-US" b="1" dirty="0"/>
          </a:p>
          <a:p>
            <a:pPr marL="0" indent="0" algn="just" fontAlgn="base">
              <a:buNone/>
            </a:pPr>
            <a:endParaRPr lang="en-US" b="1" dirty="0"/>
          </a:p>
          <a:p>
            <a:pPr marL="0" indent="0" algn="just" fontAlgn="base">
              <a:buNone/>
            </a:pPr>
            <a:endParaRPr lang="en-US" b="1" dirty="0"/>
          </a:p>
          <a:p>
            <a:pPr marL="0" indent="0" algn="just" fontAlgn="base">
              <a:buNone/>
            </a:pPr>
            <a:r>
              <a:rPr lang="en-US" b="0" i="0" dirty="0">
                <a:solidFill>
                  <a:srgbClr val="273239"/>
                </a:solidFill>
                <a:effectLst/>
                <a:latin typeface="urw-din"/>
              </a:rPr>
              <a:t>The above formula is used for the cost estimation of for the basic COCOMO model, and also is used in the subsequent models.</a:t>
            </a:r>
            <a:endParaRPr lang="en-US" b="1" dirty="0"/>
          </a:p>
        </p:txBody>
      </p:sp>
      <p:pic>
        <p:nvPicPr>
          <p:cNvPr id="8" name="Picture 7">
            <a:extLst>
              <a:ext uri="{FF2B5EF4-FFF2-40B4-BE49-F238E27FC236}">
                <a16:creationId xmlns:a16="http://schemas.microsoft.com/office/drawing/2014/main" id="{A1B6134E-70F8-5D43-A9A4-5CB9B51D5C51}"/>
              </a:ext>
            </a:extLst>
          </p:cNvPr>
          <p:cNvPicPr>
            <a:picLocks noChangeAspect="1"/>
          </p:cNvPicPr>
          <p:nvPr/>
        </p:nvPicPr>
        <p:blipFill>
          <a:blip r:embed="rId2"/>
          <a:stretch>
            <a:fillRect/>
          </a:stretch>
        </p:blipFill>
        <p:spPr>
          <a:xfrm>
            <a:off x="3236543" y="1762077"/>
            <a:ext cx="4848902" cy="2676899"/>
          </a:xfrm>
          <a:prstGeom prst="rect">
            <a:avLst/>
          </a:prstGeom>
        </p:spPr>
      </p:pic>
    </p:spTree>
    <p:extLst>
      <p:ext uri="{BB962C8B-B14F-4D97-AF65-F5344CB8AC3E}">
        <p14:creationId xmlns:p14="http://schemas.microsoft.com/office/powerpoint/2010/main" val="1785929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7F24575-5EB1-92AD-3983-288131C9E8F8}"/>
              </a:ext>
            </a:extLst>
          </p:cNvPr>
          <p:cNvSpPr>
            <a:spLocks noGrp="1"/>
          </p:cNvSpPr>
          <p:nvPr>
            <p:ph idx="1"/>
          </p:nvPr>
        </p:nvSpPr>
        <p:spPr>
          <a:xfrm>
            <a:off x="838200" y="710214"/>
            <a:ext cx="10515600" cy="5466749"/>
          </a:xfrm>
        </p:spPr>
        <p:txBody>
          <a:bodyPr>
            <a:normAutofit fontScale="92500" lnSpcReduction="10000"/>
          </a:bodyPr>
          <a:lstStyle/>
          <a:p>
            <a:r>
              <a:rPr lang="en-US" b="0" i="0" dirty="0">
                <a:solidFill>
                  <a:srgbClr val="273239"/>
                </a:solidFill>
                <a:effectLst/>
                <a:latin typeface="urw-din"/>
              </a:rPr>
              <a:t>The constant values </a:t>
            </a:r>
            <a:r>
              <a:rPr lang="en-US" b="0" i="0" dirty="0" err="1">
                <a:solidFill>
                  <a:srgbClr val="273239"/>
                </a:solidFill>
                <a:effectLst/>
                <a:latin typeface="urw-din"/>
              </a:rPr>
              <a:t>a,b,c</a:t>
            </a:r>
            <a:r>
              <a:rPr lang="en-US" b="0" i="0" dirty="0">
                <a:solidFill>
                  <a:srgbClr val="273239"/>
                </a:solidFill>
                <a:effectLst/>
                <a:latin typeface="urw-din"/>
              </a:rPr>
              <a:t> and d for the Basic Model for the different categories of system:</a:t>
            </a: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r>
              <a:rPr lang="en-US" b="0" i="0" dirty="0">
                <a:solidFill>
                  <a:srgbClr val="273239"/>
                </a:solidFill>
                <a:effectLst/>
                <a:latin typeface="urw-din"/>
              </a:rPr>
              <a:t>The effort is measured in Person-Months and as evident from the formula is dependent on Kilo-Lines of code. The development time is measured in months. These formulas are used as such in the Basic Model calculations, as not much consideration of different factors such as reliability, expertise is taken into account, henceforth the estimate is rough.</a:t>
            </a:r>
            <a:endParaRPr lang="en-US" dirty="0"/>
          </a:p>
        </p:txBody>
      </p:sp>
      <p:pic>
        <p:nvPicPr>
          <p:cNvPr id="6" name="Picture 5">
            <a:extLst>
              <a:ext uri="{FF2B5EF4-FFF2-40B4-BE49-F238E27FC236}">
                <a16:creationId xmlns:a16="http://schemas.microsoft.com/office/drawing/2014/main" id="{A7FAAB42-C604-A363-B057-2E52C70AF14C}"/>
              </a:ext>
            </a:extLst>
          </p:cNvPr>
          <p:cNvPicPr>
            <a:picLocks noChangeAspect="1"/>
          </p:cNvPicPr>
          <p:nvPr/>
        </p:nvPicPr>
        <p:blipFill>
          <a:blip r:embed="rId2"/>
          <a:stretch>
            <a:fillRect/>
          </a:stretch>
        </p:blipFill>
        <p:spPr>
          <a:xfrm>
            <a:off x="3582531" y="1651247"/>
            <a:ext cx="4247574" cy="2210539"/>
          </a:xfrm>
          <a:prstGeom prst="rect">
            <a:avLst/>
          </a:prstGeom>
        </p:spPr>
      </p:pic>
    </p:spTree>
    <p:extLst>
      <p:ext uri="{BB962C8B-B14F-4D97-AF65-F5344CB8AC3E}">
        <p14:creationId xmlns:p14="http://schemas.microsoft.com/office/powerpoint/2010/main" val="123835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7F24575-5EB1-92AD-3983-288131C9E8F8}"/>
              </a:ext>
            </a:extLst>
          </p:cNvPr>
          <p:cNvSpPr>
            <a:spLocks noGrp="1"/>
          </p:cNvSpPr>
          <p:nvPr>
            <p:ph idx="1"/>
          </p:nvPr>
        </p:nvSpPr>
        <p:spPr>
          <a:xfrm>
            <a:off x="838200" y="710214"/>
            <a:ext cx="10515600" cy="5466749"/>
          </a:xfrm>
        </p:spPr>
        <p:txBody>
          <a:bodyPr>
            <a:normAutofit/>
          </a:bodyPr>
          <a:lstStyle/>
          <a:p>
            <a:pPr marL="0" indent="0" algn="just">
              <a:buNone/>
            </a:pPr>
            <a:r>
              <a:rPr lang="en-US" b="1" dirty="0"/>
              <a:t>INTERMEDIATE MODEL:</a:t>
            </a:r>
          </a:p>
          <a:p>
            <a:pPr marL="0" indent="0" algn="just">
              <a:buNone/>
            </a:pPr>
            <a:r>
              <a:rPr lang="en-US" b="0" i="0" dirty="0">
                <a:solidFill>
                  <a:srgbClr val="273239"/>
                </a:solidFill>
                <a:effectLst/>
                <a:latin typeface="urw-din"/>
              </a:rPr>
              <a:t>The basic </a:t>
            </a:r>
            <a:r>
              <a:rPr lang="en-US" b="0" i="0" dirty="0" err="1">
                <a:solidFill>
                  <a:srgbClr val="273239"/>
                </a:solidFill>
                <a:effectLst/>
                <a:latin typeface="urw-din"/>
              </a:rPr>
              <a:t>Cocomo</a:t>
            </a:r>
            <a:r>
              <a:rPr lang="en-US" b="0" i="0" dirty="0">
                <a:solidFill>
                  <a:srgbClr val="273239"/>
                </a:solidFill>
                <a:effectLst/>
                <a:latin typeface="urw-din"/>
              </a:rPr>
              <a:t> model assumes that the effort is only a function of the number of lines of code and some constants evaluated according to the different software systems. However, in reality, no system’s effort and schedule can be solely calculated on the basis of Lines of Code. For that, various other factors such as reliability, experience, Capability. These factors are known as Cost Drivers and the Intermediate Model utilizes 15 such drivers for cost estimation.</a:t>
            </a:r>
          </a:p>
          <a:p>
            <a:pPr marL="0" indent="0" algn="l" fontAlgn="base">
              <a:buNone/>
            </a:pPr>
            <a:r>
              <a:rPr lang="en-US" b="0" i="0" dirty="0">
                <a:solidFill>
                  <a:srgbClr val="273239"/>
                </a:solidFill>
                <a:effectLst/>
                <a:latin typeface="urw-din"/>
              </a:rPr>
              <a:t>Classification of Cost Drivers and their attributes: </a:t>
            </a:r>
            <a:endParaRPr lang="en-US" b="1"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Required software reliability extent</a:t>
            </a:r>
          </a:p>
          <a:p>
            <a:pPr algn="l" fontAlgn="base">
              <a:buFont typeface="Arial" panose="020B0604020202020204" pitchFamily="34" charset="0"/>
              <a:buChar char="•"/>
            </a:pPr>
            <a:r>
              <a:rPr lang="en-US" b="0" i="0" dirty="0">
                <a:solidFill>
                  <a:srgbClr val="273239"/>
                </a:solidFill>
                <a:effectLst/>
                <a:latin typeface="urw-din"/>
              </a:rPr>
              <a:t>Size of the application database</a:t>
            </a:r>
          </a:p>
          <a:p>
            <a:pPr algn="l" fontAlgn="base">
              <a:buFont typeface="Arial" panose="020B0604020202020204" pitchFamily="34" charset="0"/>
              <a:buChar char="•"/>
            </a:pPr>
            <a:r>
              <a:rPr lang="en-US" b="0" i="0" dirty="0">
                <a:solidFill>
                  <a:srgbClr val="273239"/>
                </a:solidFill>
                <a:effectLst/>
                <a:latin typeface="urw-din"/>
              </a:rPr>
              <a:t>The complexity of the product</a:t>
            </a:r>
          </a:p>
          <a:p>
            <a:pPr marL="0" indent="0" algn="just">
              <a:buNone/>
            </a:pPr>
            <a:endParaRPr lang="en-US" b="1" dirty="0"/>
          </a:p>
          <a:p>
            <a:pPr marL="0" indent="0" algn="just">
              <a:buNone/>
            </a:pPr>
            <a:endParaRPr lang="en-US" b="1" dirty="0"/>
          </a:p>
        </p:txBody>
      </p:sp>
    </p:spTree>
    <p:extLst>
      <p:ext uri="{BB962C8B-B14F-4D97-AF65-F5344CB8AC3E}">
        <p14:creationId xmlns:p14="http://schemas.microsoft.com/office/powerpoint/2010/main" val="4162892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7F24575-5EB1-92AD-3983-288131C9E8F8}"/>
              </a:ext>
            </a:extLst>
          </p:cNvPr>
          <p:cNvSpPr>
            <a:spLocks noGrp="1"/>
          </p:cNvSpPr>
          <p:nvPr>
            <p:ph idx="1"/>
          </p:nvPr>
        </p:nvSpPr>
        <p:spPr>
          <a:xfrm>
            <a:off x="838200" y="710214"/>
            <a:ext cx="10515600" cy="5466749"/>
          </a:xfrm>
        </p:spPr>
        <p:txBody>
          <a:bodyPr>
            <a:normAutofit fontScale="92500" lnSpcReduction="10000"/>
          </a:bodyPr>
          <a:lstStyle/>
          <a:p>
            <a:pPr algn="l" fontAlgn="base">
              <a:buFont typeface="Arial" panose="020B0604020202020204" pitchFamily="34" charset="0"/>
              <a:buChar char="•"/>
            </a:pPr>
            <a:r>
              <a:rPr lang="en-US" b="0" i="0" dirty="0">
                <a:solidFill>
                  <a:srgbClr val="273239"/>
                </a:solidFill>
                <a:effectLst/>
                <a:latin typeface="urw-din"/>
              </a:rPr>
              <a:t>Run-time performance constraints</a:t>
            </a:r>
          </a:p>
          <a:p>
            <a:pPr algn="l" fontAlgn="base">
              <a:buFont typeface="Arial" panose="020B0604020202020204" pitchFamily="34" charset="0"/>
              <a:buChar char="•"/>
            </a:pPr>
            <a:r>
              <a:rPr lang="en-US" b="0" i="0" dirty="0">
                <a:solidFill>
                  <a:srgbClr val="273239"/>
                </a:solidFill>
                <a:effectLst/>
                <a:latin typeface="urw-din"/>
              </a:rPr>
              <a:t>Memory constraints</a:t>
            </a:r>
          </a:p>
          <a:p>
            <a:pPr algn="l" fontAlgn="base">
              <a:buFont typeface="Arial" panose="020B0604020202020204" pitchFamily="34" charset="0"/>
              <a:buChar char="•"/>
            </a:pPr>
            <a:r>
              <a:rPr lang="en-US" b="0" i="0" dirty="0">
                <a:solidFill>
                  <a:srgbClr val="273239"/>
                </a:solidFill>
                <a:effectLst/>
                <a:latin typeface="urw-din"/>
              </a:rPr>
              <a:t>The volatility of the virtual machine environment</a:t>
            </a:r>
          </a:p>
          <a:p>
            <a:pPr algn="l" fontAlgn="base">
              <a:buFont typeface="Arial" panose="020B0604020202020204" pitchFamily="34" charset="0"/>
              <a:buChar char="•"/>
            </a:pPr>
            <a:r>
              <a:rPr lang="en-US" b="0" i="0" dirty="0">
                <a:solidFill>
                  <a:srgbClr val="273239"/>
                </a:solidFill>
                <a:effectLst/>
                <a:latin typeface="urw-din"/>
              </a:rPr>
              <a:t>Required turnabout time</a:t>
            </a:r>
          </a:p>
          <a:p>
            <a:pPr algn="l" fontAlgn="base">
              <a:buFont typeface="Arial" panose="020B0604020202020204" pitchFamily="34" charset="0"/>
              <a:buChar char="•"/>
            </a:pPr>
            <a:r>
              <a:rPr lang="en-US" b="0" i="0" dirty="0">
                <a:solidFill>
                  <a:srgbClr val="273239"/>
                </a:solidFill>
                <a:effectLst/>
                <a:latin typeface="urw-din"/>
              </a:rPr>
              <a:t>Analyst capability</a:t>
            </a:r>
          </a:p>
          <a:p>
            <a:pPr algn="l" fontAlgn="base">
              <a:buFont typeface="Arial" panose="020B0604020202020204" pitchFamily="34" charset="0"/>
              <a:buChar char="•"/>
            </a:pPr>
            <a:r>
              <a:rPr lang="en-US" b="0" i="0" dirty="0">
                <a:solidFill>
                  <a:srgbClr val="273239"/>
                </a:solidFill>
                <a:effectLst/>
                <a:latin typeface="urw-din"/>
              </a:rPr>
              <a:t>Software engineering capability</a:t>
            </a:r>
          </a:p>
          <a:p>
            <a:pPr algn="l" fontAlgn="base">
              <a:buFont typeface="Arial" panose="020B0604020202020204" pitchFamily="34" charset="0"/>
              <a:buChar char="•"/>
            </a:pPr>
            <a:r>
              <a:rPr lang="en-US" b="0" i="0" dirty="0">
                <a:solidFill>
                  <a:srgbClr val="273239"/>
                </a:solidFill>
                <a:effectLst/>
                <a:latin typeface="urw-din"/>
              </a:rPr>
              <a:t>Applications experience</a:t>
            </a:r>
          </a:p>
          <a:p>
            <a:pPr algn="l" fontAlgn="base">
              <a:buFont typeface="Arial" panose="020B0604020202020204" pitchFamily="34" charset="0"/>
              <a:buChar char="•"/>
            </a:pPr>
            <a:r>
              <a:rPr lang="en-US" b="0" i="0" dirty="0">
                <a:solidFill>
                  <a:srgbClr val="273239"/>
                </a:solidFill>
                <a:effectLst/>
                <a:latin typeface="urw-din"/>
              </a:rPr>
              <a:t>Virtual machine experience</a:t>
            </a:r>
          </a:p>
          <a:p>
            <a:pPr algn="l" fontAlgn="base">
              <a:buFont typeface="Arial" panose="020B0604020202020204" pitchFamily="34" charset="0"/>
              <a:buChar char="•"/>
            </a:pPr>
            <a:r>
              <a:rPr lang="en-US" b="0" i="0" dirty="0">
                <a:solidFill>
                  <a:srgbClr val="273239"/>
                </a:solidFill>
                <a:effectLst/>
                <a:latin typeface="urw-din"/>
              </a:rPr>
              <a:t>Programming language experience</a:t>
            </a:r>
          </a:p>
          <a:p>
            <a:pPr algn="l" fontAlgn="base">
              <a:buFont typeface="Arial" panose="020B0604020202020204" pitchFamily="34" charset="0"/>
              <a:buChar char="•"/>
            </a:pPr>
            <a:r>
              <a:rPr lang="en-US" b="0" i="0" dirty="0">
                <a:solidFill>
                  <a:srgbClr val="273239"/>
                </a:solidFill>
                <a:effectLst/>
                <a:latin typeface="urw-din"/>
              </a:rPr>
              <a:t>Use of software tools</a:t>
            </a:r>
          </a:p>
          <a:p>
            <a:pPr algn="l" fontAlgn="base">
              <a:buFont typeface="Arial" panose="020B0604020202020204" pitchFamily="34" charset="0"/>
              <a:buChar char="•"/>
            </a:pPr>
            <a:r>
              <a:rPr lang="en-US" b="0" i="0" dirty="0">
                <a:solidFill>
                  <a:srgbClr val="273239"/>
                </a:solidFill>
                <a:effectLst/>
                <a:latin typeface="urw-din"/>
              </a:rPr>
              <a:t>Application of software engineering methods</a:t>
            </a:r>
          </a:p>
          <a:p>
            <a:pPr algn="l" fontAlgn="base">
              <a:buFont typeface="Arial" panose="020B0604020202020204" pitchFamily="34" charset="0"/>
              <a:buChar char="•"/>
            </a:pPr>
            <a:r>
              <a:rPr lang="en-US" b="0" i="0" dirty="0">
                <a:solidFill>
                  <a:srgbClr val="273239"/>
                </a:solidFill>
                <a:effectLst/>
                <a:latin typeface="urw-din"/>
              </a:rPr>
              <a:t>Required development schedule</a:t>
            </a:r>
          </a:p>
          <a:p>
            <a:pPr marL="0" indent="0" algn="just">
              <a:buNone/>
            </a:pPr>
            <a:endParaRPr lang="en-US" b="1" dirty="0"/>
          </a:p>
        </p:txBody>
      </p:sp>
    </p:spTree>
    <p:extLst>
      <p:ext uri="{BB962C8B-B14F-4D97-AF65-F5344CB8AC3E}">
        <p14:creationId xmlns:p14="http://schemas.microsoft.com/office/powerpoint/2010/main" val="3140363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802</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urw-din</vt:lpstr>
      <vt:lpstr>Office Theme</vt:lpstr>
      <vt:lpstr>COCOMO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COCOMO MODEL</dc:title>
  <dc:creator>potnuru charishma</dc:creator>
  <cp:lastModifiedBy>potnuru charishma</cp:lastModifiedBy>
  <cp:revision>1</cp:revision>
  <dcterms:created xsi:type="dcterms:W3CDTF">2022-10-18T19:07:08Z</dcterms:created>
  <dcterms:modified xsi:type="dcterms:W3CDTF">2022-10-18T19:25:04Z</dcterms:modified>
</cp:coreProperties>
</file>