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0BBB2B-D3B9-4F0F-A039-9AD69D4496A0}" type="datetimeFigureOut">
              <a:rPr lang="en-US" smtClean="0"/>
              <a:pPr/>
              <a:t>12/21/2020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C5CF6-94C3-4CD2-9225-6B03AD1928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BBB2B-D3B9-4F0F-A039-9AD69D4496A0}" type="datetimeFigureOut">
              <a:rPr lang="en-US" smtClean="0"/>
              <a:pPr/>
              <a:t>12/21/2020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C5CF6-94C3-4CD2-9225-6B03AD1928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1295399"/>
          </a:xfrm>
        </p:spPr>
        <p:txBody>
          <a:bodyPr>
            <a:normAutofit fontScale="90000"/>
          </a:bodyPr>
          <a:lstStyle/>
          <a:p>
            <a:r>
              <a:rPr lang="en-US" b="1" dirty="0" smtClean="0"/>
              <a:t/>
            </a:r>
            <a:br>
              <a:rPr lang="en-US" b="1" dirty="0" smtClean="0"/>
            </a:br>
            <a:r>
              <a:rPr lang="en-US" b="1" dirty="0" smtClean="0"/>
              <a:t>PROJECT </a:t>
            </a:r>
            <a:r>
              <a:rPr lang="en-US" b="1" dirty="0"/>
              <a:t>CONTROL &amp; PROCESS INSTRUMENTATION</a:t>
            </a:r>
            <a:r>
              <a:rPr lang="en-US" dirty="0" smtClean="0"/>
              <a:t> </a:t>
            </a:r>
            <a:br>
              <a:rPr lang="en-US" dirty="0" smtClean="0"/>
            </a:br>
            <a:endParaRPr lang="en-US" dirty="0"/>
          </a:p>
        </p:txBody>
      </p:sp>
      <p:sp>
        <p:nvSpPr>
          <p:cNvPr id="3" name="Subtitle 2"/>
          <p:cNvSpPr>
            <a:spLocks noGrp="1"/>
          </p:cNvSpPr>
          <p:nvPr>
            <p:ph type="subTitle" idx="1"/>
          </p:nvPr>
        </p:nvSpPr>
        <p:spPr/>
        <p:txBody>
          <a:bodyPr/>
          <a:lstStyle/>
          <a:p>
            <a:r>
              <a:rPr lang="en-US" dirty="0" smtClean="0"/>
              <a:t>By</a:t>
            </a:r>
          </a:p>
          <a:p>
            <a:r>
              <a:rPr lang="en-US" dirty="0" smtClean="0"/>
              <a:t>Dr Cristin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pic>
        <p:nvPicPr>
          <p:cNvPr id="3074" name="Picture 2"/>
          <p:cNvPicPr>
            <a:picLocks noGrp="1" noChangeAspect="1" noChangeArrowheads="1"/>
          </p:cNvPicPr>
          <p:nvPr>
            <p:ph idx="1"/>
          </p:nvPr>
        </p:nvPicPr>
        <p:blipFill>
          <a:blip r:embed="rId2"/>
          <a:srcRect/>
          <a:stretch>
            <a:fillRect/>
          </a:stretch>
        </p:blipFill>
        <p:spPr bwMode="auto">
          <a:xfrm>
            <a:off x="457200" y="2169383"/>
            <a:ext cx="8229600" cy="3387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4" name="Content Placeholder 3"/>
          <p:cNvSpPr>
            <a:spLocks noGrp="1"/>
          </p:cNvSpPr>
          <p:nvPr>
            <p:ph idx="1"/>
          </p:nvPr>
        </p:nvSpPr>
        <p:spPr>
          <a:xfrm>
            <a:off x="457200" y="1219200"/>
            <a:ext cx="8229600" cy="5486400"/>
          </a:xfrm>
        </p:spPr>
        <p:txBody>
          <a:bodyPr>
            <a:normAutofit fontScale="77500" lnSpcReduction="20000"/>
          </a:bodyPr>
          <a:lstStyle/>
          <a:p>
            <a:pPr>
              <a:buNone/>
            </a:pPr>
            <a:r>
              <a:rPr lang="en-US" b="1" dirty="0" smtClean="0"/>
              <a:t>Breakage </a:t>
            </a:r>
            <a:r>
              <a:rPr lang="en-US" b="1" dirty="0"/>
              <a:t>and </a:t>
            </a:r>
            <a:r>
              <a:rPr lang="en-US" b="1" dirty="0" smtClean="0"/>
              <a:t>modularity</a:t>
            </a:r>
          </a:p>
          <a:p>
            <a:pPr>
              <a:buNone/>
            </a:pPr>
            <a:endParaRPr lang="en-US" b="1" dirty="0" smtClean="0"/>
          </a:p>
          <a:p>
            <a:pPr algn="just">
              <a:buFont typeface="Wingdings" pitchFamily="2" charset="2"/>
              <a:buChar char="ü"/>
            </a:pPr>
            <a:r>
              <a:rPr lang="en-US" dirty="0" smtClean="0"/>
              <a:t>This </a:t>
            </a:r>
            <a:r>
              <a:rPr lang="en-US" dirty="0"/>
              <a:t>metric measures the average breakage per change over time. </a:t>
            </a:r>
            <a:endParaRPr lang="en-US" dirty="0" smtClean="0"/>
          </a:p>
          <a:p>
            <a:pPr algn="just">
              <a:buFont typeface="Wingdings" pitchFamily="2" charset="2"/>
              <a:buChar char="ü"/>
            </a:pPr>
            <a:r>
              <a:rPr lang="en-US" dirty="0" smtClean="0"/>
              <a:t>Breakage </a:t>
            </a:r>
            <a:r>
              <a:rPr lang="en-US" dirty="0"/>
              <a:t>is defined as the average extent of</a:t>
            </a:r>
            <a:br>
              <a:rPr lang="en-US" dirty="0"/>
            </a:br>
            <a:r>
              <a:rPr lang="en-US" dirty="0"/>
              <a:t>change, which is the amount of software baseline that needs rework and measured in source lines of code,</a:t>
            </a:r>
            <a:br>
              <a:rPr lang="en-US" dirty="0"/>
            </a:br>
            <a:r>
              <a:rPr lang="en-US" dirty="0"/>
              <a:t>function points, components, subsystems, files or other units. </a:t>
            </a:r>
            <a:endParaRPr lang="en-US" dirty="0" smtClean="0"/>
          </a:p>
          <a:p>
            <a:pPr algn="just">
              <a:buFont typeface="Wingdings" pitchFamily="2" charset="2"/>
              <a:buChar char="ü"/>
            </a:pPr>
            <a:r>
              <a:rPr lang="en-US" dirty="0" smtClean="0"/>
              <a:t>Modularity </a:t>
            </a:r>
            <a:r>
              <a:rPr lang="en-US" dirty="0"/>
              <a:t>is the average breakage trend over</a:t>
            </a:r>
            <a:br>
              <a:rPr lang="en-US" dirty="0"/>
            </a:br>
            <a:r>
              <a:rPr lang="en-US" dirty="0"/>
              <a:t>time. </a:t>
            </a:r>
            <a:endParaRPr lang="en-US" dirty="0" smtClean="0"/>
          </a:p>
          <a:p>
            <a:pPr algn="just">
              <a:buFont typeface="Wingdings" pitchFamily="2" charset="2"/>
              <a:buChar char="ü"/>
            </a:pPr>
            <a:r>
              <a:rPr lang="en-US" dirty="0" smtClean="0"/>
              <a:t>This </a:t>
            </a:r>
            <a:r>
              <a:rPr lang="en-US" dirty="0"/>
              <a:t>metric can be collected by revoke SLOC per change, by change type, by release, by components </a:t>
            </a:r>
            <a:r>
              <a:rPr lang="en-US" dirty="0" smtClean="0"/>
              <a:t>and by </a:t>
            </a:r>
            <a:r>
              <a:rPr lang="en-US" dirty="0"/>
              <a:t>subsystems.</a:t>
            </a:r>
            <a:br>
              <a:rPr lang="en-US" dirty="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4" name="Content Placeholder 3"/>
          <p:cNvSpPr>
            <a:spLocks noGrp="1"/>
          </p:cNvSpPr>
          <p:nvPr>
            <p:ph idx="1"/>
          </p:nvPr>
        </p:nvSpPr>
        <p:spPr>
          <a:xfrm>
            <a:off x="457200" y="1143000"/>
            <a:ext cx="8229600" cy="5410200"/>
          </a:xfrm>
        </p:spPr>
        <p:txBody>
          <a:bodyPr>
            <a:normAutofit fontScale="70000" lnSpcReduction="20000"/>
          </a:bodyPr>
          <a:lstStyle/>
          <a:p>
            <a:pPr>
              <a:buNone/>
            </a:pPr>
            <a:r>
              <a:rPr lang="en-US" b="1" dirty="0" smtClean="0"/>
              <a:t>Rework </a:t>
            </a:r>
            <a:r>
              <a:rPr lang="en-US" b="1" dirty="0"/>
              <a:t>and adaptability</a:t>
            </a:r>
            <a:r>
              <a:rPr lang="en-US" b="1" dirty="0" smtClean="0"/>
              <a:t>:</a:t>
            </a:r>
          </a:p>
          <a:p>
            <a:pPr>
              <a:buNone/>
            </a:pPr>
            <a:endParaRPr lang="en-US" b="1" dirty="0" smtClean="0"/>
          </a:p>
          <a:p>
            <a:pPr>
              <a:buFont typeface="Wingdings" pitchFamily="2" charset="2"/>
              <a:buChar char="ü"/>
            </a:pPr>
            <a:r>
              <a:rPr lang="en-US" dirty="0" smtClean="0"/>
              <a:t>This </a:t>
            </a:r>
            <a:r>
              <a:rPr lang="en-US" dirty="0"/>
              <a:t>metric measures the average rework per change over time</a:t>
            </a:r>
            <a:r>
              <a:rPr lang="en-US" dirty="0" smtClean="0"/>
              <a:t>.</a:t>
            </a:r>
          </a:p>
          <a:p>
            <a:pPr>
              <a:buFont typeface="Wingdings" pitchFamily="2" charset="2"/>
              <a:buChar char="ü"/>
            </a:pPr>
            <a:r>
              <a:rPr lang="en-US" dirty="0" smtClean="0"/>
              <a:t> </a:t>
            </a:r>
            <a:r>
              <a:rPr lang="en-US" dirty="0"/>
              <a:t>Rework is defined as the average cost of </a:t>
            </a:r>
            <a:r>
              <a:rPr lang="en-US" dirty="0" smtClean="0"/>
              <a:t>change which </a:t>
            </a:r>
            <a:r>
              <a:rPr lang="en-US" dirty="0"/>
              <a:t>is the effort to </a:t>
            </a:r>
            <a:r>
              <a:rPr lang="en-US" dirty="0" err="1"/>
              <a:t>analyse</a:t>
            </a:r>
            <a:r>
              <a:rPr lang="en-US" dirty="0"/>
              <a:t>, resolve and retest all changes to software baselines. </a:t>
            </a:r>
            <a:endParaRPr lang="en-US" dirty="0" smtClean="0"/>
          </a:p>
          <a:p>
            <a:pPr>
              <a:buFont typeface="Wingdings" pitchFamily="2" charset="2"/>
              <a:buChar char="ü"/>
            </a:pPr>
            <a:r>
              <a:rPr lang="en-US" dirty="0" smtClean="0"/>
              <a:t>Adaptability </a:t>
            </a:r>
            <a:r>
              <a:rPr lang="en-US" dirty="0"/>
              <a:t>is defined as </a:t>
            </a:r>
            <a:r>
              <a:rPr lang="en-US" dirty="0" smtClean="0"/>
              <a:t>the rework </a:t>
            </a:r>
            <a:r>
              <a:rPr lang="en-US" dirty="0"/>
              <a:t>trend over time. </a:t>
            </a:r>
            <a:endParaRPr lang="en-US" dirty="0" smtClean="0"/>
          </a:p>
          <a:p>
            <a:pPr>
              <a:buFont typeface="Wingdings" pitchFamily="2" charset="2"/>
              <a:buChar char="ü"/>
            </a:pPr>
            <a:r>
              <a:rPr lang="en-US" dirty="0" smtClean="0"/>
              <a:t>This </a:t>
            </a:r>
            <a:r>
              <a:rPr lang="en-US" dirty="0"/>
              <a:t>metric provides insight into rework measurement. </a:t>
            </a:r>
            <a:endParaRPr lang="en-US" dirty="0" smtClean="0"/>
          </a:p>
          <a:p>
            <a:pPr>
              <a:buFont typeface="Wingdings" pitchFamily="2" charset="2"/>
              <a:buChar char="ü"/>
            </a:pPr>
            <a:r>
              <a:rPr lang="en-US" dirty="0" smtClean="0"/>
              <a:t>All </a:t>
            </a:r>
            <a:r>
              <a:rPr lang="en-US" dirty="0"/>
              <a:t>changes are not </a:t>
            </a:r>
            <a:r>
              <a:rPr lang="en-US" dirty="0" smtClean="0"/>
              <a:t>created equal.</a:t>
            </a:r>
          </a:p>
          <a:p>
            <a:pPr>
              <a:buFont typeface="Wingdings" pitchFamily="2" charset="2"/>
              <a:buChar char="ü"/>
            </a:pPr>
            <a:r>
              <a:rPr lang="en-US" dirty="0" smtClean="0"/>
              <a:t> </a:t>
            </a:r>
            <a:r>
              <a:rPr lang="en-US" dirty="0"/>
              <a:t>Some changes can be made in a staff- hour, while others take staff-weeks. </a:t>
            </a:r>
            <a:endParaRPr lang="en-US" dirty="0" smtClean="0"/>
          </a:p>
          <a:p>
            <a:pPr>
              <a:buFont typeface="Wingdings" pitchFamily="2" charset="2"/>
              <a:buChar char="ü"/>
            </a:pPr>
            <a:r>
              <a:rPr lang="en-US" dirty="0" smtClean="0"/>
              <a:t>This </a:t>
            </a:r>
            <a:r>
              <a:rPr lang="en-US" dirty="0"/>
              <a:t>metric can be </a:t>
            </a:r>
            <a:r>
              <a:rPr lang="en-US" dirty="0" smtClean="0"/>
              <a:t>collected by </a:t>
            </a:r>
            <a:r>
              <a:rPr lang="en-US" dirty="0"/>
              <a:t>average hours per change, by change type, by release, by components and by subsystems.</a:t>
            </a:r>
            <a:br>
              <a:rPr lang="en-US" dirty="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4" name="Content Placeholder 3"/>
          <p:cNvSpPr>
            <a:spLocks noGrp="1"/>
          </p:cNvSpPr>
          <p:nvPr>
            <p:ph idx="1"/>
          </p:nvPr>
        </p:nvSpPr>
        <p:spPr>
          <a:xfrm>
            <a:off x="457200" y="1143000"/>
            <a:ext cx="8382000" cy="5334000"/>
          </a:xfrm>
        </p:spPr>
        <p:txBody>
          <a:bodyPr>
            <a:normAutofit lnSpcReduction="10000"/>
          </a:bodyPr>
          <a:lstStyle/>
          <a:p>
            <a:pPr>
              <a:buNone/>
            </a:pPr>
            <a:r>
              <a:rPr lang="en-US" b="1" dirty="0" smtClean="0"/>
              <a:t> </a:t>
            </a:r>
            <a:r>
              <a:rPr lang="en-US" b="1" i="1" dirty="0"/>
              <a:t>MTBF </a:t>
            </a:r>
            <a:r>
              <a:rPr lang="en-US" b="1" dirty="0"/>
              <a:t>and Maturity</a:t>
            </a:r>
            <a:r>
              <a:rPr lang="en-US" b="1" dirty="0" smtClean="0"/>
              <a:t>:</a:t>
            </a:r>
          </a:p>
          <a:p>
            <a:pPr>
              <a:buFont typeface="Wingdings" pitchFamily="2" charset="2"/>
              <a:buChar char="ü"/>
            </a:pPr>
            <a:r>
              <a:rPr lang="en-US" dirty="0" smtClean="0"/>
              <a:t>This </a:t>
            </a:r>
            <a:r>
              <a:rPr lang="en-US" dirty="0"/>
              <a:t>metric measures defect rather over time. MTBF (Mean Time Between Failures) is the average usage </a:t>
            </a:r>
            <a:r>
              <a:rPr lang="en-US" dirty="0" smtClean="0"/>
              <a:t>time between </a:t>
            </a:r>
            <a:r>
              <a:rPr lang="en-US" dirty="0"/>
              <a:t>software faults. </a:t>
            </a:r>
            <a:endParaRPr lang="en-US" dirty="0" smtClean="0"/>
          </a:p>
          <a:p>
            <a:pPr>
              <a:buFont typeface="Wingdings" pitchFamily="2" charset="2"/>
              <a:buChar char="ü"/>
            </a:pPr>
            <a:r>
              <a:rPr lang="en-US" dirty="0" smtClean="0"/>
              <a:t>It </a:t>
            </a:r>
            <a:r>
              <a:rPr lang="en-US" dirty="0"/>
              <a:t>is computed by dividing the test hours by the number of type 0 and type 1 </a:t>
            </a:r>
            <a:r>
              <a:rPr lang="en-US" dirty="0" smtClean="0"/>
              <a:t>SCOs. </a:t>
            </a:r>
          </a:p>
          <a:p>
            <a:pPr>
              <a:buFont typeface="Wingdings" pitchFamily="2" charset="2"/>
              <a:buChar char="ü"/>
            </a:pPr>
            <a:r>
              <a:rPr lang="en-US" dirty="0" smtClean="0"/>
              <a:t>Maturity </a:t>
            </a:r>
            <a:r>
              <a:rPr lang="en-US" dirty="0"/>
              <a:t>is defined as the MTBF trend over time. </a:t>
            </a:r>
            <a:endParaRPr lang="en-US" dirty="0" smtClean="0"/>
          </a:p>
          <a:p>
            <a:pPr>
              <a:buFont typeface="Wingdings" pitchFamily="2" charset="2"/>
              <a:buChar char="ü"/>
            </a:pPr>
            <a:r>
              <a:rPr lang="en-US" dirty="0" smtClean="0"/>
              <a:t>Software </a:t>
            </a:r>
            <a:r>
              <a:rPr lang="en-US" dirty="0"/>
              <a:t>errors can be categorized into two </a:t>
            </a:r>
            <a:r>
              <a:rPr lang="en-US" dirty="0" smtClean="0"/>
              <a:t>types deterministic </a:t>
            </a:r>
            <a:r>
              <a:rPr lang="en-US" dirty="0"/>
              <a:t>and nondeterministic.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4" name="Content Placeholder 3"/>
          <p:cNvSpPr>
            <a:spLocks noGrp="1"/>
          </p:cNvSpPr>
          <p:nvPr>
            <p:ph idx="1"/>
          </p:nvPr>
        </p:nvSpPr>
        <p:spPr>
          <a:xfrm>
            <a:off x="457200" y="1143000"/>
            <a:ext cx="8382000" cy="5334000"/>
          </a:xfrm>
        </p:spPr>
        <p:txBody>
          <a:bodyPr>
            <a:normAutofit fontScale="77500" lnSpcReduction="20000"/>
          </a:bodyPr>
          <a:lstStyle/>
          <a:p>
            <a:pPr>
              <a:buNone/>
            </a:pPr>
            <a:r>
              <a:rPr lang="en-US" b="1" dirty="0" smtClean="0"/>
              <a:t> </a:t>
            </a:r>
            <a:r>
              <a:rPr lang="en-US" b="1" i="1" dirty="0"/>
              <a:t>MTBF </a:t>
            </a:r>
            <a:r>
              <a:rPr lang="en-US" b="1" dirty="0"/>
              <a:t>and Maturity</a:t>
            </a:r>
            <a:r>
              <a:rPr lang="en-US" b="1" dirty="0" smtClean="0"/>
              <a:t>:</a:t>
            </a:r>
          </a:p>
          <a:p>
            <a:pPr>
              <a:buNone/>
            </a:pPr>
            <a:endParaRPr lang="en-US" b="1" dirty="0" smtClean="0"/>
          </a:p>
          <a:p>
            <a:pPr>
              <a:buFont typeface="Wingdings" pitchFamily="2" charset="2"/>
              <a:buChar char="ü"/>
            </a:pPr>
            <a:r>
              <a:rPr lang="en-US" dirty="0" smtClean="0"/>
              <a:t>Deterministic errors are also known as Bohr-bugs and nondeterministic errors are also called as </a:t>
            </a:r>
            <a:r>
              <a:rPr lang="en-US" dirty="0" err="1" smtClean="0"/>
              <a:t>Heisen</a:t>
            </a:r>
            <a:r>
              <a:rPr lang="en-US" dirty="0" smtClean="0"/>
              <a:t>-bugs. </a:t>
            </a:r>
          </a:p>
          <a:p>
            <a:pPr>
              <a:buFont typeface="Wingdings" pitchFamily="2" charset="2"/>
              <a:buChar char="ü"/>
            </a:pPr>
            <a:r>
              <a:rPr lang="en-US" dirty="0" smtClean="0"/>
              <a:t>Bohr-bugs are a class of errors caused when the software is stimulated in a certain way such as coding errors. </a:t>
            </a:r>
          </a:p>
          <a:p>
            <a:pPr>
              <a:buFont typeface="Wingdings" pitchFamily="2" charset="2"/>
              <a:buChar char="ü"/>
            </a:pPr>
            <a:r>
              <a:rPr lang="en-US" dirty="0" err="1" smtClean="0"/>
              <a:t>Heisen</a:t>
            </a:r>
            <a:r>
              <a:rPr lang="en-US" dirty="0" smtClean="0"/>
              <a:t>-bugs are software faults that are coincidental with a certain probabilistic occurrence of a given situation, such as design errors. </a:t>
            </a:r>
          </a:p>
          <a:p>
            <a:pPr>
              <a:buFont typeface="Wingdings" pitchFamily="2" charset="2"/>
              <a:buChar char="ü"/>
            </a:pPr>
            <a:r>
              <a:rPr lang="en-US" dirty="0" smtClean="0"/>
              <a:t>This metric can be collected by failure counts, test hours until failure, by release, by components and by subsystems. </a:t>
            </a:r>
          </a:p>
          <a:p>
            <a:pPr>
              <a:buFont typeface="Wingdings" pitchFamily="2" charset="2"/>
              <a:buChar char="ü"/>
            </a:pPr>
            <a:r>
              <a:rPr lang="en-US" dirty="0" smtClean="0"/>
              <a:t>These four quality indicators are based primarily on the measurement of software change across evolving baselines of engineering data.</a:t>
            </a:r>
          </a:p>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LIFE -CYCLE EXPECTATIONS</a:t>
            </a:r>
            <a:r>
              <a:rPr lang="en-US" dirty="0" smtClean="0"/>
              <a:t> </a:t>
            </a:r>
            <a:br>
              <a:rPr lang="en-US" dirty="0" smtClean="0"/>
            </a:br>
            <a:endParaRPr lang="en-US" dirty="0"/>
          </a:p>
        </p:txBody>
      </p:sp>
      <p:sp>
        <p:nvSpPr>
          <p:cNvPr id="3" name="Content Placeholder 2"/>
          <p:cNvSpPr>
            <a:spLocks noGrp="1"/>
          </p:cNvSpPr>
          <p:nvPr>
            <p:ph idx="1"/>
          </p:nvPr>
        </p:nvSpPr>
        <p:spPr>
          <a:xfrm>
            <a:off x="457200" y="1219200"/>
            <a:ext cx="8382000" cy="5181600"/>
          </a:xfrm>
        </p:spPr>
        <p:txBody>
          <a:bodyPr>
            <a:normAutofit fontScale="70000" lnSpcReduction="20000"/>
          </a:bodyPr>
          <a:lstStyle/>
          <a:p>
            <a:pPr>
              <a:buNone/>
            </a:pPr>
            <a:r>
              <a:rPr lang="en-US" dirty="0" smtClean="0"/>
              <a:t>	There is no mathematical or formal derivation for using seven core metrics properly. However, there were specific reasons for selecting them:</a:t>
            </a:r>
            <a:br>
              <a:rPr lang="en-US" dirty="0" smtClean="0"/>
            </a:br>
            <a:endParaRPr lang="en-US" dirty="0" smtClean="0"/>
          </a:p>
          <a:p>
            <a:pPr>
              <a:buFont typeface="Wingdings" pitchFamily="2" charset="2"/>
              <a:buChar char="ü"/>
            </a:pPr>
            <a:r>
              <a:rPr lang="en-US" dirty="0" smtClean="0"/>
              <a:t>The quality indicators are derived from the evolving product rather than the artifacts.</a:t>
            </a:r>
          </a:p>
          <a:p>
            <a:pPr>
              <a:buFont typeface="Wingdings" pitchFamily="2" charset="2"/>
              <a:buChar char="ü"/>
            </a:pPr>
            <a:r>
              <a:rPr lang="en-US" dirty="0" smtClean="0"/>
              <a:t>They provide inside into the waste generated by the process. Scrap and rework metrics are a standard measurement perspective of most manufacturing processes.</a:t>
            </a:r>
          </a:p>
          <a:p>
            <a:pPr>
              <a:buFont typeface="Wingdings" pitchFamily="2" charset="2"/>
              <a:buChar char="ü"/>
            </a:pPr>
            <a:r>
              <a:rPr lang="en-US" dirty="0" smtClean="0"/>
              <a:t>They recognize the inherently dynamic nature of an iterative development process. </a:t>
            </a:r>
          </a:p>
          <a:p>
            <a:pPr>
              <a:buFont typeface="Wingdings" pitchFamily="2" charset="2"/>
              <a:buChar char="ü"/>
            </a:pPr>
            <a:r>
              <a:rPr lang="en-US" dirty="0" smtClean="0"/>
              <a:t>Rather than focus on the value, they explicitly concentrate on the trends or changes with respect to time.</a:t>
            </a:r>
          </a:p>
          <a:p>
            <a:pPr>
              <a:buFont typeface="Wingdings" pitchFamily="2" charset="2"/>
              <a:buChar char="ü"/>
            </a:pPr>
            <a:r>
              <a:rPr lang="en-US" dirty="0" smtClean="0"/>
              <a:t>The combination of insight from the current and the current trend provides tangible indicators for management</a:t>
            </a:r>
            <a:br>
              <a:rPr lang="en-US" dirty="0" smtClean="0"/>
            </a:br>
            <a:r>
              <a:rPr lang="en-US" dirty="0" smtClean="0"/>
              <a:t>action. </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LIFE -CYCLE EXPECTATIONS</a:t>
            </a:r>
            <a:r>
              <a:rPr lang="en-US" dirty="0" smtClean="0"/>
              <a:t> </a:t>
            </a:r>
            <a:br>
              <a:rPr lang="en-US" dirty="0" smtClean="0"/>
            </a:b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1219201" y="1219200"/>
            <a:ext cx="6781800" cy="4906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METRICS AUTOMATION</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Many opportunities are available to automate the project control activities of a software project. </a:t>
            </a:r>
          </a:p>
          <a:p>
            <a:r>
              <a:rPr lang="en-US" dirty="0" smtClean="0"/>
              <a:t>A Software Project Control Panel (SPCP) is essential for managing against a plan. </a:t>
            </a:r>
          </a:p>
          <a:p>
            <a:r>
              <a:rPr lang="en-US" dirty="0" smtClean="0"/>
              <a:t>This panel integrates data from multiple sources to show the current status of some aspect of the project. </a:t>
            </a:r>
          </a:p>
          <a:p>
            <a:r>
              <a:rPr lang="en-US" dirty="0" smtClean="0"/>
              <a:t>The panel can support standard features and provide extensive capability for detailed situation analysis. </a:t>
            </a:r>
          </a:p>
          <a:p>
            <a:r>
              <a:rPr lang="en-US" dirty="0" smtClean="0"/>
              <a:t>SPCP is one example of metrics automation approach that collects, organizes and reports values and trends extracted directly from the evolving engineering</a:t>
            </a:r>
            <a:br>
              <a:rPr lang="en-US" dirty="0" smtClean="0"/>
            </a:br>
            <a:r>
              <a:rPr lang="en-US" dirty="0" smtClean="0"/>
              <a:t>artifacts.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METRICS AUTOMATION</a:t>
            </a:r>
            <a:r>
              <a:rPr lang="en-US" dirty="0" smtClean="0"/>
              <a:t>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buNone/>
            </a:pPr>
            <a:r>
              <a:rPr lang="en-US" b="1" dirty="0" smtClean="0"/>
              <a:t>SPCP:</a:t>
            </a:r>
          </a:p>
          <a:p>
            <a:pPr>
              <a:buNone/>
            </a:pPr>
            <a:endParaRPr lang="en-US" b="1" i="1" dirty="0" smtClean="0"/>
          </a:p>
          <a:p>
            <a:pPr>
              <a:buNone/>
            </a:pPr>
            <a:r>
              <a:rPr lang="en-US" i="1" dirty="0" smtClean="0"/>
              <a:t>	To implement a complete SPCP, the following are necessary.</a:t>
            </a:r>
            <a:br>
              <a:rPr lang="en-US" i="1" dirty="0" smtClean="0"/>
            </a:br>
            <a:r>
              <a:rPr lang="en-US" dirty="0" smtClean="0"/>
              <a:t> Metrics primitives - trends, comparisons and progressions</a:t>
            </a:r>
            <a:br>
              <a:rPr lang="en-US" dirty="0" smtClean="0"/>
            </a:br>
            <a:endParaRPr lang="en-US" dirty="0" smtClean="0"/>
          </a:p>
          <a:p>
            <a:pPr>
              <a:buFont typeface="Wingdings" pitchFamily="2" charset="2"/>
              <a:buChar char="ü"/>
            </a:pPr>
            <a:r>
              <a:rPr lang="en-US" dirty="0" smtClean="0"/>
              <a:t>A graphical user interface.</a:t>
            </a:r>
          </a:p>
          <a:p>
            <a:pPr>
              <a:buFont typeface="Wingdings" pitchFamily="2" charset="2"/>
              <a:buChar char="ü"/>
            </a:pPr>
            <a:r>
              <a:rPr lang="en-US" dirty="0" smtClean="0"/>
              <a:t>Metrics collection agents</a:t>
            </a:r>
          </a:p>
          <a:p>
            <a:pPr>
              <a:buFont typeface="Wingdings" pitchFamily="2" charset="2"/>
              <a:buChar char="ü"/>
            </a:pPr>
            <a:r>
              <a:rPr lang="en-US" dirty="0" smtClean="0"/>
              <a:t>Metrics data management server</a:t>
            </a:r>
          </a:p>
          <a:p>
            <a:pPr>
              <a:buFont typeface="Wingdings" pitchFamily="2" charset="2"/>
              <a:buChar char="ü"/>
            </a:pPr>
            <a:r>
              <a:rPr lang="en-US" dirty="0" smtClean="0"/>
              <a:t> Metrics definitions - actual metrics presentations for requirements progress, implementation progress,</a:t>
            </a:r>
            <a:br>
              <a:rPr lang="en-US" dirty="0" smtClean="0"/>
            </a:br>
            <a:r>
              <a:rPr lang="en-US" dirty="0" smtClean="0"/>
              <a:t>assessment progress, design progress and other progress dimensions.</a:t>
            </a:r>
          </a:p>
          <a:p>
            <a:pPr>
              <a:buFont typeface="Wingdings" pitchFamily="2" charset="2"/>
              <a:buChar char="ü"/>
            </a:pPr>
            <a:r>
              <a:rPr lang="en-US" dirty="0" smtClean="0"/>
              <a:t>Actors - monitor and administrator.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METRICS AUTOMATION</a:t>
            </a:r>
            <a:r>
              <a:rPr lang="en-US" dirty="0" smtClean="0"/>
              <a:t>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20000"/>
          </a:bodyPr>
          <a:lstStyle/>
          <a:p>
            <a:pPr>
              <a:buFont typeface="Wingdings" pitchFamily="2" charset="2"/>
              <a:buChar char="ü"/>
            </a:pPr>
            <a:r>
              <a:rPr lang="en-US" dirty="0" smtClean="0"/>
              <a:t>Monitor defines panel layouts, graphical objects and linkages to project data. Specific monitors called roles include software project managers, software development team leads, software architects and customers.</a:t>
            </a:r>
          </a:p>
          <a:p>
            <a:pPr>
              <a:buFont typeface="Wingdings" pitchFamily="2" charset="2"/>
              <a:buChar char="ü"/>
            </a:pPr>
            <a:r>
              <a:rPr lang="en-US" dirty="0" smtClean="0"/>
              <a:t>Administrator installs the system, defines new mechanisms, graphical objects and linkages. </a:t>
            </a:r>
          </a:p>
          <a:p>
            <a:pPr>
              <a:buFont typeface="Wingdings" pitchFamily="2" charset="2"/>
              <a:buChar char="ü"/>
            </a:pPr>
            <a:r>
              <a:rPr lang="en-US" dirty="0" smtClean="0"/>
              <a:t>The whole display is called a panel. </a:t>
            </a:r>
          </a:p>
          <a:p>
            <a:pPr>
              <a:buFont typeface="Wingdings" pitchFamily="2" charset="2"/>
              <a:buChar char="ü"/>
            </a:pPr>
            <a:r>
              <a:rPr lang="en-US" dirty="0" smtClean="0"/>
              <a:t>Within a panel are graphical objects, which are types of layouts such as dials and bar charts for information</a:t>
            </a:r>
          </a:p>
          <a:p>
            <a:pPr>
              <a:buFont typeface="Wingdings" pitchFamily="2" charset="2"/>
              <a:buChar char="ü"/>
            </a:pPr>
            <a:r>
              <a:rPr lang="en-US" dirty="0" smtClean="0"/>
              <a:t>Each graphical object displays a metric.</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metrics</a:t>
            </a:r>
            <a:endParaRPr lang="en-US" b="1" dirty="0"/>
          </a:p>
        </p:txBody>
      </p:sp>
      <p:sp>
        <p:nvSpPr>
          <p:cNvPr id="3" name="Content Placeholder 2"/>
          <p:cNvSpPr>
            <a:spLocks noGrp="1"/>
          </p:cNvSpPr>
          <p:nvPr>
            <p:ph idx="1"/>
          </p:nvPr>
        </p:nvSpPr>
        <p:spPr>
          <a:xfrm>
            <a:off x="304800" y="1600200"/>
            <a:ext cx="8610600" cy="4525963"/>
          </a:xfrm>
        </p:spPr>
        <p:txBody>
          <a:bodyPr>
            <a:normAutofit fontScale="70000" lnSpcReduction="20000"/>
          </a:bodyPr>
          <a:lstStyle/>
          <a:p>
            <a:pPr>
              <a:buNone/>
            </a:pPr>
            <a:r>
              <a:rPr lang="en-US" dirty="0" smtClean="0"/>
              <a:t>	Software </a:t>
            </a:r>
            <a:r>
              <a:rPr lang="en-US" dirty="0"/>
              <a:t>metrics are used to implement the activities and products of </a:t>
            </a:r>
            <a:r>
              <a:rPr lang="en-US" dirty="0" smtClean="0"/>
              <a:t>the software </a:t>
            </a:r>
            <a:r>
              <a:rPr lang="en-US" dirty="0"/>
              <a:t>development process. Hence, the quality of </a:t>
            </a:r>
            <a:r>
              <a:rPr lang="en-US" dirty="0" smtClean="0"/>
              <a:t>the software  and </a:t>
            </a:r>
            <a:r>
              <a:rPr lang="en-US" dirty="0"/>
              <a:t>the achievements </a:t>
            </a:r>
            <a:r>
              <a:rPr lang="en-US" dirty="0" smtClean="0"/>
              <a:t>in the </a:t>
            </a:r>
            <a:r>
              <a:rPr lang="en-US" dirty="0"/>
              <a:t>development process can be determined using the software metrics.</a:t>
            </a:r>
            <a:r>
              <a:rPr lang="en-US" dirty="0" smtClean="0"/>
              <a:t> </a:t>
            </a:r>
          </a:p>
          <a:p>
            <a:pPr>
              <a:buNone/>
            </a:pPr>
            <a:endParaRPr lang="en-US" b="1" i="1" dirty="0"/>
          </a:p>
          <a:p>
            <a:pPr>
              <a:buNone/>
            </a:pPr>
            <a:r>
              <a:rPr lang="en-US" b="1" i="1" dirty="0" smtClean="0"/>
              <a:t>Need </a:t>
            </a:r>
            <a:r>
              <a:rPr lang="en-US" b="1" i="1" dirty="0"/>
              <a:t>for Software Metrics</a:t>
            </a:r>
            <a:r>
              <a:rPr lang="en-US" dirty="0" smtClean="0"/>
              <a:t>:</a:t>
            </a:r>
          </a:p>
          <a:p>
            <a:pPr>
              <a:buNone/>
            </a:pPr>
            <a:endParaRPr lang="en-US" dirty="0" smtClean="0"/>
          </a:p>
          <a:p>
            <a:pPr>
              <a:buFont typeface="Wingdings" pitchFamily="2" charset="2"/>
              <a:buChar char="ü"/>
            </a:pPr>
            <a:r>
              <a:rPr lang="en-US" dirty="0" smtClean="0"/>
              <a:t>Software </a:t>
            </a:r>
            <a:r>
              <a:rPr lang="en-US" dirty="0"/>
              <a:t>metrics are needed for calculating the cost and schedule of a software product </a:t>
            </a:r>
            <a:r>
              <a:rPr lang="en-US" dirty="0" smtClean="0"/>
              <a:t>with </a:t>
            </a:r>
            <a:r>
              <a:rPr lang="en-US" dirty="0"/>
              <a:t>great </a:t>
            </a:r>
            <a:r>
              <a:rPr lang="en-US" dirty="0" smtClean="0"/>
              <a:t>accuracy.</a:t>
            </a:r>
          </a:p>
          <a:p>
            <a:pPr>
              <a:buFont typeface="Wingdings" pitchFamily="2" charset="2"/>
              <a:buChar char="ü"/>
            </a:pPr>
            <a:r>
              <a:rPr lang="en-US" dirty="0" smtClean="0"/>
              <a:t>Software </a:t>
            </a:r>
            <a:r>
              <a:rPr lang="en-US" dirty="0"/>
              <a:t>metrics are required for making an accurate estimation of the progress</a:t>
            </a:r>
            <a:r>
              <a:rPr lang="en-US" dirty="0" smtClean="0"/>
              <a:t>.</a:t>
            </a:r>
          </a:p>
          <a:p>
            <a:pPr>
              <a:buFont typeface="Wingdings" pitchFamily="2" charset="2"/>
              <a:buChar char="ü"/>
            </a:pPr>
            <a:r>
              <a:rPr lang="en-US" dirty="0" smtClean="0"/>
              <a:t> </a:t>
            </a:r>
            <a:r>
              <a:rPr lang="en-US" dirty="0"/>
              <a:t>The metrics are also required for understanding the quality of the software product</a:t>
            </a: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METRICS AUTOMATION</a:t>
            </a:r>
            <a:r>
              <a:rPr lang="en-US" dirty="0" smtClean="0"/>
              <a:t>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buFont typeface="Wingdings" pitchFamily="2" charset="2"/>
              <a:buChar char="ü"/>
            </a:pPr>
            <a:r>
              <a:rPr lang="en-US" dirty="0" smtClean="0"/>
              <a:t>A panel contains a number of graphical objects positioned in a particular geometric layout. </a:t>
            </a:r>
          </a:p>
          <a:p>
            <a:pPr>
              <a:buFont typeface="Wingdings" pitchFamily="2" charset="2"/>
              <a:buChar char="ü"/>
            </a:pPr>
            <a:r>
              <a:rPr lang="en-US" dirty="0" smtClean="0"/>
              <a:t>A metric shown in a graphical object is </a:t>
            </a:r>
            <a:r>
              <a:rPr lang="en-US" dirty="0" err="1" smtClean="0"/>
              <a:t>labelled</a:t>
            </a:r>
            <a:r>
              <a:rPr lang="en-US" dirty="0" smtClean="0"/>
              <a:t> with the metric type, summary level and insurance name (line of code, subsystem, server1). </a:t>
            </a:r>
          </a:p>
          <a:p>
            <a:pPr>
              <a:buFont typeface="Wingdings" pitchFamily="2" charset="2"/>
              <a:buChar char="ü"/>
            </a:pPr>
            <a:r>
              <a:rPr lang="en-US" dirty="0" smtClean="0"/>
              <a:t>Metrics can be displayed in two modes – value, referring to a given point in time and graph referring to multiple and consecutive points in time.</a:t>
            </a:r>
          </a:p>
          <a:p>
            <a:pPr>
              <a:buFont typeface="Wingdings" pitchFamily="2" charset="2"/>
              <a:buChar char="ü"/>
            </a:pPr>
            <a:r>
              <a:rPr lang="en-US" dirty="0" smtClean="0"/>
              <a:t>Metrics can be displayed with or without control values. A control value is an existing expectation either absolute or relative that is used for comparison with a dynamically changing metric. </a:t>
            </a:r>
          </a:p>
          <a:p>
            <a:pPr>
              <a:buFont typeface="Wingdings" pitchFamily="2" charset="2"/>
              <a:buChar char="ü"/>
            </a:pPr>
            <a:r>
              <a:rPr lang="en-US" dirty="0" smtClean="0"/>
              <a:t>Thresholds are examples of control values.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METRICS AUTOMATION</a:t>
            </a:r>
            <a:r>
              <a:rPr lang="en-US" dirty="0" smtClean="0"/>
              <a:t>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940718"/>
            <a:ext cx="8229600" cy="3814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METRICS AUTOMATION</a:t>
            </a:r>
            <a:r>
              <a:rPr lang="en-US" dirty="0" smtClean="0"/>
              <a:t> </a:t>
            </a:r>
            <a:br>
              <a:rPr lang="en-US" dirty="0" smtClean="0"/>
            </a:br>
            <a:endParaRPr lang="en-US" dirty="0"/>
          </a:p>
        </p:txBody>
      </p:sp>
      <p:sp>
        <p:nvSpPr>
          <p:cNvPr id="4" name="Content Placeholder 3"/>
          <p:cNvSpPr>
            <a:spLocks noGrp="1"/>
          </p:cNvSpPr>
          <p:nvPr>
            <p:ph idx="1"/>
          </p:nvPr>
        </p:nvSpPr>
        <p:spPr>
          <a:xfrm>
            <a:off x="457200" y="1143000"/>
            <a:ext cx="8229600" cy="4983163"/>
          </a:xfrm>
        </p:spPr>
        <p:txBody>
          <a:bodyPr>
            <a:normAutofit fontScale="77500" lnSpcReduction="20000"/>
          </a:bodyPr>
          <a:lstStyle/>
          <a:p>
            <a:pPr>
              <a:buNone/>
            </a:pPr>
            <a:r>
              <a:rPr lang="en-US" dirty="0" smtClean="0"/>
              <a:t>The format and content of any project panel are configurable </a:t>
            </a:r>
          </a:p>
          <a:p>
            <a:pPr>
              <a:buNone/>
            </a:pPr>
            <a:r>
              <a:rPr lang="en-US" dirty="0" smtClean="0"/>
              <a:t>to the software project manager's preference for tracking </a:t>
            </a:r>
          </a:p>
          <a:p>
            <a:pPr>
              <a:buNone/>
            </a:pPr>
            <a:r>
              <a:rPr lang="en-US" dirty="0" smtClean="0"/>
              <a:t>metrics of top-level interest. The basic operation of an SPCP </a:t>
            </a:r>
          </a:p>
          <a:p>
            <a:pPr>
              <a:buNone/>
            </a:pPr>
            <a:r>
              <a:rPr lang="en-US" dirty="0" smtClean="0"/>
              <a:t>can be described by the following top –level use case.</a:t>
            </a:r>
          </a:p>
          <a:p>
            <a:pPr>
              <a:buNone/>
            </a:pPr>
            <a:r>
              <a:rPr lang="en-US" dirty="0" smtClean="0"/>
              <a:t/>
            </a:r>
            <a:br>
              <a:rPr lang="en-US" dirty="0" smtClean="0"/>
            </a:br>
            <a:r>
              <a:rPr lang="en-US" dirty="0" err="1" smtClean="0"/>
              <a:t>i</a:t>
            </a:r>
            <a:r>
              <a:rPr lang="en-US" dirty="0" smtClean="0"/>
              <a:t>. Start the SPCP</a:t>
            </a:r>
            <a:br>
              <a:rPr lang="en-US" dirty="0" smtClean="0"/>
            </a:br>
            <a:r>
              <a:rPr lang="en-US" dirty="0" smtClean="0"/>
              <a:t>ii. Select a panel preference</a:t>
            </a:r>
            <a:br>
              <a:rPr lang="en-US" dirty="0" smtClean="0"/>
            </a:br>
            <a:r>
              <a:rPr lang="en-US" dirty="0" smtClean="0"/>
              <a:t>iii. Select a value or graph metric</a:t>
            </a:r>
            <a:br>
              <a:rPr lang="en-US" dirty="0" smtClean="0"/>
            </a:br>
            <a:r>
              <a:rPr lang="en-US" dirty="0" smtClean="0"/>
              <a:t>iv. Select to superimpose controls</a:t>
            </a:r>
            <a:br>
              <a:rPr lang="en-US" dirty="0" smtClean="0"/>
            </a:br>
            <a:r>
              <a:rPr lang="en-US" dirty="0" smtClean="0"/>
              <a:t>v. Drill down to trend</a:t>
            </a:r>
            <a:br>
              <a:rPr lang="en-US" dirty="0" smtClean="0"/>
            </a:br>
            <a:r>
              <a:rPr lang="en-US" dirty="0" smtClean="0"/>
              <a:t>vi. Drill down to point in time.</a:t>
            </a:r>
            <a:br>
              <a:rPr lang="en-US" dirty="0" smtClean="0"/>
            </a:br>
            <a:r>
              <a:rPr lang="en-US" dirty="0" smtClean="0"/>
              <a:t>vii. Drill down to lower levels of information</a:t>
            </a:r>
            <a:br>
              <a:rPr lang="en-US" dirty="0" smtClean="0"/>
            </a:br>
            <a:r>
              <a:rPr lang="en-US" dirty="0" smtClean="0"/>
              <a:t>viii. Drill down to lower level of indicators.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Pragmatic </a:t>
            </a:r>
            <a:r>
              <a:rPr lang="en-US" dirty="0" smtClean="0"/>
              <a:t>Software Metrics</a:t>
            </a:r>
            <a:br>
              <a:rPr lang="en-US" dirty="0" smtClean="0"/>
            </a:b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buFont typeface="Wingdings" pitchFamily="2" charset="2"/>
              <a:buChar char="§"/>
            </a:pPr>
            <a:r>
              <a:rPr lang="en-US" dirty="0" smtClean="0"/>
              <a:t>Measuring is useful, but it doesn't do any thinking for the decision makers</a:t>
            </a:r>
            <a:r>
              <a:rPr lang="en-US" dirty="0" smtClean="0"/>
              <a:t>.</a:t>
            </a:r>
          </a:p>
          <a:p>
            <a:pPr>
              <a:buFont typeface="Wingdings" pitchFamily="2" charset="2"/>
              <a:buChar char="§"/>
            </a:pPr>
            <a:r>
              <a:rPr lang="en-US" dirty="0" smtClean="0"/>
              <a:t> </a:t>
            </a:r>
            <a:r>
              <a:rPr lang="en-US" dirty="0" smtClean="0"/>
              <a:t>It only provides data to help them ask-</a:t>
            </a:r>
            <a:r>
              <a:rPr lang="en-US" dirty="0" err="1" smtClean="0"/>
              <a:t>tne</a:t>
            </a:r>
            <a:r>
              <a:rPr lang="en-US" dirty="0" smtClean="0"/>
              <a:t> right questions, understand the context, and make objective decisions. </a:t>
            </a:r>
            <a:endParaRPr lang="en-US" dirty="0" smtClean="0"/>
          </a:p>
          <a:p>
            <a:pPr>
              <a:buFont typeface="Wingdings" pitchFamily="2" charset="2"/>
              <a:buChar char="§"/>
            </a:pPr>
            <a:r>
              <a:rPr lang="en-US" dirty="0" smtClean="0"/>
              <a:t>Because </a:t>
            </a:r>
            <a:r>
              <a:rPr lang="en-US" dirty="0" smtClean="0"/>
              <a:t>of the highly dynamic nature of software projects, these measures must be available at any time, </a:t>
            </a:r>
            <a:r>
              <a:rPr lang="en-US" dirty="0" err="1" smtClean="0"/>
              <a:t>tailorable</a:t>
            </a:r>
            <a:r>
              <a:rPr lang="en-US" dirty="0" smtClean="0"/>
              <a:t> to various subsets of the evolving product (release, version, component, class), and maintained so that trends can be assessed (first and second derivatives with respect to time</a:t>
            </a:r>
            <a:r>
              <a:rPr lang="en-US" dirty="0" smtClean="0"/>
              <a:t>).</a:t>
            </a:r>
          </a:p>
          <a:p>
            <a:pPr>
              <a:buFont typeface="Wingdings" pitchFamily="2" charset="2"/>
              <a:buChar char="§"/>
            </a:pPr>
            <a:r>
              <a:rPr lang="en-US" dirty="0" smtClean="0"/>
              <a:t> </a:t>
            </a:r>
            <a:r>
              <a:rPr lang="en-US" dirty="0" smtClean="0"/>
              <a:t>This situation has been achieved in practice only in projects where the metrics were maintained on-line as an automated by-product of the development/integration environment.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Pragmatic </a:t>
            </a:r>
            <a:r>
              <a:rPr lang="en-US" dirty="0" smtClean="0"/>
              <a:t>Software Metrics</a:t>
            </a:r>
            <a:br>
              <a:rPr lang="en-US" dirty="0" smtClean="0"/>
            </a:br>
            <a:endParaRPr lang="en-US" dirty="0"/>
          </a:p>
        </p:txBody>
      </p:sp>
      <p:sp>
        <p:nvSpPr>
          <p:cNvPr id="3" name="Content Placeholder 2"/>
          <p:cNvSpPr>
            <a:spLocks noGrp="1"/>
          </p:cNvSpPr>
          <p:nvPr>
            <p:ph idx="1"/>
          </p:nvPr>
        </p:nvSpPr>
        <p:spPr>
          <a:xfrm>
            <a:off x="457200" y="1371600"/>
            <a:ext cx="8382000" cy="4754563"/>
          </a:xfrm>
        </p:spPr>
        <p:txBody>
          <a:bodyPr>
            <a:normAutofit fontScale="55000" lnSpcReduction="20000"/>
          </a:bodyPr>
          <a:lstStyle/>
          <a:p>
            <a:pPr>
              <a:buNone/>
            </a:pPr>
            <a:r>
              <a:rPr lang="en-US" dirty="0" smtClean="0"/>
              <a:t>The basic characteristics of a good metric are as </a:t>
            </a:r>
            <a:r>
              <a:rPr lang="en-US" dirty="0" smtClean="0"/>
              <a:t>follows:</a:t>
            </a:r>
          </a:p>
          <a:p>
            <a:pPr>
              <a:buNone/>
            </a:pPr>
            <a:endParaRPr lang="en-US" dirty="0" smtClean="0"/>
          </a:p>
          <a:p>
            <a:pPr marL="514350" indent="-514350">
              <a:buAutoNum type="arabicPeriod"/>
            </a:pPr>
            <a:r>
              <a:rPr lang="en-US" dirty="0" smtClean="0"/>
              <a:t>It is considered meaningful by the customer, manager, and performer. If any one of these stakeholders does not see the metric as meaningful, it will not be used. "The customer is always right" is a sales motto, not an engineering tenet. Customers come to software engineering providers because the providers are more expert than they are at developing and managing software. Customers will accept metrics that are demonstrated to be meaningful to the developer,</a:t>
            </a:r>
          </a:p>
          <a:p>
            <a:pPr marL="514350" indent="-514350">
              <a:buNone/>
            </a:pPr>
            <a:endParaRPr lang="en-US" dirty="0" smtClean="0"/>
          </a:p>
          <a:p>
            <a:pPr>
              <a:buNone/>
            </a:pPr>
            <a:r>
              <a:rPr lang="en-US" dirty="0" smtClean="0"/>
              <a:t>2</a:t>
            </a:r>
            <a:r>
              <a:rPr lang="en-US" dirty="0" smtClean="0"/>
              <a:t>. </a:t>
            </a:r>
            <a:r>
              <a:rPr lang="en-US" dirty="0" smtClean="0"/>
              <a:t>	It </a:t>
            </a:r>
            <a:r>
              <a:rPr lang="en-US" dirty="0" smtClean="0"/>
              <a:t>demonstrates quantifiable correlation between process perturbations and business performance. The only real organizational goals and objectives are financial: cost reduction, revenue increase, and margin increase</a:t>
            </a:r>
            <a:r>
              <a:rPr lang="en-US" dirty="0" smtClean="0"/>
              <a:t>.</a:t>
            </a:r>
          </a:p>
          <a:p>
            <a:pPr>
              <a:buNone/>
            </a:pPr>
            <a:endParaRPr lang="en-US" dirty="0" smtClean="0"/>
          </a:p>
          <a:p>
            <a:pPr>
              <a:buNone/>
            </a:pPr>
            <a:r>
              <a:rPr lang="en-US" dirty="0" smtClean="0"/>
              <a:t>3. </a:t>
            </a:r>
            <a:r>
              <a:rPr lang="en-US" dirty="0" smtClean="0"/>
              <a:t>	It </a:t>
            </a:r>
            <a:r>
              <a:rPr lang="en-US" dirty="0" smtClean="0"/>
              <a:t>is objective and unambiguously defined. Objectivity should translate into some form of numeric representation (such as numbers, percentages, ratios) as opposed to textual representations (such as excellent, good, fair, poor). Ambiguity is minimized through well-understood units of measurement (such as staff-month, SLOC, change, function point, class, scenario, requirement), which are surprisingly hard to define precisely in the software engineering world.</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Pragmatic </a:t>
            </a:r>
            <a:r>
              <a:rPr lang="en-US" dirty="0" smtClean="0"/>
              <a:t>Software Metrics</a:t>
            </a:r>
            <a:br>
              <a:rPr lang="en-US" dirty="0" smtClean="0"/>
            </a:br>
            <a:endParaRPr lang="en-US" dirty="0"/>
          </a:p>
        </p:txBody>
      </p:sp>
      <p:sp>
        <p:nvSpPr>
          <p:cNvPr id="3" name="Content Placeholder 2"/>
          <p:cNvSpPr>
            <a:spLocks noGrp="1"/>
          </p:cNvSpPr>
          <p:nvPr>
            <p:ph idx="1"/>
          </p:nvPr>
        </p:nvSpPr>
        <p:spPr>
          <a:xfrm>
            <a:off x="457200" y="1371600"/>
            <a:ext cx="8382000" cy="4754563"/>
          </a:xfrm>
        </p:spPr>
        <p:txBody>
          <a:bodyPr>
            <a:normAutofit fontScale="62500" lnSpcReduction="20000"/>
          </a:bodyPr>
          <a:lstStyle/>
          <a:p>
            <a:pPr>
              <a:buNone/>
            </a:pPr>
            <a:r>
              <a:rPr lang="en-US" dirty="0" smtClean="0"/>
              <a:t>The basic characteristics of a good metric are as </a:t>
            </a:r>
            <a:r>
              <a:rPr lang="en-US" dirty="0" smtClean="0"/>
              <a:t>follows:</a:t>
            </a:r>
          </a:p>
          <a:p>
            <a:pPr>
              <a:buNone/>
            </a:pPr>
            <a:endParaRPr lang="en-US" dirty="0" smtClean="0"/>
          </a:p>
          <a:p>
            <a:pPr>
              <a:buNone/>
            </a:pPr>
            <a:r>
              <a:rPr lang="en-US" dirty="0" smtClean="0"/>
              <a:t>4.   It </a:t>
            </a:r>
            <a:r>
              <a:rPr lang="en-US" dirty="0" smtClean="0"/>
              <a:t>displays trends. This is an important characteristic. Understanding the change in a metric's value with respect to time, subsequent projects, subsequent releases, and so forth is an extremely important perspective, especially for today's iterative development models. It is very rare that a given metric drives the appropriate action directly. More typically, a metric presents a perspective. It is up to the decision authority (manager, team, or other information processing entity) to interpret the metric and decide what action is necessary.</a:t>
            </a:r>
          </a:p>
          <a:p>
            <a:pPr>
              <a:buNone/>
            </a:pPr>
            <a:r>
              <a:rPr lang="en-US" dirty="0" smtClean="0"/>
              <a:t> 5</a:t>
            </a:r>
            <a:r>
              <a:rPr lang="en-US" dirty="0" smtClean="0"/>
              <a:t>. It is a natural by-product of the process. The metric does not introduce new artifacts or overhead activities; it is derived directly from the mainstream engineering and management workflows.</a:t>
            </a:r>
          </a:p>
          <a:p>
            <a:pPr>
              <a:buNone/>
            </a:pPr>
            <a:r>
              <a:rPr lang="en-US" dirty="0" smtClean="0"/>
              <a:t>6. It is supported by automation. Experience has demonstrated that the most successful metrics are those that are collected and reported by automated tools, in part because software tools require rigorous definitions of the data they process.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Pragmatic </a:t>
            </a:r>
            <a:r>
              <a:rPr lang="en-US" dirty="0" smtClean="0"/>
              <a:t>Software Metrics</a:t>
            </a:r>
            <a:br>
              <a:rPr lang="en-US" dirty="0" smtClean="0"/>
            </a:br>
            <a:endParaRPr lang="en-US" dirty="0"/>
          </a:p>
        </p:txBody>
      </p:sp>
      <p:sp>
        <p:nvSpPr>
          <p:cNvPr id="3" name="Content Placeholder 2"/>
          <p:cNvSpPr>
            <a:spLocks noGrp="1"/>
          </p:cNvSpPr>
          <p:nvPr>
            <p:ph idx="1"/>
          </p:nvPr>
        </p:nvSpPr>
        <p:spPr>
          <a:xfrm>
            <a:off x="457200" y="1371600"/>
            <a:ext cx="8382000" cy="4754563"/>
          </a:xfrm>
        </p:spPr>
        <p:txBody>
          <a:bodyPr>
            <a:normAutofit fontScale="62500" lnSpcReduction="20000"/>
          </a:bodyPr>
          <a:lstStyle/>
          <a:p>
            <a:r>
              <a:rPr lang="en-US" dirty="0" smtClean="0"/>
              <a:t>When metrics expose a problem, it is important to get underneath all the symptoms and diagnose it. Metrics usually display effects; the causes require synthesis of multiple perspectives and reasoning. For example, reasoning is still required to interpret the following situations correctly:</a:t>
            </a:r>
          </a:p>
          <a:p>
            <a:r>
              <a:rPr lang="en-US" dirty="0" smtClean="0"/>
              <a:t>A </a:t>
            </a:r>
            <a:r>
              <a:rPr lang="en-US" dirty="0" smtClean="0"/>
              <a:t>low number of change requests to a software baseline may mean that the software is mature and error-free, or it may mean that the test team is on vacation.</a:t>
            </a:r>
          </a:p>
          <a:p>
            <a:r>
              <a:rPr lang="en-US" dirty="0" smtClean="0"/>
              <a:t> </a:t>
            </a:r>
            <a:r>
              <a:rPr lang="en-US" dirty="0" smtClean="0"/>
              <a:t>A software change order that has been open for a long time may mean that the problem was simple to diagnose and the solution required substantial rework, or it may mean that a problem was very time-consuming to diagnose and the solution required a simple change to a single line of code.</a:t>
            </a:r>
          </a:p>
          <a:p>
            <a:r>
              <a:rPr lang="en-US" dirty="0" smtClean="0"/>
              <a:t>A </a:t>
            </a:r>
            <a:r>
              <a:rPr lang="en-US" dirty="0" smtClean="0"/>
              <a:t>large increase in personnel in a given month may cause progress to increase proportionally if they are trained people who are productive from the outset. It may cause progress to decelerate if they are untrained new hires who demand extensive support from productive people to get up to speed.</a:t>
            </a:r>
          </a:p>
          <a:p>
            <a:r>
              <a:rPr lang="en-US" dirty="0" smtClean="0"/>
              <a:t>Value judgments cannot be made by metrics; they must be left to smarter entities such as software project managers.</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dirty="0" smtClean="0"/>
              <a:t>Tailoring </a:t>
            </a:r>
            <a:r>
              <a:rPr lang="en-US" dirty="0" smtClean="0"/>
              <a:t>the Process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smtClean="0"/>
              <a:t>Software management efforts span a broad range of domains. While there are some universal themes and techniques, it is always necessary to tailor the process to the specific needs of the project at hand</a:t>
            </a:r>
            <a:r>
              <a:rPr lang="en-US" dirty="0" smtClean="0"/>
              <a:t>.</a:t>
            </a:r>
          </a:p>
          <a:p>
            <a:pPr>
              <a:buFont typeface="Wingdings" pitchFamily="2" charset="2"/>
              <a:buChar char="ü"/>
            </a:pPr>
            <a:r>
              <a:rPr lang="en-US" dirty="0" smtClean="0"/>
              <a:t> </a:t>
            </a:r>
            <a:r>
              <a:rPr lang="en-US" dirty="0" smtClean="0"/>
              <a:t>A commercial software tool developer with complete control of its investment profile will use a very different process from that of a software integrator on contract to automate the security system for a nuclear power plant. </a:t>
            </a:r>
            <a:endParaRPr lang="en-US" dirty="0" smtClean="0"/>
          </a:p>
          <a:p>
            <a:pPr>
              <a:buFont typeface="Wingdings" pitchFamily="2" charset="2"/>
              <a:buChar char="ü"/>
            </a:pPr>
            <a:r>
              <a:rPr lang="en-US" dirty="0" smtClean="0"/>
              <a:t>There </a:t>
            </a:r>
            <a:r>
              <a:rPr lang="en-US" dirty="0" smtClean="0"/>
              <a:t>is no doubt that a mature process and effective software management approaches offer much greater value to the large-scale software integrator than they do to the small-scale tool developer. </a:t>
            </a:r>
            <a:endParaRPr lang="en-US" dirty="0" smtClean="0"/>
          </a:p>
          <a:p>
            <a:pPr>
              <a:buFont typeface="Wingdings" pitchFamily="2" charset="2"/>
              <a:buChar char="ü"/>
            </a:pPr>
            <a:r>
              <a:rPr lang="en-US" dirty="0" smtClean="0"/>
              <a:t>Nevertheless</a:t>
            </a:r>
            <a:r>
              <a:rPr lang="en-US" dirty="0" smtClean="0"/>
              <a:t>, relative to their business goals, the return on investment realized by better software management approaches is worthwhile for any software </a:t>
            </a:r>
            <a:r>
              <a:rPr lang="en-US" dirty="0" smtClean="0"/>
              <a:t>organization</a:t>
            </a:r>
            <a:r>
              <a:rPr lang="en-US" dirty="0" smtClean="0"/>
              <a: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dirty="0" smtClean="0"/>
              <a:t>Tailoring </a:t>
            </a:r>
            <a:r>
              <a:rPr lang="en-US" dirty="0" smtClean="0"/>
              <a:t>the Process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smtClean="0"/>
              <a:t>Software management efforts span a broad range of domains. While there are some universal themes and techniques, it is always necessary to tailor the process to the specific needs of the project at hand</a:t>
            </a:r>
            <a:r>
              <a:rPr lang="en-US" dirty="0" smtClean="0"/>
              <a:t>.</a:t>
            </a:r>
          </a:p>
          <a:p>
            <a:pPr>
              <a:buFont typeface="Wingdings" pitchFamily="2" charset="2"/>
              <a:buChar char="ü"/>
            </a:pPr>
            <a:r>
              <a:rPr lang="en-US" dirty="0" smtClean="0"/>
              <a:t> </a:t>
            </a:r>
            <a:r>
              <a:rPr lang="en-US" dirty="0" smtClean="0"/>
              <a:t>A commercial software tool developer with complete control of its investment profile will use a very different process from that of a software integrator on contract to automate the security system for a nuclear power plant. </a:t>
            </a:r>
            <a:endParaRPr lang="en-US" dirty="0" smtClean="0"/>
          </a:p>
          <a:p>
            <a:pPr>
              <a:buFont typeface="Wingdings" pitchFamily="2" charset="2"/>
              <a:buChar char="ü"/>
            </a:pPr>
            <a:r>
              <a:rPr lang="en-US" dirty="0" smtClean="0"/>
              <a:t>There </a:t>
            </a:r>
            <a:r>
              <a:rPr lang="en-US" dirty="0" smtClean="0"/>
              <a:t>is no doubt that a mature process and effective software management approaches offer much greater value to the large-scale software integrator than they do to the small-scale tool developer. </a:t>
            </a:r>
            <a:endParaRPr lang="en-US" dirty="0" smtClean="0"/>
          </a:p>
          <a:p>
            <a:pPr>
              <a:buFont typeface="Wingdings" pitchFamily="2" charset="2"/>
              <a:buChar char="ü"/>
            </a:pPr>
            <a:r>
              <a:rPr lang="en-US" dirty="0" smtClean="0"/>
              <a:t>Nevertheless</a:t>
            </a:r>
            <a:r>
              <a:rPr lang="en-US" dirty="0" smtClean="0"/>
              <a:t>, relative to their business goals, the return on investment realized by better software management approaches is worthwhile for any software </a:t>
            </a:r>
            <a:r>
              <a:rPr lang="en-US" dirty="0" smtClean="0"/>
              <a:t>organization</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dirty="0" smtClean="0"/>
              <a:t>Tailoring </a:t>
            </a:r>
            <a:r>
              <a:rPr lang="en-US" dirty="0" smtClean="0"/>
              <a:t>the Process</a:t>
            </a:r>
            <a:br>
              <a:rPr lang="en-US" dirty="0" smtClean="0"/>
            </a:br>
            <a:endParaRPr lang="en-US" dirty="0"/>
          </a:p>
        </p:txBody>
      </p:sp>
      <p:sp>
        <p:nvSpPr>
          <p:cNvPr id="3" name="Content Placeholder 2"/>
          <p:cNvSpPr>
            <a:spLocks noGrp="1"/>
          </p:cNvSpPr>
          <p:nvPr>
            <p:ph idx="1"/>
          </p:nvPr>
        </p:nvSpPr>
        <p:spPr>
          <a:xfrm>
            <a:off x="457200" y="1295400"/>
            <a:ext cx="8229600" cy="5257800"/>
          </a:xfrm>
        </p:spPr>
        <p:txBody>
          <a:bodyPr>
            <a:normAutofit fontScale="55000" lnSpcReduction="20000"/>
          </a:bodyPr>
          <a:lstStyle/>
          <a:p>
            <a:pPr>
              <a:buNone/>
            </a:pPr>
            <a:r>
              <a:rPr lang="en-US" b="1" dirty="0" smtClean="0"/>
              <a:t>Build a Framework First</a:t>
            </a:r>
          </a:p>
          <a:p>
            <a:r>
              <a:rPr lang="en-US" dirty="0" smtClean="0"/>
              <a:t>A common problem for many projects is that they often focus heavily in one particular area, to the extent that they get bogged down with the details of that particular area before making sure that they have a good idea of what "key" elements are involved in the whole process lifecycle of producing a quality product</a:t>
            </a:r>
            <a:r>
              <a:rPr lang="en-US" dirty="0" smtClean="0"/>
              <a:t>. It's </a:t>
            </a:r>
            <a:r>
              <a:rPr lang="en-US" dirty="0" smtClean="0"/>
              <a:t>usually better to address all key elements of a process in a lightweight manner before focusing heavily on any one particular problem area.</a:t>
            </a:r>
          </a:p>
          <a:p>
            <a:r>
              <a:rPr lang="en-US" dirty="0" smtClean="0"/>
              <a:t>Once the framework for a quality software process is in place, a project can effectively focus on a particular area that has been identified as a major contributor to their problems. This selection is based on identifying and prioritizing risks to the project, and determining early mitigation strategies for those identified risks</a:t>
            </a:r>
            <a:r>
              <a:rPr lang="en-US" dirty="0" smtClean="0"/>
              <a:t>.</a:t>
            </a:r>
          </a:p>
          <a:p>
            <a:endParaRPr lang="en-US" dirty="0" smtClean="0"/>
          </a:p>
          <a:p>
            <a:pPr>
              <a:buNone/>
            </a:pPr>
            <a:r>
              <a:rPr lang="en-US" b="1" dirty="0" smtClean="0"/>
              <a:t>Do not include activities and artifacts that cannot be clearly justified</a:t>
            </a:r>
          </a:p>
          <a:p>
            <a:r>
              <a:rPr lang="en-US" dirty="0" smtClean="0"/>
              <a:t>The well-intentioned project manager or process engineer may have a large wish list of nice-to-have metrics, controls, reports, and so on. However, activities and artifacts cost time and money. Some of these costs, such as daily interaction with the environment toolset, may or may not be visible, but simply get folded into lower productivity on standard tasks.  </a:t>
            </a:r>
          </a:p>
          <a:p>
            <a:r>
              <a:rPr lang="en-US" dirty="0" smtClean="0"/>
              <a:t>You must distinguish critical process needs from the wish list and determine whether the benefits outweigh the cost</a:t>
            </a:r>
            <a:r>
              <a:rPr lang="en-US" dirty="0" smtClean="0"/>
              <a:t>.</a:t>
            </a: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metrics</a:t>
            </a:r>
            <a:endParaRPr lang="en-US" b="1" dirty="0"/>
          </a:p>
        </p:txBody>
      </p:sp>
      <p:sp>
        <p:nvSpPr>
          <p:cNvPr id="3" name="Content Placeholder 2"/>
          <p:cNvSpPr>
            <a:spLocks noGrp="1"/>
          </p:cNvSpPr>
          <p:nvPr>
            <p:ph idx="1"/>
          </p:nvPr>
        </p:nvSpPr>
        <p:spPr>
          <a:xfrm>
            <a:off x="304800" y="1295400"/>
            <a:ext cx="8610600" cy="5257800"/>
          </a:xfrm>
        </p:spPr>
        <p:txBody>
          <a:bodyPr>
            <a:normAutofit fontScale="77500" lnSpcReduction="20000"/>
          </a:bodyPr>
          <a:lstStyle/>
          <a:p>
            <a:pPr>
              <a:buNone/>
            </a:pPr>
            <a:r>
              <a:rPr lang="en-US" b="1" dirty="0" smtClean="0"/>
              <a:t>INDICATORS:</a:t>
            </a:r>
          </a:p>
          <a:p>
            <a:pPr>
              <a:buNone/>
            </a:pPr>
            <a:r>
              <a:rPr lang="en-US" b="1" dirty="0"/>
              <a:t/>
            </a:r>
            <a:br>
              <a:rPr lang="en-US" b="1" dirty="0"/>
            </a:br>
            <a:r>
              <a:rPr lang="en-US" dirty="0"/>
              <a:t>An indicator is a metric or a group of metrics that provides an understanding of the </a:t>
            </a:r>
            <a:r>
              <a:rPr lang="en-US" dirty="0" smtClean="0"/>
              <a:t>software process </a:t>
            </a:r>
            <a:r>
              <a:rPr lang="en-US" dirty="0"/>
              <a:t>or software product or a software project. A software engineer assembles measures </a:t>
            </a:r>
            <a:r>
              <a:rPr lang="en-US" dirty="0" smtClean="0"/>
              <a:t>and produce </a:t>
            </a:r>
            <a:r>
              <a:rPr lang="en-US" dirty="0"/>
              <a:t>metrics from which the indicators can be derived</a:t>
            </a:r>
            <a:r>
              <a:rPr lang="en-US" dirty="0" smtClean="0"/>
              <a:t>.</a:t>
            </a:r>
          </a:p>
          <a:p>
            <a:pPr>
              <a:buNone/>
            </a:pPr>
            <a:r>
              <a:rPr lang="en-US" dirty="0"/>
              <a:t/>
            </a:r>
            <a:br>
              <a:rPr lang="en-US" dirty="0"/>
            </a:br>
            <a:r>
              <a:rPr lang="en-US" dirty="0"/>
              <a:t>Two types of indicators are</a:t>
            </a:r>
            <a:r>
              <a:rPr lang="en-US" dirty="0" smtClean="0"/>
              <a:t>:</a:t>
            </a:r>
          </a:p>
          <a:p>
            <a:pPr>
              <a:buNone/>
            </a:pPr>
            <a:r>
              <a:rPr lang="en-US" dirty="0"/>
              <a:t/>
            </a:r>
            <a:br>
              <a:rPr lang="en-US" dirty="0"/>
            </a:br>
            <a:r>
              <a:rPr lang="en-US" dirty="0" smtClean="0"/>
              <a:t>	(</a:t>
            </a:r>
            <a:r>
              <a:rPr lang="en-US" dirty="0" err="1"/>
              <a:t>i</a:t>
            </a:r>
            <a:r>
              <a:rPr lang="en-US" dirty="0"/>
              <a:t>) Management indicators</a:t>
            </a:r>
            <a:r>
              <a:rPr lang="en-US" dirty="0" smtClean="0"/>
              <a:t>.</a:t>
            </a:r>
          </a:p>
          <a:p>
            <a:pPr>
              <a:buNone/>
            </a:pPr>
            <a:r>
              <a:rPr lang="en-US" dirty="0"/>
              <a:t/>
            </a:r>
            <a:br>
              <a:rPr lang="en-US" dirty="0"/>
            </a:br>
            <a:r>
              <a:rPr lang="en-US" dirty="0" smtClean="0"/>
              <a:t>	(</a:t>
            </a:r>
            <a:r>
              <a:rPr lang="en-US" dirty="0"/>
              <a:t>ii) Quality indicators.</a:t>
            </a: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fontScale="90000"/>
          </a:bodyPr>
          <a:lstStyle/>
          <a:p>
            <a:r>
              <a:rPr lang="en-US" dirty="0" smtClean="0"/>
              <a:t/>
            </a:r>
            <a:br>
              <a:rPr lang="en-US" dirty="0" smtClean="0"/>
            </a:br>
            <a:r>
              <a:rPr lang="en-US" dirty="0" smtClean="0"/>
              <a:t>Tailoring </a:t>
            </a:r>
            <a:r>
              <a:rPr lang="en-US" dirty="0" smtClean="0"/>
              <a:t>the Process</a:t>
            </a:r>
            <a:br>
              <a:rPr lang="en-US" dirty="0" smtClean="0"/>
            </a:br>
            <a:endParaRPr lang="en-US" dirty="0"/>
          </a:p>
        </p:txBody>
      </p:sp>
      <p:sp>
        <p:nvSpPr>
          <p:cNvPr id="3" name="Content Placeholder 2"/>
          <p:cNvSpPr>
            <a:spLocks noGrp="1"/>
          </p:cNvSpPr>
          <p:nvPr>
            <p:ph idx="1"/>
          </p:nvPr>
        </p:nvSpPr>
        <p:spPr>
          <a:xfrm>
            <a:off x="457200" y="1066800"/>
            <a:ext cx="8229600" cy="5562600"/>
          </a:xfrm>
        </p:spPr>
        <p:txBody>
          <a:bodyPr>
            <a:normAutofit fontScale="55000" lnSpcReduction="20000"/>
          </a:bodyPr>
          <a:lstStyle/>
          <a:p>
            <a:pPr>
              <a:buNone/>
            </a:pPr>
            <a:r>
              <a:rPr lang="en-US" b="1" dirty="0" smtClean="0"/>
              <a:t>Shield your developers from the process</a:t>
            </a:r>
          </a:p>
          <a:p>
            <a:r>
              <a:rPr lang="en-US" dirty="0" smtClean="0"/>
              <a:t>You probably have highly trained staff with valuable skills in designing, implementing, and testing. Don't have them spend hours each week filling out forms, enhancing documentation, or fighting with unwieldy tools. If these activities are required, consider having them done by qualified support staff.</a:t>
            </a:r>
          </a:p>
          <a:p>
            <a:pPr>
              <a:buNone/>
            </a:pPr>
            <a:r>
              <a:rPr lang="en-US" b="1" dirty="0" smtClean="0"/>
              <a:t>Minimize formal intermediate artifacts</a:t>
            </a:r>
          </a:p>
          <a:p>
            <a:r>
              <a:rPr lang="en-US" dirty="0" smtClean="0"/>
              <a:t>The format of intermediate artifacts—those artifacts not intended for the final product—is not as important as the activity and thought needed to produce them. It doesn't matter what they look like, or what tools you use to build them, provided they serve their purpose. As Dwight D. Eisenhower said, “The plan is nothing; the planning is everything.”</a:t>
            </a:r>
          </a:p>
          <a:p>
            <a:r>
              <a:rPr lang="en-US" dirty="0" smtClean="0"/>
              <a:t>One trap that's easy to fall into is formalizing artifacts far too soon.  Early versions of artifacts often evolve quickly and remain fluid for some time as different representations while their implications are explored. Formal documentation can impede this process; you can waste a lot of time polishing an artifact that's largely expendable. Hand-drawn diagrams and simple descriptions on index cards are often sufficient in the early stages of an artifact and, for some projects, may be all that's required.</a:t>
            </a:r>
          </a:p>
          <a:p>
            <a:pPr>
              <a:buNone/>
            </a:pPr>
            <a:r>
              <a:rPr lang="en-US" b="1" dirty="0" smtClean="0"/>
              <a:t>Use Convenient Formats</a:t>
            </a:r>
          </a:p>
          <a:p>
            <a:r>
              <a:rPr lang="en-US" dirty="0" smtClean="0"/>
              <a:t>An artifact may be tailored so it can be maintained in any form. For example, the Vision document may be captured as a Web page, the Project Plan may be captured as a Microsoft Project file, and the Risk List may be captured as a Rational </a:t>
            </a:r>
            <a:r>
              <a:rPr lang="en-US" dirty="0" smtClean="0"/>
              <a:t>Requisite Pro </a:t>
            </a:r>
            <a:r>
              <a:rPr lang="en-US" dirty="0" smtClean="0"/>
              <a:t>requirement type.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dirty="0" smtClean="0"/>
              <a:t>Tailoring </a:t>
            </a:r>
            <a:r>
              <a:rPr lang="en-US" dirty="0" smtClean="0"/>
              <a:t>the Process</a:t>
            </a:r>
            <a:br>
              <a:rPr lang="en-US" dirty="0" smtClean="0"/>
            </a:br>
            <a:endParaRPr lang="en-US" dirty="0"/>
          </a:p>
        </p:txBody>
      </p:sp>
      <p:sp>
        <p:nvSpPr>
          <p:cNvPr id="3" name="Content Placeholder 2"/>
          <p:cNvSpPr>
            <a:spLocks noGrp="1"/>
          </p:cNvSpPr>
          <p:nvPr>
            <p:ph idx="1"/>
          </p:nvPr>
        </p:nvSpPr>
        <p:spPr>
          <a:xfrm>
            <a:off x="457200" y="1600200"/>
            <a:ext cx="8229600" cy="5029200"/>
          </a:xfrm>
        </p:spPr>
        <p:txBody>
          <a:bodyPr>
            <a:normAutofit fontScale="55000" lnSpcReduction="20000"/>
          </a:bodyPr>
          <a:lstStyle/>
          <a:p>
            <a:pPr>
              <a:buNone/>
            </a:pPr>
            <a:r>
              <a:rPr lang="en-US" b="1" dirty="0" smtClean="0"/>
              <a:t>Generate when possible</a:t>
            </a:r>
          </a:p>
          <a:p>
            <a:r>
              <a:rPr lang="en-US" dirty="0" smtClean="0"/>
              <a:t>Some projects spend a lot of time populating templates of formal documents by manually cutting and pasting information. Instead, consider generating required documents from the source, using tools such as Rational </a:t>
            </a:r>
            <a:r>
              <a:rPr lang="en-US" dirty="0" err="1" smtClean="0"/>
              <a:t>SoDA</a:t>
            </a:r>
            <a:r>
              <a:rPr lang="en-US" dirty="0" smtClean="0"/>
              <a:t>, or negotiate a simpler way of providing the same information, such as using Rational Rose Publisher to generate a Web-based design model.</a:t>
            </a:r>
          </a:p>
          <a:p>
            <a:r>
              <a:rPr lang="en-US" dirty="0" smtClean="0"/>
              <a:t>In many cases, you can skip an artifact altogether because the information is implicitly provided in the environment. For example, rather than generate the section of the Requirements Management Plan that lists attributes of requirements types, you may want to only provide the tailored Rational </a:t>
            </a:r>
            <a:r>
              <a:rPr lang="en-US" dirty="0" smtClean="0"/>
              <a:t>Requisite Pro </a:t>
            </a:r>
            <a:r>
              <a:rPr lang="en-US" dirty="0" smtClean="0"/>
              <a:t>project with the applicable requirements types and traceability, and then walk through it with the interested parties. Another example is to provide a read-only version of the Microsoft Project files to the interested parties, rather than duplicating graphics into a separate Software Development Plan.</a:t>
            </a:r>
          </a:p>
          <a:p>
            <a:pPr>
              <a:buNone/>
            </a:pPr>
            <a:r>
              <a:rPr lang="en-US" b="1" dirty="0" smtClean="0"/>
              <a:t>Use the Web</a:t>
            </a:r>
          </a:p>
          <a:p>
            <a:r>
              <a:rPr lang="en-US" dirty="0" smtClean="0"/>
              <a:t>A useful artifact is one that communicates valuable information.  This information should be at the fingertips of those who need it. Web technology is an excellent mechanism for this purpose. If the requirements, design, and implementation are available on the Web, there's no need to generate large sets of quickly obsolesced paper documentation</a:t>
            </a:r>
            <a:r>
              <a:rPr lang="en-US" dirty="0" smtClean="0"/>
              <a:t>.</a:t>
            </a:r>
            <a:endParaRPr lang="en-US"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
            </a:r>
            <a:br>
              <a:rPr lang="en-US" dirty="0" smtClean="0"/>
            </a:br>
            <a:r>
              <a:rPr lang="en-US" dirty="0" smtClean="0"/>
              <a:t>Tailoring </a:t>
            </a:r>
            <a:r>
              <a:rPr lang="en-US" dirty="0" smtClean="0"/>
              <a:t>the Process</a:t>
            </a:r>
            <a:br>
              <a:rPr lang="en-US" dirty="0" smtClean="0"/>
            </a:b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r>
              <a:rPr lang="en-US" b="1" dirty="0" smtClean="0"/>
              <a:t>Use integrated tools</a:t>
            </a:r>
          </a:p>
          <a:p>
            <a:r>
              <a:rPr lang="en-US" dirty="0" smtClean="0"/>
              <a:t>Select tools that fit the process and tailor the process to fit the tools. The desired results are an easy-to-use process and toolset.  Integrated tools generally provide greater consistency, and more informative metrics and reports than tools that are not integrated.</a:t>
            </a:r>
          </a:p>
          <a:p>
            <a:pPr>
              <a:buNone/>
            </a:pPr>
            <a:r>
              <a:rPr lang="en-US" b="1" dirty="0" smtClean="0"/>
              <a:t>Regularly Revisit the Process</a:t>
            </a:r>
          </a:p>
          <a:p>
            <a:r>
              <a:rPr lang="en-US" dirty="0" smtClean="0"/>
              <a:t>Regularly revisit the process to refine and reduce its complexity. If your staff isn't convinced that each step in the process provides added value for the end product, then the process is probably broken.</a:t>
            </a:r>
          </a:p>
          <a:p>
            <a:pPr>
              <a:buNone/>
            </a:pPr>
            <a:r>
              <a:rPr lang="en-US" b="1" dirty="0" smtClean="0"/>
              <a:t>Tailor while retaining best practices</a:t>
            </a:r>
          </a:p>
          <a:p>
            <a:r>
              <a:rPr lang="en-US" dirty="0" smtClean="0"/>
              <a:t>The RUP encourages tailoring. However, tailoring is not a license to bypass the process altogether.  The essentials of the RUP are embodied in its best practices. Follow the spirit of these best practices when tailoring the activities and artifacts to fit your needs.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a:t>
            </a:r>
            <a:r>
              <a:rPr lang="en-US" dirty="0" err="1" smtClean="0"/>
              <a:t>Discriminant</a:t>
            </a:r>
            <a:r>
              <a:rPr lang="en-US" dirty="0" smtClean="0"/>
              <a:t>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
            </a:pPr>
            <a:r>
              <a:rPr lang="en-US" dirty="0" smtClean="0"/>
              <a:t>In </a:t>
            </a:r>
            <a:r>
              <a:rPr lang="en-US" dirty="0" smtClean="0"/>
              <a:t>tailoring the management process to a specific domain or project, there are two dimensions of discriminating factors: </a:t>
            </a:r>
            <a:r>
              <a:rPr lang="en-US" b="1" dirty="0" smtClean="0"/>
              <a:t>technical complexity and management complexity</a:t>
            </a:r>
            <a:r>
              <a:rPr lang="en-US" b="1" dirty="0" smtClean="0"/>
              <a:t>.</a:t>
            </a:r>
          </a:p>
          <a:p>
            <a:pPr>
              <a:buFont typeface="Wingdings" pitchFamily="2" charset="2"/>
              <a:buChar char="§"/>
            </a:pPr>
            <a:r>
              <a:rPr lang="en-US" dirty="0" smtClean="0"/>
              <a:t> </a:t>
            </a:r>
            <a:r>
              <a:rPr lang="en-US" dirty="0" smtClean="0"/>
              <a:t>Illustrates these two dimensions of process variability and shows some example project applications. </a:t>
            </a:r>
            <a:endParaRPr lang="en-US" dirty="0" smtClean="0"/>
          </a:p>
          <a:p>
            <a:pPr>
              <a:buFont typeface="Wingdings" pitchFamily="2" charset="2"/>
              <a:buChar char="§"/>
            </a:pPr>
            <a:r>
              <a:rPr lang="en-US" dirty="0" smtClean="0"/>
              <a:t>The </a:t>
            </a:r>
            <a:r>
              <a:rPr lang="en-US" dirty="0" smtClean="0"/>
              <a:t>formality of reviews, the quality control of artifacts, the priorities of concerns, and numerous other process instantiation parameters are governed by the point a project occupies in these two dimensions.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a:t>
            </a:r>
            <a:r>
              <a:rPr lang="en-US" dirty="0" err="1" smtClean="0"/>
              <a:t>Discriminant</a:t>
            </a:r>
            <a:r>
              <a:rPr lang="en-US" dirty="0" smtClean="0"/>
              <a:t> </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1073506"/>
            <a:ext cx="7010399" cy="5052658"/>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 </a:t>
            </a:r>
            <a:r>
              <a:rPr lang="en-US" dirty="0" err="1" smtClean="0"/>
              <a:t>Discriminant</a:t>
            </a:r>
            <a:r>
              <a:rPr lang="en-US" dirty="0" smtClean="0"/>
              <a:t> </a:t>
            </a:r>
            <a:br>
              <a:rPr lang="en-US" dirty="0" smtClean="0"/>
            </a:br>
            <a:endParaRPr lang="en-US" dirty="0"/>
          </a:p>
        </p:txBody>
      </p:sp>
      <p:sp>
        <p:nvSpPr>
          <p:cNvPr id="4" name="Content Placeholder 3"/>
          <p:cNvSpPr>
            <a:spLocks noGrp="1"/>
          </p:cNvSpPr>
          <p:nvPr>
            <p:ph idx="1"/>
          </p:nvPr>
        </p:nvSpPr>
        <p:spPr>
          <a:xfrm>
            <a:off x="457200" y="1295400"/>
            <a:ext cx="8229600" cy="5334000"/>
          </a:xfrm>
        </p:spPr>
        <p:txBody>
          <a:bodyPr>
            <a:normAutofit fontScale="77500" lnSpcReduction="20000"/>
          </a:bodyPr>
          <a:lstStyle/>
          <a:p>
            <a:pPr>
              <a:buFont typeface="Wingdings" pitchFamily="2" charset="2"/>
              <a:buChar char="§"/>
            </a:pPr>
            <a:r>
              <a:rPr lang="en-US" dirty="0" smtClean="0"/>
              <a:t>A </a:t>
            </a:r>
            <a:r>
              <a:rPr lang="en-US" dirty="0" smtClean="0"/>
              <a:t>process framework is not a project-specific process implementation with a </a:t>
            </a:r>
            <a:r>
              <a:rPr lang="en-US" dirty="0" smtClean="0"/>
              <a:t>well-defined recipe </a:t>
            </a:r>
            <a:r>
              <a:rPr lang="en-US" dirty="0" smtClean="0"/>
              <a:t>for success</a:t>
            </a:r>
            <a:r>
              <a:rPr lang="en-US" dirty="0" smtClean="0"/>
              <a:t>.</a:t>
            </a:r>
          </a:p>
          <a:p>
            <a:pPr>
              <a:buFont typeface="Wingdings" pitchFamily="2" charset="2"/>
              <a:buChar char="§"/>
            </a:pPr>
            <a:r>
              <a:rPr lang="en-US" dirty="0" smtClean="0"/>
              <a:t> </a:t>
            </a:r>
            <a:r>
              <a:rPr lang="en-US" dirty="0" smtClean="0"/>
              <a:t>Judgment must be injected, and the methods, techniques, </a:t>
            </a:r>
            <a:r>
              <a:rPr lang="en-US" dirty="0" smtClean="0"/>
              <a:t>culture, formality</a:t>
            </a:r>
            <a:r>
              <a:rPr lang="en-US" dirty="0" smtClean="0"/>
              <a:t>, and organization must be tailored to the specific domain to achieve a </a:t>
            </a:r>
            <a:r>
              <a:rPr lang="en-US" dirty="0" smtClean="0"/>
              <a:t>process implementation </a:t>
            </a:r>
            <a:r>
              <a:rPr lang="en-US" dirty="0" smtClean="0"/>
              <a:t>that can succeed</a:t>
            </a:r>
            <a:r>
              <a:rPr lang="en-US" dirty="0" smtClean="0"/>
              <a:t>.</a:t>
            </a:r>
          </a:p>
          <a:p>
            <a:pPr>
              <a:buFont typeface="Wingdings" pitchFamily="2" charset="2"/>
              <a:buChar char="§"/>
            </a:pPr>
            <a:r>
              <a:rPr lang="en-US" dirty="0" smtClean="0"/>
              <a:t> </a:t>
            </a:r>
            <a:r>
              <a:rPr lang="en-US" dirty="0" smtClean="0"/>
              <a:t>The following discussion about the major </a:t>
            </a:r>
            <a:r>
              <a:rPr lang="en-US" dirty="0" smtClean="0"/>
              <a:t>differences among </a:t>
            </a:r>
            <a:r>
              <a:rPr lang="en-US" dirty="0" smtClean="0"/>
              <a:t>project processes is organized around six process parameters: the size of the </a:t>
            </a:r>
            <a:r>
              <a:rPr lang="en-US" dirty="0" smtClean="0"/>
              <a:t>project and </a:t>
            </a:r>
            <a:r>
              <a:rPr lang="en-US" dirty="0" smtClean="0"/>
              <a:t>the five parameters that affect the process exponent, and hence economies of scale, </a:t>
            </a:r>
            <a:r>
              <a:rPr lang="en-US" dirty="0" smtClean="0"/>
              <a:t>in COCOMO </a:t>
            </a:r>
            <a:r>
              <a:rPr lang="en-US" dirty="0" smtClean="0"/>
              <a:t>II</a:t>
            </a:r>
            <a:r>
              <a:rPr lang="en-US" dirty="0" smtClean="0"/>
              <a:t>.</a:t>
            </a:r>
          </a:p>
          <a:p>
            <a:pPr>
              <a:buFont typeface="Wingdings" pitchFamily="2" charset="2"/>
              <a:buChar char="§"/>
            </a:pPr>
            <a:r>
              <a:rPr lang="en-US" dirty="0" smtClean="0"/>
              <a:t> </a:t>
            </a:r>
            <a:r>
              <a:rPr lang="en-US" dirty="0" smtClean="0"/>
              <a:t>These are some of the critical dimensions that a software project manager </a:t>
            </a:r>
            <a:r>
              <a:rPr lang="en-US" dirty="0" smtClean="0"/>
              <a:t>must consider </a:t>
            </a:r>
            <a:r>
              <a:rPr lang="en-US" dirty="0" smtClean="0"/>
              <a:t>when tailoring a process framework to create a practical process implementation. </a:t>
            </a:r>
            <a:br>
              <a:rPr lang="en-US" dirty="0" smtClean="0"/>
            </a:b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Modern project management</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Font typeface="Wingdings" pitchFamily="2" charset="2"/>
              <a:buChar char="§"/>
            </a:pPr>
            <a:r>
              <a:rPr lang="en-US" dirty="0" smtClean="0"/>
              <a:t>Modern project management serves unique projects. </a:t>
            </a:r>
            <a:endParaRPr lang="en-US" dirty="0" smtClean="0"/>
          </a:p>
          <a:p>
            <a:pPr>
              <a:buFont typeface="Wingdings" pitchFamily="2" charset="2"/>
              <a:buChar char="§"/>
            </a:pPr>
            <a:r>
              <a:rPr lang="en-US" dirty="0" smtClean="0"/>
              <a:t>These </a:t>
            </a:r>
            <a:r>
              <a:rPr lang="en-US" dirty="0" smtClean="0"/>
              <a:t>could be one-time projects, such as website builds. </a:t>
            </a:r>
            <a:endParaRPr lang="en-US" dirty="0" smtClean="0"/>
          </a:p>
          <a:p>
            <a:pPr>
              <a:buFont typeface="Wingdings" pitchFamily="2" charset="2"/>
              <a:buChar char="§"/>
            </a:pPr>
            <a:r>
              <a:rPr lang="en-US" dirty="0" smtClean="0"/>
              <a:t>Often</a:t>
            </a:r>
            <a:r>
              <a:rPr lang="en-US" dirty="0" smtClean="0"/>
              <a:t>, a services provider specializes in delivering unique projects repeatedly, such as a creative website builder. </a:t>
            </a:r>
            <a:endParaRPr lang="en-US" dirty="0" smtClean="0"/>
          </a:p>
          <a:p>
            <a:pPr>
              <a:buFont typeface="Wingdings" pitchFamily="2" charset="2"/>
              <a:buChar char="§"/>
            </a:pPr>
            <a:r>
              <a:rPr lang="en-US" dirty="0" smtClean="0"/>
              <a:t>Because </a:t>
            </a:r>
            <a:r>
              <a:rPr lang="en-US" dirty="0" smtClean="0"/>
              <a:t>of its customized results, modern project management requires more flexible processes and scopes as well as highly specialized resources. </a:t>
            </a:r>
            <a:endParaRPr lang="en-US" dirty="0" smtClean="0"/>
          </a:p>
          <a:p>
            <a:pPr>
              <a:buFont typeface="Wingdings" pitchFamily="2" charset="2"/>
              <a:buChar char="§"/>
            </a:pPr>
            <a:r>
              <a:rPr lang="en-US" dirty="0" smtClean="0"/>
              <a:t>It’s </a:t>
            </a:r>
            <a:r>
              <a:rPr lang="en-US" dirty="0" smtClean="0"/>
              <a:t>common to find services firms tapping outside resources through contract tasks that roll up into a larger project within the provider’s core services offering.</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Modern project management</a:t>
            </a:r>
            <a:r>
              <a:rPr lang="en-US" dirty="0" smtClean="0"/>
              <a:t/>
            </a:r>
            <a:br>
              <a:rPr lang="en-US" dirty="0" smtClean="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a:buNone/>
            </a:pPr>
            <a:r>
              <a:rPr lang="en-US" b="1" dirty="0" smtClean="0"/>
              <a:t>What does that mean for PLOC?</a:t>
            </a:r>
            <a:endParaRPr lang="en-US" dirty="0" smtClean="0"/>
          </a:p>
          <a:p>
            <a:r>
              <a:rPr lang="en-US" dirty="0" smtClean="0"/>
              <a:t>In modern project management, there have been several shifts related to planning, leading, organizing, and controlling work.</a:t>
            </a:r>
          </a:p>
          <a:p>
            <a:pPr>
              <a:buNone/>
            </a:pPr>
            <a:r>
              <a:rPr lang="en-US" b="1" dirty="0" smtClean="0"/>
              <a:t>1. Plan</a:t>
            </a:r>
            <a:endParaRPr lang="en-US" dirty="0" smtClean="0"/>
          </a:p>
          <a:p>
            <a:r>
              <a:rPr lang="en-US" dirty="0" smtClean="0"/>
              <a:t>Project planning has become more flexible. Once a deal closes, project managers must find the appropriate resources, budget, timeframe, and tools (i.e., technology) required to complete the work in a timely manner and for a cost to which the client has agreed.</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Modern project management</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normAutofit fontScale="70000" lnSpcReduction="20000"/>
          </a:bodyPr>
          <a:lstStyle/>
          <a:p>
            <a:pPr>
              <a:buNone/>
            </a:pPr>
            <a:r>
              <a:rPr lang="en-US" b="1" dirty="0" smtClean="0"/>
              <a:t>2. Lead</a:t>
            </a:r>
            <a:endParaRPr lang="en-US" dirty="0" smtClean="0"/>
          </a:p>
          <a:p>
            <a:pPr>
              <a:buNone/>
            </a:pPr>
            <a:r>
              <a:rPr lang="en-US" dirty="0" smtClean="0"/>
              <a:t>	Today’s </a:t>
            </a:r>
            <a:r>
              <a:rPr lang="en-US" dirty="0" smtClean="0"/>
              <a:t>project managers need a more widespread understanding of specific resource skills, since they will be leading a variety of people through specialized tasks that roll-up into the successful deliverable. They must speak many languages, from programming and creative to project financials, sales, and accounting. This knowledge helps them gain group consensus, solicit specific contributions, and create the best environment for individuals to contribute to the group project.</a:t>
            </a:r>
          </a:p>
          <a:p>
            <a:pPr>
              <a:buNone/>
            </a:pPr>
            <a:r>
              <a:rPr lang="en-US" b="1" dirty="0" smtClean="0"/>
              <a:t>3. Organize</a:t>
            </a:r>
            <a:endParaRPr lang="en-US" dirty="0" smtClean="0"/>
          </a:p>
          <a:p>
            <a:pPr>
              <a:buNone/>
            </a:pPr>
            <a:r>
              <a:rPr lang="en-US" dirty="0" smtClean="0"/>
              <a:t>	Organization </a:t>
            </a:r>
            <a:r>
              <a:rPr lang="en-US" dirty="0" smtClean="0"/>
              <a:t>requires greater flexibility as well. Project managers are increasingly relying on technology to help conduct their work. They are looking for solutions that pull them out of time-consuming spreadsheet calculations, data exports, manual report building, and manual monitoring in favor of real-time integrations and tracking tools now available. This helps them optimize resource allocation, budget tracking, report building, and on-time delivery.</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Modern project management</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5410200"/>
          </a:xfrm>
        </p:spPr>
        <p:txBody>
          <a:bodyPr>
            <a:normAutofit lnSpcReduction="10000"/>
          </a:bodyPr>
          <a:lstStyle/>
          <a:p>
            <a:pPr>
              <a:buNone/>
            </a:pPr>
            <a:r>
              <a:rPr lang="en-US" b="1" dirty="0" smtClean="0"/>
              <a:t>4. Control</a:t>
            </a:r>
            <a:endParaRPr lang="en-US" dirty="0" smtClean="0"/>
          </a:p>
          <a:p>
            <a:r>
              <a:rPr lang="en-US" dirty="0" smtClean="0"/>
              <a:t>With more flexible tools comes greater control. </a:t>
            </a:r>
            <a:endParaRPr lang="en-US" dirty="0" smtClean="0"/>
          </a:p>
          <a:p>
            <a:r>
              <a:rPr lang="en-US" dirty="0" smtClean="0"/>
              <a:t>Project </a:t>
            </a:r>
            <a:r>
              <a:rPr lang="en-US" dirty="0" smtClean="0"/>
              <a:t>managers are able to shift resources mid-project in order to address an issue that has arisen, such as potentially not meeting a deadline or going over budget. </a:t>
            </a:r>
            <a:endParaRPr lang="en-US" dirty="0" smtClean="0"/>
          </a:p>
          <a:p>
            <a:r>
              <a:rPr lang="en-US" dirty="0" smtClean="0"/>
              <a:t>Today’s </a:t>
            </a:r>
            <a:r>
              <a:rPr lang="en-US" dirty="0" smtClean="0"/>
              <a:t>software creates this environment of greater control, with early adopters of platform innovations pulling ahead of their competitors.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Software metrics</a:t>
            </a:r>
            <a:endParaRPr lang="en-US" b="1" dirty="0"/>
          </a:p>
        </p:txBody>
      </p:sp>
      <p:sp>
        <p:nvSpPr>
          <p:cNvPr id="3" name="Content Placeholder 2"/>
          <p:cNvSpPr>
            <a:spLocks noGrp="1"/>
          </p:cNvSpPr>
          <p:nvPr>
            <p:ph idx="1"/>
          </p:nvPr>
        </p:nvSpPr>
        <p:spPr>
          <a:xfrm>
            <a:off x="304800" y="1295400"/>
            <a:ext cx="8610600" cy="5257800"/>
          </a:xfrm>
        </p:spPr>
        <p:txBody>
          <a:bodyPr>
            <a:normAutofit fontScale="77500" lnSpcReduction="20000"/>
          </a:bodyPr>
          <a:lstStyle/>
          <a:p>
            <a:pPr>
              <a:buNone/>
            </a:pPr>
            <a:r>
              <a:rPr lang="en-US" b="1" dirty="0"/>
              <a:t>Management Indicators</a:t>
            </a:r>
            <a:br>
              <a:rPr lang="en-US" b="1" dirty="0"/>
            </a:br>
            <a:endParaRPr lang="en-US" b="1" dirty="0" smtClean="0"/>
          </a:p>
          <a:p>
            <a:pPr>
              <a:buNone/>
            </a:pPr>
            <a:r>
              <a:rPr lang="en-US" dirty="0" smtClean="0"/>
              <a:t>	The </a:t>
            </a:r>
            <a:r>
              <a:rPr lang="en-US" dirty="0"/>
              <a:t>management indicators i.e., technical progress, financial status and staffing progress </a:t>
            </a:r>
            <a:r>
              <a:rPr lang="en-US" dirty="0" smtClean="0"/>
              <a:t>are used </a:t>
            </a:r>
            <a:r>
              <a:rPr lang="en-US" dirty="0"/>
              <a:t>to determine whether a project is on budget and on schedule. The management indicators </a:t>
            </a:r>
            <a:r>
              <a:rPr lang="en-US" dirty="0" smtClean="0"/>
              <a:t>that indicate </a:t>
            </a:r>
            <a:r>
              <a:rPr lang="en-US" dirty="0"/>
              <a:t>financial status are based on earned value </a:t>
            </a:r>
            <a:r>
              <a:rPr lang="en-US" dirty="0" smtClean="0"/>
              <a:t>system.</a:t>
            </a:r>
          </a:p>
          <a:p>
            <a:pPr>
              <a:buNone/>
            </a:pPr>
            <a:endParaRPr lang="en-US" b="1" dirty="0"/>
          </a:p>
          <a:p>
            <a:pPr>
              <a:buNone/>
            </a:pPr>
            <a:r>
              <a:rPr lang="en-US" b="1" dirty="0" smtClean="0"/>
              <a:t>Quality Indicators</a:t>
            </a:r>
          </a:p>
          <a:p>
            <a:pPr>
              <a:buNone/>
            </a:pPr>
            <a:r>
              <a:rPr lang="en-US" b="1" dirty="0"/>
              <a:t/>
            </a:r>
            <a:br>
              <a:rPr lang="en-US" b="1" dirty="0"/>
            </a:br>
            <a:r>
              <a:rPr lang="en-US" dirty="0"/>
              <a:t>The quality indicators are based on the measurement of the changes occurred in software.</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Software engineering is dominated by intellectual activities focused on solving problems with immense complexity and numerous unknowns in competing perspectives. </a:t>
            </a:r>
            <a:endParaRPr lang="en-US" dirty="0" smtClean="0"/>
          </a:p>
          <a:p>
            <a:r>
              <a:rPr lang="en-US" dirty="0" smtClean="0"/>
              <a:t>The </a:t>
            </a:r>
            <a:r>
              <a:rPr lang="en-US" dirty="0" smtClean="0"/>
              <a:t>early software approaches of the 1960s and 1970s can best be described as craftsmanship, with each project using a custom process and custom tools. In the 1980s and 1990s, the software industry matured and transitioned to more of an engineering discipline. </a:t>
            </a:r>
            <a:endParaRPr lang="en-US" dirty="0" smtClean="0"/>
          </a:p>
          <a:p>
            <a:r>
              <a:rPr lang="en-US" dirty="0" smtClean="0"/>
              <a:t>However</a:t>
            </a:r>
            <a:r>
              <a:rPr lang="en-US" dirty="0" smtClean="0"/>
              <a:t>, most software projects in this era were still primarily research-intensive, dominated by human creativity and diseconomies of scale. </a:t>
            </a:r>
            <a:endParaRPr lang="en-US" dirty="0" smtClean="0"/>
          </a:p>
          <a:p>
            <a:r>
              <a:rPr lang="en-US" dirty="0" smtClean="0"/>
              <a:t>The </a:t>
            </a:r>
            <a:r>
              <a:rPr lang="en-US" dirty="0" smtClean="0"/>
              <a:t>next generation of software processes is driving toward a more production-intensive approach dominated by automation and economies of scale</a:t>
            </a:r>
            <a:r>
              <a:rPr lang="en-US" dirty="0" smtClean="0"/>
              <a:t>.</a:t>
            </a:r>
          </a:p>
          <a:p>
            <a:r>
              <a:rPr lang="en-US" dirty="0" smtClean="0"/>
              <a:t> </a:t>
            </a:r>
            <a:r>
              <a:rPr lang="en-US" dirty="0" smtClean="0"/>
              <a:t>Next-generation software economics are already being achieved by some advanced software organizations. Many of the techniques, processes, and methods described in a modern process framework have been practiced for several years. However, a mature, modern process is nowhere near the state of the practice for the average software organization.</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buNone/>
            </a:pPr>
            <a:r>
              <a:rPr lang="en-US" dirty="0" smtClean="0"/>
              <a:t>	</a:t>
            </a:r>
            <a:r>
              <a:rPr lang="en-US" b="1" dirty="0" smtClean="0">
                <a:solidFill>
                  <a:schemeClr val="accent5"/>
                </a:solidFill>
              </a:rPr>
              <a:t>Finding </a:t>
            </a:r>
            <a:r>
              <a:rPr lang="en-US" b="1" dirty="0" smtClean="0">
                <a:solidFill>
                  <a:schemeClr val="accent5"/>
                </a:solidFill>
              </a:rPr>
              <a:t>and fixing a software problem after delivery costs 100 times more than finding and fixing the problem in early design phases</a:t>
            </a:r>
            <a:r>
              <a:rPr lang="en-US" b="1" dirty="0" smtClean="0">
                <a:solidFill>
                  <a:schemeClr val="accent5"/>
                </a:solidFill>
              </a:rPr>
              <a:t>.</a:t>
            </a:r>
          </a:p>
          <a:p>
            <a:r>
              <a:rPr lang="en-US" dirty="0" smtClean="0"/>
              <a:t>This </a:t>
            </a:r>
            <a:r>
              <a:rPr lang="en-US" dirty="0" smtClean="0"/>
              <a:t>metric dominates the rationale for most software process improvement. </a:t>
            </a:r>
            <a:endParaRPr lang="en-US" dirty="0" smtClean="0"/>
          </a:p>
          <a:p>
            <a:r>
              <a:rPr lang="en-US" dirty="0" smtClean="0"/>
              <a:t>Modern </a:t>
            </a:r>
            <a:r>
              <a:rPr lang="en-US" dirty="0" smtClean="0"/>
              <a:t>processes, component-based development technologies, and architecture frameworks are explicitly targeted at improving this relationship. </a:t>
            </a:r>
            <a:endParaRPr lang="en-US" dirty="0" smtClean="0"/>
          </a:p>
          <a:p>
            <a:r>
              <a:rPr lang="en-US" dirty="0" smtClean="0"/>
              <a:t>An </a:t>
            </a:r>
            <a:r>
              <a:rPr lang="en-US" dirty="0" smtClean="0"/>
              <a:t>architecture-first approach will likely yield ten-fold to hundred-fold improvements in the resolution of architectural errors. </a:t>
            </a:r>
            <a:endParaRPr lang="en-US" dirty="0" smtClean="0"/>
          </a:p>
          <a:p>
            <a:r>
              <a:rPr lang="en-US" dirty="0" smtClean="0"/>
              <a:t>Consequently</a:t>
            </a:r>
            <a:r>
              <a:rPr lang="en-US" dirty="0" smtClean="0"/>
              <a:t>, a modern process places a huge premium on early architecture insight and risk-confronting activities.</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buNone/>
            </a:pPr>
            <a:r>
              <a:rPr lang="en-US" b="1" dirty="0" smtClean="0">
                <a:solidFill>
                  <a:schemeClr val="accent5"/>
                </a:solidFill>
              </a:rPr>
              <a:t>You </a:t>
            </a:r>
            <a:r>
              <a:rPr lang="en-US" b="1" dirty="0" smtClean="0">
                <a:solidFill>
                  <a:schemeClr val="accent5"/>
                </a:solidFill>
              </a:rPr>
              <a:t>can compress software development schedules 25% of nominal, but no </a:t>
            </a:r>
            <a:endParaRPr lang="en-US" b="1" dirty="0" smtClean="0">
              <a:solidFill>
                <a:schemeClr val="accent5"/>
              </a:solidFill>
            </a:endParaRPr>
          </a:p>
          <a:p>
            <a:pPr>
              <a:buNone/>
            </a:pPr>
            <a:r>
              <a:rPr lang="en-US" b="1" dirty="0" smtClean="0">
                <a:solidFill>
                  <a:schemeClr val="accent5"/>
                </a:solidFill>
              </a:rPr>
              <a:t>more.</a:t>
            </a:r>
          </a:p>
          <a:p>
            <a:r>
              <a:rPr lang="en-US" dirty="0" smtClean="0"/>
              <a:t>An </a:t>
            </a:r>
            <a:r>
              <a:rPr lang="en-US" dirty="0" smtClean="0"/>
              <a:t>N% reduction in schedule would require an M% increase in personnel resources (assuming that other parameters remain fixed). Any increase in people requires more management overhead</a:t>
            </a:r>
            <a:r>
              <a:rPr lang="en-US" dirty="0" smtClean="0"/>
              <a:t>.</a:t>
            </a:r>
          </a:p>
          <a:p>
            <a:r>
              <a:rPr lang="en-US" dirty="0" smtClean="0"/>
              <a:t> </a:t>
            </a:r>
            <a:r>
              <a:rPr lang="en-US" dirty="0" smtClean="0"/>
              <a:t>In general, the limit of flexibility in this overhead, along with scheduling concurrent activities, conserving sequential activities, and other resource constraints, is about 25%. </a:t>
            </a:r>
            <a:endParaRPr lang="en-US" dirty="0" smtClean="0"/>
          </a:p>
          <a:p>
            <a:r>
              <a:rPr lang="en-US" dirty="0" smtClean="0"/>
              <a:t>This </a:t>
            </a:r>
            <a:r>
              <a:rPr lang="en-US" dirty="0" smtClean="0"/>
              <a:t>metric should remain valid for the engineering stage of the life cycle, where the intellectual content of the system is evolved. </a:t>
            </a:r>
            <a:endParaRPr lang="en-US" dirty="0" smtClean="0"/>
          </a:p>
          <a:p>
            <a:r>
              <a:rPr lang="en-US" dirty="0" smtClean="0"/>
              <a:t>However</a:t>
            </a:r>
            <a:r>
              <a:rPr lang="en-US" dirty="0" smtClean="0"/>
              <a:t>, if the engineering stage is successful at achieving a consistent baseline, including architecture, construction plans, and feature scope, schedule compression in the production stage should be more flexible. </a:t>
            </a:r>
            <a:endParaRPr lang="en-US" dirty="0" smtClean="0"/>
          </a:p>
          <a:p>
            <a:r>
              <a:rPr lang="en-US" dirty="0" smtClean="0"/>
              <a:t>Whether </a:t>
            </a:r>
            <a:r>
              <a:rPr lang="en-US" dirty="0" smtClean="0"/>
              <a:t>a line-of-business organization is amortizing the engineering stage across multiple projects, or a project organization is amortizing the engineering stage across multiple increments, there should be much more opportunity for concurrent development.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pPr>
              <a:buNone/>
            </a:pPr>
            <a:r>
              <a:rPr lang="en-US" b="1" dirty="0" smtClean="0">
                <a:solidFill>
                  <a:schemeClr val="accent5"/>
                </a:solidFill>
              </a:rPr>
              <a:t>For every $1 you spend on development, you will spend </a:t>
            </a:r>
            <a:endParaRPr lang="en-US" b="1" dirty="0" smtClean="0">
              <a:solidFill>
                <a:schemeClr val="accent5"/>
              </a:solidFill>
            </a:endParaRPr>
          </a:p>
          <a:p>
            <a:pPr>
              <a:buNone/>
            </a:pPr>
            <a:r>
              <a:rPr lang="en-US" b="1" dirty="0" smtClean="0">
                <a:solidFill>
                  <a:schemeClr val="accent5"/>
                </a:solidFill>
              </a:rPr>
              <a:t>$</a:t>
            </a:r>
            <a:r>
              <a:rPr lang="en-US" b="1" dirty="0" smtClean="0">
                <a:solidFill>
                  <a:schemeClr val="accent5"/>
                </a:solidFill>
              </a:rPr>
              <a:t>2 on </a:t>
            </a:r>
            <a:r>
              <a:rPr lang="en-US" b="1" dirty="0" smtClean="0">
                <a:solidFill>
                  <a:schemeClr val="accent5"/>
                </a:solidFill>
              </a:rPr>
              <a:t> maintenance</a:t>
            </a:r>
            <a:r>
              <a:rPr lang="en-US" b="1" dirty="0" smtClean="0">
                <a:solidFill>
                  <a:schemeClr val="accent5"/>
                </a:solidFill>
              </a:rPr>
              <a:t>.</a:t>
            </a:r>
          </a:p>
          <a:p>
            <a:r>
              <a:rPr lang="en-US" dirty="0" smtClean="0"/>
              <a:t>Anyone </a:t>
            </a:r>
            <a:r>
              <a:rPr lang="en-US" dirty="0" smtClean="0"/>
              <a:t>working in the software industry over the past 10 to 20 years knows that most of the software in operation is considered to be difficult to maintain. </a:t>
            </a:r>
            <a:endParaRPr lang="en-US" dirty="0" smtClean="0"/>
          </a:p>
          <a:p>
            <a:r>
              <a:rPr lang="en-US" dirty="0" smtClean="0"/>
              <a:t>A </a:t>
            </a:r>
            <a:r>
              <a:rPr lang="en-US" dirty="0" smtClean="0"/>
              <a:t>better way to measure this ratio would be the productivity rates between development and maintenance. </a:t>
            </a:r>
            <a:endParaRPr lang="en-US" dirty="0" smtClean="0"/>
          </a:p>
          <a:p>
            <a:r>
              <a:rPr lang="en-US" dirty="0" smtClean="0"/>
              <a:t>One </a:t>
            </a:r>
            <a:r>
              <a:rPr lang="en-US" dirty="0" smtClean="0"/>
              <a:t>interesting aspect of iterative development is that the line between development and maintenance has become much fuzzier. </a:t>
            </a:r>
            <a:endParaRPr lang="en-US" dirty="0" smtClean="0"/>
          </a:p>
          <a:p>
            <a:r>
              <a:rPr lang="en-US" dirty="0" smtClean="0"/>
              <a:t>There </a:t>
            </a:r>
            <a:r>
              <a:rPr lang="en-US" dirty="0" smtClean="0"/>
              <a:t>is no doubt that a mature iterative process and a good architecture can reduce scrap and rework levels considerably.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pPr>
              <a:buNone/>
            </a:pPr>
            <a:r>
              <a:rPr lang="en-US" dirty="0" smtClean="0"/>
              <a:t>	</a:t>
            </a:r>
            <a:r>
              <a:rPr lang="en-US" b="1" dirty="0" smtClean="0">
                <a:solidFill>
                  <a:schemeClr val="accent5"/>
                </a:solidFill>
              </a:rPr>
              <a:t>Software </a:t>
            </a:r>
            <a:r>
              <a:rPr lang="en-US" b="1" dirty="0" smtClean="0">
                <a:solidFill>
                  <a:schemeClr val="accent5"/>
                </a:solidFill>
              </a:rPr>
              <a:t>development and maintenance costs are primarily a function of the number of source lines of code</a:t>
            </a:r>
            <a:r>
              <a:rPr lang="en-US" b="1" dirty="0" smtClean="0">
                <a:solidFill>
                  <a:schemeClr val="accent5"/>
                </a:solidFill>
              </a:rPr>
              <a:t>.</a:t>
            </a:r>
          </a:p>
          <a:p>
            <a:r>
              <a:rPr lang="en-US" dirty="0" smtClean="0"/>
              <a:t>This </a:t>
            </a:r>
            <a:r>
              <a:rPr lang="en-US" dirty="0" smtClean="0"/>
              <a:t>metric is primarily due to the predominance of custom software development, lack of commercial components, and lack of reuse inherent in the era of the conventional process, in which the size of the product was the primary cost driver and the fundamental unit of size was a line of code. </a:t>
            </a:r>
            <a:endParaRPr lang="en-US" dirty="0" smtClean="0"/>
          </a:p>
          <a:p>
            <a:r>
              <a:rPr lang="en-US" dirty="0" smtClean="0"/>
              <a:t>Commercial </a:t>
            </a:r>
            <a:r>
              <a:rPr lang="en-US" dirty="0" smtClean="0"/>
              <a:t>components, reuse, and automatic code generators can seriously pollute the meaning of a source line of code. Construction costs will still be driven by the complexity of the bill of materials. </a:t>
            </a:r>
            <a:endParaRPr lang="en-US" dirty="0" smtClean="0"/>
          </a:p>
          <a:p>
            <a:r>
              <a:rPr lang="en-US" dirty="0" smtClean="0"/>
              <a:t>More </a:t>
            </a:r>
            <a:r>
              <a:rPr lang="en-US" dirty="0" smtClean="0"/>
              <a:t>components, more types of components, more sources of components, and more custom components will result in more integration labor and drive up costs. </a:t>
            </a:r>
            <a:endParaRPr lang="en-US" dirty="0" smtClean="0"/>
          </a:p>
          <a:p>
            <a:r>
              <a:rPr lang="en-US" dirty="0" smtClean="0"/>
              <a:t>Fewer </a:t>
            </a:r>
            <a:r>
              <a:rPr lang="en-US" dirty="0" smtClean="0"/>
              <a:t>components, fewer types, fewer sources, and more industrial-strength tooling will drive down costs. Next-generation cost models should become less sensitive to the number of source lines and more sensitive to the discrete numbers of components and their ease of integration.</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pPr>
              <a:buNone/>
            </a:pPr>
            <a:r>
              <a:rPr lang="en-US" b="1" dirty="0" smtClean="0">
                <a:solidFill>
                  <a:schemeClr val="accent5"/>
                </a:solidFill>
              </a:rPr>
              <a:t>The overall ratio of software to hardware costs is still growing. In </a:t>
            </a:r>
            <a:endParaRPr lang="en-US" b="1" dirty="0" smtClean="0">
              <a:solidFill>
                <a:schemeClr val="accent5"/>
              </a:solidFill>
            </a:endParaRPr>
          </a:p>
          <a:p>
            <a:pPr>
              <a:buNone/>
            </a:pPr>
            <a:r>
              <a:rPr lang="en-US" b="1" dirty="0" smtClean="0">
                <a:solidFill>
                  <a:schemeClr val="accent5"/>
                </a:solidFill>
              </a:rPr>
              <a:t>1955 </a:t>
            </a:r>
            <a:r>
              <a:rPr lang="en-US" b="1" dirty="0" smtClean="0">
                <a:solidFill>
                  <a:schemeClr val="accent5"/>
                </a:solidFill>
              </a:rPr>
              <a:t>it was 15:85; in 1985, 85:15</a:t>
            </a:r>
            <a:r>
              <a:rPr lang="en-US" b="1" dirty="0" smtClean="0">
                <a:solidFill>
                  <a:schemeClr val="accent5"/>
                </a:solidFill>
              </a:rPr>
              <a:t>.</a:t>
            </a:r>
          </a:p>
          <a:p>
            <a:pPr>
              <a:buNone/>
            </a:pPr>
            <a:endParaRPr lang="en-US" dirty="0" smtClean="0"/>
          </a:p>
          <a:p>
            <a:r>
              <a:rPr lang="en-US" dirty="0" smtClean="0"/>
              <a:t>The </a:t>
            </a:r>
            <a:r>
              <a:rPr lang="en-US" dirty="0" smtClean="0"/>
              <a:t>need for software, its breadth of applications, and its complexity continue to grow almost without limits. </a:t>
            </a:r>
            <a:endParaRPr lang="en-US" dirty="0" smtClean="0"/>
          </a:p>
          <a:p>
            <a:r>
              <a:rPr lang="en-US" dirty="0" smtClean="0"/>
              <a:t>The </a:t>
            </a:r>
            <a:r>
              <a:rPr lang="en-US" dirty="0" smtClean="0"/>
              <a:t>main impact of this metric on software economics is that hardware continues to get cheaper. Processing cycles, storage, and network bandwidth continue to offer new opportunities for automation. </a:t>
            </a:r>
            <a:endParaRPr lang="en-US" dirty="0" smtClean="0"/>
          </a:p>
          <a:p>
            <a:r>
              <a:rPr lang="en-US" dirty="0" smtClean="0"/>
              <a:t>Consequently</a:t>
            </a:r>
            <a:r>
              <a:rPr lang="en-US" dirty="0" smtClean="0"/>
              <a:t>, software environments are playing a much more important role. </a:t>
            </a:r>
            <a:endParaRPr lang="en-US" dirty="0" smtClean="0"/>
          </a:p>
          <a:p>
            <a:r>
              <a:rPr lang="en-US" dirty="0" smtClean="0"/>
              <a:t>From </a:t>
            </a:r>
            <a:r>
              <a:rPr lang="en-US" dirty="0" smtClean="0"/>
              <a:t>a modern process perspective, I can see the environment doing much more of the bookkeeping and analysis activities that were previously done by humans. </a:t>
            </a:r>
            <a:endParaRPr lang="en-US" dirty="0" smtClean="0"/>
          </a:p>
          <a:p>
            <a:r>
              <a:rPr lang="en-US" dirty="0" smtClean="0"/>
              <a:t>Configuration </a:t>
            </a:r>
            <a:r>
              <a:rPr lang="en-US" dirty="0" smtClean="0"/>
              <a:t>control and quality </a:t>
            </a:r>
            <a:r>
              <a:rPr lang="en-US" dirty="0" smtClean="0"/>
              <a:t>assurance </a:t>
            </a:r>
            <a:r>
              <a:rPr lang="en-US" dirty="0" smtClean="0"/>
              <a:t>analyses are already largely automated, and the next frontier is probably significant improvements in automated production and automated testing.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914400"/>
            <a:ext cx="8229600" cy="5715000"/>
          </a:xfrm>
        </p:spPr>
        <p:txBody>
          <a:bodyPr>
            <a:normAutofit fontScale="85000" lnSpcReduction="20000"/>
          </a:bodyPr>
          <a:lstStyle/>
          <a:p>
            <a:pPr>
              <a:buNone/>
            </a:pPr>
            <a:r>
              <a:rPr lang="en-US" b="1" dirty="0" smtClean="0">
                <a:solidFill>
                  <a:schemeClr val="accent5"/>
                </a:solidFill>
              </a:rPr>
              <a:t>Only </a:t>
            </a:r>
            <a:r>
              <a:rPr lang="en-US" b="1" dirty="0" smtClean="0">
                <a:solidFill>
                  <a:schemeClr val="accent5"/>
                </a:solidFill>
              </a:rPr>
              <a:t>about 15% of software development effort is </a:t>
            </a:r>
            <a:endParaRPr lang="en-US" b="1" dirty="0" smtClean="0">
              <a:solidFill>
                <a:schemeClr val="accent5"/>
              </a:solidFill>
            </a:endParaRPr>
          </a:p>
          <a:p>
            <a:pPr>
              <a:buNone/>
            </a:pPr>
            <a:r>
              <a:rPr lang="en-US" b="1" dirty="0" smtClean="0">
                <a:solidFill>
                  <a:schemeClr val="accent5"/>
                </a:solidFill>
              </a:rPr>
              <a:t>devoted </a:t>
            </a:r>
            <a:r>
              <a:rPr lang="en-US" b="1" dirty="0" smtClean="0">
                <a:solidFill>
                  <a:schemeClr val="accent5"/>
                </a:solidFill>
              </a:rPr>
              <a:t>to programming</a:t>
            </a:r>
            <a:r>
              <a:rPr lang="en-US" b="1" dirty="0" smtClean="0">
                <a:solidFill>
                  <a:schemeClr val="accent5"/>
                </a:solidFill>
              </a:rPr>
              <a:t>.</a:t>
            </a:r>
          </a:p>
          <a:p>
            <a:pPr>
              <a:buNone/>
            </a:pPr>
            <a:endParaRPr lang="en-US" dirty="0" smtClean="0"/>
          </a:p>
          <a:p>
            <a:r>
              <a:rPr lang="en-US" dirty="0" smtClean="0"/>
              <a:t>The </a:t>
            </a:r>
            <a:r>
              <a:rPr lang="en-US" dirty="0" smtClean="0"/>
              <a:t>amount of programming that goes on in a software development project is probably still roughly 15%. </a:t>
            </a:r>
            <a:endParaRPr lang="en-US" dirty="0" smtClean="0"/>
          </a:p>
          <a:p>
            <a:r>
              <a:rPr lang="en-US" dirty="0" smtClean="0"/>
              <a:t>The </a:t>
            </a:r>
            <a:r>
              <a:rPr lang="en-US" dirty="0" smtClean="0"/>
              <a:t>difference is that modern projects are programming at a much higher level of abstraction. </a:t>
            </a:r>
            <a:endParaRPr lang="en-US" dirty="0" smtClean="0"/>
          </a:p>
          <a:p>
            <a:r>
              <a:rPr lang="en-US" dirty="0" smtClean="0"/>
              <a:t>An </a:t>
            </a:r>
            <a:r>
              <a:rPr lang="en-US" dirty="0" smtClean="0"/>
              <a:t>average staff-month of programming produced maybe 200 machine instructions in the 1960s and 1000 machine instructions in the 1970s and 1980s</a:t>
            </a:r>
            <a:r>
              <a:rPr lang="en-US" dirty="0" smtClean="0"/>
              <a:t>.</a:t>
            </a:r>
          </a:p>
          <a:p>
            <a:r>
              <a:rPr lang="en-US" dirty="0" smtClean="0"/>
              <a:t> </a:t>
            </a:r>
            <a:r>
              <a:rPr lang="en-US" dirty="0" smtClean="0"/>
              <a:t>Programmer productivity in the 1990s can produce tens of thousands of machine instructions in a single month, even though only a few hundred human-generated source lines may be produced. </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buNone/>
            </a:pPr>
            <a:r>
              <a:rPr lang="en-US" b="1" dirty="0" smtClean="0">
                <a:solidFill>
                  <a:schemeClr val="accent5"/>
                </a:solidFill>
              </a:rPr>
              <a:t>Software </a:t>
            </a:r>
            <a:r>
              <a:rPr lang="en-US" b="1" dirty="0" smtClean="0">
                <a:solidFill>
                  <a:schemeClr val="accent5"/>
                </a:solidFill>
              </a:rPr>
              <a:t>systems and products typically cost three </a:t>
            </a:r>
            <a:endParaRPr lang="en-US" b="1" dirty="0" smtClean="0">
              <a:solidFill>
                <a:schemeClr val="accent5"/>
              </a:solidFill>
            </a:endParaRPr>
          </a:p>
          <a:p>
            <a:pPr>
              <a:buNone/>
            </a:pPr>
            <a:r>
              <a:rPr lang="en-US" b="1" dirty="0" smtClean="0">
                <a:solidFill>
                  <a:schemeClr val="accent5"/>
                </a:solidFill>
              </a:rPr>
              <a:t>times </a:t>
            </a:r>
            <a:r>
              <a:rPr lang="en-US" b="1" dirty="0" smtClean="0">
                <a:solidFill>
                  <a:schemeClr val="accent5"/>
                </a:solidFill>
              </a:rPr>
              <a:t>as much per instruction as individual software </a:t>
            </a:r>
            <a:endParaRPr lang="en-US" b="1" dirty="0" smtClean="0">
              <a:solidFill>
                <a:schemeClr val="accent5"/>
              </a:solidFill>
            </a:endParaRPr>
          </a:p>
          <a:p>
            <a:pPr>
              <a:buNone/>
            </a:pPr>
            <a:r>
              <a:rPr lang="en-US" b="1" dirty="0" smtClean="0">
                <a:solidFill>
                  <a:schemeClr val="accent5"/>
                </a:solidFill>
              </a:rPr>
              <a:t>programs</a:t>
            </a:r>
            <a:r>
              <a:rPr lang="en-US" b="1" dirty="0" smtClean="0">
                <a:solidFill>
                  <a:schemeClr val="accent5"/>
                </a:solidFill>
              </a:rPr>
              <a:t>. </a:t>
            </a:r>
            <a:endParaRPr lang="en-US" dirty="0" smtClean="0"/>
          </a:p>
          <a:p>
            <a:r>
              <a:rPr lang="en-US" dirty="0" smtClean="0"/>
              <a:t>Software-system </a:t>
            </a:r>
            <a:r>
              <a:rPr lang="en-US" dirty="0" smtClean="0"/>
              <a:t>products (i.e., system of systems) cost nine times as much</a:t>
            </a:r>
            <a:r>
              <a:rPr lang="en-US" dirty="0" smtClean="0"/>
              <a:t>.</a:t>
            </a:r>
          </a:p>
          <a:p>
            <a:r>
              <a:rPr lang="en-US" dirty="0" smtClean="0"/>
              <a:t>This </a:t>
            </a:r>
            <a:r>
              <a:rPr lang="en-US" dirty="0" smtClean="0"/>
              <a:t>exponential relationship is the essence of what is called "diseconomy of scale." Unlike other commodities, the more software you build, the more expensive per unit item it is. </a:t>
            </a:r>
            <a:endParaRPr lang="en-US" dirty="0" smtClean="0"/>
          </a:p>
          <a:p>
            <a:r>
              <a:rPr lang="en-US" dirty="0" smtClean="0"/>
              <a:t>This </a:t>
            </a:r>
            <a:r>
              <a:rPr lang="en-US" dirty="0" smtClean="0"/>
              <a:t>diseconomy of scale should be greatly relieved with a modern process and modern technologies. </a:t>
            </a:r>
            <a:endParaRPr lang="en-US" dirty="0" smtClean="0"/>
          </a:p>
          <a:p>
            <a:r>
              <a:rPr lang="en-US" dirty="0" smtClean="0"/>
              <a:t>Under </a:t>
            </a:r>
            <a:r>
              <a:rPr lang="en-US" dirty="0" smtClean="0"/>
              <a:t>certain circumstances, such as a software line of business producing discrete, customer-specific software systems with a common architecture, common environment, and common process, an economy of scale should be achievable.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914400"/>
            <a:ext cx="8458200" cy="5715000"/>
          </a:xfrm>
        </p:spPr>
        <p:txBody>
          <a:bodyPr>
            <a:normAutofit fontScale="77500" lnSpcReduction="20000"/>
          </a:bodyPr>
          <a:lstStyle/>
          <a:p>
            <a:pPr>
              <a:buNone/>
            </a:pPr>
            <a:r>
              <a:rPr lang="en-US" b="1" dirty="0" smtClean="0">
                <a:solidFill>
                  <a:schemeClr val="accent5"/>
                </a:solidFill>
              </a:rPr>
              <a:t>Walkthroughs </a:t>
            </a:r>
            <a:r>
              <a:rPr lang="en-US" b="1" dirty="0" smtClean="0">
                <a:solidFill>
                  <a:schemeClr val="accent5"/>
                </a:solidFill>
              </a:rPr>
              <a:t>catch 60% of the errors</a:t>
            </a:r>
            <a:r>
              <a:rPr lang="en-US" b="1" dirty="0" smtClean="0">
                <a:solidFill>
                  <a:schemeClr val="accent5"/>
                </a:solidFill>
              </a:rPr>
              <a:t>.</a:t>
            </a:r>
            <a:endParaRPr lang="en-US" dirty="0" smtClean="0"/>
          </a:p>
          <a:p>
            <a:r>
              <a:rPr lang="en-US" dirty="0" smtClean="0"/>
              <a:t>This </a:t>
            </a:r>
            <a:r>
              <a:rPr lang="en-US" dirty="0" smtClean="0"/>
              <a:t>may be true, but walkthroughs are not catching the errors that matter. </a:t>
            </a:r>
            <a:endParaRPr lang="en-US" dirty="0" smtClean="0"/>
          </a:p>
          <a:p>
            <a:r>
              <a:rPr lang="en-US" dirty="0" smtClean="0"/>
              <a:t>All </a:t>
            </a:r>
            <a:r>
              <a:rPr lang="en-US" dirty="0" smtClean="0"/>
              <a:t>defects are not created equal. In general, walkthroughs and other forms of human inspection are good at catching surface issues and style issues; few humans are good at reviewing even first-order semantic issues in a code or model segment. </a:t>
            </a:r>
            <a:endParaRPr lang="en-US" dirty="0" smtClean="0"/>
          </a:p>
          <a:p>
            <a:r>
              <a:rPr lang="en-US" dirty="0" smtClean="0"/>
              <a:t>How </a:t>
            </a:r>
            <a:r>
              <a:rPr lang="en-US" dirty="0" smtClean="0"/>
              <a:t>many programmers get their code to compile the first time? Human inspections and walkthroughs will not expose the significant issues (resource contention, performance bottlenecks, control conflicts, and the like); they will only help resolve them. </a:t>
            </a:r>
            <a:endParaRPr lang="en-US" dirty="0" smtClean="0"/>
          </a:p>
          <a:p>
            <a:r>
              <a:rPr lang="en-US" dirty="0" smtClean="0"/>
              <a:t>While </a:t>
            </a:r>
            <a:r>
              <a:rPr lang="en-US" dirty="0" smtClean="0"/>
              <a:t>the environment catches most of the </a:t>
            </a:r>
            <a:r>
              <a:rPr lang="en-US" dirty="0" smtClean="0"/>
              <a:t>first-level inconsistencies </a:t>
            </a:r>
            <a:r>
              <a:rPr lang="en-US" dirty="0" smtClean="0"/>
              <a:t>and errors, the really important architectural issues can only be exposed through demonstration and early testing and resolved through human scrutiny.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Next-Generation Software Economics</a:t>
            </a:r>
            <a:endParaRPr lang="en-US" dirty="0"/>
          </a:p>
        </p:txBody>
      </p:sp>
      <p:sp>
        <p:nvSpPr>
          <p:cNvPr id="3" name="Content Placeholder 2"/>
          <p:cNvSpPr>
            <a:spLocks noGrp="1"/>
          </p:cNvSpPr>
          <p:nvPr>
            <p:ph idx="1"/>
          </p:nvPr>
        </p:nvSpPr>
        <p:spPr>
          <a:xfrm>
            <a:off x="457200" y="914400"/>
            <a:ext cx="8229600" cy="5715000"/>
          </a:xfrm>
        </p:spPr>
        <p:txBody>
          <a:bodyPr>
            <a:normAutofit fontScale="77500" lnSpcReduction="20000"/>
          </a:bodyPr>
          <a:lstStyle/>
          <a:p>
            <a:pPr>
              <a:buNone/>
            </a:pPr>
            <a:r>
              <a:rPr lang="en-US" b="1" dirty="0" smtClean="0">
                <a:solidFill>
                  <a:schemeClr val="accent5"/>
                </a:solidFill>
              </a:rPr>
              <a:t>80</a:t>
            </a:r>
            <a:r>
              <a:rPr lang="en-US" b="1" dirty="0" smtClean="0">
                <a:solidFill>
                  <a:schemeClr val="accent5"/>
                </a:solidFill>
              </a:rPr>
              <a:t>% of the contribution comes from 20% of the </a:t>
            </a:r>
            <a:endParaRPr lang="en-US" b="1" dirty="0" smtClean="0">
              <a:solidFill>
                <a:schemeClr val="accent5"/>
              </a:solidFill>
            </a:endParaRPr>
          </a:p>
          <a:p>
            <a:pPr>
              <a:buNone/>
            </a:pPr>
            <a:r>
              <a:rPr lang="en-US" b="1" dirty="0" smtClean="0">
                <a:solidFill>
                  <a:schemeClr val="accent5"/>
                </a:solidFill>
              </a:rPr>
              <a:t>contributors.</a:t>
            </a:r>
            <a:endParaRPr lang="en-US" dirty="0" smtClean="0"/>
          </a:p>
          <a:p>
            <a:r>
              <a:rPr lang="en-US" dirty="0" smtClean="0"/>
              <a:t>This </a:t>
            </a:r>
            <a:r>
              <a:rPr lang="en-US" dirty="0" smtClean="0"/>
              <a:t>is true across almost any engineering discipline. These are the fundamental postulates that underlie the rationale for a modern software management process framework. </a:t>
            </a:r>
            <a:endParaRPr lang="en-US" dirty="0" smtClean="0"/>
          </a:p>
          <a:p>
            <a:r>
              <a:rPr lang="en-US" dirty="0" smtClean="0"/>
              <a:t>80</a:t>
            </a:r>
            <a:r>
              <a:rPr lang="en-US" dirty="0" smtClean="0"/>
              <a:t>% of the engineering is consumed by 20% of the requirements. 80% of the software cost is consumed by 20% of the components. </a:t>
            </a:r>
            <a:endParaRPr lang="en-US" dirty="0" smtClean="0"/>
          </a:p>
          <a:p>
            <a:r>
              <a:rPr lang="en-US" dirty="0" smtClean="0"/>
              <a:t>80</a:t>
            </a:r>
            <a:r>
              <a:rPr lang="en-US" dirty="0" smtClean="0"/>
              <a:t>% of software scrap and rework is caused by 20% of the errors. </a:t>
            </a:r>
            <a:endParaRPr lang="en-US" dirty="0" smtClean="0"/>
          </a:p>
          <a:p>
            <a:r>
              <a:rPr lang="en-US" dirty="0" smtClean="0"/>
              <a:t>80</a:t>
            </a:r>
            <a:r>
              <a:rPr lang="en-US" dirty="0" smtClean="0"/>
              <a:t>% of the resources are consumed by 20% of the components. </a:t>
            </a:r>
            <a:endParaRPr lang="en-US" dirty="0" smtClean="0"/>
          </a:p>
          <a:p>
            <a:r>
              <a:rPr lang="en-US" dirty="0" smtClean="0"/>
              <a:t>80</a:t>
            </a:r>
            <a:r>
              <a:rPr lang="en-US" dirty="0" smtClean="0"/>
              <a:t>% of the progress is made by 20% of the people. These relationships are timeless and constitute the background philosophy to be applied throughout the planning and conduct of a modern software management process.</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3" name="Content Placeholder 2"/>
          <p:cNvSpPr>
            <a:spLocks noGrp="1"/>
          </p:cNvSpPr>
          <p:nvPr>
            <p:ph idx="1"/>
          </p:nvPr>
        </p:nvSpPr>
        <p:spPr>
          <a:xfrm>
            <a:off x="304800" y="1295400"/>
            <a:ext cx="8610600" cy="5257800"/>
          </a:xfrm>
        </p:spPr>
        <p:txBody>
          <a:bodyPr>
            <a:normAutofit fontScale="77500" lnSpcReduction="20000"/>
          </a:bodyPr>
          <a:lstStyle/>
          <a:p>
            <a:pPr>
              <a:buNone/>
            </a:pPr>
            <a:r>
              <a:rPr lang="en-US" b="1" dirty="0"/>
              <a:t>Management Indicators</a:t>
            </a:r>
            <a:br>
              <a:rPr lang="en-US" b="1" dirty="0"/>
            </a:br>
            <a:endParaRPr lang="en-US" b="1" dirty="0" smtClean="0"/>
          </a:p>
          <a:p>
            <a:pPr>
              <a:buNone/>
            </a:pPr>
            <a:r>
              <a:rPr lang="en-US" dirty="0" smtClean="0"/>
              <a:t>	The </a:t>
            </a:r>
            <a:r>
              <a:rPr lang="en-US" dirty="0"/>
              <a:t>management indicators i.e., technical progress, financial status and staffing progress </a:t>
            </a:r>
            <a:r>
              <a:rPr lang="en-US" dirty="0" smtClean="0"/>
              <a:t>are used </a:t>
            </a:r>
            <a:r>
              <a:rPr lang="en-US" dirty="0"/>
              <a:t>to determine whether a project is on budget and on schedule. The management indicators </a:t>
            </a:r>
            <a:r>
              <a:rPr lang="en-US" dirty="0" smtClean="0"/>
              <a:t>that indicate </a:t>
            </a:r>
            <a:r>
              <a:rPr lang="en-US" dirty="0"/>
              <a:t>financial status are based on earned value </a:t>
            </a:r>
            <a:r>
              <a:rPr lang="en-US" dirty="0" smtClean="0"/>
              <a:t>system.</a:t>
            </a:r>
          </a:p>
          <a:p>
            <a:pPr>
              <a:buNone/>
            </a:pPr>
            <a:endParaRPr lang="en-US" b="1" dirty="0"/>
          </a:p>
          <a:p>
            <a:pPr>
              <a:buNone/>
            </a:pPr>
            <a:r>
              <a:rPr lang="en-US" b="1" dirty="0" smtClean="0"/>
              <a:t>Quality Indicators</a:t>
            </a:r>
          </a:p>
          <a:p>
            <a:pPr>
              <a:buNone/>
            </a:pPr>
            <a:r>
              <a:rPr lang="en-US" b="1" dirty="0"/>
              <a:t/>
            </a:r>
            <a:br>
              <a:rPr lang="en-US" b="1" dirty="0"/>
            </a:br>
            <a:r>
              <a:rPr lang="en-US" dirty="0"/>
              <a:t>The quality indicators are based on the measurement of the changes occurred in software.</a:t>
            </a:r>
            <a:r>
              <a:rPr lang="en-US" dirty="0" smtClean="0"/>
              <a:t>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Process </a:t>
            </a:r>
            <a:r>
              <a:rPr lang="en-US" dirty="0" smtClean="0"/>
              <a:t>Transitions </a:t>
            </a:r>
            <a:r>
              <a:rPr lang="en-US" dirty="0" smtClean="0"/>
              <a:t/>
            </a:r>
            <a:br>
              <a:rPr lang="en-US" dirty="0" smtClean="0"/>
            </a:br>
            <a:endParaRPr lang="en-US" dirty="0"/>
          </a:p>
        </p:txBody>
      </p:sp>
      <p:sp>
        <p:nvSpPr>
          <p:cNvPr id="3" name="Content Placeholder 2"/>
          <p:cNvSpPr>
            <a:spLocks noGrp="1"/>
          </p:cNvSpPr>
          <p:nvPr>
            <p:ph idx="1"/>
          </p:nvPr>
        </p:nvSpPr>
        <p:spPr>
          <a:xfrm>
            <a:off x="457200" y="1676400"/>
            <a:ext cx="8229600" cy="4449763"/>
          </a:xfrm>
        </p:spPr>
        <p:txBody>
          <a:bodyPr>
            <a:normAutofit fontScale="77500" lnSpcReduction="20000"/>
          </a:bodyPr>
          <a:lstStyle/>
          <a:p>
            <a:r>
              <a:rPr lang="en-US" dirty="0" smtClean="0"/>
              <a:t>Successful software management is hard work. Technical breakthroughs, process breakthroughs, and new tools will make it easier, but management discipline will continue to be the crux of software project success. </a:t>
            </a:r>
            <a:endParaRPr lang="en-US" dirty="0" smtClean="0"/>
          </a:p>
          <a:p>
            <a:r>
              <a:rPr lang="en-US" dirty="0" smtClean="0"/>
              <a:t>New </a:t>
            </a:r>
            <a:r>
              <a:rPr lang="en-US" dirty="0" smtClean="0"/>
              <a:t>technological advances will be accompanied by new opportunities for software applications, new dimensions of complexity, new avenues of automation, and new customers with different priorities. </a:t>
            </a:r>
            <a:endParaRPr lang="en-US" dirty="0" smtClean="0"/>
          </a:p>
          <a:p>
            <a:r>
              <a:rPr lang="en-US" dirty="0" smtClean="0"/>
              <a:t>Accommodating </a:t>
            </a:r>
            <a:r>
              <a:rPr lang="en-US" dirty="0" smtClean="0"/>
              <a:t>these changes will perturb many of our ingrained software management values and priorities. However, striking a balance among requirements, designs, and plans will remain the underlying objective of future software management endeavors, just as it is today.</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Process </a:t>
            </a:r>
            <a:r>
              <a:rPr lang="en-US" dirty="0" smtClean="0"/>
              <a:t>Transitions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458200" cy="4830763"/>
          </a:xfrm>
        </p:spPr>
        <p:txBody>
          <a:bodyPr>
            <a:normAutofit fontScale="92500" lnSpcReduction="10000"/>
          </a:bodyPr>
          <a:lstStyle/>
          <a:p>
            <a:r>
              <a:rPr lang="en-US" dirty="0" smtClean="0"/>
              <a:t>The software management framework I have presented in this book is not revolutionary; numerous projects have been practicing some of these disciplines for years. </a:t>
            </a:r>
            <a:endParaRPr lang="en-US" dirty="0" smtClean="0"/>
          </a:p>
          <a:p>
            <a:r>
              <a:rPr lang="en-US" dirty="0" smtClean="0"/>
              <a:t>However</a:t>
            </a:r>
            <a:r>
              <a:rPr lang="en-US" dirty="0" smtClean="0"/>
              <a:t>, many of the techniques and disciplines suggested herein will necessitate a significant paradigm shift. Some of these changes will be resisted by certain stakeholders or by certain factions within a project or organization. </a:t>
            </a:r>
            <a:endParaRPr lang="en-US" dirty="0" smtClean="0"/>
          </a:p>
          <a:p>
            <a:r>
              <a:rPr lang="en-US" dirty="0" smtClean="0"/>
              <a:t>It </a:t>
            </a:r>
            <a:r>
              <a:rPr lang="en-US" dirty="0" smtClean="0"/>
              <a:t>is not always easy to separate cultural resistance from objective resistance</a:t>
            </a:r>
            <a:r>
              <a:rPr lang="en-US" dirty="0" smtClean="0"/>
              <a:t>..</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Modern Process </a:t>
            </a:r>
            <a:r>
              <a:rPr lang="en-US" dirty="0" smtClean="0"/>
              <a:t>Transitions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458200" cy="4830763"/>
          </a:xfrm>
        </p:spPr>
        <p:txBody>
          <a:bodyPr>
            <a:normAutofit fontScale="85000" lnSpcReduction="20000"/>
          </a:bodyPr>
          <a:lstStyle/>
          <a:p>
            <a:r>
              <a:rPr lang="en-US" dirty="0" smtClean="0"/>
              <a:t>The </a:t>
            </a:r>
            <a:r>
              <a:rPr lang="en-US" dirty="0" smtClean="0"/>
              <a:t>transition to modern </a:t>
            </a:r>
            <a:r>
              <a:rPr lang="en-US" dirty="0" smtClean="0"/>
              <a:t>software processes </a:t>
            </a:r>
            <a:r>
              <a:rPr lang="en-US" dirty="0" smtClean="0"/>
              <a:t>and technologies necessitates </a:t>
            </a:r>
            <a:r>
              <a:rPr lang="en-US" dirty="0" smtClean="0"/>
              <a:t>to </a:t>
            </a:r>
            <a:r>
              <a:rPr lang="en-US" dirty="0" smtClean="0"/>
              <a:t>several culture shifts that will not ; always be easy to achieve.</a:t>
            </a:r>
          </a:p>
          <a:p>
            <a:endParaRPr lang="en-US" dirty="0" smtClean="0"/>
          </a:p>
          <a:p>
            <a:r>
              <a:rPr lang="en-US" dirty="0" smtClean="0"/>
              <a:t> </a:t>
            </a:r>
            <a:r>
              <a:rPr lang="en-US" dirty="0" smtClean="0"/>
              <a:t>Lessons learned in transitioning organizations to a modern process have exposed several recurring themes of success that represent important </a:t>
            </a:r>
            <a:r>
              <a:rPr lang="en-US" dirty="0" smtClean="0"/>
              <a:t>culture </a:t>
            </a:r>
            <a:r>
              <a:rPr lang="en-US" dirty="0" smtClean="0"/>
              <a:t>shifts from conventional practice.</a:t>
            </a:r>
          </a:p>
          <a:p>
            <a:endParaRPr lang="en-US" dirty="0" smtClean="0"/>
          </a:p>
          <a:p>
            <a:r>
              <a:rPr lang="en-US" dirty="0" smtClean="0"/>
              <a:t>A </a:t>
            </a:r>
            <a:r>
              <a:rPr lang="en-US" dirty="0" smtClean="0"/>
              <a:t>significant transition should be attempted on a significant project. Pilot </a:t>
            </a:r>
            <a:r>
              <a:rPr lang="en-US" dirty="0" smtClean="0"/>
              <a:t>to projects </a:t>
            </a:r>
            <a:r>
              <a:rPr lang="en-US" dirty="0" smtClean="0"/>
              <a:t>do not generally attract top </a:t>
            </a:r>
            <a:r>
              <a:rPr lang="en-US" dirty="0" smtClean="0"/>
              <a:t>talent</a:t>
            </a:r>
            <a:r>
              <a:rPr lang="en-US" dirty="0" smtClean="0"/>
              <a:t>, and top talent is crucial to the success of any significant transition.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3" name="Content Placeholder 2"/>
          <p:cNvSpPr>
            <a:spLocks noGrp="1"/>
          </p:cNvSpPr>
          <p:nvPr>
            <p:ph idx="1"/>
          </p:nvPr>
        </p:nvSpPr>
        <p:spPr>
          <a:xfrm>
            <a:off x="304800" y="1143000"/>
            <a:ext cx="8610600" cy="5410200"/>
          </a:xfrm>
        </p:spPr>
        <p:txBody>
          <a:bodyPr>
            <a:normAutofit fontScale="92500" lnSpcReduction="20000"/>
          </a:bodyPr>
          <a:lstStyle/>
          <a:p>
            <a:pPr>
              <a:buNone/>
            </a:pPr>
            <a:r>
              <a:rPr lang="en-US" dirty="0" smtClean="0"/>
              <a:t>	Software </a:t>
            </a:r>
            <a:r>
              <a:rPr lang="en-US" dirty="0"/>
              <a:t>metrics instrument the activities and products of the </a:t>
            </a:r>
            <a:r>
              <a:rPr lang="en-US" dirty="0" smtClean="0"/>
              <a:t>software development/integration </a:t>
            </a:r>
            <a:r>
              <a:rPr lang="en-US" dirty="0"/>
              <a:t>process. Metrics values provide an important perspective for managing </a:t>
            </a:r>
            <a:r>
              <a:rPr lang="en-US" dirty="0" smtClean="0"/>
              <a:t>the process</a:t>
            </a:r>
            <a:r>
              <a:rPr lang="en-US" dirty="0"/>
              <a:t>. The most useful metrics are extracted directly from the evolving </a:t>
            </a:r>
            <a:r>
              <a:rPr lang="en-US" dirty="0" smtClean="0"/>
              <a:t>artifacts. There </a:t>
            </a:r>
            <a:r>
              <a:rPr lang="en-US" dirty="0"/>
              <a:t>are seven core metrics that are used in managing a modern process.</a:t>
            </a:r>
            <a:br>
              <a:rPr lang="en-US" dirty="0"/>
            </a:br>
            <a:r>
              <a:rPr lang="en-US" b="1" dirty="0"/>
              <a:t/>
            </a:r>
            <a:br>
              <a:rPr lang="en-US" b="1" dirty="0"/>
            </a:br>
            <a:r>
              <a:rPr lang="en-US" dirty="0"/>
              <a:t/>
            </a:r>
            <a:br>
              <a:rPr lang="en-US" dirty="0"/>
            </a:br>
            <a:r>
              <a:rPr lang="en-US" dirty="0"/>
              <a:t>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pic>
        <p:nvPicPr>
          <p:cNvPr id="1027" name="Picture 3"/>
          <p:cNvPicPr>
            <a:picLocks noChangeAspect="1" noChangeArrowheads="1"/>
          </p:cNvPicPr>
          <p:nvPr/>
        </p:nvPicPr>
        <p:blipFill>
          <a:blip r:embed="rId2"/>
          <a:srcRect/>
          <a:stretch>
            <a:fillRect/>
          </a:stretch>
        </p:blipFill>
        <p:spPr bwMode="auto">
          <a:xfrm>
            <a:off x="257175" y="4038600"/>
            <a:ext cx="8582025" cy="2505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3" name="Content Placeholder 2"/>
          <p:cNvSpPr>
            <a:spLocks noGrp="1"/>
          </p:cNvSpPr>
          <p:nvPr>
            <p:ph idx="1"/>
          </p:nvPr>
        </p:nvSpPr>
        <p:spPr>
          <a:xfrm>
            <a:off x="304800" y="1143000"/>
            <a:ext cx="8610600" cy="5410200"/>
          </a:xfrm>
        </p:spPr>
        <p:txBody>
          <a:bodyPr>
            <a:normAutofit fontScale="25000" lnSpcReduction="20000"/>
          </a:bodyPr>
          <a:lstStyle/>
          <a:p>
            <a:pPr>
              <a:buNone/>
            </a:pPr>
            <a:r>
              <a:rPr lang="en-US" sz="7400" b="1" dirty="0" smtClean="0"/>
              <a:t> </a:t>
            </a:r>
            <a:r>
              <a:rPr lang="en-US" sz="7400" b="1" dirty="0"/>
              <a:t>MANAGEMENT INDICATORS:</a:t>
            </a:r>
            <a:br>
              <a:rPr lang="en-US" sz="7400" b="1" dirty="0"/>
            </a:br>
            <a:endParaRPr lang="en-US" sz="7400" b="1" dirty="0" smtClean="0"/>
          </a:p>
          <a:p>
            <a:pPr>
              <a:buNone/>
            </a:pPr>
            <a:r>
              <a:rPr lang="en-US" sz="7400" b="1" dirty="0" smtClean="0"/>
              <a:t>Work </a:t>
            </a:r>
            <a:r>
              <a:rPr lang="en-US" sz="7400" b="1" dirty="0"/>
              <a:t>and </a:t>
            </a:r>
            <a:r>
              <a:rPr lang="en-US" sz="7400" b="1" dirty="0" smtClean="0"/>
              <a:t>progress</a:t>
            </a:r>
          </a:p>
          <a:p>
            <a:pPr>
              <a:buNone/>
            </a:pPr>
            <a:r>
              <a:rPr lang="en-US" sz="7400" b="1" dirty="0"/>
              <a:t/>
            </a:r>
            <a:br>
              <a:rPr lang="en-US" sz="7400" b="1" dirty="0"/>
            </a:br>
            <a:r>
              <a:rPr lang="en-US" sz="7400" dirty="0"/>
              <a:t>This metric measure the work performed over time. Work is the effort to be accomplished </a:t>
            </a:r>
            <a:r>
              <a:rPr lang="en-US" sz="7400" dirty="0" smtClean="0"/>
              <a:t>to complete </a:t>
            </a:r>
            <a:r>
              <a:rPr lang="en-US" sz="7400" dirty="0"/>
              <a:t>a certain set of tasks. The various activities of an iterative development project can </a:t>
            </a:r>
            <a:r>
              <a:rPr lang="en-US" sz="7400" dirty="0" smtClean="0"/>
              <a:t>be measured </a:t>
            </a:r>
            <a:r>
              <a:rPr lang="en-US" sz="7400" dirty="0"/>
              <a:t>by defining a planned estimate of the work in an objective measure, then </a:t>
            </a:r>
            <a:r>
              <a:rPr lang="en-US" sz="7400" dirty="0" smtClean="0"/>
              <a:t>tracking progress </a:t>
            </a:r>
            <a:r>
              <a:rPr lang="en-US" sz="7400" dirty="0"/>
              <a:t>(work completed overtime) against that plan.</a:t>
            </a:r>
            <a:br>
              <a:rPr lang="en-US" sz="7400" dirty="0"/>
            </a:br>
            <a:endParaRPr lang="en-US" sz="7400" dirty="0" smtClean="0"/>
          </a:p>
          <a:p>
            <a:pPr>
              <a:buNone/>
            </a:pPr>
            <a:r>
              <a:rPr lang="en-US" sz="7400" b="1" i="1" dirty="0" smtClean="0"/>
              <a:t>The </a:t>
            </a:r>
            <a:r>
              <a:rPr lang="en-US" sz="7400" b="1" i="1" dirty="0"/>
              <a:t>default perspectives of this metric are</a:t>
            </a:r>
            <a:r>
              <a:rPr lang="en-US" sz="7400" i="1" dirty="0"/>
              <a:t>:</a:t>
            </a:r>
            <a:br>
              <a:rPr lang="en-US" sz="7400" i="1" dirty="0"/>
            </a:br>
            <a:endParaRPr lang="en-US" sz="7400" i="1" dirty="0" smtClean="0"/>
          </a:p>
          <a:p>
            <a:pPr>
              <a:buNone/>
            </a:pPr>
            <a:r>
              <a:rPr lang="en-US" sz="7400" b="1" dirty="0" smtClean="0"/>
              <a:t>Software </a:t>
            </a:r>
            <a:r>
              <a:rPr lang="en-US" sz="7400" b="1" dirty="0"/>
              <a:t>architecture team: </a:t>
            </a:r>
            <a:r>
              <a:rPr lang="en-US" sz="7400" dirty="0"/>
              <a:t>- Use cases demonstrated.</a:t>
            </a:r>
            <a:br>
              <a:rPr lang="en-US" sz="7400" dirty="0"/>
            </a:br>
            <a:endParaRPr lang="en-US" sz="7400" dirty="0" smtClean="0"/>
          </a:p>
          <a:p>
            <a:pPr>
              <a:buNone/>
            </a:pPr>
            <a:r>
              <a:rPr lang="en-US" sz="7400" b="1" dirty="0" smtClean="0"/>
              <a:t>Software </a:t>
            </a:r>
            <a:r>
              <a:rPr lang="en-US" sz="7400" b="1" dirty="0"/>
              <a:t>development team: </a:t>
            </a:r>
            <a:r>
              <a:rPr lang="en-US" sz="7400" dirty="0"/>
              <a:t>- SLOC under baseline change management, </a:t>
            </a:r>
            <a:r>
              <a:rPr lang="en-US" sz="7400" dirty="0" smtClean="0"/>
              <a:t>		                                           </a:t>
            </a:r>
            <a:r>
              <a:rPr lang="en-US" sz="8000" dirty="0" smtClean="0"/>
              <a:t>SCOs(software change order) </a:t>
            </a:r>
            <a:r>
              <a:rPr lang="en-US" sz="7400" dirty="0" smtClean="0"/>
              <a:t> closed</a:t>
            </a:r>
            <a:r>
              <a:rPr lang="en-US" sz="7400" dirty="0"/>
              <a:t/>
            </a:r>
            <a:br>
              <a:rPr lang="en-US" sz="7400" dirty="0"/>
            </a:br>
            <a:endParaRPr lang="en-US" sz="7400" dirty="0" smtClean="0"/>
          </a:p>
          <a:p>
            <a:pPr>
              <a:buNone/>
            </a:pPr>
            <a:r>
              <a:rPr lang="en-US" sz="7400" b="1" dirty="0" smtClean="0"/>
              <a:t>Software </a:t>
            </a:r>
            <a:r>
              <a:rPr lang="en-US" sz="7400" b="1" dirty="0"/>
              <a:t>assessment team: </a:t>
            </a:r>
            <a:r>
              <a:rPr lang="en-US" sz="7400" dirty="0"/>
              <a:t>- SCOs opened, test hours executed and evaluation </a:t>
            </a:r>
            <a:r>
              <a:rPr lang="en-US" sz="7400" dirty="0" smtClean="0"/>
              <a:t>				    criteria </a:t>
            </a:r>
            <a:r>
              <a:rPr lang="en-US" sz="7400" dirty="0"/>
              <a:t>meet.</a:t>
            </a:r>
            <a:br>
              <a:rPr lang="en-US" sz="7400" dirty="0"/>
            </a:br>
            <a:endParaRPr lang="en-US" sz="7400" dirty="0" smtClean="0"/>
          </a:p>
          <a:p>
            <a:pPr>
              <a:buNone/>
            </a:pPr>
            <a:r>
              <a:rPr lang="en-US" sz="7400" b="1" dirty="0" smtClean="0"/>
              <a:t>Software </a:t>
            </a:r>
            <a:r>
              <a:rPr lang="en-US" sz="7400" b="1" dirty="0"/>
              <a:t>management team: </a:t>
            </a:r>
            <a:r>
              <a:rPr lang="en-US" sz="7400" dirty="0"/>
              <a:t>- milestones completed.</a:t>
            </a:r>
            <a:r>
              <a:rPr lang="en-US" sz="7400" dirty="0" smtClean="0"/>
              <a:t> </a:t>
            </a:r>
            <a:br>
              <a:rPr lang="en-US" sz="7400" dirty="0" smtClean="0"/>
            </a:br>
            <a:r>
              <a:rPr lang="en-US" sz="7400" dirty="0" smtClean="0"/>
              <a:t> </a:t>
            </a:r>
            <a:r>
              <a:rPr lang="en-US" sz="7400" dirty="0"/>
              <a:t/>
            </a:r>
            <a:br>
              <a:rPr lang="en-US" sz="7400" dirty="0"/>
            </a:br>
            <a:r>
              <a:rPr lang="en-US" b="1" dirty="0"/>
              <a:t/>
            </a:r>
            <a:br>
              <a:rPr lang="en-US" b="1" dirty="0"/>
            </a:br>
            <a:r>
              <a:rPr lang="en-US" dirty="0"/>
              <a:t/>
            </a:r>
            <a:br>
              <a:rPr lang="en-US" dirty="0"/>
            </a:br>
            <a:r>
              <a:rPr lang="en-US" dirty="0"/>
              <a:t> </a:t>
            </a:r>
            <a:r>
              <a:rPr lang="en-US" dirty="0" smtClean="0"/>
              <a:t/>
            </a:r>
            <a:br>
              <a:rPr lang="en-US" dirty="0" smtClean="0"/>
            </a:br>
            <a:r>
              <a:rPr lang="en-US" dirty="0" smtClean="0"/>
              <a:t> </a:t>
            </a:r>
            <a:br>
              <a:rPr lang="en-US" dirty="0" smtClean="0"/>
            </a:b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pic>
        <p:nvPicPr>
          <p:cNvPr id="2050" name="Picture 2"/>
          <p:cNvPicPr>
            <a:picLocks noGrp="1" noChangeAspect="1" noChangeArrowheads="1"/>
          </p:cNvPicPr>
          <p:nvPr>
            <p:ph idx="1"/>
          </p:nvPr>
        </p:nvPicPr>
        <p:blipFill>
          <a:blip r:embed="rId2"/>
          <a:srcRect/>
          <a:stretch>
            <a:fillRect/>
          </a:stretch>
        </p:blipFill>
        <p:spPr bwMode="auto">
          <a:xfrm>
            <a:off x="304800" y="1850186"/>
            <a:ext cx="8610600" cy="39958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sz="3600" b="1" dirty="0" smtClean="0">
                <a:solidFill>
                  <a:srgbClr val="FF0000"/>
                </a:solidFill>
              </a:rPr>
              <a:t>SEVEN </a:t>
            </a:r>
            <a:r>
              <a:rPr lang="en-US" sz="3600" b="1" dirty="0">
                <a:solidFill>
                  <a:srgbClr val="FF0000"/>
                </a:solidFill>
              </a:rPr>
              <a:t>CORE METRICS OF SOFTWARE PROJECT</a:t>
            </a:r>
            <a:r>
              <a:rPr lang="en-US" sz="3600" dirty="0" smtClean="0">
                <a:solidFill>
                  <a:srgbClr val="FF0000"/>
                </a:solidFill>
              </a:rPr>
              <a:t> </a:t>
            </a:r>
            <a:r>
              <a:rPr lang="en-US" dirty="0" smtClean="0"/>
              <a:t/>
            </a:r>
            <a:br>
              <a:rPr lang="en-US" dirty="0" smtClean="0"/>
            </a:br>
            <a:endParaRPr lang="en-US" b="1" dirty="0"/>
          </a:p>
        </p:txBody>
      </p:sp>
      <p:sp>
        <p:nvSpPr>
          <p:cNvPr id="4" name="Content Placeholder 3"/>
          <p:cNvSpPr>
            <a:spLocks noGrp="1"/>
          </p:cNvSpPr>
          <p:nvPr>
            <p:ph idx="1"/>
          </p:nvPr>
        </p:nvSpPr>
        <p:spPr/>
        <p:txBody>
          <a:bodyPr>
            <a:normAutofit fontScale="77500" lnSpcReduction="20000"/>
          </a:bodyPr>
          <a:lstStyle/>
          <a:p>
            <a:pPr>
              <a:buNone/>
            </a:pPr>
            <a:r>
              <a:rPr lang="en-US" b="1" dirty="0"/>
              <a:t>QUALITY </a:t>
            </a:r>
            <a:r>
              <a:rPr lang="en-US" b="1" dirty="0" smtClean="0"/>
              <a:t>INDICATORS:</a:t>
            </a:r>
          </a:p>
          <a:p>
            <a:pPr>
              <a:buNone/>
            </a:pPr>
            <a:endParaRPr lang="en-US" b="1" dirty="0"/>
          </a:p>
          <a:p>
            <a:pPr>
              <a:buNone/>
            </a:pPr>
            <a:r>
              <a:rPr lang="en-US" b="1" dirty="0" smtClean="0"/>
              <a:t>Change </a:t>
            </a:r>
            <a:r>
              <a:rPr lang="en-US" b="1" dirty="0"/>
              <a:t>traffic and stability</a:t>
            </a:r>
            <a:r>
              <a:rPr lang="en-US" b="1" dirty="0" smtClean="0"/>
              <a:t>:</a:t>
            </a:r>
          </a:p>
          <a:p>
            <a:pPr>
              <a:buNone/>
            </a:pPr>
            <a:endParaRPr lang="en-US" b="1" dirty="0" smtClean="0"/>
          </a:p>
          <a:p>
            <a:pPr>
              <a:buFont typeface="Wingdings" pitchFamily="2" charset="2"/>
              <a:buChar char="v"/>
            </a:pPr>
            <a:r>
              <a:rPr lang="en-US" dirty="0" smtClean="0"/>
              <a:t>This </a:t>
            </a:r>
            <a:r>
              <a:rPr lang="en-US" dirty="0"/>
              <a:t>metric measures the change traffic over time. </a:t>
            </a:r>
            <a:endParaRPr lang="en-US" dirty="0" smtClean="0"/>
          </a:p>
          <a:p>
            <a:pPr>
              <a:buFont typeface="Wingdings" pitchFamily="2" charset="2"/>
              <a:buChar char="v"/>
            </a:pPr>
            <a:r>
              <a:rPr lang="en-US" dirty="0" smtClean="0"/>
              <a:t>The </a:t>
            </a:r>
            <a:r>
              <a:rPr lang="en-US" dirty="0"/>
              <a:t>number of software change orders opened and closed</a:t>
            </a:r>
            <a:br>
              <a:rPr lang="en-US" dirty="0"/>
            </a:br>
            <a:r>
              <a:rPr lang="en-US" dirty="0"/>
              <a:t>over the life cycle is called change traffic. </a:t>
            </a:r>
            <a:endParaRPr lang="en-US" dirty="0" smtClean="0"/>
          </a:p>
          <a:p>
            <a:pPr>
              <a:buFont typeface="Wingdings" pitchFamily="2" charset="2"/>
              <a:buChar char="v"/>
            </a:pPr>
            <a:r>
              <a:rPr lang="en-US" dirty="0" smtClean="0"/>
              <a:t>Stability </a:t>
            </a:r>
            <a:r>
              <a:rPr lang="en-US" dirty="0"/>
              <a:t>specifies the relationship between opened versus </a:t>
            </a:r>
            <a:r>
              <a:rPr lang="en-US" dirty="0" smtClean="0"/>
              <a:t>closed software </a:t>
            </a:r>
            <a:r>
              <a:rPr lang="en-US" dirty="0"/>
              <a:t>change orders. </a:t>
            </a:r>
            <a:endParaRPr lang="en-US" dirty="0" smtClean="0"/>
          </a:p>
          <a:p>
            <a:pPr>
              <a:buFont typeface="Wingdings" pitchFamily="2" charset="2"/>
              <a:buChar char="v"/>
            </a:pPr>
            <a:r>
              <a:rPr lang="en-US" dirty="0" smtClean="0"/>
              <a:t>This </a:t>
            </a:r>
            <a:r>
              <a:rPr lang="en-US" dirty="0"/>
              <a:t>metric can be collected by change type, by release, across all releases, by term, </a:t>
            </a:r>
            <a:r>
              <a:rPr lang="en-US" dirty="0" smtClean="0"/>
              <a:t>by components</a:t>
            </a:r>
            <a:r>
              <a:rPr lang="en-US" dirty="0"/>
              <a:t>, by subsystems, etc.</a:t>
            </a:r>
            <a:r>
              <a:rPr lang="en-US" dirty="0" smtClean="0"/>
              <a: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3589</Words>
  <Application>Microsoft Office PowerPoint</Application>
  <PresentationFormat>On-screen Show (4:3)</PresentationFormat>
  <Paragraphs>306</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 PROJECT CONTROL &amp; PROCESS INSTRUMENTATION  </vt:lpstr>
      <vt:lpstr>Software metrics</vt:lpstr>
      <vt:lpstr>Software metrics</vt:lpstr>
      <vt:lpstr>Software metrics</vt:lpstr>
      <vt:lpstr> SEVEN CORE METRICS OF SOFTWARE PROJECT  </vt:lpstr>
      <vt:lpstr> SEVEN CORE METRICS OF SOFTWARE PROJECT  </vt:lpstr>
      <vt:lpstr> SEVEN CORE METRICS OF SOFTWARE PROJECT  </vt:lpstr>
      <vt:lpstr> SEVEN CORE METRICS OF SOFTWARE PROJECT  </vt:lpstr>
      <vt:lpstr> SEVEN CORE METRICS OF SOFTWARE PROJECT  </vt:lpstr>
      <vt:lpstr> SEVEN CORE METRICS OF SOFTWARE PROJECT  </vt:lpstr>
      <vt:lpstr> SEVEN CORE METRICS OF SOFTWARE PROJECT  </vt:lpstr>
      <vt:lpstr> SEVEN CORE METRICS OF SOFTWARE PROJECT  </vt:lpstr>
      <vt:lpstr> SEVEN CORE METRICS OF SOFTWARE PROJECT  </vt:lpstr>
      <vt:lpstr> SEVEN CORE METRICS OF SOFTWARE PROJECT  </vt:lpstr>
      <vt:lpstr>LIFE -CYCLE EXPECTATIONS  </vt:lpstr>
      <vt:lpstr>LIFE -CYCLE EXPECTATIONS  </vt:lpstr>
      <vt:lpstr>METRICS AUTOMATION  </vt:lpstr>
      <vt:lpstr>METRICS AUTOMATION  </vt:lpstr>
      <vt:lpstr>METRICS AUTOMATION  </vt:lpstr>
      <vt:lpstr>METRICS AUTOMATION  </vt:lpstr>
      <vt:lpstr>METRICS AUTOMATION  </vt:lpstr>
      <vt:lpstr>METRICS AUTOMATION  </vt:lpstr>
      <vt:lpstr> Pragmatic Software Metrics </vt:lpstr>
      <vt:lpstr> Pragmatic Software Metrics </vt:lpstr>
      <vt:lpstr> Pragmatic Software Metrics </vt:lpstr>
      <vt:lpstr> Pragmatic Software Metrics </vt:lpstr>
      <vt:lpstr> Tailoring the Process </vt:lpstr>
      <vt:lpstr> Tailoring the Process </vt:lpstr>
      <vt:lpstr> Tailoring the Process </vt:lpstr>
      <vt:lpstr> Tailoring the Process </vt:lpstr>
      <vt:lpstr> Tailoring the Process </vt:lpstr>
      <vt:lpstr> Tailoring the Process </vt:lpstr>
      <vt:lpstr>Process Discriminant  </vt:lpstr>
      <vt:lpstr>Process Discriminant  </vt:lpstr>
      <vt:lpstr>Process Discriminant  </vt:lpstr>
      <vt:lpstr>Modern project management </vt:lpstr>
      <vt:lpstr>Modern project management </vt:lpstr>
      <vt:lpstr>Modern project management </vt:lpstr>
      <vt:lpstr>Modern project management </vt:lpstr>
      <vt:lpstr>Next-Generation Software Economics</vt:lpstr>
      <vt:lpstr>Next-Generation Software Economics</vt:lpstr>
      <vt:lpstr>Next-Generation Software Economics</vt:lpstr>
      <vt:lpstr>Next-Generation Software Economics</vt:lpstr>
      <vt:lpstr>Next-Generation Software Economics</vt:lpstr>
      <vt:lpstr>Next-Generation Software Economics</vt:lpstr>
      <vt:lpstr>Next-Generation Software Economics</vt:lpstr>
      <vt:lpstr>Next-Generation Software Economics</vt:lpstr>
      <vt:lpstr>Next-Generation Software Economics</vt:lpstr>
      <vt:lpstr>Next-Generation Software Economics</vt:lpstr>
      <vt:lpstr>Modern Process Transitions  </vt:lpstr>
      <vt:lpstr>Modern Process Transitions  </vt:lpstr>
      <vt:lpstr>Modern Process Transitions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CONTROL &amp; PROCESS INSTRUMENTATION  </dc:title>
  <dc:creator>cristin</dc:creator>
  <cp:lastModifiedBy>cristin</cp:lastModifiedBy>
  <cp:revision>26</cp:revision>
  <dcterms:created xsi:type="dcterms:W3CDTF">2020-11-25T03:49:25Z</dcterms:created>
  <dcterms:modified xsi:type="dcterms:W3CDTF">2020-12-21T17:16:35Z</dcterms:modified>
</cp:coreProperties>
</file>