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A00A7-DA83-4236-A047-77706DAC79BB}" type="datetimeFigureOut">
              <a:rPr lang="en-US" smtClean="0"/>
              <a:pPr/>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EE6FE-CBE7-4247-8ABC-00A3E5A33C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A00A7-DA83-4236-A047-77706DAC79BB}" type="datetimeFigureOut">
              <a:rPr lang="en-US" smtClean="0"/>
              <a:pPr/>
              <a:t>11/11/2020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EE6FE-CBE7-4247-8ABC-00A3E5A33C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 – Part 2</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Dr Cristin 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Iterative Process Planning</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188620"/>
            <a:ext cx="8229600" cy="531896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PLANNING </a:t>
            </a:r>
            <a:r>
              <a:rPr lang="en-US" b="1" dirty="0" smtClean="0"/>
              <a:t>GUIDELINES</a:t>
            </a:r>
            <a:r>
              <a:rPr lang="en-US" dirty="0" smtClean="0"/>
              <a:t> </a:t>
            </a:r>
            <a:br>
              <a:rPr lang="en-US" dirty="0" smtClean="0"/>
            </a:br>
            <a:endParaRPr lang="en-US" dirty="0"/>
          </a:p>
        </p:txBody>
      </p:sp>
      <p:sp>
        <p:nvSpPr>
          <p:cNvPr id="3" name="Content Placeholder 2"/>
          <p:cNvSpPr>
            <a:spLocks noGrp="1"/>
          </p:cNvSpPr>
          <p:nvPr>
            <p:ph idx="1"/>
          </p:nvPr>
        </p:nvSpPr>
        <p:spPr>
          <a:xfrm>
            <a:off x="457200" y="1143000"/>
            <a:ext cx="8458200" cy="5410200"/>
          </a:xfrm>
        </p:spPr>
        <p:txBody>
          <a:bodyPr>
            <a:normAutofit fontScale="77500" lnSpcReduction="20000"/>
          </a:bodyPr>
          <a:lstStyle/>
          <a:p>
            <a:r>
              <a:rPr lang="en-US" dirty="0" smtClean="0"/>
              <a:t>Software projects span a broad range of application domains. </a:t>
            </a:r>
            <a:endParaRPr lang="en-US" dirty="0" smtClean="0"/>
          </a:p>
          <a:p>
            <a:r>
              <a:rPr lang="en-US" dirty="0" smtClean="0"/>
              <a:t>It </a:t>
            </a:r>
            <a:r>
              <a:rPr lang="en-US" dirty="0" smtClean="0"/>
              <a:t>is valuable but risky to make specific planning</a:t>
            </a:r>
            <a:br>
              <a:rPr lang="en-US" dirty="0" smtClean="0"/>
            </a:br>
            <a:r>
              <a:rPr lang="en-US" dirty="0" smtClean="0"/>
              <a:t>recommendations independent of project context. </a:t>
            </a:r>
            <a:endParaRPr lang="en-US" dirty="0" smtClean="0"/>
          </a:p>
          <a:p>
            <a:r>
              <a:rPr lang="en-US" dirty="0" smtClean="0"/>
              <a:t>Project-independent </a:t>
            </a:r>
            <a:r>
              <a:rPr lang="en-US" dirty="0" smtClean="0"/>
              <a:t>planning advice is also risky. </a:t>
            </a:r>
            <a:endParaRPr lang="en-US" dirty="0" smtClean="0"/>
          </a:p>
          <a:p>
            <a:r>
              <a:rPr lang="en-US" dirty="0" smtClean="0"/>
              <a:t>There </a:t>
            </a:r>
            <a:r>
              <a:rPr lang="en-US" dirty="0" smtClean="0"/>
              <a:t>is </a:t>
            </a:r>
            <a:r>
              <a:rPr lang="en-US" dirty="0" smtClean="0"/>
              <a:t>the risk </a:t>
            </a:r>
            <a:r>
              <a:rPr lang="en-US" dirty="0" smtClean="0"/>
              <a:t>that the guidelines may </a:t>
            </a:r>
            <a:r>
              <a:rPr lang="en-US" dirty="0" smtClean="0"/>
              <a:t>be </a:t>
            </a:r>
            <a:r>
              <a:rPr lang="en-US" dirty="0" smtClean="0"/>
              <a:t>adopted blindly without being adapted to specific project circumstances</a:t>
            </a:r>
            <a:r>
              <a:rPr lang="en-US" dirty="0" smtClean="0"/>
              <a:t>. </a:t>
            </a:r>
          </a:p>
          <a:p>
            <a:r>
              <a:rPr lang="en-US" dirty="0" smtClean="0"/>
              <a:t>Two simple </a:t>
            </a:r>
            <a:r>
              <a:rPr lang="en-US" dirty="0" smtClean="0"/>
              <a:t>planning guidelines should be considered when a project plan is being initiated or assessed. </a:t>
            </a:r>
            <a:endParaRPr lang="en-US" dirty="0" smtClean="0"/>
          </a:p>
          <a:p>
            <a:r>
              <a:rPr lang="en-US" dirty="0" smtClean="0"/>
              <a:t>The first guideline</a:t>
            </a:r>
            <a:r>
              <a:rPr lang="en-US" dirty="0" smtClean="0"/>
              <a:t>, detailed in Table 10-1, prescribes a default allocation of costs among the first-level WBS </a:t>
            </a:r>
            <a:r>
              <a:rPr lang="en-US" dirty="0" smtClean="0"/>
              <a:t>elements.</a:t>
            </a:r>
          </a:p>
          <a:p>
            <a:r>
              <a:rPr lang="en-US" dirty="0" smtClean="0"/>
              <a:t>The </a:t>
            </a:r>
            <a:r>
              <a:rPr lang="en-US" dirty="0" smtClean="0"/>
              <a:t>second guideline, detailed in Table 10-2, prescribes the allocation of effort and schedule across the lifecycle</a:t>
            </a:r>
            <a:br>
              <a:rPr lang="en-US" dirty="0" smtClean="0"/>
            </a:br>
            <a:r>
              <a:rPr lang="en-US" dirty="0" smtClean="0"/>
              <a:t>phases.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PLANNING </a:t>
            </a:r>
            <a:r>
              <a:rPr lang="en-US" b="1" dirty="0" smtClean="0"/>
              <a:t>GUIDELINES</a:t>
            </a:r>
            <a:r>
              <a:rPr lang="en-US" dirty="0" smtClean="0"/>
              <a:t> </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430251"/>
            <a:ext cx="8458200" cy="483569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
            </a:r>
            <a:br>
              <a:rPr lang="en-US" b="1" dirty="0" smtClean="0"/>
            </a:br>
            <a:r>
              <a:rPr lang="en-US" sz="3100" b="1" dirty="0" smtClean="0"/>
              <a:t>THE </a:t>
            </a:r>
            <a:r>
              <a:rPr lang="en-US" sz="3100" b="1" dirty="0" smtClean="0"/>
              <a:t>COST AND SCHEDULE ESTIMATING PROCESS</a:t>
            </a:r>
            <a:r>
              <a:rPr lang="en-US" sz="3100" dirty="0" smtClean="0"/>
              <a:t> </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143000"/>
            <a:ext cx="8458200" cy="5410200"/>
          </a:xfrm>
        </p:spPr>
        <p:txBody>
          <a:bodyPr>
            <a:normAutofit fontScale="70000" lnSpcReduction="20000"/>
          </a:bodyPr>
          <a:lstStyle/>
          <a:p>
            <a:pPr>
              <a:buNone/>
            </a:pPr>
            <a:r>
              <a:rPr lang="en-US" dirty="0" smtClean="0"/>
              <a:t>	Project </a:t>
            </a:r>
            <a:r>
              <a:rPr lang="en-US" dirty="0" smtClean="0"/>
              <a:t>plans need to be derived from two perspectives. The first is a forward-looking, top-down approach. </a:t>
            </a:r>
            <a:r>
              <a:rPr lang="en-US" dirty="0" smtClean="0"/>
              <a:t>It starts </a:t>
            </a:r>
            <a:r>
              <a:rPr lang="en-US" dirty="0" smtClean="0"/>
              <a:t>with an understanding of the general requirements and constraints, derives a macro-level budget </a:t>
            </a:r>
            <a:r>
              <a:rPr lang="en-US" dirty="0" smtClean="0"/>
              <a:t>and schedule</a:t>
            </a:r>
            <a:r>
              <a:rPr lang="en-US" dirty="0" smtClean="0"/>
              <a:t>, then decomposes these elements into lower level budgets and intermediate milestones. From </a:t>
            </a:r>
            <a:r>
              <a:rPr lang="en-US" dirty="0" smtClean="0"/>
              <a:t>this perspective</a:t>
            </a:r>
            <a:r>
              <a:rPr lang="en-US" dirty="0" smtClean="0"/>
              <a:t>, the following planning sequence would occur</a:t>
            </a:r>
            <a:r>
              <a:rPr lang="en-US" dirty="0" smtClean="0"/>
              <a:t>:</a:t>
            </a:r>
          </a:p>
          <a:p>
            <a:pPr>
              <a:buFont typeface="Wingdings" pitchFamily="2" charset="2"/>
              <a:buChar char="ü"/>
            </a:pPr>
            <a:r>
              <a:rPr lang="en-US" dirty="0" smtClean="0"/>
              <a:t>The </a:t>
            </a:r>
            <a:r>
              <a:rPr lang="en-US" dirty="0" smtClean="0"/>
              <a:t>software project manager (and others) develops a characterization of the overall size, </a:t>
            </a:r>
            <a:r>
              <a:rPr lang="en-US" dirty="0" smtClean="0"/>
              <a:t>process, environment</a:t>
            </a:r>
            <a:r>
              <a:rPr lang="en-US" dirty="0" smtClean="0"/>
              <a:t>, people, and quality required for the project</a:t>
            </a:r>
            <a:r>
              <a:rPr lang="en-US" dirty="0" smtClean="0"/>
              <a:t>.</a:t>
            </a:r>
          </a:p>
          <a:p>
            <a:pPr>
              <a:buFont typeface="Wingdings" pitchFamily="2" charset="2"/>
              <a:buChar char="ü"/>
            </a:pPr>
            <a:r>
              <a:rPr lang="en-US" dirty="0" smtClean="0"/>
              <a:t> </a:t>
            </a:r>
            <a:r>
              <a:rPr lang="en-US" dirty="0" smtClean="0"/>
              <a:t>A macro-level estimate of the total effort and schedule is developed using a software cost </a:t>
            </a:r>
            <a:r>
              <a:rPr lang="en-US" dirty="0" smtClean="0"/>
              <a:t>estimation model.</a:t>
            </a:r>
          </a:p>
          <a:p>
            <a:pPr>
              <a:buFont typeface="Wingdings" pitchFamily="2" charset="2"/>
              <a:buChar char="ü"/>
            </a:pPr>
            <a:r>
              <a:rPr lang="en-US" dirty="0" smtClean="0"/>
              <a:t> </a:t>
            </a:r>
            <a:r>
              <a:rPr lang="en-US" dirty="0" smtClean="0"/>
              <a:t>The software project manager partitions the estimate for the effort into a top-level WBS </a:t>
            </a:r>
            <a:r>
              <a:rPr lang="en-US" dirty="0" smtClean="0"/>
              <a:t>using guidelines </a:t>
            </a:r>
            <a:r>
              <a:rPr lang="en-US" dirty="0" smtClean="0"/>
              <a:t>such as those in Table 10-1</a:t>
            </a:r>
            <a:r>
              <a:rPr lang="en-US" dirty="0" smtClean="0"/>
              <a:t>.</a:t>
            </a:r>
          </a:p>
          <a:p>
            <a:pPr>
              <a:buFont typeface="Wingdings" pitchFamily="2" charset="2"/>
              <a:buChar char="ü"/>
            </a:pPr>
            <a:r>
              <a:rPr lang="en-US" dirty="0" smtClean="0"/>
              <a:t> </a:t>
            </a:r>
            <a:r>
              <a:rPr lang="en-US" dirty="0" smtClean="0"/>
              <a:t>At this point, subproject managers are given the responsibility for decomposing each of the </a:t>
            </a:r>
            <a:r>
              <a:rPr lang="en-US" dirty="0" smtClean="0"/>
              <a:t>WBS elements </a:t>
            </a:r>
            <a:r>
              <a:rPr lang="en-US" dirty="0" smtClean="0"/>
              <a:t>into lower levels using their top-level allocation, staffing profile, and major milestone dates</a:t>
            </a:r>
            <a:br>
              <a:rPr lang="en-US" dirty="0" smtClean="0"/>
            </a:br>
            <a:r>
              <a:rPr lang="en-US" dirty="0" smtClean="0"/>
              <a:t>as constraints. </a:t>
            </a:r>
            <a:br>
              <a:rPr lang="en-US" dirty="0" smtClean="0"/>
            </a:br>
            <a:r>
              <a:rPr lang="en-US" dirty="0" smtClean="0"/>
              <a:t/>
            </a:r>
            <a:br>
              <a:rPr lang="en-US" dirty="0" smtClean="0"/>
            </a:b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
            </a:r>
            <a:br>
              <a:rPr lang="en-US" b="1" dirty="0" smtClean="0"/>
            </a:br>
            <a:r>
              <a:rPr lang="en-US" sz="3100" b="1" dirty="0" smtClean="0"/>
              <a:t>THE </a:t>
            </a:r>
            <a:r>
              <a:rPr lang="en-US" sz="3100" b="1" dirty="0" smtClean="0"/>
              <a:t>COST AND SCHEDULE ESTIMATING PROCESS</a:t>
            </a:r>
            <a:r>
              <a:rPr lang="en-US" sz="3100" dirty="0" smtClean="0"/>
              <a:t> </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143000"/>
            <a:ext cx="8458200" cy="5410200"/>
          </a:xfrm>
        </p:spPr>
        <p:txBody>
          <a:bodyPr>
            <a:normAutofit fontScale="62500" lnSpcReduction="20000"/>
          </a:bodyPr>
          <a:lstStyle/>
          <a:p>
            <a:pPr>
              <a:buNone/>
            </a:pPr>
            <a:r>
              <a:rPr lang="en-US" dirty="0" smtClean="0"/>
              <a:t>	The </a:t>
            </a:r>
            <a:r>
              <a:rPr lang="en-US" dirty="0" smtClean="0"/>
              <a:t>second perspective is a backward-looking, bottom-up approach. We start with the end in mind, analyze </a:t>
            </a:r>
            <a:r>
              <a:rPr lang="en-US" dirty="0" smtClean="0"/>
              <a:t>the micro-level </a:t>
            </a:r>
            <a:r>
              <a:rPr lang="en-US" dirty="0" smtClean="0"/>
              <a:t>budgets and schedules, then sum all these elements into the higher level budgets and </a:t>
            </a:r>
            <a:r>
              <a:rPr lang="en-US" dirty="0" smtClean="0"/>
              <a:t>intermediate milestones</a:t>
            </a:r>
            <a:r>
              <a:rPr lang="en-US" dirty="0" smtClean="0"/>
              <a:t>. This approach tends to define and populate the WBS from the lowest levels upward. From this perspective, the following planning sequence would occur</a:t>
            </a:r>
            <a:r>
              <a:rPr lang="en-US" dirty="0" smtClean="0"/>
              <a:t>:</a:t>
            </a:r>
          </a:p>
          <a:p>
            <a:pPr>
              <a:buNone/>
            </a:pPr>
            <a:endParaRPr lang="en-US" dirty="0" smtClean="0"/>
          </a:p>
          <a:p>
            <a:pPr>
              <a:buFont typeface="Wingdings" pitchFamily="2" charset="2"/>
              <a:buChar char="ü"/>
            </a:pPr>
            <a:r>
              <a:rPr lang="en-US" dirty="0" smtClean="0"/>
              <a:t>The </a:t>
            </a:r>
            <a:r>
              <a:rPr lang="en-US" dirty="0" smtClean="0"/>
              <a:t>lowest level WBS elements are elaborated into detailed </a:t>
            </a:r>
            <a:r>
              <a:rPr lang="en-US" dirty="0" smtClean="0"/>
              <a:t>task.</a:t>
            </a:r>
          </a:p>
          <a:p>
            <a:pPr>
              <a:buFont typeface="Wingdings" pitchFamily="2" charset="2"/>
              <a:buChar char="ü"/>
            </a:pPr>
            <a:r>
              <a:rPr lang="en-US" dirty="0" smtClean="0"/>
              <a:t> </a:t>
            </a:r>
            <a:r>
              <a:rPr lang="en-US" dirty="0" smtClean="0"/>
              <a:t>Estimates are combined and integrated into higher level budgets and milestones</a:t>
            </a:r>
            <a:r>
              <a:rPr lang="en-US" dirty="0" smtClean="0"/>
              <a:t>.</a:t>
            </a:r>
          </a:p>
          <a:p>
            <a:pPr>
              <a:buFont typeface="Wingdings" pitchFamily="2" charset="2"/>
              <a:buChar char="ü"/>
            </a:pPr>
            <a:r>
              <a:rPr lang="en-US" dirty="0" smtClean="0"/>
              <a:t> </a:t>
            </a:r>
            <a:r>
              <a:rPr lang="en-US" dirty="0" smtClean="0"/>
              <a:t>Comparisons are made with the top-down budgets and schedule </a:t>
            </a:r>
            <a:r>
              <a:rPr lang="en-US" dirty="0" smtClean="0"/>
              <a:t>milestones.</a:t>
            </a:r>
          </a:p>
          <a:p>
            <a:pPr>
              <a:buNone/>
            </a:pPr>
            <a:endParaRPr lang="en-US" dirty="0" smtClean="0"/>
          </a:p>
          <a:p>
            <a:pPr>
              <a:buNone/>
            </a:pPr>
            <a:r>
              <a:rPr lang="en-US" dirty="0" smtClean="0"/>
              <a:t>	Milestone </a:t>
            </a:r>
            <a:r>
              <a:rPr lang="en-US" dirty="0" smtClean="0"/>
              <a:t>scheduling or budget allocation through top-down estimating tends to exaggerate the </a:t>
            </a:r>
            <a:r>
              <a:rPr lang="en-US" dirty="0" smtClean="0"/>
              <a:t>project management </a:t>
            </a:r>
            <a:r>
              <a:rPr lang="en-US" dirty="0" smtClean="0"/>
              <a:t>biases and usually results in an overly optimistic plan. Bottom-up estimates usually exaggerate </a:t>
            </a:r>
            <a:r>
              <a:rPr lang="en-US" dirty="0" smtClean="0"/>
              <a:t>the performer </a:t>
            </a:r>
            <a:r>
              <a:rPr lang="en-US" dirty="0" smtClean="0"/>
              <a:t>biases and result in an overly pessimistic plan. </a:t>
            </a:r>
            <a:br>
              <a:rPr lang="en-US" dirty="0" smtClean="0"/>
            </a:br>
            <a:r>
              <a:rPr lang="en-US" dirty="0" smtClean="0"/>
              <a:t/>
            </a:r>
            <a:br>
              <a:rPr lang="en-US" dirty="0" smtClean="0"/>
            </a:br>
            <a:r>
              <a:rPr lang="en-US" dirty="0" smtClean="0"/>
              <a:t/>
            </a:r>
            <a:br>
              <a:rPr lang="en-US" dirty="0" smtClean="0"/>
            </a:b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
            </a:r>
            <a:br>
              <a:rPr lang="en-US" b="1" dirty="0" smtClean="0"/>
            </a:br>
            <a:r>
              <a:rPr lang="en-US" sz="3100" b="1" dirty="0" smtClean="0"/>
              <a:t>THE </a:t>
            </a:r>
            <a:r>
              <a:rPr lang="en-US" sz="3100" b="1" dirty="0" smtClean="0"/>
              <a:t>COST AND SCHEDULE ESTIMATING PROCESS</a:t>
            </a:r>
            <a:r>
              <a:rPr lang="en-US" sz="3100" dirty="0" smtClean="0"/>
              <a:t> </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143000"/>
            <a:ext cx="8458200" cy="5410200"/>
          </a:xfrm>
        </p:spPr>
        <p:txBody>
          <a:bodyPr>
            <a:normAutofit fontScale="77500" lnSpcReduction="20000"/>
          </a:bodyPr>
          <a:lstStyle/>
          <a:p>
            <a:pPr>
              <a:buFont typeface="Wingdings" pitchFamily="2" charset="2"/>
              <a:buChar char="ü"/>
            </a:pPr>
            <a:r>
              <a:rPr lang="en-US" dirty="0" smtClean="0"/>
              <a:t>These </a:t>
            </a:r>
            <a:r>
              <a:rPr lang="en-US" dirty="0" smtClean="0"/>
              <a:t>two planning approaches should be used together, in balance, throughout the life cycle of </a:t>
            </a:r>
            <a:r>
              <a:rPr lang="en-US" dirty="0" smtClean="0"/>
              <a:t>the project</a:t>
            </a:r>
            <a:r>
              <a:rPr lang="en-US" dirty="0" smtClean="0"/>
              <a:t>. </a:t>
            </a:r>
            <a:endParaRPr lang="en-US" dirty="0" smtClean="0"/>
          </a:p>
          <a:p>
            <a:pPr>
              <a:buFont typeface="Wingdings" pitchFamily="2" charset="2"/>
              <a:buChar char="ü"/>
            </a:pPr>
            <a:r>
              <a:rPr lang="en-US" dirty="0" smtClean="0"/>
              <a:t>During </a:t>
            </a:r>
            <a:r>
              <a:rPr lang="en-US" dirty="0" smtClean="0"/>
              <a:t>the engineering stage, the top-down perspective will dominate because there is usually </a:t>
            </a:r>
            <a:r>
              <a:rPr lang="en-US" dirty="0" smtClean="0"/>
              <a:t>not enough </a:t>
            </a:r>
            <a:r>
              <a:rPr lang="en-US" dirty="0" smtClean="0"/>
              <a:t>depth of understanding nor stability in the detailed task sequences to perform credible </a:t>
            </a:r>
            <a:r>
              <a:rPr lang="en-US" dirty="0" smtClean="0"/>
              <a:t>bottom-up planning</a:t>
            </a:r>
            <a:r>
              <a:rPr lang="en-US" dirty="0" smtClean="0"/>
              <a:t>. </a:t>
            </a:r>
            <a:endParaRPr lang="en-US" dirty="0" smtClean="0"/>
          </a:p>
          <a:p>
            <a:pPr>
              <a:buFont typeface="Wingdings" pitchFamily="2" charset="2"/>
              <a:buChar char="ü"/>
            </a:pPr>
            <a:r>
              <a:rPr lang="en-US" dirty="0" smtClean="0"/>
              <a:t>During </a:t>
            </a:r>
            <a:r>
              <a:rPr lang="en-US" dirty="0" smtClean="0"/>
              <a:t>the production stage, there should be enough precedent experience and planning fidelity </a:t>
            </a:r>
            <a:r>
              <a:rPr lang="en-US" dirty="0" smtClean="0"/>
              <a:t>that the </a:t>
            </a:r>
            <a:r>
              <a:rPr lang="en-US" dirty="0" smtClean="0"/>
              <a:t>bottom-up planning perspective will dominate. </a:t>
            </a:r>
            <a:endParaRPr lang="en-US" dirty="0" smtClean="0"/>
          </a:p>
          <a:p>
            <a:pPr>
              <a:buFont typeface="Wingdings" pitchFamily="2" charset="2"/>
              <a:buChar char="ü"/>
            </a:pPr>
            <a:r>
              <a:rPr lang="en-US" dirty="0" smtClean="0"/>
              <a:t>Top-down </a:t>
            </a:r>
            <a:r>
              <a:rPr lang="en-US" dirty="0" smtClean="0"/>
              <a:t>approach should be well tuned to the </a:t>
            </a:r>
            <a:r>
              <a:rPr lang="en-US" dirty="0" smtClean="0"/>
              <a:t>project specific </a:t>
            </a:r>
            <a:r>
              <a:rPr lang="en-US" dirty="0" smtClean="0"/>
              <a:t>parameters, so it should be used more as a global assessment technique. Figure 10-4 illustrates this lifecycle planning balance.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
            </a:r>
            <a:br>
              <a:rPr lang="en-US" b="1" dirty="0" smtClean="0"/>
            </a:br>
            <a:r>
              <a:rPr lang="en-US" sz="3100" b="1" dirty="0" smtClean="0"/>
              <a:t>THE </a:t>
            </a:r>
            <a:r>
              <a:rPr lang="en-US" sz="3100" b="1" dirty="0" smtClean="0"/>
              <a:t>COST AND SCHEDULE ESTIMATING PROCESS</a:t>
            </a:r>
            <a:r>
              <a:rPr lang="en-US" sz="3100" dirty="0" smtClean="0"/>
              <a:t> </a:t>
            </a:r>
            <a:r>
              <a:rPr lang="en-US" dirty="0" smtClean="0"/>
              <a:t/>
            </a:r>
            <a:br>
              <a:rPr lang="en-US" dirty="0" smtClean="0"/>
            </a:br>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85800" y="1143000"/>
            <a:ext cx="8001000" cy="5410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sz="3100" b="1" dirty="0" smtClean="0"/>
              <a:t>THE </a:t>
            </a:r>
            <a:r>
              <a:rPr lang="en-US" sz="3100" b="1" dirty="0" smtClean="0"/>
              <a:t>ITERATION PLANNING PROCESS</a:t>
            </a:r>
            <a:r>
              <a:rPr lang="en-US" sz="3100" dirty="0" smtClean="0"/>
              <a:t> </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257800"/>
          </a:xfrm>
        </p:spPr>
        <p:txBody>
          <a:bodyPr>
            <a:normAutofit fontScale="70000" lnSpcReduction="20000"/>
          </a:bodyPr>
          <a:lstStyle/>
          <a:p>
            <a:r>
              <a:rPr lang="en-US" dirty="0" smtClean="0"/>
              <a:t>Planning is concerned with defining the actual sequence of intermediate results. </a:t>
            </a:r>
            <a:endParaRPr lang="en-US" dirty="0" smtClean="0"/>
          </a:p>
          <a:p>
            <a:r>
              <a:rPr lang="en-US" dirty="0" smtClean="0"/>
              <a:t>An </a:t>
            </a:r>
            <a:r>
              <a:rPr lang="en-US" dirty="0" smtClean="0"/>
              <a:t>evolutionary build plan </a:t>
            </a:r>
            <a:r>
              <a:rPr lang="en-US" dirty="0" smtClean="0"/>
              <a:t>is schedule </a:t>
            </a:r>
            <a:r>
              <a:rPr lang="en-US" dirty="0" smtClean="0"/>
              <a:t>as early conjecture evolves </a:t>
            </a:r>
            <a:r>
              <a:rPr lang="en-US" dirty="0" smtClean="0"/>
              <a:t>into well-understood </a:t>
            </a:r>
            <a:r>
              <a:rPr lang="en-US" dirty="0" smtClean="0"/>
              <a:t>project circumstances</a:t>
            </a:r>
            <a:r>
              <a:rPr lang="en-US" dirty="0" smtClean="0"/>
              <a:t>.</a:t>
            </a:r>
          </a:p>
          <a:p>
            <a:r>
              <a:rPr lang="en-US" dirty="0" smtClean="0"/>
              <a:t> </a:t>
            </a:r>
            <a:r>
              <a:rPr lang="en-US" i="1" dirty="0" smtClean="0"/>
              <a:t>Iteration </a:t>
            </a:r>
            <a:r>
              <a:rPr lang="en-US" dirty="0" smtClean="0"/>
              <a:t>is used to mean a complete synchronization across the </a:t>
            </a:r>
            <a:r>
              <a:rPr lang="en-US" dirty="0" smtClean="0"/>
              <a:t>project, with </a:t>
            </a:r>
            <a:r>
              <a:rPr lang="en-US" dirty="0" smtClean="0"/>
              <a:t>a well-orchestrated global assessment of the entire project baseline</a:t>
            </a:r>
            <a:r>
              <a:rPr lang="en-US" dirty="0" smtClean="0"/>
              <a:t>.</a:t>
            </a:r>
          </a:p>
          <a:p>
            <a:pPr>
              <a:buNone/>
            </a:pPr>
            <a:r>
              <a:rPr lang="en-US" dirty="0" smtClean="0"/>
              <a:t> </a:t>
            </a:r>
            <a:r>
              <a:rPr lang="en-US" b="1" dirty="0" smtClean="0"/>
              <a:t>Inception </a:t>
            </a:r>
            <a:r>
              <a:rPr lang="en-US" b="1" dirty="0" smtClean="0"/>
              <a:t>iterations </a:t>
            </a:r>
          </a:p>
          <a:p>
            <a:pPr>
              <a:buFont typeface="Wingdings" pitchFamily="2" charset="2"/>
              <a:buChar char="ü"/>
            </a:pPr>
            <a:r>
              <a:rPr lang="en-US" dirty="0" smtClean="0"/>
              <a:t>The </a:t>
            </a:r>
            <a:r>
              <a:rPr lang="en-US" dirty="0" smtClean="0"/>
              <a:t>early prototyping activities integrate the foundation components of </a:t>
            </a:r>
            <a:r>
              <a:rPr lang="en-US" dirty="0" smtClean="0"/>
              <a:t>a candidate </a:t>
            </a:r>
            <a:r>
              <a:rPr lang="en-US" dirty="0" smtClean="0"/>
              <a:t>architecture and provide an executable framework for elaborating the critical use cases </a:t>
            </a:r>
            <a:r>
              <a:rPr lang="en-US" dirty="0" smtClean="0"/>
              <a:t>of the </a:t>
            </a:r>
            <a:r>
              <a:rPr lang="en-US" dirty="0" smtClean="0"/>
              <a:t>system. </a:t>
            </a:r>
            <a:endParaRPr lang="en-US" dirty="0" smtClean="0"/>
          </a:p>
          <a:p>
            <a:pPr>
              <a:buFont typeface="Wingdings" pitchFamily="2" charset="2"/>
              <a:buChar char="ü"/>
            </a:pPr>
            <a:r>
              <a:rPr lang="en-US" dirty="0" smtClean="0"/>
              <a:t>This </a:t>
            </a:r>
            <a:r>
              <a:rPr lang="en-US" dirty="0" smtClean="0"/>
              <a:t>framework includes existing components, commercial components, and </a:t>
            </a:r>
            <a:r>
              <a:rPr lang="en-US" dirty="0" smtClean="0"/>
              <a:t>custom prototypes </a:t>
            </a:r>
            <a:r>
              <a:rPr lang="en-US" dirty="0" smtClean="0"/>
              <a:t>sufficient to demonstrate a candidate architecture and sufficient </a:t>
            </a:r>
            <a:r>
              <a:rPr lang="en-US" dirty="0" smtClean="0"/>
              <a:t>requirements understanding </a:t>
            </a:r>
            <a:r>
              <a:rPr lang="en-US" dirty="0" smtClean="0"/>
              <a:t>to establish a credible business case, vision, and software development plan.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sz="3100" b="1" dirty="0" smtClean="0"/>
              <a:t>THE </a:t>
            </a:r>
            <a:r>
              <a:rPr lang="en-US" sz="3100" b="1" dirty="0" smtClean="0"/>
              <a:t>ITERATION PLANNING PROCESS</a:t>
            </a:r>
            <a:r>
              <a:rPr lang="en-US" sz="3100" dirty="0" smtClean="0"/>
              <a:t> </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257800"/>
          </a:xfrm>
        </p:spPr>
        <p:txBody>
          <a:bodyPr>
            <a:normAutofit fontScale="70000" lnSpcReduction="20000"/>
          </a:bodyPr>
          <a:lstStyle/>
          <a:p>
            <a:pPr>
              <a:buNone/>
            </a:pPr>
            <a:r>
              <a:rPr lang="en-US" b="1" dirty="0" smtClean="0"/>
              <a:t>Elaboration iterations. </a:t>
            </a:r>
            <a:endParaRPr lang="en-US" b="1" dirty="0" smtClean="0"/>
          </a:p>
          <a:p>
            <a:r>
              <a:rPr lang="en-US" dirty="0" smtClean="0"/>
              <a:t>These </a:t>
            </a:r>
            <a:r>
              <a:rPr lang="en-US" dirty="0" smtClean="0"/>
              <a:t>iterations result in architecture, including a complete framework </a:t>
            </a:r>
            <a:r>
              <a:rPr lang="en-US" dirty="0" smtClean="0"/>
              <a:t>and infrastructure </a:t>
            </a:r>
            <a:r>
              <a:rPr lang="en-US" dirty="0" smtClean="0"/>
              <a:t>for execution. </a:t>
            </a:r>
            <a:endParaRPr lang="en-US" dirty="0" smtClean="0"/>
          </a:p>
          <a:p>
            <a:r>
              <a:rPr lang="en-US" dirty="0" smtClean="0"/>
              <a:t>Upon </a:t>
            </a:r>
            <a:r>
              <a:rPr lang="en-US" dirty="0" smtClean="0"/>
              <a:t>completion of the architecture iteration, a few critical use cases </a:t>
            </a:r>
            <a:r>
              <a:rPr lang="en-US" dirty="0" smtClean="0"/>
              <a:t>should be </a:t>
            </a:r>
            <a:r>
              <a:rPr lang="en-US" dirty="0" smtClean="0"/>
              <a:t>demonstrable: </a:t>
            </a:r>
            <a:endParaRPr lang="en-US" dirty="0" smtClean="0"/>
          </a:p>
          <a:p>
            <a:pPr>
              <a:buNone/>
            </a:pPr>
            <a:r>
              <a:rPr lang="en-US" dirty="0" smtClean="0"/>
              <a:t>(</a:t>
            </a:r>
            <a:r>
              <a:rPr lang="en-US" dirty="0" smtClean="0"/>
              <a:t>1) initializing the architecture, </a:t>
            </a:r>
            <a:endParaRPr lang="en-US" dirty="0" smtClean="0"/>
          </a:p>
          <a:p>
            <a:pPr>
              <a:buNone/>
            </a:pPr>
            <a:r>
              <a:rPr lang="en-US" dirty="0" smtClean="0"/>
              <a:t>(</a:t>
            </a:r>
            <a:r>
              <a:rPr lang="en-US" dirty="0" smtClean="0"/>
              <a:t>2) injecting a scenario to drive the worst-case </a:t>
            </a:r>
            <a:r>
              <a:rPr lang="en-US" dirty="0" smtClean="0"/>
              <a:t>data processing </a:t>
            </a:r>
            <a:r>
              <a:rPr lang="en-US" dirty="0" smtClean="0"/>
              <a:t>flow through the system (for example, the peak transaction throughput or peak load scenario</a:t>
            </a:r>
            <a:r>
              <a:rPr lang="en-US" dirty="0" smtClean="0"/>
              <a:t>)</a:t>
            </a:r>
          </a:p>
          <a:p>
            <a:pPr>
              <a:buNone/>
            </a:pPr>
            <a:r>
              <a:rPr lang="en-US" dirty="0" smtClean="0"/>
              <a:t>(</a:t>
            </a:r>
            <a:r>
              <a:rPr lang="en-US" dirty="0" smtClean="0"/>
              <a:t>3) injecting a scenario to drive the worst-case control flow through </a:t>
            </a:r>
            <a:r>
              <a:rPr lang="en-US" dirty="0" smtClean="0"/>
              <a:t>the </a:t>
            </a:r>
            <a:r>
              <a:rPr lang="en-US" dirty="0" smtClean="0"/>
              <a:t>system (for </a:t>
            </a:r>
            <a:r>
              <a:rPr lang="en-US" dirty="0" smtClean="0"/>
              <a:t>example, orchestrating </a:t>
            </a:r>
            <a:r>
              <a:rPr lang="en-US" dirty="0" smtClean="0"/>
              <a:t>the fault-tolerance use cases</a:t>
            </a:r>
            <a:r>
              <a:rPr lang="en-US" dirty="0" smtClean="0"/>
              <a:t>).</a:t>
            </a:r>
          </a:p>
          <a:p>
            <a:pPr>
              <a:buNone/>
            </a:pPr>
            <a:r>
              <a:rPr lang="en-US" b="1" dirty="0" smtClean="0"/>
              <a:t>Construction </a:t>
            </a:r>
            <a:r>
              <a:rPr lang="en-US" b="1" dirty="0" smtClean="0"/>
              <a:t>iterations. </a:t>
            </a:r>
            <a:endParaRPr lang="en-US" b="1" dirty="0" smtClean="0"/>
          </a:p>
          <a:p>
            <a:pPr>
              <a:buNone/>
            </a:pPr>
            <a:r>
              <a:rPr lang="en-US" b="1" dirty="0" smtClean="0"/>
              <a:t>	</a:t>
            </a:r>
            <a:r>
              <a:rPr lang="en-US" dirty="0" smtClean="0"/>
              <a:t>Most </a:t>
            </a:r>
            <a:r>
              <a:rPr lang="en-US" dirty="0" smtClean="0"/>
              <a:t>projects require at least two major construction iterations: an alpha </a:t>
            </a:r>
            <a:r>
              <a:rPr lang="en-US" dirty="0" smtClean="0"/>
              <a:t>release and </a:t>
            </a:r>
            <a:r>
              <a:rPr lang="en-US" dirty="0" smtClean="0"/>
              <a:t>a beta release. </a:t>
            </a:r>
            <a:br>
              <a:rPr lang="en-US" dirty="0" smtClean="0"/>
            </a:br>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sz="3100" b="1" dirty="0" smtClean="0"/>
              <a:t>THE </a:t>
            </a:r>
            <a:r>
              <a:rPr lang="en-US" sz="3100" b="1" dirty="0" smtClean="0"/>
              <a:t>ITERATION PLANNING PROCESS</a:t>
            </a:r>
            <a:r>
              <a:rPr lang="en-US" sz="3100" dirty="0" smtClean="0"/>
              <a:t> </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410200"/>
          </a:xfrm>
        </p:spPr>
        <p:txBody>
          <a:bodyPr>
            <a:normAutofit fontScale="62500" lnSpcReduction="20000"/>
          </a:bodyPr>
          <a:lstStyle/>
          <a:p>
            <a:pPr>
              <a:buNone/>
            </a:pPr>
            <a:r>
              <a:rPr lang="en-US" sz="3800" b="1" dirty="0" smtClean="0"/>
              <a:t>Transition </a:t>
            </a:r>
            <a:r>
              <a:rPr lang="en-US" sz="3800" b="1" dirty="0" smtClean="0"/>
              <a:t>iterations</a:t>
            </a:r>
          </a:p>
          <a:p>
            <a:pPr>
              <a:buNone/>
            </a:pPr>
            <a:r>
              <a:rPr lang="en-US" dirty="0" smtClean="0"/>
              <a:t>Most </a:t>
            </a:r>
            <a:r>
              <a:rPr lang="en-US" dirty="0" smtClean="0"/>
              <a:t>projects use a single iteration to transition a beta release into </a:t>
            </a:r>
            <a:r>
              <a:rPr lang="en-US" dirty="0" smtClean="0"/>
              <a:t>the final product.</a:t>
            </a:r>
          </a:p>
          <a:p>
            <a:pPr>
              <a:buNone/>
            </a:pPr>
            <a:r>
              <a:rPr lang="en-US" dirty="0" smtClean="0"/>
              <a:t>The general guideline is that most projects will use between four and nine iterations. The typical project would have the following six-iteration profile:</a:t>
            </a:r>
          </a:p>
          <a:p>
            <a:pPr>
              <a:buFont typeface="Wingdings" pitchFamily="2" charset="2"/>
              <a:buChar char="ü"/>
            </a:pPr>
            <a:r>
              <a:rPr lang="en-US" dirty="0" smtClean="0"/>
              <a:t>One </a:t>
            </a:r>
            <a:r>
              <a:rPr lang="en-US" dirty="0" smtClean="0"/>
              <a:t>iteration in inception: an architecture </a:t>
            </a:r>
            <a:r>
              <a:rPr lang="en-US" dirty="0" smtClean="0"/>
              <a:t>prototype</a:t>
            </a:r>
            <a:endParaRPr lang="en-US" dirty="0" smtClean="0"/>
          </a:p>
          <a:p>
            <a:pPr>
              <a:buFont typeface="Wingdings" pitchFamily="2" charset="2"/>
              <a:buChar char="ü"/>
            </a:pPr>
            <a:r>
              <a:rPr lang="en-US" dirty="0" smtClean="0"/>
              <a:t>Two iterations in elaboration: architecture prototype and architecture baseline</a:t>
            </a:r>
            <a:endParaRPr lang="en-US" dirty="0" smtClean="0"/>
          </a:p>
          <a:p>
            <a:pPr>
              <a:buFont typeface="Wingdings" pitchFamily="2" charset="2"/>
              <a:buChar char="ü"/>
            </a:pPr>
            <a:r>
              <a:rPr lang="en-US" dirty="0" smtClean="0"/>
              <a:t> Two iterations in construction: alpha and beta releases</a:t>
            </a:r>
            <a:endParaRPr lang="en-US" dirty="0" smtClean="0"/>
          </a:p>
          <a:p>
            <a:pPr>
              <a:buFont typeface="Wingdings" pitchFamily="2" charset="2"/>
              <a:buChar char="ü"/>
            </a:pPr>
            <a:r>
              <a:rPr lang="en-US" dirty="0" smtClean="0"/>
              <a:t>One iteration in transition: product release</a:t>
            </a:r>
            <a:br>
              <a:rPr lang="en-US" dirty="0" smtClean="0"/>
            </a:br>
            <a:endParaRPr lang="en-US" dirty="0" smtClean="0"/>
          </a:p>
          <a:p>
            <a:pPr>
              <a:buNone/>
            </a:pPr>
            <a:r>
              <a:rPr lang="en-US" dirty="0" smtClean="0"/>
              <a:t>A very large or unprecedented project with many stakeholders may require additional inception iteration and two additional iterations in construction, for a total of nine iterations.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Process Planning</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ü"/>
            </a:pPr>
            <a:r>
              <a:rPr lang="en-US" dirty="0" smtClean="0"/>
              <a:t>A good work breakdown structure and its synchronization with the process framework are critical factors in software project success. </a:t>
            </a:r>
          </a:p>
          <a:p>
            <a:pPr>
              <a:buNone/>
            </a:pPr>
            <a:endParaRPr lang="en-US" dirty="0" smtClean="0"/>
          </a:p>
          <a:p>
            <a:pPr>
              <a:buFont typeface="Wingdings" pitchFamily="2" charset="2"/>
              <a:buChar char="ü"/>
            </a:pPr>
            <a:r>
              <a:rPr lang="en-US" dirty="0" smtClean="0"/>
              <a:t>Development of a work breakdown structure dependent on the project management</a:t>
            </a:r>
            <a:br>
              <a:rPr lang="en-US" dirty="0" smtClean="0"/>
            </a:br>
            <a:r>
              <a:rPr lang="en-US" dirty="0" smtClean="0"/>
              <a:t>style, organizational culture, customer preference, financial constraints, and several other hard-to-define, project-specific parameters. </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PRAGMATIC </a:t>
            </a:r>
            <a:r>
              <a:rPr lang="en-US" b="1" dirty="0" smtClean="0"/>
              <a:t>PLANNING</a:t>
            </a:r>
            <a:r>
              <a:rPr lang="en-US" dirty="0" smtClean="0"/>
              <a:t> </a:t>
            </a:r>
            <a:br>
              <a:rPr lang="en-US" dirty="0" smtClean="0"/>
            </a:br>
            <a:endParaRPr lang="en-US"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a:buFont typeface="Wingdings" pitchFamily="2" charset="2"/>
              <a:buChar char="ü"/>
            </a:pPr>
            <a:r>
              <a:rPr lang="en-US" dirty="0" smtClean="0"/>
              <a:t>Even though good planning is more dynamic in an iterative process, doing it accurately is far easier. </a:t>
            </a:r>
            <a:endParaRPr lang="en-US" dirty="0" smtClean="0"/>
          </a:p>
          <a:p>
            <a:pPr>
              <a:buFont typeface="Wingdings" pitchFamily="2" charset="2"/>
              <a:buChar char="ü"/>
            </a:pPr>
            <a:r>
              <a:rPr lang="en-US" dirty="0" smtClean="0"/>
              <a:t>While executing </a:t>
            </a:r>
            <a:r>
              <a:rPr lang="en-US" dirty="0" smtClean="0"/>
              <a:t>iteration N of any phase, the software project manager must be monitoring and controlling against </a:t>
            </a:r>
            <a:r>
              <a:rPr lang="en-US" dirty="0" smtClean="0"/>
              <a:t>a plan </a:t>
            </a:r>
            <a:r>
              <a:rPr lang="en-US" dirty="0" smtClean="0"/>
              <a:t>that was initiated in iteration N - 1 and must be planning iteration N + 1</a:t>
            </a:r>
            <a:r>
              <a:rPr lang="en-US" dirty="0" smtClean="0"/>
              <a:t>.</a:t>
            </a:r>
          </a:p>
          <a:p>
            <a:pPr>
              <a:buFont typeface="Wingdings" pitchFamily="2" charset="2"/>
              <a:buChar char="ü"/>
            </a:pPr>
            <a:r>
              <a:rPr lang="en-US" dirty="0" smtClean="0"/>
              <a:t> </a:t>
            </a:r>
            <a:r>
              <a:rPr lang="en-US" dirty="0" smtClean="0"/>
              <a:t>The art of good </a:t>
            </a:r>
            <a:r>
              <a:rPr lang="en-US" dirty="0" smtClean="0"/>
              <a:t>project· management </a:t>
            </a:r>
            <a:r>
              <a:rPr lang="en-US" dirty="0" smtClean="0"/>
              <a:t>is to make trade-offs in the current iteration plan and the next iteration plan based on </a:t>
            </a:r>
            <a:r>
              <a:rPr lang="en-US" dirty="0" smtClean="0"/>
              <a:t>objective results </a:t>
            </a:r>
            <a:r>
              <a:rPr lang="en-US" dirty="0" smtClean="0"/>
              <a:t>in the current iteration and previous iterations</a:t>
            </a:r>
            <a:r>
              <a:rPr lang="en-US" dirty="0" smtClean="0"/>
              <a:t>.</a:t>
            </a:r>
          </a:p>
          <a:p>
            <a:pPr>
              <a:buFont typeface="Wingdings" pitchFamily="2" charset="2"/>
              <a:buChar char="ü"/>
            </a:pPr>
            <a:r>
              <a:rPr lang="en-US" dirty="0" smtClean="0"/>
              <a:t> </a:t>
            </a:r>
            <a:r>
              <a:rPr lang="en-US" dirty="0" smtClean="0"/>
              <a:t>Aside from bad architectures and </a:t>
            </a:r>
            <a:r>
              <a:rPr lang="en-US" dirty="0" smtClean="0"/>
              <a:t>misunderstood requirements</a:t>
            </a:r>
            <a:r>
              <a:rPr lang="en-US" dirty="0" smtClean="0"/>
              <a:t>, inadequate planning (and subsequent bad management) is one of the most common reasons </a:t>
            </a:r>
            <a:r>
              <a:rPr lang="en-US" dirty="0" smtClean="0"/>
              <a:t>for project </a:t>
            </a:r>
            <a:r>
              <a:rPr lang="en-US" dirty="0" smtClean="0"/>
              <a:t>failures</a:t>
            </a:r>
            <a:r>
              <a:rPr lang="en-US" dirty="0" smtClean="0"/>
              <a:t>.</a:t>
            </a:r>
          </a:p>
          <a:p>
            <a:pPr>
              <a:buNone/>
            </a:pPr>
            <a:r>
              <a:rPr lang="en-US" dirty="0" smtClean="0"/>
              <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PRAGMATIC </a:t>
            </a:r>
            <a:r>
              <a:rPr lang="en-US" b="1" dirty="0" smtClean="0"/>
              <a:t>PLANNING</a:t>
            </a:r>
            <a:r>
              <a:rPr lang="en-US" dirty="0" smtClean="0"/>
              <a:t> </a:t>
            </a:r>
            <a:br>
              <a:rPr lang="en-US" dirty="0" smtClean="0"/>
            </a:b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a:buFont typeface="Wingdings" pitchFamily="2" charset="2"/>
              <a:buChar char="ü"/>
            </a:pPr>
            <a:r>
              <a:rPr lang="en-US" dirty="0" smtClean="0"/>
              <a:t>Conversely, the success of every successful project can be attributed in part to good planning.</a:t>
            </a:r>
          </a:p>
          <a:p>
            <a:pPr>
              <a:buFont typeface="Wingdings" pitchFamily="2" charset="2"/>
              <a:buChar char="ü"/>
            </a:pPr>
            <a:r>
              <a:rPr lang="en-US" dirty="0" smtClean="0"/>
              <a:t> A project's plan is a definition of how the project requirements will be transformed into' a product within the business constraints.</a:t>
            </a:r>
          </a:p>
          <a:p>
            <a:pPr>
              <a:buFont typeface="Wingdings" pitchFamily="2" charset="2"/>
              <a:buChar char="ü"/>
            </a:pPr>
            <a:r>
              <a:rPr lang="en-US" dirty="0" smtClean="0"/>
              <a:t> It must be realistic, it must be current, it must be a team product, it must be understood by the stakeholders, and it must be used.</a:t>
            </a:r>
          </a:p>
          <a:p>
            <a:pPr>
              <a:buFont typeface="Wingdings" pitchFamily="2" charset="2"/>
              <a:buChar char="ü"/>
            </a:pPr>
            <a:r>
              <a:rPr lang="en-US" dirty="0" smtClean="0"/>
              <a:t> Plans are not just for managers. The more open and visible the planning process and results, the more ownership there is among the team members who need to execute it. Bad, closely held plans cause attrition. Good, open plans can shape cultures and encourage teamwork.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Iterative Process Planning</a:t>
            </a:r>
            <a:endParaRPr lang="en-US" dirty="0"/>
          </a:p>
        </p:txBody>
      </p:sp>
      <p:sp>
        <p:nvSpPr>
          <p:cNvPr id="3" name="Content Placeholder 2"/>
          <p:cNvSpPr>
            <a:spLocks noGrp="1"/>
          </p:cNvSpPr>
          <p:nvPr>
            <p:ph idx="1"/>
          </p:nvPr>
        </p:nvSpPr>
        <p:spPr>
          <a:xfrm>
            <a:off x="457200" y="1219200"/>
            <a:ext cx="8458200" cy="5410200"/>
          </a:xfrm>
        </p:spPr>
        <p:txBody>
          <a:bodyPr>
            <a:normAutofit fontScale="47500" lnSpcReduction="20000"/>
          </a:bodyPr>
          <a:lstStyle/>
          <a:p>
            <a:pPr>
              <a:buNone/>
            </a:pPr>
            <a:r>
              <a:rPr lang="en-US" sz="4200" dirty="0" smtClean="0"/>
              <a:t>A WBS is simply a hierarchy of elements that decomposes the project  plan into </a:t>
            </a:r>
          </a:p>
          <a:p>
            <a:pPr>
              <a:buNone/>
            </a:pPr>
            <a:r>
              <a:rPr lang="en-US" sz="4200" dirty="0" smtClean="0"/>
              <a:t>the discrete work tasks.  A WBS provides the following  information structure:</a:t>
            </a:r>
          </a:p>
          <a:p>
            <a:pPr>
              <a:buNone/>
            </a:pPr>
            <a:endParaRPr lang="en-US" sz="4200" dirty="0" smtClean="0"/>
          </a:p>
          <a:p>
            <a:pPr>
              <a:buFont typeface="Wingdings" pitchFamily="2" charset="2"/>
              <a:buChar char="q"/>
            </a:pPr>
            <a:r>
              <a:rPr lang="en-US" sz="4200" dirty="0" smtClean="0"/>
              <a:t>A delineation of all significant work</a:t>
            </a:r>
          </a:p>
          <a:p>
            <a:pPr>
              <a:buFont typeface="Wingdings" pitchFamily="2" charset="2"/>
              <a:buChar char="q"/>
            </a:pPr>
            <a:endParaRPr lang="en-US" sz="4200" dirty="0" smtClean="0"/>
          </a:p>
          <a:p>
            <a:pPr>
              <a:buFont typeface="Wingdings" pitchFamily="2" charset="2"/>
              <a:buChar char="q"/>
            </a:pPr>
            <a:r>
              <a:rPr lang="en-US" sz="4200" dirty="0" smtClean="0"/>
              <a:t>A clear task decomposition for assignment of responsibilities</a:t>
            </a:r>
            <a:br>
              <a:rPr lang="en-US" sz="4200" dirty="0" smtClean="0"/>
            </a:br>
            <a:endParaRPr lang="en-US" sz="4200" dirty="0" smtClean="0"/>
          </a:p>
          <a:p>
            <a:pPr>
              <a:buFont typeface="Wingdings" pitchFamily="2" charset="2"/>
              <a:buChar char="q"/>
            </a:pPr>
            <a:r>
              <a:rPr lang="en-US" sz="4200" dirty="0" smtClean="0"/>
              <a:t>A framework for scheduling, budgeting, and expenditure tracking</a:t>
            </a:r>
          </a:p>
          <a:p>
            <a:pPr>
              <a:buNone/>
            </a:pPr>
            <a:r>
              <a:rPr lang="en-US" sz="4200" dirty="0" smtClean="0"/>
              <a:t/>
            </a:r>
            <a:br>
              <a:rPr lang="en-US" sz="4200" dirty="0" smtClean="0"/>
            </a:br>
            <a:endParaRPr lang="en-US" sz="4200" dirty="0" smtClean="0"/>
          </a:p>
          <a:p>
            <a:pPr>
              <a:buNone/>
            </a:pPr>
            <a:r>
              <a:rPr lang="en-US" sz="4200" dirty="0" smtClean="0"/>
              <a:t>Many parameters can drive the decomposition of work into discrete tasks: </a:t>
            </a:r>
          </a:p>
          <a:p>
            <a:pPr>
              <a:buNone/>
            </a:pPr>
            <a:r>
              <a:rPr lang="en-US" sz="4200" dirty="0" smtClean="0"/>
              <a:t>product subsystems,  Components, functions, organizational units, life-cycle </a:t>
            </a:r>
          </a:p>
          <a:p>
            <a:pPr>
              <a:buNone/>
            </a:pPr>
            <a:r>
              <a:rPr lang="en-US" sz="4200" dirty="0" smtClean="0"/>
              <a:t>phases, even geographies. Most systems have a  first-level decomposition by </a:t>
            </a:r>
          </a:p>
          <a:p>
            <a:pPr>
              <a:buNone/>
            </a:pPr>
            <a:r>
              <a:rPr lang="en-US" sz="4200" dirty="0" smtClean="0"/>
              <a:t>subsystem. Subsystems are then decomposed into their components, one  of </a:t>
            </a:r>
          </a:p>
          <a:p>
            <a:pPr>
              <a:buNone/>
            </a:pPr>
            <a:r>
              <a:rPr lang="en-US" sz="4200" dirty="0" smtClean="0"/>
              <a:t>which is typically the software. </a:t>
            </a: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Iterative Process Planning</a:t>
            </a:r>
            <a:endParaRPr lang="en-US" dirty="0"/>
          </a:p>
        </p:txBody>
      </p:sp>
      <p:sp>
        <p:nvSpPr>
          <p:cNvPr id="3" name="Content Placeholder 2"/>
          <p:cNvSpPr>
            <a:spLocks noGrp="1"/>
          </p:cNvSpPr>
          <p:nvPr>
            <p:ph idx="1"/>
          </p:nvPr>
        </p:nvSpPr>
        <p:spPr>
          <a:xfrm>
            <a:off x="457200" y="1219200"/>
            <a:ext cx="8458200" cy="5410200"/>
          </a:xfrm>
        </p:spPr>
        <p:txBody>
          <a:bodyPr>
            <a:normAutofit fontScale="92500" lnSpcReduction="10000"/>
          </a:bodyPr>
          <a:lstStyle/>
          <a:p>
            <a:pPr>
              <a:buNone/>
            </a:pPr>
            <a:endParaRPr lang="en-US" sz="2400" b="1" dirty="0" smtClean="0"/>
          </a:p>
          <a:p>
            <a:pPr>
              <a:buNone/>
            </a:pPr>
            <a:r>
              <a:rPr lang="en-US" sz="2400" b="1" dirty="0" smtClean="0"/>
              <a:t>CONVENTIONAL WBS ISSUES</a:t>
            </a:r>
            <a:br>
              <a:rPr lang="en-US" sz="2400" b="1" dirty="0" smtClean="0"/>
            </a:br>
            <a:endParaRPr lang="en-US" sz="2400" b="1" dirty="0" smtClean="0"/>
          </a:p>
          <a:p>
            <a:pPr>
              <a:buNone/>
            </a:pPr>
            <a:r>
              <a:rPr lang="en-US" sz="2400" dirty="0" smtClean="0"/>
              <a:t>Conventional work breakdown structures frequently suffer from </a:t>
            </a:r>
          </a:p>
          <a:p>
            <a:pPr>
              <a:buNone/>
            </a:pPr>
            <a:r>
              <a:rPr lang="en-US" sz="2400" dirty="0" smtClean="0"/>
              <a:t>three fundamental flaws.</a:t>
            </a:r>
          </a:p>
          <a:p>
            <a:pPr>
              <a:buNone/>
            </a:pPr>
            <a:endParaRPr lang="en-US" sz="2400" dirty="0" smtClean="0"/>
          </a:p>
          <a:p>
            <a:pPr marL="457200" indent="-457200">
              <a:buFont typeface="+mj-lt"/>
              <a:buAutoNum type="arabicParenR"/>
            </a:pPr>
            <a:r>
              <a:rPr lang="en-US" sz="2400" dirty="0" smtClean="0"/>
              <a:t>They are prematurely structured around the product design.</a:t>
            </a:r>
          </a:p>
          <a:p>
            <a:pPr marL="457200" indent="-457200">
              <a:buFont typeface="+mj-lt"/>
              <a:buAutoNum type="arabicParenR"/>
            </a:pPr>
            <a:r>
              <a:rPr lang="en-US" sz="2400" dirty="0" smtClean="0"/>
              <a:t>They are prematurely decomposed, planned, and budgeted in either too much or too little detail.</a:t>
            </a:r>
          </a:p>
          <a:p>
            <a:pPr marL="457200" indent="-457200">
              <a:buFont typeface="+mj-lt"/>
              <a:buAutoNum type="arabicParenR"/>
            </a:pPr>
            <a:r>
              <a:rPr lang="en-US" sz="2400" dirty="0" smtClean="0"/>
              <a:t> They are project-specific, and cross-project comparisons are usually difficult or impossible. </a:t>
            </a:r>
            <a:br>
              <a:rPr lang="en-US" sz="2400"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Iterative Process Planning</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752600" y="1219200"/>
            <a:ext cx="4724400" cy="5410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Iterative Process Planning</a:t>
            </a:r>
            <a:endParaRPr lang="en-US" dirty="0"/>
          </a:p>
        </p:txBody>
      </p:sp>
      <p:sp>
        <p:nvSpPr>
          <p:cNvPr id="3" name="Content Placeholder 2"/>
          <p:cNvSpPr>
            <a:spLocks noGrp="1"/>
          </p:cNvSpPr>
          <p:nvPr>
            <p:ph idx="1"/>
          </p:nvPr>
        </p:nvSpPr>
        <p:spPr>
          <a:xfrm>
            <a:off x="457200" y="1219200"/>
            <a:ext cx="8458200" cy="5486400"/>
          </a:xfrm>
        </p:spPr>
        <p:txBody>
          <a:bodyPr>
            <a:normAutofit fontScale="55000" lnSpcReduction="20000"/>
          </a:bodyPr>
          <a:lstStyle/>
          <a:p>
            <a:pPr>
              <a:buNone/>
            </a:pPr>
            <a:r>
              <a:rPr lang="en-US" sz="4400" b="1" dirty="0" smtClean="0"/>
              <a:t>EVOLUTIONARY WORK BREAKDOWN STRUCTURES</a:t>
            </a:r>
            <a:r>
              <a:rPr lang="en-US" sz="4400" dirty="0" smtClean="0"/>
              <a:t> </a:t>
            </a:r>
            <a:r>
              <a:rPr lang="en-US" sz="1600" dirty="0" smtClean="0"/>
              <a:t/>
            </a:r>
            <a:br>
              <a:rPr lang="en-US" sz="1600" dirty="0" smtClean="0"/>
            </a:br>
            <a:endParaRPr lang="en-US" sz="2900" dirty="0" smtClean="0"/>
          </a:p>
          <a:p>
            <a:pPr>
              <a:buNone/>
            </a:pPr>
            <a:r>
              <a:rPr lang="en-US" sz="3300" dirty="0" smtClean="0"/>
              <a:t>An evolutionary WBS should organize the planning elements around the process framework rather than the product framework. The basic recommendation for the WBS is to organize the hierarchy as follows:</a:t>
            </a:r>
          </a:p>
          <a:p>
            <a:pPr>
              <a:buNone/>
            </a:pPr>
            <a:endParaRPr lang="en-US" sz="3300" dirty="0" smtClean="0"/>
          </a:p>
          <a:p>
            <a:pPr>
              <a:buFont typeface="Wingdings" pitchFamily="2" charset="2"/>
              <a:buChar char="ü"/>
            </a:pPr>
            <a:r>
              <a:rPr lang="en-US" sz="3300" dirty="0" smtClean="0"/>
              <a:t> First-level WBS elements are the workflows (management, environment, requirements, design, implementation, assessment, and deployment).</a:t>
            </a:r>
          </a:p>
          <a:p>
            <a:pPr>
              <a:buFont typeface="Wingdings" pitchFamily="2" charset="2"/>
              <a:buChar char="ü"/>
            </a:pPr>
            <a:r>
              <a:rPr lang="en-US" sz="3300" dirty="0" smtClean="0"/>
              <a:t>Second-level elements are defined for each phase of the life cycle (inception, elaboration, construction, and transition).</a:t>
            </a:r>
          </a:p>
          <a:p>
            <a:pPr>
              <a:buFont typeface="Wingdings" pitchFamily="2" charset="2"/>
              <a:buChar char="ü"/>
            </a:pPr>
            <a:r>
              <a:rPr lang="en-US" sz="3300" dirty="0" smtClean="0"/>
              <a:t>Third-level elements are defined for the focus of activities that produce the artifacts of each phase.</a:t>
            </a:r>
          </a:p>
          <a:p>
            <a:pPr>
              <a:buNone/>
            </a:pPr>
            <a:r>
              <a:rPr lang="en-US" sz="3300" dirty="0" smtClean="0"/>
              <a:t/>
            </a:r>
            <a:br>
              <a:rPr lang="en-US" sz="3300" dirty="0" smtClean="0"/>
            </a:br>
            <a:r>
              <a:rPr lang="en-US" sz="3300" dirty="0" smtClean="0"/>
              <a:t>A default WBS consistent with the process framework (phases, workflows, and artifacts). This recommended structure provides one example of how the elements of the process framework can be integrated into a plan. It provides a framework for estimating the costs and schedules of each element, allocating them across a project organization, and tracking expenditures. </a:t>
            </a:r>
            <a:br>
              <a:rPr lang="en-US" sz="3300" dirty="0" smtClean="0"/>
            </a:br>
            <a:r>
              <a:rPr lang="en-US" sz="2400" dirty="0" smtClean="0"/>
              <a:t/>
            </a:r>
            <a:br>
              <a:rPr lang="en-US" sz="2400"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Iterative Process Planning</a:t>
            </a:r>
            <a:endParaRPr lang="en-US" dirty="0"/>
          </a:p>
        </p:txBody>
      </p:sp>
      <p:sp>
        <p:nvSpPr>
          <p:cNvPr id="3" name="Content Placeholder 2"/>
          <p:cNvSpPr>
            <a:spLocks noGrp="1"/>
          </p:cNvSpPr>
          <p:nvPr>
            <p:ph idx="1"/>
          </p:nvPr>
        </p:nvSpPr>
        <p:spPr>
          <a:xfrm>
            <a:off x="457200" y="1066800"/>
            <a:ext cx="8458200" cy="5638800"/>
          </a:xfrm>
        </p:spPr>
        <p:txBody>
          <a:bodyPr>
            <a:normAutofit fontScale="55000" lnSpcReduction="20000"/>
          </a:bodyPr>
          <a:lstStyle/>
          <a:p>
            <a:pPr>
              <a:buNone/>
            </a:pPr>
            <a:r>
              <a:rPr lang="en-US" sz="3800" b="1" dirty="0" smtClean="0"/>
              <a:t>EVOLUTIONARY WORK BREAKDOWN STRUCTURES</a:t>
            </a:r>
            <a:r>
              <a:rPr lang="en-US" sz="3800" dirty="0" smtClean="0"/>
              <a:t> </a:t>
            </a:r>
            <a:r>
              <a:rPr lang="en-US" sz="1600" dirty="0" smtClean="0"/>
              <a:t/>
            </a:r>
            <a:br>
              <a:rPr lang="en-US" sz="1600" dirty="0" smtClean="0"/>
            </a:br>
            <a:endParaRPr lang="en-US" sz="2900" dirty="0" smtClean="0"/>
          </a:p>
          <a:p>
            <a:pPr>
              <a:buNone/>
            </a:pPr>
            <a:r>
              <a:rPr lang="en-US" dirty="0" smtClean="0"/>
              <a:t>The structure shown is intended to be merely a starting point. It needs to be tailored to the specifics of a project in many ways.</a:t>
            </a:r>
          </a:p>
          <a:p>
            <a:pPr>
              <a:buFont typeface="Wingdings" pitchFamily="2" charset="2"/>
              <a:buChar char="ü"/>
            </a:pPr>
            <a:r>
              <a:rPr lang="en-US" b="1" dirty="0" smtClean="0"/>
              <a:t>Scale. </a:t>
            </a:r>
            <a:r>
              <a:rPr lang="en-US" dirty="0" smtClean="0"/>
              <a:t>Larger projects will have more levels and substructures.</a:t>
            </a:r>
          </a:p>
          <a:p>
            <a:pPr>
              <a:buFont typeface="Wingdings" pitchFamily="2" charset="2"/>
              <a:buChar char="ü"/>
            </a:pPr>
            <a:r>
              <a:rPr lang="en-US" b="1" dirty="0" smtClean="0"/>
              <a:t>Organizational structure</a:t>
            </a:r>
            <a:r>
              <a:rPr lang="en-US" dirty="0" smtClean="0"/>
              <a:t>. Projects that include subcontractors or span multiple organizational entities may introduce constraints that necessitate different WBS allocations.</a:t>
            </a:r>
          </a:p>
          <a:p>
            <a:pPr>
              <a:buFont typeface="Wingdings" pitchFamily="2" charset="2"/>
              <a:buChar char="ü"/>
            </a:pPr>
            <a:r>
              <a:rPr lang="en-US" b="1" dirty="0" smtClean="0"/>
              <a:t>Degree of custom development</a:t>
            </a:r>
            <a:r>
              <a:rPr lang="en-US" dirty="0" smtClean="0"/>
              <a:t>. Depending on the character of the project, there can be very different emphases in the requirements, design, and implementation workflows.</a:t>
            </a:r>
          </a:p>
          <a:p>
            <a:pPr>
              <a:buFont typeface="Wingdings" pitchFamily="2" charset="2"/>
              <a:buChar char="ü"/>
            </a:pPr>
            <a:r>
              <a:rPr lang="en-US" b="1" dirty="0" smtClean="0"/>
              <a:t>Business context</a:t>
            </a:r>
            <a:r>
              <a:rPr lang="en-US" dirty="0" smtClean="0"/>
              <a:t>. Projects developing commercial products for delivery to a broad customer base may require much more elaborate substructures for the deployment element.</a:t>
            </a:r>
          </a:p>
          <a:p>
            <a:pPr>
              <a:buFont typeface="Wingdings" pitchFamily="2" charset="2"/>
              <a:buChar char="ü"/>
            </a:pPr>
            <a:r>
              <a:rPr lang="en-US" b="1" dirty="0" smtClean="0"/>
              <a:t>Precedent experience. </a:t>
            </a:r>
            <a:r>
              <a:rPr lang="en-US" dirty="0" smtClean="0"/>
              <a:t>Very few projects start with a clean slate. Most of them are developed as new generations of a legacy system (with a mature WBS) or in the context of existing organizational standards (with preordained WBS expectations). </a:t>
            </a:r>
            <a:r>
              <a:rPr lang="en-US" sz="2900" dirty="0" smtClean="0"/>
              <a:t/>
            </a:r>
            <a:br>
              <a:rPr lang="en-US" sz="2900" dirty="0" smtClean="0"/>
            </a:br>
            <a:r>
              <a:rPr lang="en-US" sz="3300" dirty="0" smtClean="0"/>
              <a:t/>
            </a:r>
            <a:br>
              <a:rPr lang="en-US" sz="3300" dirty="0" smtClean="0"/>
            </a:br>
            <a:r>
              <a:rPr lang="en-US" sz="2400" dirty="0" smtClean="0"/>
              <a:t/>
            </a:r>
            <a:br>
              <a:rPr lang="en-US" sz="2400"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Iterative Process Planning</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86000" y="1066800"/>
            <a:ext cx="4952999" cy="5638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Iterative Process Planning</a:t>
            </a: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1905000" y="1045034"/>
            <a:ext cx="4953000" cy="558436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781</Words>
  <Application>Microsoft Office PowerPoint</Application>
  <PresentationFormat>On-screen Show (4:3)</PresentationFormat>
  <Paragraphs>115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Unit 3 – Part 2</vt:lpstr>
      <vt:lpstr>Iterative Process Planning</vt:lpstr>
      <vt:lpstr>Iterative Process Planning</vt:lpstr>
      <vt:lpstr>Iterative Process Planning</vt:lpstr>
      <vt:lpstr>Iterative Process Planning</vt:lpstr>
      <vt:lpstr>Iterative Process Planning</vt:lpstr>
      <vt:lpstr>Iterative Process Planning</vt:lpstr>
      <vt:lpstr>Iterative Process Planning</vt:lpstr>
      <vt:lpstr>Iterative Process Planning</vt:lpstr>
      <vt:lpstr>Iterative Process Planning</vt:lpstr>
      <vt:lpstr> PLANNING GUIDELINES  </vt:lpstr>
      <vt:lpstr> PLANNING GUIDELINES  </vt:lpstr>
      <vt:lpstr>  THE COST AND SCHEDULE ESTIMATING PROCESS   </vt:lpstr>
      <vt:lpstr>  THE COST AND SCHEDULE ESTIMATING PROCESS   </vt:lpstr>
      <vt:lpstr>  THE COST AND SCHEDULE ESTIMATING PROCESS   </vt:lpstr>
      <vt:lpstr>  THE COST AND SCHEDULE ESTIMATING PROCESS   </vt:lpstr>
      <vt:lpstr> THE ITERATION PLANNING PROCESS  </vt:lpstr>
      <vt:lpstr> THE ITERATION PLANNING PROCESS  </vt:lpstr>
      <vt:lpstr> THE ITERATION PLANNING PROCESS  </vt:lpstr>
      <vt:lpstr> PRAGMATIC PLANNING  </vt:lpstr>
      <vt:lpstr> PRAGMATIC PLANNING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 Part 2</dc:title>
  <dc:creator>cristin</dc:creator>
  <cp:lastModifiedBy>cristin</cp:lastModifiedBy>
  <cp:revision>33</cp:revision>
  <dcterms:created xsi:type="dcterms:W3CDTF">2020-10-25T17:23:47Z</dcterms:created>
  <dcterms:modified xsi:type="dcterms:W3CDTF">2020-11-11T04:33:00Z</dcterms:modified>
</cp:coreProperties>
</file>