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9"/>
  </p:notesMasterIdLst>
  <p:sldIdLst>
    <p:sldId id="279" r:id="rId2"/>
    <p:sldId id="259" r:id="rId3"/>
    <p:sldId id="281" r:id="rId4"/>
    <p:sldId id="261" r:id="rId5"/>
    <p:sldId id="263" r:id="rId6"/>
    <p:sldId id="282" r:id="rId7"/>
    <p:sldId id="283" r:id="rId8"/>
    <p:sldId id="284" r:id="rId9"/>
    <p:sldId id="262" r:id="rId10"/>
    <p:sldId id="266" r:id="rId11"/>
    <p:sldId id="267" r:id="rId12"/>
    <p:sldId id="265" r:id="rId13"/>
    <p:sldId id="270" r:id="rId14"/>
    <p:sldId id="275" r:id="rId15"/>
    <p:sldId id="274" r:id="rId16"/>
    <p:sldId id="285" r:id="rId17"/>
    <p:sldId id="269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0" autoAdjust="0"/>
    <p:restoredTop sz="79535" autoAdjust="0"/>
  </p:normalViewPr>
  <p:slideViewPr>
    <p:cSldViewPr snapToGrid="0">
      <p:cViewPr varScale="1">
        <p:scale>
          <a:sx n="91" d="100"/>
          <a:sy n="91" d="100"/>
        </p:scale>
        <p:origin x="13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D7FF9F-7984-415D-BFFD-5821873D587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8100B1-4E61-419C-B162-147D5D7E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5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28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Oracle Support Link,</a:t>
            </a:r>
            <a:r>
              <a:rPr lang="en-US" baseline="0" dirty="0" smtClean="0"/>
              <a:t> IDAT, attachment, d4 report generator (too  much logs better use IDAT </a:t>
            </a:r>
            <a:r>
              <a:rPr lang="en-US" baseline="0" dirty="0" err="1" smtClean="0"/>
              <a:t>orSL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10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to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64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Andre</a:t>
            </a:r>
            <a:r>
              <a:rPr lang="en-US" baseline="0" dirty="0" smtClean="0"/>
              <a:t>w and Aaron to show me the FC (Remote Diagnostics?)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54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3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 access to Service </a:t>
            </a:r>
            <a:r>
              <a:rPr lang="en-US" baseline="0" dirty="0" err="1" smtClean="0"/>
              <a:t>Rapido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14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for</a:t>
            </a:r>
            <a:r>
              <a:rPr lang="en-US" baseline="0" dirty="0" smtClean="0"/>
              <a:t> day, week and month; Y for miles and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36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for</a:t>
            </a:r>
            <a:r>
              <a:rPr lang="en-US" baseline="0" dirty="0" smtClean="0"/>
              <a:t> day, week and month; Y for miles and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Machining </a:t>
            </a:r>
            <a:r>
              <a:rPr lang="en-US" baseline="0" dirty="0" smtClean="0"/>
              <a:t>Assembly (Sam’s Request)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Head Machining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Block Machining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4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Andrew or Aaron the following:</a:t>
            </a:r>
          </a:p>
          <a:p>
            <a:pPr marL="228600" indent="-228600">
              <a:buAutoNum type="arabicPeriod"/>
            </a:pPr>
            <a:r>
              <a:rPr lang="en-US" dirty="0" smtClean="0"/>
              <a:t>Transmission Configuration:</a:t>
            </a:r>
            <a:r>
              <a:rPr lang="en-US" baseline="0" dirty="0" smtClean="0"/>
              <a:t> FLR ADV AUTOMATED FAO-16810S-EP3 10SPD       W/ HSA  *USE W/ MX ENGINES 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Software Engine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After Treatment Software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Confirm with Andrew or Aaron if he wants the Excel file generated in IDAT instead of seeing the</a:t>
            </a:r>
            <a:r>
              <a:rPr lang="en-US" baseline="0" dirty="0" smtClean="0"/>
              <a:t> information above</a:t>
            </a:r>
          </a:p>
          <a:p>
            <a:r>
              <a:rPr lang="en-US" baseline="0" dirty="0" smtClean="0"/>
              <a:t>Can I add the campaign in the claim info or should I put it as a link? In what system do you see the campaign status?</a:t>
            </a:r>
            <a:endParaRPr lang="en-US" dirty="0" smtClean="0"/>
          </a:p>
          <a:p>
            <a:r>
              <a:rPr lang="en-US" dirty="0" smtClean="0"/>
              <a:t>When there is  campaign, put</a:t>
            </a:r>
            <a:r>
              <a:rPr lang="en-US" baseline="0" dirty="0" smtClean="0"/>
              <a:t> the label Campaign claim. Found the number in the dealer </a:t>
            </a:r>
            <a:r>
              <a:rPr lang="en-US" baseline="0" dirty="0" smtClean="0"/>
              <a:t>story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Have a filter for Engine only (Claim Type = ‘MX STD WTY’)</a:t>
            </a:r>
          </a:p>
          <a:p>
            <a:r>
              <a:rPr lang="en-US" dirty="0" smtClean="0"/>
              <a:t>Link for the bulletin: https://eportal.paccar.com/dealer/uskw/en/service/enginebulletins/enginefieldservice/Pages/E241.aspx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1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30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7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Dealer Warranty Claims Attachment Viewer application (Not for Engine</a:t>
            </a:r>
            <a:r>
              <a:rPr lang="en-US" baseline="0" dirty="0" smtClean="0"/>
              <a:t> Inspection – Current Product)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100B1-4E61-419C-B162-147D5D7E5C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Mapping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Chassis ID: 222666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4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Attachments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79" y="2872265"/>
            <a:ext cx="7642326" cy="1853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739" y="3021631"/>
            <a:ext cx="1230295" cy="18229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60412" y="4338761"/>
            <a:ext cx="1753118" cy="2332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769" y="3408284"/>
            <a:ext cx="371475" cy="349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1769" y="5242934"/>
            <a:ext cx="371475" cy="3495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13124" y="5242934"/>
            <a:ext cx="767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to the Dealer Warranty Claims Attachment Viewer application?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2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Davie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Davie Logs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87" y="2879732"/>
            <a:ext cx="4822193" cy="1799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739" y="2854572"/>
            <a:ext cx="1230295" cy="18229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70569" y="4383583"/>
            <a:ext cx="1743635" cy="2153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346" y="3430120"/>
            <a:ext cx="371475" cy="349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8610" y="5283750"/>
            <a:ext cx="321558" cy="3495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19964" y="5283750"/>
            <a:ext cx="66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to the Davie log application?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 Claims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Summary of Claims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42" y="2983465"/>
            <a:ext cx="1608303" cy="1118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6777" y="3219678"/>
            <a:ext cx="517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all the fields as the Excel file generated in IDAT application (Warranty Tab) ~ 65 fields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844" y="2983465"/>
            <a:ext cx="1505344" cy="105220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375794" y="3820357"/>
            <a:ext cx="1743635" cy="2153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19593" y="3758353"/>
            <a:ext cx="1743635" cy="2153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list of Fault codes if they are in the same X and Y axis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Display the P code in the Fault Code event if there is one for the X and Y axis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873624" y="2949388"/>
            <a:ext cx="1281952" cy="851647"/>
            <a:chOff x="1873624" y="2949388"/>
            <a:chExt cx="1281952" cy="851647"/>
          </a:xfrm>
        </p:grpSpPr>
        <p:sp>
          <p:nvSpPr>
            <p:cNvPr id="4" name="Rectangle 3"/>
            <p:cNvSpPr/>
            <p:nvPr/>
          </p:nvSpPr>
          <p:spPr>
            <a:xfrm>
              <a:off x="1873624" y="2949388"/>
              <a:ext cx="1281952" cy="851647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19675" y="323671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</a:t>
              </a:r>
              <a:endParaRPr lang="en-US" sz="1200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089" y="2490977"/>
            <a:ext cx="5818963" cy="217187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45341" y="5388016"/>
            <a:ext cx="1281952" cy="851647"/>
            <a:chOff x="1945341" y="5388016"/>
            <a:chExt cx="1281952" cy="851647"/>
          </a:xfrm>
        </p:grpSpPr>
        <p:sp>
          <p:nvSpPr>
            <p:cNvPr id="7" name="Rectangle 6"/>
            <p:cNvSpPr/>
            <p:nvPr/>
          </p:nvSpPr>
          <p:spPr>
            <a:xfrm>
              <a:off x="1945341" y="5388016"/>
              <a:ext cx="1281952" cy="851647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26896" y="5675339"/>
              <a:ext cx="91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FC: P0087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1642782" y="3298398"/>
            <a:ext cx="1743635" cy="2153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6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Campaign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7020" y="2986799"/>
            <a:ext cx="2616157" cy="960947"/>
            <a:chOff x="6097020" y="2986799"/>
            <a:chExt cx="2616157" cy="960947"/>
          </a:xfrm>
        </p:grpSpPr>
        <p:sp>
          <p:nvSpPr>
            <p:cNvPr id="6" name="Rectangular Callout 5"/>
            <p:cNvSpPr/>
            <p:nvPr/>
          </p:nvSpPr>
          <p:spPr>
            <a:xfrm>
              <a:off x="6097020" y="2986799"/>
              <a:ext cx="2616157" cy="960947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29640" y="3142939"/>
              <a:ext cx="2290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Campaign Code:</a:t>
              </a:r>
            </a:p>
            <a:p>
              <a:r>
                <a:rPr lang="en-US" sz="1400" dirty="0" smtClean="0"/>
                <a:t>Status:</a:t>
              </a:r>
              <a:endParaRPr lang="en-US" sz="14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658" y="3065930"/>
            <a:ext cx="1203350" cy="881816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2882987" y="1093076"/>
            <a:ext cx="5486400" cy="42777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 interval events will be plot according to the maintenance schedule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42754"/>
            <a:ext cx="9125996" cy="40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1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chassis can have multiple engines</a:t>
            </a:r>
          </a:p>
          <a:p>
            <a:r>
              <a:rPr lang="en-US" dirty="0" smtClean="0"/>
              <a:t>When the miles for the claim is 99 or 1 or 1000, the claim needs to </a:t>
            </a:r>
            <a:r>
              <a:rPr lang="en-US" smtClean="0"/>
              <a:t>be reviewed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7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the timeline chart</a:t>
            </a:r>
          </a:p>
          <a:p>
            <a:r>
              <a:rPr lang="en-US" dirty="0" smtClean="0"/>
              <a:t>Export timeline data in different formats</a:t>
            </a:r>
          </a:p>
          <a:p>
            <a:pPr lvl="1"/>
            <a:r>
              <a:rPr lang="en-US" dirty="0" smtClean="0"/>
              <a:t>Export to PDF file</a:t>
            </a:r>
          </a:p>
          <a:p>
            <a:pPr lvl="1"/>
            <a:r>
              <a:rPr lang="en-US" dirty="0"/>
              <a:t>Export </a:t>
            </a:r>
            <a:r>
              <a:rPr lang="en-US" dirty="0" smtClean="0"/>
              <a:t>to Excel File</a:t>
            </a:r>
            <a:endParaRPr lang="en-US" dirty="0"/>
          </a:p>
          <a:p>
            <a:r>
              <a:rPr lang="en-US" dirty="0"/>
              <a:t>Export Summary of Claims in Excel File </a:t>
            </a:r>
            <a:endParaRPr lang="en-US" dirty="0" smtClean="0"/>
          </a:p>
          <a:p>
            <a:r>
              <a:rPr lang="en-US" dirty="0" smtClean="0"/>
              <a:t>Configure the X and Y axis in the timeline chart</a:t>
            </a:r>
          </a:p>
        </p:txBody>
      </p:sp>
    </p:spTree>
    <p:extLst>
      <p:ext uri="{BB962C8B-B14F-4D97-AF65-F5344CB8AC3E}">
        <p14:creationId xmlns:p14="http://schemas.microsoft.com/office/powerpoint/2010/main" val="14788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a single chassis ID or engine serial number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48753" y="2742694"/>
            <a:ext cx="6463553" cy="950765"/>
            <a:chOff x="2348753" y="2742694"/>
            <a:chExt cx="6463553" cy="950765"/>
          </a:xfrm>
        </p:grpSpPr>
        <p:sp>
          <p:nvSpPr>
            <p:cNvPr id="9" name="Action Button: Custom 8">
              <a:hlinkClick r:id="" action="ppaction://hlinkshowjump?jump=nextslide" highlightClick="1"/>
            </p:cNvPr>
            <p:cNvSpPr/>
            <p:nvPr/>
          </p:nvSpPr>
          <p:spPr>
            <a:xfrm>
              <a:off x="7567973" y="3077091"/>
              <a:ext cx="995082" cy="286871"/>
            </a:xfrm>
            <a:prstGeom prst="actionButtonBlan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48753" y="2742694"/>
              <a:ext cx="6463553" cy="9507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62269" y="3077091"/>
              <a:ext cx="1335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Chassis ID: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89911" y="3139949"/>
              <a:ext cx="1308847" cy="21414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75161" y="3077091"/>
              <a:ext cx="927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ESN: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02802" y="3139949"/>
              <a:ext cx="1308847" cy="21414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98501" y="3051191"/>
              <a:ext cx="341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or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58804" y="3108519"/>
              <a:ext cx="1334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KJ222666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2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03" y="2797796"/>
            <a:ext cx="1431329" cy="1711141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Set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03/06/2018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Hours: ?</a:t>
            </a:r>
          </a:p>
          <a:p>
            <a:pPr algn="ctr"/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CEP Data</a:t>
            </a:r>
          </a:p>
          <a:p>
            <a:pPr algn="ctr"/>
            <a:r>
              <a:rPr lang="en-US" sz="1200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Machining</a:t>
            </a:r>
          </a:p>
          <a:p>
            <a:pPr algn="ctr"/>
            <a:r>
              <a:rPr lang="en-US" sz="1200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Machining</a:t>
            </a:r>
            <a:endParaRPr lang="en-US" sz="1200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31035" y="2062291"/>
            <a:ext cx="8655959" cy="3592275"/>
            <a:chOff x="2431035" y="2062291"/>
            <a:chExt cx="8655959" cy="3592275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431035" y="2062291"/>
              <a:ext cx="8655959" cy="3592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2920089" y="4276426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HP Rating: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430HP /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torque (like 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webecat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920089" y="4600323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Truck Model: </a:t>
              </a:r>
              <a:r>
                <a:rPr lang="en-US" altLang="en-US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T680 Series Conventional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920089" y="4924220"/>
              <a:ext cx="753172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Current Software Level:</a:t>
              </a:r>
              <a:r>
                <a:rPr kumimoji="0" lang="en-US" altLang="en-US" sz="2000" b="0" i="0" u="none" strike="noStrike" cap="none" normalizeH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 </a:t>
              </a:r>
              <a:r>
                <a:rPr lang="en-US" altLang="en-US" sz="2000" dirty="0" smtClean="0">
                  <a:latin typeface="Calibri" panose="020F0502020204030204" pitchFamily="34" charset="0"/>
                </a:rPr>
                <a:t>PC4__1463P181C (Remote Diagnostics)</a:t>
              </a:r>
              <a:endParaRPr kumimoji="0" lang="en-US" altLang="en-US" sz="2000" b="0" i="0" u="none" strike="noStrike" cap="none" normalizeH="0" dirty="0" smtClean="0">
                <a:ln>
                  <a:noFill/>
                </a:ln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baseline="0" dirty="0" smtClean="0">
                  <a:latin typeface="Calibri" panose="020F0502020204030204" pitchFamily="34" charset="0"/>
                </a:rPr>
                <a:t>Last Software Level: ?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920089" y="2381451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Chassis ID: KJ222666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920089" y="2693092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ESN</a:t>
              </a:r>
              <a:r>
                <a:rPr lang="en-US" altLang="en-US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: </a:t>
              </a:r>
              <a:r>
                <a:rPr lang="en-US" altLang="en-US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X006250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920089" y="2989237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Engine</a:t>
              </a:r>
              <a:r>
                <a:rPr kumimoji="0" lang="en-US" altLang="en-US" sz="2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Family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: </a:t>
              </a:r>
              <a:r>
                <a:rPr lang="en-US" altLang="en-US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JPCRH10.8M01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920089" y="3323027"/>
              <a:ext cx="7531726" cy="315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Model Year: 2018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920089" y="3656817"/>
              <a:ext cx="753172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Breakdown of engine configuration</a:t>
              </a:r>
              <a:r>
                <a:rPr lang="en-US" altLang="en-US" sz="2000" dirty="0">
                  <a:latin typeface="Calibri" panose="020F0502020204030204" pitchFamily="34" charset="0"/>
                </a:rPr>
                <a:t>: </a:t>
              </a:r>
              <a:r>
                <a:rPr lang="en-US" altLang="en-US" sz="2000" dirty="0" smtClean="0">
                  <a:latin typeface="Calibri" panose="020F0502020204030204" pitchFamily="34" charset="0"/>
                </a:rPr>
                <a:t>E40FF1E7C960574400</a:t>
              </a:r>
            </a:p>
            <a:p>
              <a:pPr defTabSz="914400"/>
              <a:r>
                <a:rPr lang="en-US" altLang="en-US" sz="2000" dirty="0">
                  <a:latin typeface="Calibri" panose="020F0502020204030204" pitchFamily="34" charset="0"/>
                </a:rPr>
                <a:t>MX-11 430 430@1600 1650@900                  2017 W/ENG </a:t>
              </a:r>
              <a:r>
                <a:rPr lang="en-US" altLang="en-US" sz="2000" dirty="0" smtClean="0">
                  <a:latin typeface="Calibri" panose="020F0502020204030204" pitchFamily="34" charset="0"/>
                </a:rPr>
                <a:t>BRK </a:t>
              </a:r>
              <a:endParaRPr lang="en-US" altLang="en-US" sz="20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9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75331" y="2742498"/>
            <a:ext cx="1646545" cy="133420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Chassis Build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03/16/2018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Hours: ?</a:t>
            </a:r>
          </a:p>
          <a:p>
            <a:pPr algn="ctr"/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 </a:t>
            </a:r>
            <a:r>
              <a:rPr lang="en-US" sz="1200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" name="Oval 5"/>
          <p:cNvSpPr/>
          <p:nvPr/>
        </p:nvSpPr>
        <p:spPr>
          <a:xfrm>
            <a:off x="1226785" y="3714960"/>
            <a:ext cx="1743635" cy="2153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4068763" y="2486025"/>
            <a:ext cx="628491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461657" y="2508250"/>
            <a:ext cx="7556863" cy="3079115"/>
          </a:xfrm>
          <a:prstGeom prst="rect">
            <a:avLst/>
          </a:pr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830869" y="2742497"/>
            <a:ext cx="6766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</a:rPr>
              <a:t>Chassis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ID: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KJ222666</a:t>
            </a:r>
            <a:endParaRPr lang="en-US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422900" y="2762250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830869" y="3029836"/>
            <a:ext cx="69494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Transmission Configuration: 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</a:rPr>
              <a:t>TRANS: EATON ADVANTAGE FAO16810SEP3          10 SPD,W/ HILL START AID, MX ENG ONLY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3830869" y="3592486"/>
            <a:ext cx="694944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Application: LINEHAUL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830869" y="3884586"/>
            <a:ext cx="69494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Mileage: 193883.88 km ? Current one from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Davie4 or RD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3830869" y="4464024"/>
            <a:ext cx="69494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After Treatment Software Level: </a:t>
            </a:r>
            <a:r>
              <a:rPr lang="en-US" altLang="en-US" sz="19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Remote Diagnostics? Ask Brent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830869" y="4751361"/>
            <a:ext cx="694944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Rear Axle Ratio: 0279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3836122" y="5019371"/>
            <a:ext cx="694944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Dealer Date: 06/14/2019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4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Info 04/08/2018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Claim Info</a:t>
            </a:r>
            <a:endParaRPr lang="en-US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4781550" y="1965326"/>
            <a:ext cx="52673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40629" y="2366963"/>
            <a:ext cx="6607627" cy="321403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144961" y="3536316"/>
            <a:ext cx="59039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 Replaced: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4149739" y="4065232"/>
            <a:ext cx="5987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Cost Associated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1476375" y="2687638"/>
            <a:ext cx="1230313" cy="1822450"/>
            <a:chOff x="930" y="1693"/>
            <a:chExt cx="775" cy="1148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930" y="1693"/>
              <a:ext cx="775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939" y="1702"/>
              <a:ext cx="756" cy="1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939" y="1702"/>
              <a:ext cx="756" cy="1130"/>
            </a:xfrm>
            <a:prstGeom prst="rect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78" y="1769"/>
              <a:ext cx="5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Warranty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154" y="1890"/>
              <a:ext cx="3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Claim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066" y="200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dirty="0" smtClean="0">
                  <a:solidFill>
                    <a:srgbClr val="000000"/>
                  </a:solidFill>
                </a:rPr>
                <a:t>Date: 04/08/2018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1344" y="2008"/>
              <a:ext cx="88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1111" y="2122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Hours:</a:t>
              </a:r>
              <a:r>
                <a:rPr kumimoji="0" lang="en-US" altLang="en-US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?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094" y="2400"/>
              <a:ext cx="43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Claim Info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1091" y="2481"/>
              <a:ext cx="403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094" y="2537"/>
              <a:ext cx="52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Attachments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1091" y="2618"/>
              <a:ext cx="495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095" y="2673"/>
              <a:ext cx="4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Davie Logs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1092" y="2754"/>
              <a:ext cx="446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1205756" y="3766241"/>
            <a:ext cx="1725706" cy="22305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134076" y="2501519"/>
            <a:ext cx="60189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Claim: </a:t>
            </a: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18099-9177-I080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4144961" y="2775745"/>
            <a:ext cx="61989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Dealer Story: DEALER REIMBURSEMENT FOR PERFORMANCE OF TRUCK PRE-DELIVERY  |INSPECTION                                                  |                                                            |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4144961" y="4333360"/>
            <a:ext cx="5987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Parts: 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144961" y="4579581"/>
            <a:ext cx="5987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Labor: 252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4144961" y="4874509"/>
            <a:ext cx="5987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Total: 252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4144961" y="5169437"/>
            <a:ext cx="59875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Campaign #: </a:t>
            </a:r>
            <a:r>
              <a:rPr lang="en-US" alt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PDI</a:t>
            </a:r>
            <a:endParaRPr lang="en-US" altLang="en-US" sz="16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Linnk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to the Bulletin only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for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Campagin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starting with ‘E’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915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Info 12/17/2018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Claim Info</a:t>
            </a:r>
            <a:endParaRPr lang="en-US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4781550" y="1965326"/>
            <a:ext cx="52673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40629" y="2366963"/>
            <a:ext cx="6607627" cy="321403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144961" y="3801296"/>
            <a:ext cx="59039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 Replaced: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4149739" y="4317479"/>
            <a:ext cx="5987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Cost Associated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1476375" y="2687638"/>
            <a:ext cx="1230313" cy="1822450"/>
            <a:chOff x="930" y="1693"/>
            <a:chExt cx="775" cy="1148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930" y="1693"/>
              <a:ext cx="775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939" y="1702"/>
              <a:ext cx="756" cy="1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939" y="1702"/>
              <a:ext cx="756" cy="1130"/>
            </a:xfrm>
            <a:prstGeom prst="rect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78" y="1769"/>
              <a:ext cx="5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Warranty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154" y="1890"/>
              <a:ext cx="3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Claim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066" y="200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dirty="0" smtClean="0">
                  <a:solidFill>
                    <a:srgbClr val="000000"/>
                  </a:solidFill>
                </a:rPr>
                <a:t>Date: 12/17/2018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1344" y="2008"/>
              <a:ext cx="88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1111" y="2122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Hours:</a:t>
              </a:r>
              <a:r>
                <a:rPr kumimoji="0" lang="en-US" altLang="en-US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?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094" y="2400"/>
              <a:ext cx="43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Claim Info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1091" y="2481"/>
              <a:ext cx="403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094" y="2537"/>
              <a:ext cx="52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Attachments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1091" y="2618"/>
              <a:ext cx="495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095" y="2673"/>
              <a:ext cx="4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Davie Logs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1092" y="2754"/>
              <a:ext cx="446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1205756" y="3766241"/>
            <a:ext cx="1725706" cy="22305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134076" y="2501519"/>
            <a:ext cx="60189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Claim: </a:t>
            </a: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19011-2089-K085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4144961" y="2765455"/>
            <a:ext cx="61989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Dealer Story: CEL PULLED UNIT IN HOOKED UP COMPUTER PULLED CODES          |TSHOT FC P1495  REGEN INCOMPLETE. BACKED UNIT OUT STARTED   |REGEN  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REGEN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COMPLETED NO ISSUES   CLEARED CODES            |ROAD TEST NO ISSUES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4144961" y="4585607"/>
            <a:ext cx="5987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Parts: 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144961" y="4831828"/>
            <a:ext cx="5987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Labor: 184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4144961" y="5126756"/>
            <a:ext cx="5987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Total: 184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8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Info 03/08/2019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Claim Info</a:t>
            </a:r>
            <a:endParaRPr lang="en-US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4781550" y="1965326"/>
            <a:ext cx="52673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108325" y="2366963"/>
            <a:ext cx="8128208" cy="321403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1476375" y="2687638"/>
            <a:ext cx="1230313" cy="1822450"/>
            <a:chOff x="930" y="1693"/>
            <a:chExt cx="775" cy="1148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930" y="1693"/>
              <a:ext cx="775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939" y="1702"/>
              <a:ext cx="756" cy="1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939" y="1702"/>
              <a:ext cx="756" cy="1130"/>
            </a:xfrm>
            <a:prstGeom prst="rect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78" y="1769"/>
              <a:ext cx="5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Warranty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154" y="1890"/>
              <a:ext cx="3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Claim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066" y="200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dirty="0" smtClean="0">
                  <a:solidFill>
                    <a:srgbClr val="000000"/>
                  </a:solidFill>
                </a:rPr>
                <a:t>Date: 03/08/2019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1344" y="2008"/>
              <a:ext cx="88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1111" y="2122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Hours:</a:t>
              </a:r>
              <a:r>
                <a:rPr kumimoji="0" lang="en-US" altLang="en-US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?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094" y="2400"/>
              <a:ext cx="43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Claim Info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1091" y="2481"/>
              <a:ext cx="403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094" y="2537"/>
              <a:ext cx="52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Attachments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1091" y="2618"/>
              <a:ext cx="495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095" y="2673"/>
              <a:ext cx="4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Davie Logs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1092" y="2754"/>
              <a:ext cx="446" cy="0"/>
            </a:xfrm>
            <a:prstGeom prst="line">
              <a:avLst/>
            </a:prstGeom>
            <a:noFill/>
            <a:ln w="9525" cap="flat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1205756" y="3766241"/>
            <a:ext cx="1725706" cy="22305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301585" y="2747723"/>
            <a:ext cx="994606" cy="25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Claim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878869" y="2741734"/>
            <a:ext cx="1770523" cy="25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Dealer Story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6232323" y="2746355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Cost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8145731" y="2754155"/>
            <a:ext cx="15437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Parts Replaced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306919" y="3061374"/>
            <a:ext cx="15719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19072-6185-I080</a:t>
            </a:r>
          </a:p>
          <a:p>
            <a:pPr defTabSz="914400"/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19074-2161-K085</a:t>
            </a:r>
          </a:p>
          <a:p>
            <a:pPr defTabSz="914400"/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19074-2159-K085</a:t>
            </a:r>
          </a:p>
          <a:p>
            <a:pPr defTabSz="914400"/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19150-2240-K085</a:t>
            </a:r>
          </a:p>
          <a:p>
            <a:pPr defTabSz="914400"/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19074-2160-K085</a:t>
            </a:r>
          </a:p>
          <a:p>
            <a:pPr defTabSz="914400"/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4877110" y="3060692"/>
            <a:ext cx="167498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18KWH: </a:t>
            </a: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EATON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.. CUSTOMER </a:t>
            </a: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..</a:t>
            </a:r>
          </a:p>
          <a:p>
            <a:pPr defTabSz="914400"/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18KWH: </a:t>
            </a: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EATON..</a:t>
            </a:r>
          </a:p>
          <a:p>
            <a:pPr defTabSz="914400"/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CUSTOMER ..</a:t>
            </a:r>
          </a:p>
          <a:p>
            <a:pPr defTabSz="914400"/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CUSTOMER ...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478906" y="3003858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509296" y="3282157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506500" y="3506700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6497826" y="3787078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6525588" y="4034087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7894634" y="3004646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7915040" y="3264541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915041" y="3516859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915041" y="3772616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7915041" y="4006566"/>
            <a:ext cx="15097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View</a:t>
            </a:r>
            <a:endParaRPr lang="en-US" altLang="en-US" sz="1600" u="sng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9724290" y="2741734"/>
            <a:ext cx="15437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Campaign No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9708528" y="3038476"/>
            <a:ext cx="154376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18KWH</a:t>
            </a:r>
          </a:p>
          <a:p>
            <a:pPr defTabSz="914400"/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defTabSz="914400"/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18KWH</a:t>
            </a:r>
          </a:p>
          <a:p>
            <a:pPr defTabSz="914400"/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defTabSz="914400"/>
            <a:endParaRPr lang="en-US" altLang="en-US" sz="1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defTabSz="914400"/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6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Warranty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Warranty Period: 250K miles</a:t>
            </a:r>
          </a:p>
          <a:p>
            <a:r>
              <a:rPr lang="en-US" dirty="0" smtClean="0"/>
              <a:t>End of Basic Warranty : 500 K miles</a:t>
            </a:r>
            <a:endParaRPr lang="en-US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4781550" y="1965326"/>
            <a:ext cx="52673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 Case (There is no SL for KJ222666)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SL Case (Use the first SL in IDAT)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708" y="2581665"/>
            <a:ext cx="1270132" cy="114554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959837" y="3365257"/>
            <a:ext cx="1663874" cy="2413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743450" y="2341563"/>
            <a:ext cx="6946900" cy="2222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743450" y="2374901"/>
            <a:ext cx="6946900" cy="4005262"/>
          </a:xfrm>
          <a:prstGeom prst="rect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092700" y="2625726"/>
            <a:ext cx="62563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 ID: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092700" y="2955963"/>
            <a:ext cx="62563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Disposition: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092700" y="3313058"/>
            <a:ext cx="6256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Attachment and Messages (Same </a:t>
            </a:r>
            <a:r>
              <a:rPr lang="en-US" altLang="en-US" sz="2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IDAT – Case Notes and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Attachments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156708" y="3982160"/>
            <a:ext cx="17621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link to SL case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2462573" y="1965960"/>
            <a:ext cx="5486400" cy="42777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0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4693</TotalTime>
  <Words>831</Words>
  <Application>Microsoft Office PowerPoint</Application>
  <PresentationFormat>Widescreen</PresentationFormat>
  <Paragraphs>194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Basis</vt:lpstr>
      <vt:lpstr>Mapping data</vt:lpstr>
      <vt:lpstr>Search</vt:lpstr>
      <vt:lpstr>CEP Data</vt:lpstr>
      <vt:lpstr>Plant Data</vt:lpstr>
      <vt:lpstr>Claim Info 04/08/2018</vt:lpstr>
      <vt:lpstr>Claim Info 12/17/2018</vt:lpstr>
      <vt:lpstr>Claim Info 03/08/2019</vt:lpstr>
      <vt:lpstr>Rules for Warranty Period</vt:lpstr>
      <vt:lpstr>SL Case (There is no SL for KJ222666)</vt:lpstr>
      <vt:lpstr>Attachments</vt:lpstr>
      <vt:lpstr>Davie Logs</vt:lpstr>
      <vt:lpstr>Summary of  Claims</vt:lpstr>
      <vt:lpstr>Fault Codes</vt:lpstr>
      <vt:lpstr>Campaign</vt:lpstr>
      <vt:lpstr>Service Interval</vt:lpstr>
      <vt:lpstr>Scenarios</vt:lpstr>
      <vt:lpstr>Other options</vt:lpstr>
    </vt:vector>
  </TitlesOfParts>
  <Company>PACCAR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Chassis History</dc:title>
  <dc:creator>Catherine Lebastard</dc:creator>
  <cp:lastModifiedBy>Catherine Lebastard</cp:lastModifiedBy>
  <cp:revision>127</cp:revision>
  <cp:lastPrinted>2019-08-08T15:01:31Z</cp:lastPrinted>
  <dcterms:created xsi:type="dcterms:W3CDTF">2019-08-01T22:02:20Z</dcterms:created>
  <dcterms:modified xsi:type="dcterms:W3CDTF">2019-08-26T17:26:11Z</dcterms:modified>
</cp:coreProperties>
</file>