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8" r:id="rId3"/>
    <p:sldId id="329" r:id="rId5"/>
    <p:sldId id="330" r:id="rId6"/>
    <p:sldId id="331" r:id="rId7"/>
    <p:sldId id="332" r:id="rId8"/>
    <p:sldId id="333" r:id="rId9"/>
    <p:sldId id="334" r:id="rId10"/>
    <p:sldId id="335" r:id="rId11"/>
    <p:sldId id="336" r:id="rId12"/>
    <p:sldId id="337" r:id="rId13"/>
    <p:sldId id="339" r:id="rId14"/>
    <p:sldId id="340" r:id="rId15"/>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699"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00"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p>
            <a:endParaRPr lang="en-IN" dirty="0"/>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703" name="Text Placeholder 1048702"/>
          <p:cNvSpPr>
            <a:spLocks noGrp="1"/>
          </p:cNvSpPr>
          <p:nvPr>
            <p:ph type="body"/>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84" name="Holder 3"/>
          <p:cNvSpPr>
            <a:spLocks noGrp="1"/>
          </p:cNvSpPr>
          <p:nvPr>
            <p:ph type="body" idx="1"/>
          </p:nvPr>
        </p:nvSpPr>
        <p:spPr>
          <a:xfrm>
            <a:off x="609600" y="1577340"/>
            <a:ext cx="10972800" cy="266700"/>
          </a:xfrm>
        </p:spPr>
        <p:txBody>
          <a:bodyPr lIns="0" tIns="0" rIns="0" bIns="0"/>
          <a:p/>
        </p:txBody>
      </p:sp>
      <p:sp>
        <p:nvSpPr>
          <p:cNvPr id="1048685"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87"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89" name="Holder 3"/>
          <p:cNvSpPr>
            <a:spLocks noGrp="1"/>
          </p:cNvSpPr>
          <p:nvPr>
            <p:ph sz="half" idx="2"/>
          </p:nvPr>
        </p:nvSpPr>
        <p:spPr>
          <a:xfrm>
            <a:off x="609600" y="1577340"/>
            <a:ext cx="5303520" cy="266700"/>
          </a:xfrm>
          <a:prstGeom prst="rect">
            <a:avLst/>
          </a:prstGeom>
        </p:spPr>
        <p:txBody>
          <a:bodyPr wrap="square" lIns="0" tIns="0" rIns="0" bIns="0">
            <a:spAutoFit/>
          </a:bodyPr>
          <a:p/>
        </p:txBody>
      </p:sp>
      <p:sp>
        <p:nvSpPr>
          <p:cNvPr id="1048690" name="Holder 4"/>
          <p:cNvSpPr>
            <a:spLocks noGrp="1"/>
          </p:cNvSpPr>
          <p:nvPr>
            <p:ph sz="half" idx="3"/>
          </p:nvPr>
        </p:nvSpPr>
        <p:spPr>
          <a:xfrm>
            <a:off x="6278880" y="1577340"/>
            <a:ext cx="5303520" cy="266700"/>
          </a:xfrm>
          <a:prstGeom prst="rect">
            <a:avLst/>
          </a:prstGeom>
        </p:spPr>
        <p:txBody>
          <a:bodyPr wrap="square" lIns="0" tIns="0" rIns="0" bIns="0">
            <a:spAutoFit/>
          </a:bodyPr>
          <a:p/>
        </p:txBody>
      </p:sp>
      <p:sp>
        <p:nvSpPr>
          <p:cNvPr id="1048691"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3"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6"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00" name="object 7"/>
          <p:cNvSpPr txBox="1">
            <a:spLocks noGrp="1"/>
          </p:cNvSpPr>
          <p:nvPr>
            <p:ph type="ctrTitle"/>
          </p:nvPr>
        </p:nvSpPr>
        <p:spPr>
          <a:xfrm>
            <a:off x="-535322" y="551239"/>
            <a:ext cx="9982200" cy="1001395"/>
          </a:xfrm>
          <a:prstGeom prst="rect">
            <a:avLst/>
          </a:prstGeom>
        </p:spPr>
        <p:txBody>
          <a:bodyPr vert="horz" wrap="square" lIns="0" tIns="16510" rIns="0" bIns="0" rtlCol="0">
            <a:spAutoFit/>
          </a:bodyPr>
          <a:p>
            <a:pPr marL="3213735">
              <a:spcBef>
                <a:spcPts val="130"/>
              </a:spcBef>
            </a:pPr>
            <a:r>
              <a:rPr lang="en-US" b="1" dirty="0">
                <a:solidFill>
                  <a:srgbClr val="2575BA"/>
                </a:solidFill>
                <a:latin typeface="Times New Roman" panose="02020603050405020304" pitchFamily="18" charset="0"/>
                <a:cs typeface="Times New Roman" panose="02020603050405020304" pitchFamily="18" charset="0"/>
              </a:rPr>
              <a:t>Employee Data Analysis using Excel</a:t>
            </a:r>
            <a:r>
              <a:rPr lang="en-US" b="1" i="0" dirty="0">
                <a:solidFill>
                  <a:srgbClr val="2575BA"/>
                </a:solidFill>
                <a:effectLst/>
                <a:latin typeface="Times New Roman" panose="02020603050405020304" pitchFamily="18" charset="0"/>
                <a:cs typeface="Times New Roman" panose="02020603050405020304" pitchFamily="18" charset="0"/>
              </a:rPr>
              <a:t> </a:t>
            </a:r>
            <a:br>
              <a:rPr lang="en-US" b="1" i="0" dirty="0">
                <a:solidFill>
                  <a:srgbClr val="2575BA"/>
                </a:solidFill>
                <a:effectLst/>
                <a:latin typeface="Roboto" panose="020F0502020204030204" pitchFamily="2" charset="0"/>
              </a:rPr>
            </a:br>
            <a:endParaRPr spc="15" dirty="0">
              <a:solidFill>
                <a:srgbClr val="2575BA"/>
              </a:solidFill>
            </a:endParaRPr>
          </a:p>
        </p:txBody>
      </p:sp>
      <p:pic>
        <p:nvPicPr>
          <p:cNvPr id="2097152" name="object 9"/>
          <p:cNvPicPr/>
          <p:nvPr/>
        </p:nvPicPr>
        <p:blipFill>
          <a:blip r:embed="rId1"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 name="TextBox 13"/>
          <p:cNvSpPr txBox="1"/>
          <p:nvPr/>
        </p:nvSpPr>
        <p:spPr>
          <a:xfrm>
            <a:off x="2619212" y="2865430"/>
            <a:ext cx="6827670" cy="1852735"/>
          </a:xfrm>
          <a:prstGeom prst="rect">
            <a:avLst/>
          </a:prstGeom>
          <a:noFill/>
        </p:spPr>
        <p:txBody>
          <a:bodyPr wrap="square" rtlCol="0">
            <a:noAutofit/>
          </a:bodyPr>
          <a:p>
            <a:pPr>
              <a:lnSpc>
                <a:spcPct val="120000"/>
              </a:lnSpc>
            </a:pPr>
            <a:r>
              <a:rPr lang="en-US" sz="2400"/>
              <a:t>STUDENT NAME</a:t>
            </a:r>
            <a:r>
              <a:rPr lang="en-US" altLang="zh-CN" sz="2400"/>
              <a:t>: V NAGALAKSHMI</a:t>
            </a:r>
            <a:endParaRPr lang="en-US" sz="2400" dirty="0"/>
          </a:p>
          <a:p>
            <a:pPr>
              <a:lnSpc>
                <a:spcPct val="120000"/>
              </a:lnSpc>
            </a:pPr>
            <a:r>
              <a:rPr lang="en-US" sz="2400" dirty="0"/>
              <a:t>REGISTER NO:2201</a:t>
            </a:r>
            <a:r>
              <a:rPr lang="en-US" sz="2400" dirty="0"/>
              <a:t>1110360</a:t>
            </a:r>
            <a:r>
              <a:rPr lang="en-US" altLang="zh-CN" sz="2400" dirty="0"/>
              <a:t>47</a:t>
            </a:r>
            <a:r>
              <a:rPr lang="en-US" sz="2400" dirty="0"/>
              <a:t>/co</a:t>
            </a:r>
            <a:r>
              <a:rPr lang="en-US" sz="2400" dirty="0"/>
              <a:t>m220</a:t>
            </a:r>
            <a:r>
              <a:rPr lang="en-US" sz="2400" dirty="0"/>
              <a:t>1111</a:t>
            </a:r>
            <a:r>
              <a:rPr lang="en-US" sz="2400" dirty="0"/>
              <a:t>0360</a:t>
            </a:r>
            <a:r>
              <a:rPr lang="en-US" altLang="zh-CN" sz="2400" dirty="0"/>
              <a:t>47</a:t>
            </a:r>
            <a:endParaRPr lang="zh-CN" altLang="en-US"/>
          </a:p>
          <a:p>
            <a:pPr>
              <a:lnSpc>
                <a:spcPct val="120000"/>
              </a:lnSpc>
            </a:pPr>
            <a:r>
              <a:rPr lang="en-US" sz="2400" dirty="0"/>
              <a:t>DEPARTMENT:</a:t>
            </a:r>
            <a:r>
              <a:rPr lang="en-US" altLang="zh-CN" sz="2400" dirty="0"/>
              <a:t>B.Com</a:t>
            </a:r>
            <a:r>
              <a:rPr lang="en-US" sz="2400" dirty="0"/>
              <a:t>(g</a:t>
            </a:r>
            <a:r>
              <a:rPr lang="en-US" sz="2400" dirty="0"/>
              <a:t>) 3r</a:t>
            </a:r>
            <a:r>
              <a:rPr lang="en-US" sz="2400" dirty="0"/>
              <a:t>d ye</a:t>
            </a:r>
            <a:r>
              <a:rPr lang="en-US" altLang="zh-CN" sz="2400" dirty="0"/>
              <a:t>ar</a:t>
            </a:r>
            <a:endParaRPr lang="zh-CN" altLang="en-US"/>
          </a:p>
          <a:p>
            <a:pPr>
              <a:lnSpc>
                <a:spcPct val="120000"/>
              </a:lnSpc>
            </a:pPr>
            <a:r>
              <a:rPr lang="en-US" sz="2400" dirty="0"/>
              <a:t>COLLEGE:</a:t>
            </a:r>
            <a:r>
              <a:rPr lang="en-US" altLang="zh-CN" sz="2400" dirty="0"/>
              <a:t>L.N.Govt</a:t>
            </a:r>
            <a:r>
              <a:rPr lang="en-US" sz="2400" dirty="0"/>
              <a:t>.</a:t>
            </a:r>
            <a:r>
              <a:rPr lang="en-US" altLang="zh-CN" sz="2400" dirty="0"/>
              <a:t>College</a:t>
            </a:r>
            <a:endParaRPr lang="zh-CN" altLang="en-US"/>
          </a:p>
          <a:p>
            <a:pPr>
              <a:lnSpc>
                <a:spcPct val="12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6" name="object 6"/>
          <p:cNvPicPr/>
          <p:nvPr/>
        </p:nvPicPr>
        <p:blipFill>
          <a:blip r:embed="rId1" cstate="print"/>
          <a:stretch>
            <a:fillRect/>
          </a:stretch>
        </p:blipFill>
        <p:spPr>
          <a:xfrm>
            <a:off x="1666875" y="6467475"/>
            <a:ext cx="76200" cy="177800"/>
          </a:xfrm>
          <a:prstGeom prst="rect">
            <a:avLst/>
          </a:prstGeom>
        </p:spPr>
      </p:pic>
      <p:sp>
        <p:nvSpPr>
          <p:cNvPr id="1048674"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75" name="object 8"/>
          <p:cNvSpPr txBox="1"/>
          <p:nvPr/>
        </p:nvSpPr>
        <p:spPr>
          <a:xfrm>
            <a:off x="1743199" y="230405"/>
            <a:ext cx="4109812" cy="751840"/>
          </a:xfrm>
          <a:prstGeom prst="rect">
            <a:avLst/>
          </a:prstGeom>
          <a:noFill/>
        </p:spPr>
        <p:txBody>
          <a:bodyPr vert="horz" wrap="square" lIns="0" tIns="13335" rIns="0" bIns="0" rtlCol="0">
            <a:spAutoFit/>
          </a:bodyPr>
          <a:p>
            <a:pPr marL="12700">
              <a:lnSpc>
                <a:spcPct val="100000"/>
              </a:lnSpc>
              <a:spcBef>
                <a:spcPts val="105"/>
              </a:spcBef>
            </a:pPr>
            <a:r>
              <a:rPr lang="en-US" altLang="zh-CN" sz="4800" b="1" u="sng" spc="15" dirty="0">
                <a:solidFill>
                  <a:srgbClr val="2D83C3"/>
                </a:solidFill>
                <a:latin typeface="Trebuchet MS" panose="020B0603020202020204"/>
                <a:cs typeface="Trebuchet MS" panose="020B0603020202020204"/>
              </a:rPr>
              <a:t>MODELING</a:t>
            </a:r>
            <a:endParaRPr sz="4800" b="1" u="sng" dirty="0">
              <a:solidFill>
                <a:srgbClr val="2D83C3"/>
              </a:solidFill>
              <a:latin typeface="Trebuchet MS" panose="020B0603020202020204"/>
              <a:cs typeface="Trebuchet MS" panose="020B0603020202020204"/>
            </a:endParaRPr>
          </a:p>
        </p:txBody>
      </p:sp>
      <p:sp>
        <p:nvSpPr>
          <p:cNvPr id="1048676"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712" name="Text Box 1048711"/>
          <p:cNvSpPr txBox="1"/>
          <p:nvPr/>
        </p:nvSpPr>
        <p:spPr>
          <a:xfrm>
            <a:off x="2884152" y="1706749"/>
            <a:ext cx="5784510" cy="3444240"/>
          </a:xfrm>
          <a:prstGeom prst="rect">
            <a:avLst/>
          </a:prstGeom>
        </p:spPr>
        <p:txBody>
          <a:bodyPr wrap="square" rtlCol="0">
            <a:spAutoFit/>
          </a:bodyPr>
          <a:p>
            <a:r>
              <a:rPr lang="en-US" sz="2800">
                <a:solidFill>
                  <a:srgbClr val="000000"/>
                </a:solidFill>
              </a:rPr>
              <a:t>Modeling involves making a representation of something. Creating a tiny, functioning volcano is an example of modeling. Teachers use modeling when they have a class election that represents a larger one, like a presidential election.</a:t>
            </a:r>
            <a:endParaRPr lang="en-IN"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7" name="object 6"/>
          <p:cNvPicPr/>
          <p:nvPr/>
        </p:nvPicPr>
        <p:blipFill>
          <a:blip r:embed="rId1" cstate="print"/>
          <a:stretch>
            <a:fillRect/>
          </a:stretch>
        </p:blipFill>
        <p:spPr>
          <a:xfrm>
            <a:off x="1666875" y="6467475"/>
            <a:ext cx="76200" cy="177800"/>
          </a:xfrm>
          <a:prstGeom prst="rect">
            <a:avLst/>
          </a:prstGeom>
        </p:spPr>
      </p:pic>
      <p:sp>
        <p:nvSpPr>
          <p:cNvPr id="1048680" name="object 7"/>
          <p:cNvSpPr txBox="1">
            <a:spLocks noGrp="1"/>
          </p:cNvSpPr>
          <p:nvPr>
            <p:ph type="title"/>
          </p:nvPr>
        </p:nvSpPr>
        <p:spPr>
          <a:xfrm>
            <a:off x="755332" y="385444"/>
            <a:ext cx="3150934" cy="751840"/>
          </a:xfrm>
          <a:prstGeom prst="rect">
            <a:avLst/>
          </a:prstGeom>
        </p:spPr>
        <p:txBody>
          <a:bodyPr vert="horz" wrap="square" lIns="0" tIns="13335" rIns="0" bIns="0" rtlCol="0" anchor="ctr">
            <a:spAutoFit/>
          </a:bodyPr>
          <a:p>
            <a:pPr marL="12700" algn="just">
              <a:lnSpc>
                <a:spcPct val="100000"/>
              </a:lnSpc>
              <a:spcBef>
                <a:spcPts val="105"/>
              </a:spcBef>
            </a:pPr>
            <a:r>
              <a:rPr dirty="0">
                <a:solidFill>
                  <a:srgbClr val="2D83C3"/>
                </a:solidFill>
              </a:rPr>
              <a:t>R</a:t>
            </a:r>
            <a:r>
              <a:rPr spc="-40" dirty="0">
                <a:solidFill>
                  <a:srgbClr val="2D83C3"/>
                </a:solidFill>
              </a:rPr>
              <a:t>E</a:t>
            </a:r>
            <a:r>
              <a:rPr spc="15" dirty="0">
                <a:solidFill>
                  <a:srgbClr val="2D83C3"/>
                </a:solidFill>
              </a:rPr>
              <a:t>S</a:t>
            </a:r>
            <a:r>
              <a:rPr spc="-30" dirty="0">
                <a:solidFill>
                  <a:srgbClr val="2D83C3"/>
                </a:solidFill>
              </a:rPr>
              <a:t>U</a:t>
            </a:r>
            <a:r>
              <a:rPr spc="-405" dirty="0">
                <a:solidFill>
                  <a:srgbClr val="2D83C3"/>
                </a:solidFill>
              </a:rPr>
              <a:t>L</a:t>
            </a:r>
            <a:r>
              <a:rPr dirty="0">
                <a:solidFill>
                  <a:srgbClr val="2D83C3"/>
                </a:solidFill>
              </a:rPr>
              <a:t>TS</a:t>
            </a:r>
            <a:endParaRPr dirty="0">
              <a:solidFill>
                <a:srgbClr val="2D83C3"/>
              </a:solidFill>
            </a:endParaRPr>
          </a:p>
        </p:txBody>
      </p:sp>
      <p:sp>
        <p:nvSpPr>
          <p:cNvPr id="1048681"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716" name="Text Box 1048715"/>
          <p:cNvSpPr txBox="1"/>
          <p:nvPr/>
        </p:nvSpPr>
        <p:spPr>
          <a:xfrm>
            <a:off x="2335950" y="1695476"/>
            <a:ext cx="5439122" cy="3025140"/>
          </a:xfrm>
          <a:prstGeom prst="rect">
            <a:avLst/>
          </a:prstGeom>
        </p:spPr>
        <p:txBody>
          <a:bodyPr wrap="square" rtlCol="0">
            <a:spAutoFit/>
          </a:bodyPr>
          <a:p>
            <a:r>
              <a:rPr lang="en-US" sz="2800">
                <a:solidFill>
                  <a:srgbClr val="000000"/>
                </a:solidFill>
              </a:rPr>
              <a:t>Result analysis is like a complete blood count for your company: in addition to being a way of collecting information, you will also need resources and knowledge that make it possible to understand the data found.</a:t>
            </a:r>
            <a:endParaRPr lang="en-IN" sz="2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38505"/>
          </a:xfrm>
          <a:noFill/>
        </p:spPr>
        <p:txBody>
          <a:bodyPr/>
          <a:p>
            <a:r>
              <a:rPr lang="en-US" dirty="0">
                <a:solidFill>
                  <a:srgbClr val="2D83C3"/>
                </a:solidFill>
                <a:latin typeface="Times New Roman" panose="02020603050405020304" pitchFamily="18" charset="0"/>
                <a:cs typeface="Times New Roman" panose="02020603050405020304" pitchFamily="18" charset="0"/>
              </a:rPr>
              <a:t>conclusion</a:t>
            </a:r>
            <a:endParaRPr lang="en-IN" dirty="0">
              <a:solidFill>
                <a:srgbClr val="2D83C3"/>
              </a:solidFill>
              <a:latin typeface="Times New Roman" panose="02020603050405020304" pitchFamily="18" charset="0"/>
              <a:cs typeface="Times New Roman" panose="02020603050405020304" pitchFamily="18" charset="0"/>
            </a:endParaRPr>
          </a:p>
        </p:txBody>
      </p:sp>
      <p:sp>
        <p:nvSpPr>
          <p:cNvPr id="1048717" name="Text Box 1048716"/>
          <p:cNvSpPr txBox="1"/>
          <p:nvPr/>
        </p:nvSpPr>
        <p:spPr>
          <a:xfrm>
            <a:off x="1886571" y="1995172"/>
            <a:ext cx="6763114" cy="3444240"/>
          </a:xfrm>
          <a:prstGeom prst="rect">
            <a:avLst/>
          </a:prstGeom>
        </p:spPr>
        <p:txBody>
          <a:bodyPr wrap="square" rtlCol="0">
            <a:spAutoFit/>
          </a:bodyPr>
          <a:p>
            <a:r>
              <a:rPr lang="en-US" sz="2800">
                <a:solidFill>
                  <a:srgbClr val="000000"/>
                </a:solidFill>
              </a:rPr>
              <a:t>conclusion is the final piece of writing in a research paper, essay, or article that summarizes the entire work. The conclusion paragraph should restate your thesis, summarize the key supporting ideas you discussed throughout the work, and offer your final impression on the central idea.</a:t>
            </a:r>
            <a:endParaRPr lang="en-IN"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solidFill>
                <a:srgbClr val="02265C"/>
              </a:solidFill>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24" name="object 17"/>
          <p:cNvSpPr txBox="1">
            <a:spLocks noGrp="1"/>
          </p:cNvSpPr>
          <p:nvPr>
            <p:ph type="title"/>
          </p:nvPr>
        </p:nvSpPr>
        <p:spPr>
          <a:xfrm>
            <a:off x="739775" y="829627"/>
            <a:ext cx="3909695" cy="1323975"/>
          </a:xfrm>
          <a:prstGeom prst="rect">
            <a:avLst/>
          </a:prstGeom>
        </p:spPr>
        <p:txBody>
          <a:bodyPr vert="horz" wrap="square" lIns="0" tIns="16510" rIns="0" bIns="0" rtlCol="0">
            <a:spAutoFit/>
          </a:bodyPr>
          <a:p>
            <a:pPr marL="12700">
              <a:lnSpc>
                <a:spcPct val="100000"/>
              </a:lnSpc>
              <a:spcBef>
                <a:spcPts val="130"/>
              </a:spcBef>
            </a:pPr>
            <a:r>
              <a:rPr sz="4250" spc="5" dirty="0">
                <a:solidFill>
                  <a:srgbClr val="45B2EA"/>
                </a:solidFill>
              </a:rPr>
              <a:t>PROJECT</a:t>
            </a:r>
            <a:r>
              <a:rPr sz="4250" spc="-85" dirty="0">
                <a:solidFill>
                  <a:srgbClr val="45B2EA"/>
                </a:solidFill>
              </a:rPr>
              <a:t> </a:t>
            </a:r>
            <a:r>
              <a:rPr sz="4250" spc="25" dirty="0">
                <a:solidFill>
                  <a:srgbClr val="45B2EA"/>
                </a:solidFill>
              </a:rPr>
              <a:t>TITLE</a:t>
            </a:r>
            <a:endParaRPr sz="4250">
              <a:solidFill>
                <a:srgbClr val="45B2EA"/>
              </a:solidFill>
            </a:endParaRPr>
          </a:p>
        </p:txBody>
      </p:sp>
      <p:grpSp>
        <p:nvGrpSpPr>
          <p:cNvPr id="28" name="object 18"/>
          <p:cNvGrpSpPr/>
          <p:nvPr/>
        </p:nvGrpSpPr>
        <p:grpSpPr>
          <a:xfrm>
            <a:off x="466725" y="6410325"/>
            <a:ext cx="3705225" cy="295275"/>
            <a:chOff x="466725" y="6410325"/>
            <a:chExt cx="3705225" cy="295275"/>
          </a:xfrm>
        </p:grpSpPr>
        <p:pic>
          <p:nvPicPr>
            <p:cNvPr id="2097153" name="object 19"/>
            <p:cNvPicPr/>
            <p:nvPr/>
          </p:nvPicPr>
          <p:blipFill>
            <a:blip r:embed="rId1" cstate="print"/>
            <a:stretch>
              <a:fillRect/>
            </a:stretch>
          </p:blipFill>
          <p:spPr>
            <a:xfrm>
              <a:off x="676275" y="6467475"/>
              <a:ext cx="2143125" cy="200025"/>
            </a:xfrm>
            <a:prstGeom prst="rect">
              <a:avLst/>
            </a:prstGeom>
          </p:spPr>
        </p:pic>
        <p:pic>
          <p:nvPicPr>
            <p:cNvPr id="2097154" name="object 20"/>
            <p:cNvPicPr/>
            <p:nvPr/>
          </p:nvPicPr>
          <p:blipFill>
            <a:blip r:embed="rId2"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6" name="TextBox 22"/>
          <p:cNvSpPr txBox="1"/>
          <p:nvPr/>
        </p:nvSpPr>
        <p:spPr>
          <a:xfrm>
            <a:off x="1217522" y="2123271"/>
            <a:ext cx="8593228" cy="1445260"/>
          </a:xfrm>
          <a:prstGeom prst="rect">
            <a:avLst/>
          </a:prstGeom>
          <a:noFill/>
        </p:spPr>
        <p:txBody>
          <a:bodyPr wrap="square" rtlCol="0">
            <a:spAutoFit/>
          </a:bodyPr>
          <a:p>
            <a:r>
              <a:rPr lang="en-US" sz="4400" b="1" dirty="0">
                <a:solidFill>
                  <a:srgbClr val="2D83C3"/>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2D83C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55" name="object 17"/>
          <p:cNvPicPr/>
          <p:nvPr/>
        </p:nvPicPr>
        <p:blipFill>
          <a:blip r:embed="rId1"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p:nvPr/>
          </p:nvPicPr>
          <p:blipFill>
            <a:blip r:embed="rId2" cstate="print"/>
            <a:stretch>
              <a:fillRect/>
            </a:stretch>
          </p:blipFill>
          <p:spPr>
            <a:xfrm>
              <a:off x="466725" y="6410325"/>
              <a:ext cx="3705225" cy="295275"/>
            </a:xfrm>
            <a:prstGeom prst="rect">
              <a:avLst/>
            </a:prstGeom>
          </p:spPr>
        </p:pic>
        <p:pic>
          <p:nvPicPr>
            <p:cNvPr id="2097157" name="object 20"/>
            <p:cNvPicPr/>
            <p:nvPr/>
          </p:nvPicPr>
          <p:blipFill>
            <a:blip r:embed="rId3"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90345"/>
          </a:xfrm>
          <a:prstGeom prst="rect">
            <a:avLst/>
          </a:prstGeom>
        </p:spPr>
        <p:txBody>
          <a:bodyPr vert="horz" wrap="square" lIns="0" tIns="13335" rIns="0" bIns="0" rtlCol="0">
            <a:spAutoFit/>
          </a:bodyPr>
          <a:p>
            <a:pPr marL="12700">
              <a:lnSpc>
                <a:spcPct val="100000"/>
              </a:lnSpc>
              <a:spcBef>
                <a:spcPts val="105"/>
              </a:spcBef>
            </a:pPr>
            <a:r>
              <a:rPr spc="25" dirty="0">
                <a:solidFill>
                  <a:srgbClr val="2D83C3"/>
                </a:solidFill>
              </a:rPr>
              <a:t>A</a:t>
            </a:r>
            <a:r>
              <a:rPr spc="-5" dirty="0">
                <a:solidFill>
                  <a:srgbClr val="2D83C3"/>
                </a:solidFill>
              </a:rPr>
              <a:t>G</a:t>
            </a:r>
            <a:r>
              <a:rPr spc="-35" dirty="0">
                <a:solidFill>
                  <a:srgbClr val="2D83C3"/>
                </a:solidFill>
              </a:rPr>
              <a:t>E</a:t>
            </a:r>
            <a:r>
              <a:rPr spc="15" dirty="0">
                <a:solidFill>
                  <a:srgbClr val="2D83C3"/>
                </a:solidFill>
              </a:rPr>
              <a:t>N</a:t>
            </a:r>
            <a:r>
              <a:rPr dirty="0">
                <a:solidFill>
                  <a:srgbClr val="2D83C3"/>
                </a:solidFill>
              </a:rPr>
              <a:t>DA</a:t>
            </a:r>
            <a:endParaRPr dirty="0">
              <a:solidFill>
                <a:srgbClr val="2D83C3"/>
              </a:solidFill>
            </a:endParaRP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8" name="object 5"/>
            <p:cNvPicPr/>
            <p:nvPr/>
          </p:nvPicPr>
          <p:blipFill>
            <a:blip r:embed="rId1"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47" name="object 7"/>
          <p:cNvSpPr txBox="1">
            <a:spLocks noGrp="1"/>
          </p:cNvSpPr>
          <p:nvPr>
            <p:ph type="title"/>
          </p:nvPr>
        </p:nvSpPr>
        <p:spPr>
          <a:xfrm>
            <a:off x="834072" y="575055"/>
            <a:ext cx="5636895" cy="1978025"/>
          </a:xfrm>
          <a:prstGeom prst="rect">
            <a:avLst/>
          </a:prstGeom>
        </p:spPr>
        <p:txBody>
          <a:bodyPr vert="horz" wrap="square" lIns="0" tIns="16510" rIns="0" bIns="0" rtlCol="0">
            <a:spAutoFit/>
          </a:bodyPr>
          <a:p>
            <a:pPr marL="12700">
              <a:lnSpc>
                <a:spcPct val="100000"/>
              </a:lnSpc>
              <a:spcBef>
                <a:spcPts val="130"/>
              </a:spcBef>
              <a:tabLst>
                <a:tab pos="2727960" algn="l"/>
              </a:tabLst>
            </a:pPr>
            <a:r>
              <a:rPr sz="4250" spc="-20" dirty="0">
                <a:solidFill>
                  <a:srgbClr val="2D83C3"/>
                </a:solidFill>
              </a:rPr>
              <a:t>P</a:t>
            </a:r>
            <a:r>
              <a:rPr sz="4250" spc="15" dirty="0">
                <a:solidFill>
                  <a:srgbClr val="2D83C3"/>
                </a:solidFill>
              </a:rPr>
              <a:t>ROB</a:t>
            </a:r>
            <a:r>
              <a:rPr sz="4250" spc="55" dirty="0">
                <a:solidFill>
                  <a:srgbClr val="2D83C3"/>
                </a:solidFill>
              </a:rPr>
              <a:t>L</a:t>
            </a:r>
            <a:r>
              <a:rPr sz="4250" spc="-20" dirty="0">
                <a:solidFill>
                  <a:srgbClr val="2D83C3"/>
                </a:solidFill>
              </a:rPr>
              <a:t>E</a:t>
            </a:r>
            <a:r>
              <a:rPr sz="4250" spc="20" dirty="0">
                <a:solidFill>
                  <a:srgbClr val="2D83C3"/>
                </a:solidFill>
              </a:rPr>
              <a:t>M</a:t>
            </a:r>
            <a:r>
              <a:rPr sz="4250" dirty="0">
                <a:solidFill>
                  <a:srgbClr val="2D83C3"/>
                </a:solidFill>
              </a:rPr>
              <a:t>	</a:t>
            </a:r>
            <a:r>
              <a:rPr sz="4250" spc="10" dirty="0">
                <a:solidFill>
                  <a:srgbClr val="2D83C3"/>
                </a:solidFill>
              </a:rPr>
              <a:t>S</a:t>
            </a:r>
            <a:r>
              <a:rPr sz="4250" spc="-370" dirty="0">
                <a:solidFill>
                  <a:srgbClr val="2D83C3"/>
                </a:solidFill>
              </a:rPr>
              <a:t>T</a:t>
            </a:r>
            <a:r>
              <a:rPr sz="4250" spc="-375" dirty="0">
                <a:solidFill>
                  <a:srgbClr val="2D83C3"/>
                </a:solidFill>
              </a:rPr>
              <a:t>A</a:t>
            </a:r>
            <a:r>
              <a:rPr sz="4250" spc="15" dirty="0">
                <a:solidFill>
                  <a:srgbClr val="2D83C3"/>
                </a:solidFill>
              </a:rPr>
              <a:t>T</a:t>
            </a:r>
            <a:r>
              <a:rPr sz="4250" spc="-10" dirty="0">
                <a:solidFill>
                  <a:srgbClr val="2D83C3"/>
                </a:solidFill>
              </a:rPr>
              <a:t>E</a:t>
            </a:r>
            <a:r>
              <a:rPr sz="4250" spc="-20" dirty="0">
                <a:solidFill>
                  <a:srgbClr val="2D83C3"/>
                </a:solidFill>
              </a:rPr>
              <a:t>ME</a:t>
            </a:r>
            <a:r>
              <a:rPr sz="4250" spc="10" dirty="0">
                <a:solidFill>
                  <a:srgbClr val="2D83C3"/>
                </a:solidFill>
              </a:rPr>
              <a:t>NT</a:t>
            </a:r>
            <a:endParaRPr sz="4250">
              <a:solidFill>
                <a:srgbClr val="2D83C3"/>
              </a:solidFill>
            </a:endParaRPr>
          </a:p>
        </p:txBody>
      </p:sp>
      <p:pic>
        <p:nvPicPr>
          <p:cNvPr id="2097159" name="object 8"/>
          <p:cNvPicPr/>
          <p:nvPr/>
        </p:nvPicPr>
        <p:blipFill>
          <a:blip r:embed="rId2"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9" name="Text Box 1048648"/>
          <p:cNvSpPr txBox="1"/>
          <p:nvPr/>
        </p:nvSpPr>
        <p:spPr>
          <a:xfrm>
            <a:off x="1579024" y="2019405"/>
            <a:ext cx="6855216" cy="3025140"/>
          </a:xfrm>
          <a:prstGeom prst="rect">
            <a:avLst/>
          </a:prstGeom>
        </p:spPr>
        <p:txBody>
          <a:bodyPr wrap="square" rtlCol="0">
            <a:spAutoFit/>
          </a:bodyPr>
          <a:p>
            <a:r>
              <a:rPr lang="en-US" sz="2800">
                <a:solidFill>
                  <a:srgbClr val="000000"/>
                </a:solidFill>
              </a:rPr>
              <a:t>problem statement is a description of an issue to be addressed. or a condition to be improved upon. It identifies the gap between the current problem and goal. The first condition of solving a problem is understanding the problem, which can be done by way of a problem statement.[1]</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0" name="object 5"/>
            <p:cNvPicPr/>
            <p:nvPr/>
          </p:nvPicPr>
          <p:blipFill>
            <a:blip r:embed="rId1"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3" name="object 7"/>
          <p:cNvSpPr txBox="1">
            <a:spLocks noGrp="1"/>
          </p:cNvSpPr>
          <p:nvPr>
            <p:ph type="title"/>
          </p:nvPr>
        </p:nvSpPr>
        <p:spPr>
          <a:xfrm>
            <a:off x="739775" y="829627"/>
            <a:ext cx="5263515" cy="1955165"/>
          </a:xfrm>
          <a:prstGeom prst="rect">
            <a:avLst/>
          </a:prstGeom>
        </p:spPr>
        <p:txBody>
          <a:bodyPr vert="horz" wrap="square" lIns="0" tIns="16510" rIns="0" bIns="0" rtlCol="0">
            <a:spAutoFit/>
          </a:bodyPr>
          <a:p>
            <a:pPr marL="12700">
              <a:lnSpc>
                <a:spcPct val="100000"/>
              </a:lnSpc>
              <a:spcBef>
                <a:spcPts val="130"/>
              </a:spcBef>
              <a:tabLst>
                <a:tab pos="2642870" algn="l"/>
              </a:tabLst>
            </a:pPr>
            <a:r>
              <a:rPr sz="4200" spc="5" dirty="0">
                <a:solidFill>
                  <a:srgbClr val="2D83C3"/>
                </a:solidFill>
              </a:rPr>
              <a:t>PROJECT	</a:t>
            </a:r>
            <a:r>
              <a:rPr sz="4200" spc="-20" dirty="0">
                <a:solidFill>
                  <a:srgbClr val="2D83C3"/>
                </a:solidFill>
              </a:rPr>
              <a:t>OVERVIEW</a:t>
            </a:r>
            <a:endParaRPr sz="4200">
              <a:solidFill>
                <a:srgbClr val="2D83C3"/>
              </a:solidFill>
            </a:endParaRPr>
          </a:p>
        </p:txBody>
      </p:sp>
      <p:pic>
        <p:nvPicPr>
          <p:cNvPr id="2097161" name="object 8"/>
          <p:cNvPicPr/>
          <p:nvPr/>
        </p:nvPicPr>
        <p:blipFill>
          <a:blip r:embed="rId2"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55" name="TextBox 10"/>
          <p:cNvSpPr txBox="1"/>
          <p:nvPr/>
        </p:nvSpPr>
        <p:spPr>
          <a:xfrm>
            <a:off x="990600" y="2133600"/>
            <a:ext cx="7924800" cy="2936240"/>
          </a:xfrm>
          <a:prstGeom prst="rect">
            <a:avLst/>
          </a:prstGeom>
          <a:noFill/>
        </p:spPr>
        <p:txBody>
          <a:bodyPr wrap="square" rtlCol="0">
            <a:spAutoFit/>
          </a:bodyPr>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project overview is a concise document that summarizes the key elements of a project, including its goals, objectives, schedule, budget, and resources. It's a useful tool for keeping everyone involved in a project informed and aligned, and can be used as a reference throughout the project's lifecycle.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2" name="object 6"/>
          <p:cNvPicPr/>
          <p:nvPr/>
        </p:nvPicPr>
        <p:blipFill>
          <a:blip r:embed="rId1"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722" name="Text Box 1048721"/>
          <p:cNvSpPr txBox="1"/>
          <p:nvPr/>
        </p:nvSpPr>
        <p:spPr>
          <a:xfrm>
            <a:off x="538491" y="685332"/>
            <a:ext cx="2802651" cy="521970"/>
          </a:xfrm>
          <a:prstGeom prst="rect">
            <a:avLst/>
          </a:prstGeom>
        </p:spPr>
        <p:txBody>
          <a:bodyPr wrap="square" rtlCol="0">
            <a:spAutoFit/>
          </a:bodyPr>
          <a:p>
            <a:r>
              <a:rPr lang="en-US" sz="2800" b="1">
                <a:solidFill>
                  <a:srgbClr val="2D83C3"/>
                </a:solidFill>
              </a:rPr>
              <a:t>End us</a:t>
            </a:r>
            <a:r>
              <a:rPr lang="en-US" altLang="zh-CN" sz="2800" b="1">
                <a:solidFill>
                  <a:srgbClr val="2D83C3"/>
                </a:solidFill>
              </a:rPr>
              <a:t>er's</a:t>
            </a:r>
            <a:endParaRPr lang="en-IN" sz="2800" b="1">
              <a:solidFill>
                <a:srgbClr val="2D83C3"/>
              </a:solidFill>
            </a:endParaRPr>
          </a:p>
        </p:txBody>
      </p:sp>
      <p:sp>
        <p:nvSpPr>
          <p:cNvPr id="1048723" name="Text Box 1048722"/>
          <p:cNvSpPr txBox="1"/>
          <p:nvPr/>
        </p:nvSpPr>
        <p:spPr>
          <a:xfrm>
            <a:off x="1870580" y="1695476"/>
            <a:ext cx="5749972" cy="3444240"/>
          </a:xfrm>
          <a:prstGeom prst="rect">
            <a:avLst/>
          </a:prstGeom>
        </p:spPr>
        <p:txBody>
          <a:bodyPr wrap="square" rtlCol="0">
            <a:spAutoFit/>
          </a:bodyPr>
          <a:p>
            <a:r>
              <a:rPr lang="en-US" sz="2800">
                <a:solidFill>
                  <a:srgbClr val="000000"/>
                </a:solidFill>
              </a:rPr>
              <a:t>An end user is a person or other entity that consumes or makes use of the goods or services produced by businesses. In this way, an end user may differ from a customer since the entity or person that buys a product or service may not be the one who actually uses it.</a:t>
            </a:r>
            <a:endParaRPr lang="en-IN"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p:nvPr/>
        </p:nvPicPr>
        <p:blipFill>
          <a:blip r:embed="rId1"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63"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p>
            <a:pPr marL="12700">
              <a:lnSpc>
                <a:spcPct val="100000"/>
              </a:lnSpc>
              <a:spcBef>
                <a:spcPts val="105"/>
              </a:spcBef>
            </a:pPr>
            <a:r>
              <a:rPr sz="3600" spc="10" dirty="0">
                <a:solidFill>
                  <a:srgbClr val="2D83C3"/>
                </a:solidFill>
              </a:rPr>
              <a:t>O</a:t>
            </a:r>
            <a:r>
              <a:rPr sz="3600" spc="25" dirty="0">
                <a:solidFill>
                  <a:srgbClr val="2D83C3"/>
                </a:solidFill>
              </a:rPr>
              <a:t>U</a:t>
            </a:r>
            <a:r>
              <a:rPr sz="3600" dirty="0">
                <a:solidFill>
                  <a:srgbClr val="2D83C3"/>
                </a:solidFill>
              </a:rPr>
              <a:t>R</a:t>
            </a:r>
            <a:r>
              <a:rPr sz="3600" spc="5" dirty="0">
                <a:solidFill>
                  <a:srgbClr val="2D83C3"/>
                </a:solidFill>
              </a:rPr>
              <a:t> </a:t>
            </a:r>
            <a:r>
              <a:rPr sz="3600" spc="25" dirty="0">
                <a:solidFill>
                  <a:srgbClr val="2D83C3"/>
                </a:solidFill>
              </a:rPr>
              <a:t>S</a:t>
            </a:r>
            <a:r>
              <a:rPr sz="3600" spc="10" dirty="0">
                <a:solidFill>
                  <a:srgbClr val="2D83C3"/>
                </a:solidFill>
              </a:rPr>
              <a:t>O</a:t>
            </a:r>
            <a:r>
              <a:rPr sz="3600" spc="25" dirty="0">
                <a:solidFill>
                  <a:srgbClr val="2D83C3"/>
                </a:solidFill>
              </a:rPr>
              <a:t>LU</a:t>
            </a:r>
            <a:r>
              <a:rPr sz="3600" spc="-35" dirty="0">
                <a:solidFill>
                  <a:srgbClr val="2D83C3"/>
                </a:solidFill>
              </a:rPr>
              <a:t>T</a:t>
            </a:r>
            <a:r>
              <a:rPr sz="3600" spc="-30" dirty="0">
                <a:solidFill>
                  <a:srgbClr val="2D83C3"/>
                </a:solidFill>
              </a:rPr>
              <a:t>I</a:t>
            </a:r>
            <a:r>
              <a:rPr sz="3600" spc="10" dirty="0">
                <a:solidFill>
                  <a:srgbClr val="2D83C3"/>
                </a:solidFill>
              </a:rPr>
              <a:t>O</a:t>
            </a:r>
            <a:r>
              <a:rPr sz="3600" dirty="0">
                <a:solidFill>
                  <a:srgbClr val="2D83C3"/>
                </a:solidFill>
              </a:rPr>
              <a:t>N</a:t>
            </a:r>
            <a:r>
              <a:rPr sz="3600" spc="-345" dirty="0">
                <a:solidFill>
                  <a:srgbClr val="2D83C3"/>
                </a:solidFill>
              </a:rPr>
              <a:t> </a:t>
            </a:r>
            <a:r>
              <a:rPr sz="3600" spc="-35" dirty="0">
                <a:solidFill>
                  <a:srgbClr val="2D83C3"/>
                </a:solidFill>
              </a:rPr>
              <a:t>A</a:t>
            </a:r>
            <a:r>
              <a:rPr sz="3600" spc="-5" dirty="0">
                <a:solidFill>
                  <a:srgbClr val="2D83C3"/>
                </a:solidFill>
              </a:rPr>
              <a:t>N</a:t>
            </a:r>
            <a:r>
              <a:rPr sz="3600" dirty="0">
                <a:solidFill>
                  <a:srgbClr val="2D83C3"/>
                </a:solidFill>
              </a:rPr>
              <a:t>D</a:t>
            </a:r>
            <a:r>
              <a:rPr sz="3600" spc="35" dirty="0">
                <a:solidFill>
                  <a:srgbClr val="2D83C3"/>
                </a:solidFill>
              </a:rPr>
              <a:t> </a:t>
            </a:r>
            <a:r>
              <a:rPr sz="3600" spc="-30" dirty="0">
                <a:solidFill>
                  <a:srgbClr val="2D83C3"/>
                </a:solidFill>
              </a:rPr>
              <a:t>I</a:t>
            </a:r>
            <a:r>
              <a:rPr sz="3600" spc="-35" dirty="0">
                <a:solidFill>
                  <a:srgbClr val="2D83C3"/>
                </a:solidFill>
              </a:rPr>
              <a:t>T</a:t>
            </a:r>
            <a:r>
              <a:rPr sz="3600" dirty="0">
                <a:solidFill>
                  <a:srgbClr val="2D83C3"/>
                </a:solidFill>
              </a:rPr>
              <a:t>S</a:t>
            </a:r>
            <a:r>
              <a:rPr sz="3600" spc="60" dirty="0">
                <a:solidFill>
                  <a:srgbClr val="2D83C3"/>
                </a:solidFill>
              </a:rPr>
              <a:t> </a:t>
            </a:r>
            <a:r>
              <a:rPr sz="3600" spc="-295" dirty="0">
                <a:solidFill>
                  <a:srgbClr val="2D83C3"/>
                </a:solidFill>
              </a:rPr>
              <a:t>V</a:t>
            </a:r>
            <a:r>
              <a:rPr sz="3600" spc="-35" dirty="0">
                <a:solidFill>
                  <a:srgbClr val="2D83C3"/>
                </a:solidFill>
              </a:rPr>
              <a:t>A</a:t>
            </a:r>
            <a:r>
              <a:rPr sz="3600" spc="25" dirty="0">
                <a:solidFill>
                  <a:srgbClr val="2D83C3"/>
                </a:solidFill>
              </a:rPr>
              <a:t>LU</a:t>
            </a:r>
            <a:r>
              <a:rPr sz="3600" dirty="0">
                <a:solidFill>
                  <a:srgbClr val="2D83C3"/>
                </a:solidFill>
              </a:rPr>
              <a:t>E</a:t>
            </a:r>
            <a:r>
              <a:rPr sz="3600" spc="-65" dirty="0">
                <a:solidFill>
                  <a:srgbClr val="2D83C3"/>
                </a:solidFill>
              </a:rPr>
              <a:t> </a:t>
            </a:r>
            <a:r>
              <a:rPr sz="3600" spc="-15" dirty="0">
                <a:solidFill>
                  <a:srgbClr val="2D83C3"/>
                </a:solidFill>
              </a:rPr>
              <a:t>P</a:t>
            </a:r>
            <a:r>
              <a:rPr sz="3600" spc="-30" dirty="0">
                <a:solidFill>
                  <a:srgbClr val="2D83C3"/>
                </a:solidFill>
              </a:rPr>
              <a:t>R</a:t>
            </a:r>
            <a:r>
              <a:rPr sz="3600" spc="10" dirty="0">
                <a:solidFill>
                  <a:srgbClr val="2D83C3"/>
                </a:solidFill>
              </a:rPr>
              <a:t>O</a:t>
            </a:r>
            <a:r>
              <a:rPr sz="3600" spc="-15" dirty="0">
                <a:solidFill>
                  <a:srgbClr val="2D83C3"/>
                </a:solidFill>
              </a:rPr>
              <a:t>P</a:t>
            </a:r>
            <a:r>
              <a:rPr sz="3600" spc="10" dirty="0">
                <a:solidFill>
                  <a:srgbClr val="2D83C3"/>
                </a:solidFill>
              </a:rPr>
              <a:t>O</a:t>
            </a:r>
            <a:r>
              <a:rPr sz="3600" spc="25" dirty="0">
                <a:solidFill>
                  <a:srgbClr val="2D83C3"/>
                </a:solidFill>
              </a:rPr>
              <a:t>S</a:t>
            </a:r>
            <a:r>
              <a:rPr sz="3600" spc="-30" dirty="0">
                <a:solidFill>
                  <a:srgbClr val="2D83C3"/>
                </a:solidFill>
              </a:rPr>
              <a:t>I</a:t>
            </a:r>
            <a:r>
              <a:rPr sz="3600" spc="-35" dirty="0">
                <a:solidFill>
                  <a:srgbClr val="2D83C3"/>
                </a:solidFill>
              </a:rPr>
              <a:t>T</a:t>
            </a:r>
            <a:r>
              <a:rPr sz="3600" spc="-30" dirty="0">
                <a:solidFill>
                  <a:srgbClr val="2D83C3"/>
                </a:solidFill>
              </a:rPr>
              <a:t>I</a:t>
            </a:r>
            <a:r>
              <a:rPr sz="3600" spc="10" dirty="0">
                <a:solidFill>
                  <a:srgbClr val="2D83C3"/>
                </a:solidFill>
              </a:rPr>
              <a:t>O</a:t>
            </a:r>
            <a:r>
              <a:rPr sz="3600" dirty="0">
                <a:solidFill>
                  <a:srgbClr val="2D83C3"/>
                </a:solidFill>
              </a:rPr>
              <a:t>N</a:t>
            </a:r>
            <a:endParaRPr sz="3600" dirty="0">
              <a:solidFill>
                <a:srgbClr val="2D83C3"/>
              </a:solidFill>
            </a:endParaRPr>
          </a:p>
        </p:txBody>
      </p:sp>
      <p:pic>
        <p:nvPicPr>
          <p:cNvPr id="2097164" name="object 7"/>
          <p:cNvPicPr/>
          <p:nvPr/>
        </p:nvPicPr>
        <p:blipFill>
          <a:blip r:embed="rId2"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706" name="Text Box 1048705"/>
          <p:cNvSpPr txBox="1"/>
          <p:nvPr/>
        </p:nvSpPr>
        <p:spPr>
          <a:xfrm>
            <a:off x="2501468" y="2375685"/>
            <a:ext cx="5876614" cy="3444240"/>
          </a:xfrm>
          <a:prstGeom prst="rect">
            <a:avLst/>
          </a:prstGeom>
        </p:spPr>
        <p:txBody>
          <a:bodyPr wrap="square" rtlCol="0">
            <a:spAutoFit/>
          </a:bodyPr>
          <a:p>
            <a:r>
              <a:rPr lang="en-IN" sz="2800">
                <a:solidFill>
                  <a:srgbClr val="000000"/>
                </a:solidFill>
              </a:rPr>
              <a:t>value proposition is a statement that explains the benefits of a product or service to a customer, and why it's better than competitors' offerings. A solution is the product or service that provides those benefits. </a:t>
            </a:r>
            <a:endParaRPr lang="en-IN" sz="2800">
              <a:solidFill>
                <a:srgbClr val="000000"/>
              </a:solidFill>
            </a:endParaRPr>
          </a:p>
          <a:p>
            <a:r>
              <a:rPr lang="en-IN" sz="2800">
                <a:solidFill>
                  <a:srgbClr val="000000"/>
                </a:solidFill>
              </a:rPr>
              <a:t> </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709" name="Text Box 1048708"/>
          <p:cNvSpPr txBox="1"/>
          <p:nvPr/>
        </p:nvSpPr>
        <p:spPr>
          <a:xfrm>
            <a:off x="615299" y="577880"/>
            <a:ext cx="4000000" cy="521970"/>
          </a:xfrm>
          <a:prstGeom prst="rect">
            <a:avLst/>
          </a:prstGeom>
        </p:spPr>
        <p:txBody>
          <a:bodyPr wrap="square" rtlCol="0">
            <a:spAutoFit/>
          </a:bodyPr>
          <a:p>
            <a:r>
              <a:rPr lang="en-US" sz="2800">
                <a:solidFill>
                  <a:srgbClr val="2D83C3"/>
                </a:solidFill>
              </a:rPr>
              <a:t>Data de</a:t>
            </a:r>
            <a:r>
              <a:rPr lang="en-US" altLang="zh-CN" sz="2800">
                <a:solidFill>
                  <a:srgbClr val="2D83C3"/>
                </a:solidFill>
              </a:rPr>
              <a:t>cription</a:t>
            </a:r>
            <a:endParaRPr lang="en-IN" sz="2800">
              <a:solidFill>
                <a:srgbClr val="2D83C3"/>
              </a:solidFill>
            </a:endParaRPr>
          </a:p>
        </p:txBody>
      </p:sp>
      <p:sp>
        <p:nvSpPr>
          <p:cNvPr id="1048710" name="Text Box 1048709"/>
          <p:cNvSpPr txBox="1"/>
          <p:nvPr/>
        </p:nvSpPr>
        <p:spPr>
          <a:xfrm>
            <a:off x="2769769" y="1460292"/>
            <a:ext cx="5254914" cy="3444240"/>
          </a:xfrm>
          <a:prstGeom prst="rect">
            <a:avLst/>
          </a:prstGeom>
        </p:spPr>
        <p:txBody>
          <a:bodyPr wrap="square" rtlCol="0">
            <a:spAutoFit/>
          </a:bodyPr>
          <a:p>
            <a:r>
              <a:rPr lang="en-US" sz="2800">
                <a:solidFill>
                  <a:srgbClr val="000000"/>
                </a:solidFill>
              </a:rPr>
              <a:t>Data description is the process of explaining, contextualizing, and documenting data. It's important for other researchers to understand the data so they can use it for secondary analysis or replication. </a:t>
            </a:r>
            <a:endParaRPr lang="en-IN" sz="2800">
              <a:solidFill>
                <a:srgbClr val="000000"/>
              </a:solidFill>
            </a:endParaRPr>
          </a:p>
          <a:p>
            <a:r>
              <a:rPr lang="en-US" sz="2800">
                <a:solidFill>
                  <a:srgbClr val="000000"/>
                </a:solidFill>
              </a:rPr>
              <a:t> </a:t>
            </a:r>
            <a:endParaRPr lang="en-IN"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5" name="object 6"/>
          <p:cNvPicPr/>
          <p:nvPr/>
        </p:nvPicPr>
        <p:blipFill>
          <a:blip r:embed="rId1" cstate="print"/>
          <a:stretch>
            <a:fillRect/>
          </a:stretch>
        </p:blipFill>
        <p:spPr>
          <a:xfrm>
            <a:off x="66675" y="3381373"/>
            <a:ext cx="2466975" cy="3419475"/>
          </a:xfrm>
          <a:prstGeom prst="rect">
            <a:avLst/>
          </a:prstGeom>
        </p:spPr>
      </p:pic>
      <p:sp>
        <p:nvSpPr>
          <p:cNvPr id="1048670" name="object 7"/>
          <p:cNvSpPr txBox="1">
            <a:spLocks noGrp="1"/>
          </p:cNvSpPr>
          <p:nvPr>
            <p:ph type="title"/>
          </p:nvPr>
        </p:nvSpPr>
        <p:spPr>
          <a:xfrm>
            <a:off x="739775" y="654938"/>
            <a:ext cx="8480425" cy="669925"/>
          </a:xfrm>
          <a:prstGeom prst="rect">
            <a:avLst/>
          </a:prstGeom>
          <a:noFill/>
        </p:spPr>
        <p:txBody>
          <a:bodyPr vert="horz" wrap="square" lIns="0" tIns="16510" rIns="0" bIns="0" rtlCol="0">
            <a:spAutoFit/>
          </a:bodyPr>
          <a:p>
            <a:pPr marL="12700">
              <a:lnSpc>
                <a:spcPct val="100000"/>
              </a:lnSpc>
              <a:spcBef>
                <a:spcPts val="130"/>
              </a:spcBef>
            </a:pPr>
            <a:r>
              <a:rPr sz="4250" spc="15" dirty="0">
                <a:solidFill>
                  <a:srgbClr val="00B0F0"/>
                </a:solidFill>
              </a:rPr>
              <a:t>THE</a:t>
            </a:r>
            <a:r>
              <a:rPr sz="4250" spc="20" dirty="0">
                <a:solidFill>
                  <a:srgbClr val="00B0F0"/>
                </a:solidFill>
              </a:rPr>
              <a:t> </a:t>
            </a:r>
            <a:r>
              <a:rPr lang="en-US" sz="4250" spc="20" dirty="0">
                <a:solidFill>
                  <a:srgbClr val="00B0F0"/>
                </a:solidFill>
              </a:rPr>
              <a:t>"</a:t>
            </a:r>
            <a:r>
              <a:rPr sz="4250" spc="10" dirty="0">
                <a:solidFill>
                  <a:srgbClr val="00B0F0"/>
                </a:solidFill>
              </a:rPr>
              <a:t>WOW</a:t>
            </a:r>
            <a:r>
              <a:rPr lang="en-US" sz="4250" spc="10" dirty="0">
                <a:solidFill>
                  <a:srgbClr val="00B0F0"/>
                </a:solidFill>
              </a:rPr>
              <a:t>"</a:t>
            </a:r>
            <a:r>
              <a:rPr sz="4250" spc="85" dirty="0">
                <a:solidFill>
                  <a:srgbClr val="00B0F0"/>
                </a:solidFill>
              </a:rPr>
              <a:t> </a:t>
            </a:r>
            <a:r>
              <a:rPr sz="4250" spc="10" dirty="0">
                <a:solidFill>
                  <a:srgbClr val="00B0F0"/>
                </a:solidFill>
              </a:rPr>
              <a:t>IN</a:t>
            </a:r>
            <a:r>
              <a:rPr sz="4250" spc="-5" dirty="0">
                <a:solidFill>
                  <a:srgbClr val="00B0F0"/>
                </a:solidFill>
              </a:rPr>
              <a:t> </a:t>
            </a:r>
            <a:r>
              <a:rPr sz="4250" spc="15" dirty="0">
                <a:solidFill>
                  <a:srgbClr val="00B0F0"/>
                </a:solidFill>
              </a:rPr>
              <a:t>OUR</a:t>
            </a:r>
            <a:r>
              <a:rPr sz="4250" spc="-10" dirty="0">
                <a:solidFill>
                  <a:srgbClr val="00B0F0"/>
                </a:solidFill>
              </a:rPr>
              <a:t> </a:t>
            </a:r>
            <a:r>
              <a:rPr sz="4250" spc="20" dirty="0">
                <a:solidFill>
                  <a:srgbClr val="00B0F0"/>
                </a:solidFill>
              </a:rPr>
              <a:t>SOLUTION</a:t>
            </a:r>
            <a:endParaRPr sz="4250" dirty="0">
              <a:solidFill>
                <a:srgbClr val="00B0F0"/>
              </a:solidFill>
            </a:endParaRPr>
          </a:p>
        </p:txBody>
      </p:sp>
      <p:sp>
        <p:nvSpPr>
          <p:cNvPr id="1048671"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72" name="TextBox 8"/>
          <p:cNvSpPr txBox="1"/>
          <p:nvPr/>
        </p:nvSpPr>
        <p:spPr>
          <a:xfrm>
            <a:off x="2743200" y="2354703"/>
            <a:ext cx="8534018" cy="954107"/>
          </a:xfrm>
          <a:prstGeom prst="rect">
            <a:avLst/>
          </a:prstGeom>
          <a:noFill/>
        </p:spPr>
        <p:txBody>
          <a:bodyPr wrap="square" rtlCol="0">
            <a:spAutoFit/>
          </a:bodyPr>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711" name="Text Box 1048710"/>
          <p:cNvSpPr txBox="1"/>
          <p:nvPr/>
        </p:nvSpPr>
        <p:spPr>
          <a:xfrm>
            <a:off x="2743095" y="2354774"/>
            <a:ext cx="5749972" cy="3444240"/>
          </a:xfrm>
          <a:prstGeom prst="rect">
            <a:avLst/>
          </a:prstGeom>
        </p:spPr>
        <p:txBody>
          <a:bodyPr wrap="square" rtlCol="0">
            <a:spAutoFit/>
          </a:bodyPr>
          <a:p>
            <a:r>
              <a:rPr lang="en-US" sz="2800">
                <a:solidFill>
                  <a:srgbClr val="000000"/>
                </a:solidFill>
              </a:rPr>
              <a:t>wow" experience is when a customer is amazed by a product or service that exceeds their expectations. It can happen when a customer receives great help quickly, or when they leave a business feeling satisfied. </a:t>
            </a:r>
            <a:endParaRPr lang="en-IN" sz="2800">
              <a:solidFill>
                <a:srgbClr val="000000"/>
              </a:solidFill>
            </a:endParaRPr>
          </a:p>
          <a:p>
            <a:r>
              <a:rPr lang="en-US" sz="2800">
                <a:solidFill>
                  <a:srgbClr val="000000"/>
                </a:solidFill>
              </a:rPr>
              <a:t> </a:t>
            </a:r>
            <a:endParaRPr lang="en-IN" sz="280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2792</Words>
  <Application>WPS Office WWO_wpscloud_20231009072630-3916d64f34</Application>
  <PresentationFormat/>
  <Paragraphs>91</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Noto Sans Lao</vt:lpstr>
      <vt:lpstr>Calibri</vt:lpstr>
      <vt:lpstr>汉仪书宋二KW</vt:lpstr>
      <vt:lpstr>Kingsoft Confetti</vt:lpstr>
      <vt:lpstr>Office Theme</vt:lpstr>
      <vt:lpstr>Employee Data Analysis using Excel  </vt:lpstr>
      <vt:lpstr>PROJECT TITLE</vt:lpstr>
      <vt:lpstr>AGENDA</vt:lpstr>
      <vt:lpstr>PROBLEM	STATEMENT</vt:lpstr>
      <vt:lpstr>PROJECT	OVERVIEW</vt:lpstr>
      <vt:lpstr>PowerPoint 演示文稿</vt:lpstr>
      <vt:lpstr>OUR SOLUTION AND ITS VALUE PROPOSITION</vt:lpstr>
      <vt:lpstr>PowerPoint 演示文稿</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Channabasava Yadav</cp:lastModifiedBy>
  <dcterms:created xsi:type="dcterms:W3CDTF">2024-09-11T04:37:10Z</dcterms:created>
  <dcterms:modified xsi:type="dcterms:W3CDTF">2024-09-11T04:37:10Z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2024-03-21T08:00:00Z</vt:filetime>
  </property>
  <property fmtid="{D5CDD505-2E9C-101B-9397-08002B2CF9AE}" pid="3" name="LastSaved">
    <vt:filetime>2024-03-29T08:00:00Z</vt:filetime>
  </property>
  <property fmtid="{D5CDD505-2E9C-101B-9397-08002B2CF9AE}" pid="4" name="ICV">
    <vt:lpwstr>226a1dfdb72b456695ad6367ffcf76c4</vt:lpwstr>
  </property>
  <property fmtid="{D5CDD505-2E9C-101B-9397-08002B2CF9AE}" pid="5" name="KSOProductBuildVer">
    <vt:lpwstr>1033-0.0.0.0</vt:lpwstr>
  </property>
</Properties>
</file>