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25"/>
  </p:notesMasterIdLst>
  <p:sldIdLst>
    <p:sldId id="256" r:id="rId5"/>
    <p:sldId id="297" r:id="rId6"/>
    <p:sldId id="258" r:id="rId7"/>
    <p:sldId id="298" r:id="rId8"/>
    <p:sldId id="295" r:id="rId9"/>
    <p:sldId id="276" r:id="rId10"/>
    <p:sldId id="265" r:id="rId11"/>
    <p:sldId id="303" r:id="rId12"/>
    <p:sldId id="296" r:id="rId13"/>
    <p:sldId id="304" r:id="rId14"/>
    <p:sldId id="301" r:id="rId15"/>
    <p:sldId id="302" r:id="rId16"/>
    <p:sldId id="305" r:id="rId17"/>
    <p:sldId id="290" r:id="rId18"/>
    <p:sldId id="306" r:id="rId19"/>
    <p:sldId id="291" r:id="rId20"/>
    <p:sldId id="307" r:id="rId21"/>
    <p:sldId id="269" r:id="rId22"/>
    <p:sldId id="270" r:id="rId23"/>
    <p:sldId id="300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libri Light" panose="020F0302020204030204" pitchFamily="34" charset="0"/>
      <p:regular r:id="rId30"/>
      <p:italic r:id="rId31"/>
    </p:embeddedFont>
    <p:embeddedFont>
      <p:font typeface="Cambria" panose="02040503050406030204" pitchFamily="18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6600"/>
    <a:srgbClr val="0380AD"/>
    <a:srgbClr val="50CDFA"/>
    <a:srgbClr val="31C1F5"/>
    <a:srgbClr val="A4E063"/>
    <a:srgbClr val="92D050"/>
    <a:srgbClr val="AFF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61"/>
  </p:normalViewPr>
  <p:slideViewPr>
    <p:cSldViewPr snapToGrid="0">
      <p:cViewPr varScale="1">
        <p:scale>
          <a:sx n="141" d="100"/>
          <a:sy n="141" d="100"/>
        </p:scale>
        <p:origin x="800" y="184"/>
      </p:cViewPr>
      <p:guideLst>
        <p:guide orient="horz" pos="10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8386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868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845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6308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704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260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310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68d2878a6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1268d2878a6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758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108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579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896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8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1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26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881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1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3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3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2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7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4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39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3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4.png"/><Relationship Id="rId4" Type="http://schemas.openxmlformats.org/officeDocument/2006/relationships/image" Target="../media/image4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k-springer-com.libaccess.sjlibrary.org/chapter/10.1007/978-981-13-7721-1_27" TargetMode="External"/><Relationship Id="rId5" Type="http://schemas.openxmlformats.org/officeDocument/2006/relationships/hyperlink" Target="https://onlinelibrary.wiley.com/doi/abs/10.1002/9781119785873.ch3" TargetMode="External"/><Relationship Id="rId4" Type="http://schemas.openxmlformats.org/officeDocument/2006/relationships/hyperlink" Target="https://www.kaggle.com/competitions/h-and-m-personalized-fashion-recommendation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png"/><Relationship Id="rId10" Type="http://schemas.openxmlformats.org/officeDocument/2006/relationships/image" Target="../media/image15.jpe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svg"/><Relationship Id="rId9" Type="http://schemas.openxmlformats.org/officeDocument/2006/relationships/image" Target="../media/image2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10" Type="http://schemas.openxmlformats.org/officeDocument/2006/relationships/image" Target="../media/image38.pn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3"/>
          <a:srcRect/>
          <a:stretch/>
        </p:blipFill>
        <p:spPr>
          <a:xfrm>
            <a:off x="-44605" y="-105936"/>
            <a:ext cx="9252725" cy="582279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 txBox="1">
            <a:spLocks noGrp="1"/>
          </p:cNvSpPr>
          <p:nvPr>
            <p:ph type="ctrTitle"/>
          </p:nvPr>
        </p:nvSpPr>
        <p:spPr>
          <a:xfrm>
            <a:off x="512379" y="127360"/>
            <a:ext cx="7969469" cy="95988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US" sz="3600" dirty="0">
                <a:solidFill>
                  <a:schemeClr val="bg1"/>
                </a:solidFill>
                <a:highlight>
                  <a:srgbClr val="000000"/>
                </a:highlight>
                <a:latin typeface="Cambria" panose="02040503050406030204" pitchFamily="18" charset="0"/>
              </a:rPr>
              <a:t>Machine learning models to optimize merchandising of H&amp;M Store​</a:t>
            </a:r>
            <a:endParaRPr lang="en-US" sz="3600" dirty="0">
              <a:solidFill>
                <a:schemeClr val="bg1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000000"/>
              </a:highlight>
              <a:latin typeface="Cambria" panose="02040503050406030204" pitchFamily="18" charset="0"/>
              <a:ea typeface="Cambria"/>
              <a:cs typeface="Cambria"/>
              <a:sym typeface="Cambria"/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1"/>
          </p:nvPr>
        </p:nvSpPr>
        <p:spPr>
          <a:xfrm>
            <a:off x="6339470" y="3752385"/>
            <a:ext cx="2868650" cy="14733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buClr>
                <a:schemeClr val="dk1"/>
              </a:buClr>
              <a:buSzPct val="100000"/>
            </a:pPr>
            <a:r>
              <a:rPr lang="en-US" sz="1400" dirty="0">
                <a:solidFill>
                  <a:schemeClr val="bg1"/>
                </a:solidFill>
                <a:latin typeface="Cambria" panose="02040503050406030204" pitchFamily="18" charset="0"/>
                <a:ea typeface="Cambria"/>
                <a:cs typeface="Cambria"/>
                <a:sym typeface="Cambria"/>
              </a:rPr>
              <a:t>Presented By,</a:t>
            </a:r>
            <a:endParaRPr lang="en-US" sz="1400" dirty="0">
              <a:solidFill>
                <a:schemeClr val="bg1"/>
              </a:solidFill>
              <a:latin typeface="Cambria" panose="02040503050406030204" pitchFamily="18" charset="0"/>
              <a:ea typeface="Cambria"/>
              <a:cs typeface="Cambri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 b="1" dirty="0">
                <a:solidFill>
                  <a:schemeClr val="bg1"/>
                </a:solidFill>
                <a:latin typeface="Cambria" panose="02040503050406030204" pitchFamily="18" charset="0"/>
                <a:ea typeface="Cambria"/>
                <a:cs typeface="Cambria"/>
                <a:sym typeface="Cambria"/>
              </a:rPr>
              <a:t>Sakshi Jain</a:t>
            </a:r>
            <a:endParaRPr lang="en-US" sz="1400" b="1" dirty="0">
              <a:solidFill>
                <a:schemeClr val="bg1"/>
              </a:solidFill>
              <a:latin typeface="Cambria" panose="02040503050406030204" pitchFamily="18" charset="0"/>
              <a:ea typeface="Cambria"/>
              <a:cs typeface="Cambri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 b="1" dirty="0">
                <a:solidFill>
                  <a:schemeClr val="bg1"/>
                </a:solidFill>
                <a:latin typeface="Cambria" panose="02040503050406030204" pitchFamily="18" charset="0"/>
                <a:ea typeface="Cambria"/>
                <a:cs typeface="Cambria"/>
                <a:sym typeface="Cambria"/>
              </a:rPr>
              <a:t>Sakshi </a:t>
            </a:r>
            <a:r>
              <a:rPr lang="en-US" sz="1400" b="1" dirty="0" err="1">
                <a:solidFill>
                  <a:schemeClr val="bg1"/>
                </a:solidFill>
                <a:latin typeface="Cambria" panose="02040503050406030204" pitchFamily="18" charset="0"/>
                <a:ea typeface="Cambria"/>
                <a:cs typeface="Cambria"/>
                <a:sym typeface="Cambria"/>
              </a:rPr>
              <a:t>Tongia</a:t>
            </a:r>
            <a:endParaRPr lang="en-US" sz="1400" b="1" dirty="0">
              <a:solidFill>
                <a:schemeClr val="bg1"/>
              </a:solidFill>
              <a:latin typeface="Cambria" panose="02040503050406030204" pitchFamily="18" charset="0"/>
              <a:ea typeface="Cambria"/>
              <a:cs typeface="Cambri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 b="1" dirty="0">
                <a:solidFill>
                  <a:schemeClr val="bg1"/>
                </a:solidFill>
                <a:latin typeface="Cambria" panose="02040503050406030204" pitchFamily="18" charset="0"/>
                <a:ea typeface="Cambria"/>
                <a:cs typeface="Cambria"/>
                <a:sym typeface="Cambria"/>
              </a:rPr>
              <a:t>Vaibhav </a:t>
            </a:r>
            <a:r>
              <a:rPr lang="en-US" sz="1400" b="1" dirty="0" err="1">
                <a:solidFill>
                  <a:schemeClr val="bg1"/>
                </a:solidFill>
                <a:latin typeface="Cambria" panose="02040503050406030204" pitchFamily="18" charset="0"/>
                <a:ea typeface="Cambria"/>
                <a:cs typeface="Cambria"/>
                <a:sym typeface="Cambria"/>
              </a:rPr>
              <a:t>Yalla</a:t>
            </a:r>
            <a:endParaRPr lang="en-US" sz="1400" b="1" dirty="0">
              <a:solidFill>
                <a:schemeClr val="bg1"/>
              </a:solidFill>
              <a:latin typeface="Cambria" panose="02040503050406030204" pitchFamily="18" charset="0"/>
              <a:ea typeface="Cambria"/>
              <a:cs typeface="Cambria"/>
              <a:sym typeface="Cambri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 b="1" dirty="0">
                <a:solidFill>
                  <a:schemeClr val="bg1"/>
                </a:solidFill>
                <a:latin typeface="Cambria" panose="02040503050406030204" pitchFamily="18" charset="0"/>
                <a:ea typeface="Cambria"/>
                <a:cs typeface="Cambria"/>
                <a:sym typeface="Cambria"/>
              </a:rPr>
              <a:t>Lakshmi Naga Meghana </a:t>
            </a:r>
            <a:r>
              <a:rPr lang="en-US" sz="1400" b="1" dirty="0" err="1">
                <a:solidFill>
                  <a:schemeClr val="bg1"/>
                </a:solidFill>
                <a:latin typeface="Cambria" panose="02040503050406030204" pitchFamily="18" charset="0"/>
                <a:ea typeface="Cambria"/>
                <a:cs typeface="Cambria"/>
                <a:sym typeface="Cambria"/>
              </a:rPr>
              <a:t>Polisetty</a:t>
            </a:r>
            <a:endParaRPr lang="en-US" sz="1400" b="1" dirty="0">
              <a:solidFill>
                <a:schemeClr val="bg1"/>
              </a:solidFill>
              <a:latin typeface="Cambria" panose="02040503050406030204" pitchFamily="18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10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017599-DE90-5645-8B71-BF418B0088FD}"/>
              </a:ext>
            </a:extLst>
          </p:cNvPr>
          <p:cNvSpPr txBox="1"/>
          <p:nvPr/>
        </p:nvSpPr>
        <p:spPr>
          <a:xfrm>
            <a:off x="923828" y="231482"/>
            <a:ext cx="7539816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kern="1200" dirty="0">
                <a:solidFill>
                  <a:srgbClr val="C00000"/>
                </a:solidFill>
                <a:latin typeface="Cambria"/>
                <a:ea typeface="Cambria"/>
              </a:rPr>
              <a:t>Data Transformation (for customer)</a:t>
            </a:r>
          </a:p>
        </p:txBody>
      </p:sp>
      <p:pic>
        <p:nvPicPr>
          <p:cNvPr id="3" name="Picture 2" descr="Shape, arrow&#10;&#10;Description automatically generated">
            <a:extLst>
              <a:ext uri="{FF2B5EF4-FFF2-40B4-BE49-F238E27FC236}">
                <a16:creationId xmlns:a16="http://schemas.microsoft.com/office/drawing/2014/main" id="{08C86409-419A-8C40-AD17-5DF8AE1AC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94732" y="231482"/>
            <a:ext cx="492443" cy="49244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E809A59-CDF2-E544-9AD1-4133A480F284}"/>
              </a:ext>
            </a:extLst>
          </p:cNvPr>
          <p:cNvGrpSpPr/>
          <p:nvPr/>
        </p:nvGrpSpPr>
        <p:grpSpPr>
          <a:xfrm>
            <a:off x="987175" y="890846"/>
            <a:ext cx="2446543" cy="1361911"/>
            <a:chOff x="539216" y="1069272"/>
            <a:chExt cx="2446543" cy="9015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9149D0-3B80-8442-B194-CFF3726A63B2}"/>
                </a:ext>
              </a:extLst>
            </p:cNvPr>
            <p:cNvSpPr txBox="1"/>
            <p:nvPr/>
          </p:nvSpPr>
          <p:spPr>
            <a:xfrm>
              <a:off x="539218" y="1069272"/>
              <a:ext cx="2446541" cy="2037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Normalization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8F6303-8B8B-3F49-BB80-C41F214B9CD7}"/>
                </a:ext>
              </a:extLst>
            </p:cNvPr>
            <p:cNvSpPr txBox="1"/>
            <p:nvPr/>
          </p:nvSpPr>
          <p:spPr>
            <a:xfrm>
              <a:off x="539216" y="1273008"/>
              <a:ext cx="2446541" cy="6977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spcAft>
                  <a:spcPts val="900"/>
                </a:spcAft>
                <a:buChar char="•"/>
              </a:pPr>
              <a:r>
                <a:rPr lang="en-US" sz="1100" dirty="0"/>
                <a:t>Most features were not normally distributed,</a:t>
              </a:r>
            </a:p>
            <a:p>
              <a:pPr marL="285750" indent="-285750">
                <a:spcAft>
                  <a:spcPts val="900"/>
                </a:spcAft>
                <a:buChar char="•"/>
              </a:pPr>
              <a:r>
                <a:rPr lang="en-US" sz="1100" dirty="0"/>
                <a:t>Scaled the features within range of zero to one using Min Max Scaler.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2208E5F-593B-2842-B336-8CBFADAA1C2E}"/>
              </a:ext>
            </a:extLst>
          </p:cNvPr>
          <p:cNvGrpSpPr/>
          <p:nvPr/>
        </p:nvGrpSpPr>
        <p:grpSpPr>
          <a:xfrm>
            <a:off x="3756165" y="904724"/>
            <a:ext cx="2446543" cy="1989551"/>
            <a:chOff x="539216" y="1069272"/>
            <a:chExt cx="2446543" cy="145481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57E6C8-E6F1-D54B-8AD8-6DC895149A38}"/>
                </a:ext>
              </a:extLst>
            </p:cNvPr>
            <p:cNvSpPr txBox="1"/>
            <p:nvPr/>
          </p:nvSpPr>
          <p:spPr>
            <a:xfrm>
              <a:off x="539218" y="1069272"/>
              <a:ext cx="2446541" cy="30777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Handling Skewness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7B35725-2962-C546-8A5B-DEF567F1C787}"/>
                </a:ext>
              </a:extLst>
            </p:cNvPr>
            <p:cNvSpPr txBox="1"/>
            <p:nvPr/>
          </p:nvSpPr>
          <p:spPr>
            <a:xfrm>
              <a:off x="539216" y="1379015"/>
              <a:ext cx="2446541" cy="11450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spcAft>
                  <a:spcPts val="900"/>
                </a:spcAft>
                <a:buChar char="•"/>
              </a:pPr>
              <a:r>
                <a:rPr lang="en-US" sz="1100" dirty="0"/>
                <a:t>Due to Skewness, data is not symmetrical. It is not directly handled.</a:t>
              </a:r>
            </a:p>
            <a:p>
              <a:pPr marL="285750" indent="-285750">
                <a:spcAft>
                  <a:spcPts val="900"/>
                </a:spcAft>
                <a:buChar char="•"/>
              </a:pPr>
              <a:r>
                <a:rPr lang="en-US" sz="1100" dirty="0"/>
                <a:t>Features having high correlation were not skewed, others with high skewness and less correlation with target features are skewed.</a:t>
              </a:r>
            </a:p>
            <a:p>
              <a:pPr marL="285750" indent="-285750">
                <a:spcAft>
                  <a:spcPts val="900"/>
                </a:spcAft>
                <a:buChar char="•"/>
              </a:pPr>
              <a:endParaRPr lang="en-US" sz="11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B56D37E-A0BC-8044-84F8-B820B9AD2D84}"/>
              </a:ext>
            </a:extLst>
          </p:cNvPr>
          <p:cNvGrpSpPr/>
          <p:nvPr/>
        </p:nvGrpSpPr>
        <p:grpSpPr>
          <a:xfrm>
            <a:off x="6525159" y="904725"/>
            <a:ext cx="2446541" cy="1531189"/>
            <a:chOff x="539216" y="1020821"/>
            <a:chExt cx="2446541" cy="1169678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7E90CD5-EFC7-5547-ACCF-931DD98DA5A7}"/>
                </a:ext>
              </a:extLst>
            </p:cNvPr>
            <p:cNvSpPr txBox="1"/>
            <p:nvPr/>
          </p:nvSpPr>
          <p:spPr>
            <a:xfrm>
              <a:off x="539216" y="1020821"/>
              <a:ext cx="2446541" cy="2351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Dimensionality Reduction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578D38B-336A-9744-906D-27EF03E7A8BE}"/>
                </a:ext>
              </a:extLst>
            </p:cNvPr>
            <p:cNvSpPr txBox="1"/>
            <p:nvPr/>
          </p:nvSpPr>
          <p:spPr>
            <a:xfrm>
              <a:off x="539216" y="1255932"/>
              <a:ext cx="2446541" cy="9345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spcAft>
                  <a:spcPts val="900"/>
                </a:spcAft>
                <a:buChar char="•"/>
              </a:pPr>
              <a:r>
                <a:rPr lang="en-US" sz="1100" dirty="0"/>
                <a:t>The number of features were reduced to 2 for providing better understanding on the scatter plot.</a:t>
              </a:r>
            </a:p>
            <a:p>
              <a:pPr marL="285750" indent="-285750">
                <a:spcAft>
                  <a:spcPts val="900"/>
                </a:spcAft>
                <a:buChar char="•"/>
              </a:pPr>
              <a:r>
                <a:rPr lang="en-US" sz="1100" dirty="0"/>
                <a:t>Used Principal Component Analysis(PCA) 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3B5FA31-140B-E342-907F-70411AB865C7}"/>
              </a:ext>
            </a:extLst>
          </p:cNvPr>
          <p:cNvGrpSpPr/>
          <p:nvPr/>
        </p:nvGrpSpPr>
        <p:grpSpPr>
          <a:xfrm>
            <a:off x="3756167" y="3357360"/>
            <a:ext cx="2446542" cy="1613721"/>
            <a:chOff x="539217" y="1069272"/>
            <a:chExt cx="2446542" cy="66795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1273937-9BFA-0141-BDA8-FB940EF70CCB}"/>
                </a:ext>
              </a:extLst>
            </p:cNvPr>
            <p:cNvSpPr txBox="1"/>
            <p:nvPr/>
          </p:nvSpPr>
          <p:spPr>
            <a:xfrm>
              <a:off x="539218" y="1069272"/>
              <a:ext cx="2446541" cy="19084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Label Encoding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7B48CE7-2B91-5A47-A4A9-C37FD0B21E50}"/>
                </a:ext>
              </a:extLst>
            </p:cNvPr>
            <p:cNvSpPr txBox="1"/>
            <p:nvPr/>
          </p:nvSpPr>
          <p:spPr>
            <a:xfrm>
              <a:off x="539217" y="1260117"/>
              <a:ext cx="2446541" cy="4771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spcAft>
                  <a:spcPts val="900"/>
                </a:spcAft>
                <a:buChar char="•"/>
              </a:pPr>
              <a:r>
                <a:rPr lang="en-US" sz="1100" dirty="0"/>
                <a:t>For target feature, Flag_90days, which is used for classification was label encoded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61E5D9-89D5-1943-BFAA-41BE6F0983B4}"/>
              </a:ext>
            </a:extLst>
          </p:cNvPr>
          <p:cNvGrpSpPr/>
          <p:nvPr/>
        </p:nvGrpSpPr>
        <p:grpSpPr>
          <a:xfrm>
            <a:off x="974621" y="3368140"/>
            <a:ext cx="2446541" cy="1627257"/>
            <a:chOff x="539218" y="1069272"/>
            <a:chExt cx="2446541" cy="51280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BE6D0E-0AC8-8043-A864-9C4E52CF1A51}"/>
                </a:ext>
              </a:extLst>
            </p:cNvPr>
            <p:cNvSpPr txBox="1"/>
            <p:nvPr/>
          </p:nvSpPr>
          <p:spPr>
            <a:xfrm>
              <a:off x="539218" y="1069272"/>
              <a:ext cx="2446541" cy="11029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One Hot Encoding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51B5FB-3CE4-9D40-AF96-5CF9F2E2A2E2}"/>
                </a:ext>
              </a:extLst>
            </p:cNvPr>
            <p:cNvSpPr txBox="1"/>
            <p:nvPr/>
          </p:nvSpPr>
          <p:spPr>
            <a:xfrm>
              <a:off x="539218" y="1179563"/>
              <a:ext cx="2446541" cy="40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spcAft>
                  <a:spcPts val="900"/>
                </a:spcAft>
                <a:buChar char="•"/>
              </a:pPr>
              <a:r>
                <a:rPr lang="en-US" sz="1100" dirty="0"/>
                <a:t>There are a few features such as Sales channel ID, Club member status, Fashion news frequency are categorical. These features are transformed into binary values using </a:t>
              </a:r>
              <a:r>
                <a:rPr lang="en-US" sz="1100" dirty="0" err="1"/>
                <a:t>Onehot</a:t>
              </a:r>
              <a:r>
                <a:rPr lang="en-US" sz="1100" dirty="0"/>
                <a:t> Encoding.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8506DD9-1620-EE4C-BC60-F9AF331FF246}"/>
              </a:ext>
            </a:extLst>
          </p:cNvPr>
          <p:cNvGrpSpPr/>
          <p:nvPr/>
        </p:nvGrpSpPr>
        <p:grpSpPr>
          <a:xfrm>
            <a:off x="6537713" y="3357360"/>
            <a:ext cx="2446542" cy="1627253"/>
            <a:chOff x="539217" y="1069272"/>
            <a:chExt cx="2446542" cy="38680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628F597-4F2A-F248-80B1-8B80498B63F0}"/>
                </a:ext>
              </a:extLst>
            </p:cNvPr>
            <p:cNvSpPr txBox="1"/>
            <p:nvPr/>
          </p:nvSpPr>
          <p:spPr>
            <a:xfrm>
              <a:off x="539218" y="1069272"/>
              <a:ext cx="2446541" cy="11029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Oversampling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FE471D6-568F-0D49-81B0-E1502BDD1228}"/>
                </a:ext>
              </a:extLst>
            </p:cNvPr>
            <p:cNvSpPr txBox="1"/>
            <p:nvPr/>
          </p:nvSpPr>
          <p:spPr>
            <a:xfrm>
              <a:off x="539217" y="1180352"/>
              <a:ext cx="2446541" cy="2757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spcAft>
                  <a:spcPts val="900"/>
                </a:spcAft>
                <a:buChar char="•"/>
              </a:pPr>
              <a:r>
                <a:rPr lang="en-US" sz="1100" dirty="0"/>
                <a:t>As the data is biased, we have performed oversampling using Synthetic Minority Over-sampling technique (SMOTE)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3551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10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017599-DE90-5645-8B71-BF418B0088FD}"/>
              </a:ext>
            </a:extLst>
          </p:cNvPr>
          <p:cNvSpPr txBox="1"/>
          <p:nvPr/>
        </p:nvSpPr>
        <p:spPr>
          <a:xfrm>
            <a:off x="923828" y="231482"/>
            <a:ext cx="7539816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kern="1200" dirty="0">
                <a:solidFill>
                  <a:srgbClr val="C00000"/>
                </a:solidFill>
                <a:latin typeface="Cambria"/>
                <a:ea typeface="Cambria"/>
              </a:rPr>
              <a:t>Data Transformation (for overall sales)</a:t>
            </a:r>
          </a:p>
        </p:txBody>
      </p:sp>
      <p:pic>
        <p:nvPicPr>
          <p:cNvPr id="3" name="Picture 2" descr="Shape, arrow&#10;&#10;Description automatically generated">
            <a:extLst>
              <a:ext uri="{FF2B5EF4-FFF2-40B4-BE49-F238E27FC236}">
                <a16:creationId xmlns:a16="http://schemas.microsoft.com/office/drawing/2014/main" id="{08C86409-419A-8C40-AD17-5DF8AE1AC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94732" y="231482"/>
            <a:ext cx="492443" cy="49244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E809A59-CDF2-E544-9AD1-4133A480F284}"/>
              </a:ext>
            </a:extLst>
          </p:cNvPr>
          <p:cNvGrpSpPr/>
          <p:nvPr/>
        </p:nvGrpSpPr>
        <p:grpSpPr>
          <a:xfrm>
            <a:off x="987175" y="956716"/>
            <a:ext cx="2446543" cy="1804640"/>
            <a:chOff x="539216" y="1069272"/>
            <a:chExt cx="2446543" cy="119460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9149D0-3B80-8442-B194-CFF3726A63B2}"/>
                </a:ext>
              </a:extLst>
            </p:cNvPr>
            <p:cNvSpPr txBox="1"/>
            <p:nvPr/>
          </p:nvSpPr>
          <p:spPr>
            <a:xfrm>
              <a:off x="539218" y="1069272"/>
              <a:ext cx="2446541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Min Max Scaler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8F6303-8B8B-3F49-BB80-C41F214B9CD7}"/>
                </a:ext>
              </a:extLst>
            </p:cNvPr>
            <p:cNvSpPr txBox="1"/>
            <p:nvPr/>
          </p:nvSpPr>
          <p:spPr>
            <a:xfrm>
              <a:off x="539216" y="1379015"/>
              <a:ext cx="2446541" cy="8848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spcAft>
                  <a:spcPts val="900"/>
                </a:spcAft>
                <a:buChar char="•"/>
              </a:pPr>
              <a:r>
                <a:rPr lang="en-US" sz="1100" dirty="0"/>
                <a:t>Most features were not normally distributed,</a:t>
              </a:r>
            </a:p>
            <a:p>
              <a:pPr marL="285750" indent="-285750">
                <a:spcAft>
                  <a:spcPts val="900"/>
                </a:spcAft>
                <a:buChar char="•"/>
              </a:pPr>
              <a:r>
                <a:rPr lang="en-US" sz="1100" dirty="0"/>
                <a:t>Scaled the features within range of zero to one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2208E5F-593B-2842-B336-8CBFADAA1C2E}"/>
              </a:ext>
            </a:extLst>
          </p:cNvPr>
          <p:cNvGrpSpPr/>
          <p:nvPr/>
        </p:nvGrpSpPr>
        <p:grpSpPr>
          <a:xfrm>
            <a:off x="3756167" y="955407"/>
            <a:ext cx="2446543" cy="1798164"/>
            <a:chOff x="539216" y="1069272"/>
            <a:chExt cx="2446543" cy="111499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57E6C8-E6F1-D54B-8AD8-6DC895149A38}"/>
                </a:ext>
              </a:extLst>
            </p:cNvPr>
            <p:cNvSpPr txBox="1"/>
            <p:nvPr/>
          </p:nvSpPr>
          <p:spPr>
            <a:xfrm>
              <a:off x="539218" y="1069272"/>
              <a:ext cx="2446541" cy="30777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Handling Skewness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7B35725-2962-C546-8A5B-DEF567F1C787}"/>
                </a:ext>
              </a:extLst>
            </p:cNvPr>
            <p:cNvSpPr txBox="1"/>
            <p:nvPr/>
          </p:nvSpPr>
          <p:spPr>
            <a:xfrm>
              <a:off x="539216" y="1379015"/>
              <a:ext cx="2446541" cy="8052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spcAft>
                  <a:spcPts val="900"/>
                </a:spcAft>
                <a:buChar char="•"/>
              </a:pPr>
              <a:r>
                <a:rPr lang="en-US" sz="1100" dirty="0"/>
                <a:t>Due to Skewness, data is not symmetrical.</a:t>
              </a:r>
            </a:p>
            <a:p>
              <a:pPr marL="285750" indent="-285750">
                <a:spcAft>
                  <a:spcPts val="900"/>
                </a:spcAft>
                <a:buChar char="•"/>
              </a:pPr>
              <a:r>
                <a:rPr lang="en-US" sz="1100" dirty="0"/>
                <a:t>Log Transform, Square Root Transform and Box-Cox Transform were used.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B56D37E-A0BC-8044-84F8-B820B9AD2D84}"/>
              </a:ext>
            </a:extLst>
          </p:cNvPr>
          <p:cNvGrpSpPr/>
          <p:nvPr/>
        </p:nvGrpSpPr>
        <p:grpSpPr>
          <a:xfrm>
            <a:off x="6525159" y="955407"/>
            <a:ext cx="2446543" cy="1798164"/>
            <a:chOff x="539216" y="1069272"/>
            <a:chExt cx="2446543" cy="1373620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7E90CD5-EFC7-5547-ACCF-931DD98DA5A7}"/>
                </a:ext>
              </a:extLst>
            </p:cNvPr>
            <p:cNvSpPr txBox="1"/>
            <p:nvPr/>
          </p:nvSpPr>
          <p:spPr>
            <a:xfrm>
              <a:off x="539218" y="1069272"/>
              <a:ext cx="2446541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Handling Skewness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578D38B-336A-9744-906D-27EF03E7A8BE}"/>
                </a:ext>
              </a:extLst>
            </p:cNvPr>
            <p:cNvSpPr txBox="1"/>
            <p:nvPr/>
          </p:nvSpPr>
          <p:spPr>
            <a:xfrm>
              <a:off x="539216" y="1379015"/>
              <a:ext cx="2446541" cy="10638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spcAft>
                  <a:spcPts val="900"/>
                </a:spcAft>
                <a:buChar char="•"/>
              </a:pPr>
              <a:r>
                <a:rPr lang="en-US" sz="1100" dirty="0"/>
                <a:t>Skewness on the features is not directly handled.</a:t>
              </a:r>
            </a:p>
            <a:p>
              <a:pPr marL="285750" indent="-285750">
                <a:spcAft>
                  <a:spcPts val="900"/>
                </a:spcAft>
                <a:buChar char="•"/>
              </a:pPr>
              <a:r>
                <a:rPr lang="en-US" sz="1100" dirty="0"/>
                <a:t>Features having high correlation were not skewed, others with high skewness and less correlation with target features are skewed.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3B5FA31-140B-E342-907F-70411AB865C7}"/>
              </a:ext>
            </a:extLst>
          </p:cNvPr>
          <p:cNvGrpSpPr/>
          <p:nvPr/>
        </p:nvGrpSpPr>
        <p:grpSpPr>
          <a:xfrm>
            <a:off x="3749890" y="2960256"/>
            <a:ext cx="2446542" cy="1863991"/>
            <a:chOff x="539217" y="1069272"/>
            <a:chExt cx="2446542" cy="66795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1273937-9BFA-0141-BDA8-FB940EF70CCB}"/>
                </a:ext>
              </a:extLst>
            </p:cNvPr>
            <p:cNvSpPr txBox="1"/>
            <p:nvPr/>
          </p:nvSpPr>
          <p:spPr>
            <a:xfrm>
              <a:off x="539218" y="1069272"/>
              <a:ext cx="2446541" cy="1908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Label Encoding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7B48CE7-2B91-5A47-A4A9-C37FD0B21E50}"/>
                </a:ext>
              </a:extLst>
            </p:cNvPr>
            <p:cNvSpPr txBox="1"/>
            <p:nvPr/>
          </p:nvSpPr>
          <p:spPr>
            <a:xfrm>
              <a:off x="539217" y="1260117"/>
              <a:ext cx="2446541" cy="4771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spcAft>
                  <a:spcPts val="900"/>
                </a:spcAft>
                <a:buChar char="•"/>
              </a:pPr>
              <a:r>
                <a:rPr lang="en-US" sz="1100" dirty="0"/>
                <a:t>For target feature, Flag_90days, which is used for classification was label encoded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2299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10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C1DD97-679A-6B43-97B8-722D3F59D67F}"/>
              </a:ext>
            </a:extLst>
          </p:cNvPr>
          <p:cNvSpPr txBox="1"/>
          <p:nvPr/>
        </p:nvSpPr>
        <p:spPr>
          <a:xfrm>
            <a:off x="802092" y="57570"/>
            <a:ext cx="7539816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kern="1200" dirty="0">
                <a:solidFill>
                  <a:srgbClr val="C00000"/>
                </a:solidFill>
                <a:latin typeface="Cambria"/>
                <a:ea typeface="Cambria"/>
              </a:rPr>
              <a:t>Data Preparation (for customer)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0E14D55-E054-2B43-800A-7E5FF9BE4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59" y="0"/>
            <a:ext cx="648513" cy="64851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0FDC4B6-23E2-4547-BBFE-19ACE5219577}"/>
              </a:ext>
            </a:extLst>
          </p:cNvPr>
          <p:cNvGrpSpPr/>
          <p:nvPr/>
        </p:nvGrpSpPr>
        <p:grpSpPr>
          <a:xfrm>
            <a:off x="582273" y="909425"/>
            <a:ext cx="2448503" cy="1986581"/>
            <a:chOff x="537256" y="1069272"/>
            <a:chExt cx="2448503" cy="9788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6DB914-8924-404B-BEDE-75F054A71C39}"/>
                </a:ext>
              </a:extLst>
            </p:cNvPr>
            <p:cNvSpPr txBox="1"/>
            <p:nvPr/>
          </p:nvSpPr>
          <p:spPr>
            <a:xfrm>
              <a:off x="539218" y="1069272"/>
              <a:ext cx="2446541" cy="2037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Training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C36E362-36E0-154B-BAD1-D89493C4AE15}"/>
                </a:ext>
              </a:extLst>
            </p:cNvPr>
            <p:cNvSpPr txBox="1"/>
            <p:nvPr/>
          </p:nvSpPr>
          <p:spPr>
            <a:xfrm>
              <a:off x="537256" y="1273950"/>
              <a:ext cx="2446541" cy="774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spcAft>
                  <a:spcPts val="900"/>
                </a:spcAft>
                <a:buChar char="•"/>
              </a:pPr>
              <a:r>
                <a:rPr lang="en-US" sz="1100" dirty="0"/>
                <a:t>60% of the data is used for Training data set</a:t>
              </a:r>
            </a:p>
            <a:p>
              <a:pPr marL="285750" indent="-285750">
                <a:spcAft>
                  <a:spcPts val="900"/>
                </a:spcAft>
                <a:buChar char="•"/>
              </a:pPr>
              <a:r>
                <a:rPr lang="en-US" sz="1100" dirty="0"/>
                <a:t>Number of instances =</a:t>
              </a:r>
            </a:p>
            <a:p>
              <a:pPr marL="285750" indent="-285750">
                <a:spcAft>
                  <a:spcPts val="900"/>
                </a:spcAft>
                <a:buChar char="•"/>
              </a:pPr>
              <a:r>
                <a:rPr lang="en-US" sz="1100" dirty="0"/>
                <a:t>Train the model using this data set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2C109E-0560-F54F-9E88-30DE0470DED4}"/>
              </a:ext>
            </a:extLst>
          </p:cNvPr>
          <p:cNvGrpSpPr/>
          <p:nvPr/>
        </p:nvGrpSpPr>
        <p:grpSpPr>
          <a:xfrm>
            <a:off x="6199465" y="917375"/>
            <a:ext cx="2446542" cy="1994531"/>
            <a:chOff x="539217" y="1069272"/>
            <a:chExt cx="2446542" cy="108998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8C5C58A-874D-B744-8E5A-5B1D63B79CF2}"/>
                </a:ext>
              </a:extLst>
            </p:cNvPr>
            <p:cNvSpPr txBox="1"/>
            <p:nvPr/>
          </p:nvSpPr>
          <p:spPr>
            <a:xfrm>
              <a:off x="539218" y="1069272"/>
              <a:ext cx="2446541" cy="2037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Testing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0B4BE62-CF91-AD41-A6B9-5EEAC26341ED}"/>
                </a:ext>
              </a:extLst>
            </p:cNvPr>
            <p:cNvSpPr txBox="1"/>
            <p:nvPr/>
          </p:nvSpPr>
          <p:spPr>
            <a:xfrm>
              <a:off x="539217" y="1273008"/>
              <a:ext cx="2446541" cy="8862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spcAft>
                  <a:spcPts val="900"/>
                </a:spcAft>
                <a:buChar char="•"/>
              </a:pPr>
              <a:r>
                <a:rPr lang="en-US" sz="1100" dirty="0"/>
                <a:t>20% of the data is used for Testing data set</a:t>
              </a:r>
            </a:p>
            <a:p>
              <a:pPr marL="285750" indent="-285750">
                <a:spcAft>
                  <a:spcPts val="900"/>
                </a:spcAft>
                <a:buChar char="•"/>
              </a:pPr>
              <a:r>
                <a:rPr lang="en-US" sz="1100" dirty="0"/>
                <a:t>Number of instances =</a:t>
              </a:r>
            </a:p>
            <a:p>
              <a:pPr marL="285750" indent="-285750">
                <a:spcAft>
                  <a:spcPts val="900"/>
                </a:spcAft>
                <a:buChar char="•"/>
              </a:pPr>
              <a:r>
                <a:rPr lang="en-US" sz="1100" dirty="0"/>
                <a:t>Remaining data is used for testing data for getting actual accuracy.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4AEF10B-6989-E84D-A864-E53521072E55}"/>
              </a:ext>
            </a:extLst>
          </p:cNvPr>
          <p:cNvGrpSpPr/>
          <p:nvPr/>
        </p:nvGrpSpPr>
        <p:grpSpPr>
          <a:xfrm>
            <a:off x="3347748" y="917375"/>
            <a:ext cx="2448503" cy="1986581"/>
            <a:chOff x="537256" y="1069272"/>
            <a:chExt cx="2448503" cy="131504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CBB1F6F-66B3-924E-B543-86BFB079E739}"/>
                </a:ext>
              </a:extLst>
            </p:cNvPr>
            <p:cNvSpPr txBox="1"/>
            <p:nvPr/>
          </p:nvSpPr>
          <p:spPr>
            <a:xfrm>
              <a:off x="539218" y="1069272"/>
              <a:ext cx="2446541" cy="20373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Validation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610271-CDD5-514F-A90B-A7532AB46D56}"/>
                </a:ext>
              </a:extLst>
            </p:cNvPr>
            <p:cNvSpPr txBox="1"/>
            <p:nvPr/>
          </p:nvSpPr>
          <p:spPr>
            <a:xfrm>
              <a:off x="537256" y="1273950"/>
              <a:ext cx="2446541" cy="11103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spcAft>
                  <a:spcPts val="900"/>
                </a:spcAft>
                <a:buChar char="•"/>
              </a:pPr>
              <a:r>
                <a:rPr lang="en-US" sz="1100" dirty="0"/>
                <a:t>20% of the data is used for Training data set</a:t>
              </a:r>
            </a:p>
            <a:p>
              <a:pPr marL="285750" indent="-285750">
                <a:spcAft>
                  <a:spcPts val="900"/>
                </a:spcAft>
                <a:buChar char="•"/>
              </a:pPr>
              <a:r>
                <a:rPr lang="en-US" sz="1100" dirty="0"/>
                <a:t>Number of instances =</a:t>
              </a:r>
            </a:p>
            <a:p>
              <a:pPr marL="285750" indent="-285750">
                <a:spcAft>
                  <a:spcPts val="900"/>
                </a:spcAft>
                <a:buChar char="•"/>
              </a:pPr>
              <a:r>
                <a:rPr lang="en-US" sz="1100" dirty="0"/>
                <a:t>Updated with hyper parameters. Hyper parameters were chosen using Randomized Search, Grid Search CV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8328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10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C1DD97-679A-6B43-97B8-722D3F59D67F}"/>
              </a:ext>
            </a:extLst>
          </p:cNvPr>
          <p:cNvSpPr txBox="1"/>
          <p:nvPr/>
        </p:nvSpPr>
        <p:spPr>
          <a:xfrm>
            <a:off x="802092" y="57570"/>
            <a:ext cx="7539816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kern="1200" dirty="0">
                <a:solidFill>
                  <a:srgbClr val="C00000"/>
                </a:solidFill>
                <a:latin typeface="Cambria"/>
                <a:ea typeface="Cambria"/>
              </a:rPr>
              <a:t>Data Preparation (for overall sales)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0E14D55-E054-2B43-800A-7E5FF9BE4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59" y="0"/>
            <a:ext cx="648513" cy="64851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0FDC4B6-23E2-4547-BBFE-19ACE5219577}"/>
              </a:ext>
            </a:extLst>
          </p:cNvPr>
          <p:cNvGrpSpPr/>
          <p:nvPr/>
        </p:nvGrpSpPr>
        <p:grpSpPr>
          <a:xfrm>
            <a:off x="582273" y="909425"/>
            <a:ext cx="2448503" cy="1986581"/>
            <a:chOff x="537256" y="1069272"/>
            <a:chExt cx="2448503" cy="9788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6DB914-8924-404B-BEDE-75F054A71C39}"/>
                </a:ext>
              </a:extLst>
            </p:cNvPr>
            <p:cNvSpPr txBox="1"/>
            <p:nvPr/>
          </p:nvSpPr>
          <p:spPr>
            <a:xfrm>
              <a:off x="539218" y="1069272"/>
              <a:ext cx="2446541" cy="2037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Training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C36E362-36E0-154B-BAD1-D89493C4AE15}"/>
                </a:ext>
              </a:extLst>
            </p:cNvPr>
            <p:cNvSpPr txBox="1"/>
            <p:nvPr/>
          </p:nvSpPr>
          <p:spPr>
            <a:xfrm>
              <a:off x="537256" y="1273950"/>
              <a:ext cx="2446541" cy="774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spcAft>
                  <a:spcPts val="900"/>
                </a:spcAft>
                <a:buChar char="•"/>
              </a:pPr>
              <a:r>
                <a:rPr lang="en-US" sz="1100" dirty="0"/>
                <a:t>60% of the data is used for Training data set</a:t>
              </a:r>
            </a:p>
            <a:p>
              <a:pPr marL="285750" indent="-285750">
                <a:spcAft>
                  <a:spcPts val="900"/>
                </a:spcAft>
                <a:buChar char="•"/>
              </a:pPr>
              <a:r>
                <a:rPr lang="en-US" sz="1100" dirty="0"/>
                <a:t>Number of instances =</a:t>
              </a:r>
            </a:p>
            <a:p>
              <a:pPr marL="285750" indent="-285750">
                <a:spcAft>
                  <a:spcPts val="900"/>
                </a:spcAft>
                <a:buChar char="•"/>
              </a:pPr>
              <a:r>
                <a:rPr lang="en-US" sz="1100" dirty="0"/>
                <a:t>Train the model using this data set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2C109E-0560-F54F-9E88-30DE0470DED4}"/>
              </a:ext>
            </a:extLst>
          </p:cNvPr>
          <p:cNvGrpSpPr/>
          <p:nvPr/>
        </p:nvGrpSpPr>
        <p:grpSpPr>
          <a:xfrm>
            <a:off x="6199465" y="917375"/>
            <a:ext cx="2446542" cy="1994531"/>
            <a:chOff x="539217" y="1069272"/>
            <a:chExt cx="2446542" cy="108998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8C5C58A-874D-B744-8E5A-5B1D63B79CF2}"/>
                </a:ext>
              </a:extLst>
            </p:cNvPr>
            <p:cNvSpPr txBox="1"/>
            <p:nvPr/>
          </p:nvSpPr>
          <p:spPr>
            <a:xfrm>
              <a:off x="539218" y="1069272"/>
              <a:ext cx="2446541" cy="2037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Testing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0B4BE62-CF91-AD41-A6B9-5EEAC26341ED}"/>
                </a:ext>
              </a:extLst>
            </p:cNvPr>
            <p:cNvSpPr txBox="1"/>
            <p:nvPr/>
          </p:nvSpPr>
          <p:spPr>
            <a:xfrm>
              <a:off x="539217" y="1273008"/>
              <a:ext cx="2446541" cy="8862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spcAft>
                  <a:spcPts val="900"/>
                </a:spcAft>
                <a:buChar char="•"/>
              </a:pPr>
              <a:r>
                <a:rPr lang="en-US" sz="1100" dirty="0"/>
                <a:t>20% of the data is used for Testing data set</a:t>
              </a:r>
            </a:p>
            <a:p>
              <a:pPr marL="285750" indent="-285750">
                <a:spcAft>
                  <a:spcPts val="900"/>
                </a:spcAft>
                <a:buChar char="•"/>
              </a:pPr>
              <a:r>
                <a:rPr lang="en-US" sz="1100" dirty="0"/>
                <a:t>Number of instances =</a:t>
              </a:r>
            </a:p>
            <a:p>
              <a:pPr marL="285750" indent="-285750">
                <a:spcAft>
                  <a:spcPts val="900"/>
                </a:spcAft>
                <a:buChar char="•"/>
              </a:pPr>
              <a:r>
                <a:rPr lang="en-US" sz="1100" dirty="0"/>
                <a:t>Remaining data is used for testing data for getting actual accuracy.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4AEF10B-6989-E84D-A864-E53521072E55}"/>
              </a:ext>
            </a:extLst>
          </p:cNvPr>
          <p:cNvGrpSpPr/>
          <p:nvPr/>
        </p:nvGrpSpPr>
        <p:grpSpPr>
          <a:xfrm>
            <a:off x="3347748" y="917375"/>
            <a:ext cx="2448503" cy="1986581"/>
            <a:chOff x="537256" y="1069272"/>
            <a:chExt cx="2448503" cy="131504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CBB1F6F-66B3-924E-B543-86BFB079E739}"/>
                </a:ext>
              </a:extLst>
            </p:cNvPr>
            <p:cNvSpPr txBox="1"/>
            <p:nvPr/>
          </p:nvSpPr>
          <p:spPr>
            <a:xfrm>
              <a:off x="539218" y="1069272"/>
              <a:ext cx="2446541" cy="20373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Validation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610271-CDD5-514F-A90B-A7532AB46D56}"/>
                </a:ext>
              </a:extLst>
            </p:cNvPr>
            <p:cNvSpPr txBox="1"/>
            <p:nvPr/>
          </p:nvSpPr>
          <p:spPr>
            <a:xfrm>
              <a:off x="537256" y="1273950"/>
              <a:ext cx="2446541" cy="11103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spcAft>
                  <a:spcPts val="900"/>
                </a:spcAft>
                <a:buChar char="•"/>
              </a:pPr>
              <a:r>
                <a:rPr lang="en-US" sz="1100" dirty="0"/>
                <a:t>20% of the data is used for Training data set</a:t>
              </a:r>
            </a:p>
            <a:p>
              <a:pPr marL="285750" indent="-285750">
                <a:spcAft>
                  <a:spcPts val="900"/>
                </a:spcAft>
                <a:buChar char="•"/>
              </a:pPr>
              <a:r>
                <a:rPr lang="en-US" sz="1100" dirty="0"/>
                <a:t>Number of instances =</a:t>
              </a:r>
            </a:p>
            <a:p>
              <a:pPr marL="285750" indent="-285750">
                <a:spcAft>
                  <a:spcPts val="900"/>
                </a:spcAft>
                <a:buChar char="•"/>
              </a:pPr>
              <a:r>
                <a:rPr lang="en-US" sz="1100" dirty="0"/>
                <a:t>Updated with hyper parameters. Hyper parameters were chosen using Randomized Search, Grid Search CV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6743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67ACF5A-3347-D9AF-AE9D-E85C7FE0DE23}"/>
              </a:ext>
            </a:extLst>
          </p:cNvPr>
          <p:cNvSpPr txBox="1"/>
          <p:nvPr/>
        </p:nvSpPr>
        <p:spPr>
          <a:xfrm>
            <a:off x="449661" y="1403093"/>
            <a:ext cx="4046140" cy="139842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1200" dirty="0" err="1">
                <a:latin typeface="Calibri"/>
                <a:cs typeface="Calibri"/>
              </a:rPr>
              <a:t>XGBoost</a:t>
            </a:r>
            <a:r>
              <a:rPr lang="en-US" sz="1200" dirty="0">
                <a:latin typeface="Calibri"/>
                <a:cs typeface="Calibri"/>
              </a:rPr>
              <a:t> without </a:t>
            </a:r>
            <a:r>
              <a:rPr lang="en-US" sz="1200" dirty="0" err="1">
                <a:latin typeface="Calibri"/>
                <a:cs typeface="Calibri"/>
              </a:rPr>
              <a:t>Upsampling</a:t>
            </a:r>
            <a:endParaRPr lang="en-US" sz="1200" dirty="0">
              <a:latin typeface="Calibri"/>
              <a:cs typeface="Calibri"/>
            </a:endParaRP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Char char="•"/>
            </a:pPr>
            <a:r>
              <a:rPr lang="en-US" sz="1200" dirty="0" err="1">
                <a:latin typeface="Calibri"/>
                <a:cs typeface="Calibri"/>
              </a:rPr>
              <a:t>XGBoost</a:t>
            </a:r>
            <a:r>
              <a:rPr lang="en-US" sz="1200" dirty="0">
                <a:latin typeface="Calibri"/>
                <a:cs typeface="Calibri"/>
              </a:rPr>
              <a:t> with SMOTE </a:t>
            </a:r>
            <a:r>
              <a:rPr lang="en-US" sz="1200" dirty="0" err="1">
                <a:latin typeface="Calibri"/>
                <a:cs typeface="Calibri"/>
              </a:rPr>
              <a:t>Upsampling</a:t>
            </a:r>
            <a:endParaRPr lang="en-US" sz="1200" dirty="0">
              <a:latin typeface="Calibri"/>
              <a:cs typeface="Calibri"/>
            </a:endParaRP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Char char="•"/>
            </a:pPr>
            <a:r>
              <a:rPr lang="en-US" sz="1200" dirty="0">
                <a:latin typeface="Calibri"/>
                <a:cs typeface="Calibri"/>
              </a:rPr>
              <a:t>Hyperparameter Tuning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3217C4-ABD8-8D14-CFD9-23CB737F86B4}"/>
              </a:ext>
            </a:extLst>
          </p:cNvPr>
          <p:cNvSpPr txBox="1"/>
          <p:nvPr/>
        </p:nvSpPr>
        <p:spPr>
          <a:xfrm>
            <a:off x="459978" y="3259023"/>
            <a:ext cx="411202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1200" dirty="0">
                <a:latin typeface="Calibri"/>
                <a:cs typeface="Calibri"/>
              </a:rPr>
              <a:t>RF without </a:t>
            </a:r>
            <a:r>
              <a:rPr lang="en-US" sz="1200" dirty="0" err="1">
                <a:latin typeface="Calibri"/>
                <a:cs typeface="Calibri"/>
              </a:rPr>
              <a:t>Upsampling</a:t>
            </a:r>
            <a:endParaRPr lang="en-US" sz="1200" dirty="0">
              <a:latin typeface="Calibri"/>
              <a:cs typeface="Calibri"/>
            </a:endParaRP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Char char="•"/>
            </a:pPr>
            <a:r>
              <a:rPr lang="en-US" sz="1200" dirty="0">
                <a:latin typeface="Calibri"/>
                <a:cs typeface="Calibri"/>
              </a:rPr>
              <a:t>RF with SMOTE </a:t>
            </a:r>
            <a:r>
              <a:rPr lang="en-US" sz="1200" dirty="0" err="1">
                <a:latin typeface="Calibri"/>
                <a:cs typeface="Calibri"/>
              </a:rPr>
              <a:t>Upsampling</a:t>
            </a:r>
            <a:endParaRPr lang="en-US" sz="1200" dirty="0">
              <a:latin typeface="Calibri"/>
              <a:cs typeface="Calibri"/>
            </a:endParaRP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Char char="•"/>
            </a:pPr>
            <a:r>
              <a:rPr lang="en-US" sz="1200" dirty="0">
                <a:latin typeface="Calibri"/>
                <a:cs typeface="Calibri"/>
              </a:rPr>
              <a:t>Hyperparameter Tuning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EBE860-71CF-CAD3-9692-D3C5C84EBEE1}"/>
              </a:ext>
            </a:extLst>
          </p:cNvPr>
          <p:cNvSpPr txBox="1"/>
          <p:nvPr/>
        </p:nvSpPr>
        <p:spPr>
          <a:xfrm>
            <a:off x="463947" y="2982024"/>
            <a:ext cx="4112020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Cambria"/>
              </a:rPr>
              <a:t>Random Forest Classifier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DAA9E9-F1FE-63DC-52D7-7A86411C8E19}"/>
              </a:ext>
            </a:extLst>
          </p:cNvPr>
          <p:cNvSpPr txBox="1"/>
          <p:nvPr/>
        </p:nvSpPr>
        <p:spPr>
          <a:xfrm>
            <a:off x="448865" y="1082675"/>
            <a:ext cx="8243887" cy="2809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Cambria"/>
              </a:rPr>
              <a:t>XG Boost Classifier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B91B42-FBFC-4DA2-A93C-D50FC3C4FF41}"/>
              </a:ext>
            </a:extLst>
          </p:cNvPr>
          <p:cNvSpPr/>
          <p:nvPr/>
        </p:nvSpPr>
        <p:spPr>
          <a:xfrm>
            <a:off x="450453" y="1080293"/>
            <a:ext cx="8243093" cy="17212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77867-AF28-0D45-A295-4514243EB119}"/>
              </a:ext>
            </a:extLst>
          </p:cNvPr>
          <p:cNvSpPr txBox="1"/>
          <p:nvPr/>
        </p:nvSpPr>
        <p:spPr>
          <a:xfrm>
            <a:off x="923828" y="231482"/>
            <a:ext cx="7539816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kern="1200" dirty="0">
                <a:solidFill>
                  <a:srgbClr val="C00000"/>
                </a:solidFill>
                <a:latin typeface="Cambria"/>
                <a:ea typeface="Cambria"/>
              </a:rPr>
              <a:t>Machine Learning Models (for customer)</a:t>
            </a:r>
          </a:p>
        </p:txBody>
      </p:sp>
      <p:pic>
        <p:nvPicPr>
          <p:cNvPr id="14" name="Picture 12" descr="Brain in head with solid fill">
            <a:extLst>
              <a:ext uri="{FF2B5EF4-FFF2-40B4-BE49-F238E27FC236}">
                <a16:creationId xmlns:a16="http://schemas.microsoft.com/office/drawing/2014/main" id="{6727C49E-B2CB-ED48-BEB1-1CC407994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17777" y="233576"/>
            <a:ext cx="495701" cy="4957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9FE1BA-AF6A-DF4A-82D9-8B740CFEFD91}"/>
              </a:ext>
            </a:extLst>
          </p:cNvPr>
          <p:cNvSpPr txBox="1"/>
          <p:nvPr/>
        </p:nvSpPr>
        <p:spPr>
          <a:xfrm>
            <a:off x="4572000" y="1398849"/>
            <a:ext cx="4104084" cy="139842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1714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har char="•"/>
            </a:pPr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Calibri" panose="020F050202020403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88C6DA-3FAF-6947-8F5C-1EF9D8BDF6FF}"/>
              </a:ext>
            </a:extLst>
          </p:cNvPr>
          <p:cNvSpPr txBox="1"/>
          <p:nvPr/>
        </p:nvSpPr>
        <p:spPr>
          <a:xfrm>
            <a:off x="4554538" y="1351940"/>
            <a:ext cx="4104084" cy="6155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34950" indent="-234950" fontAlgn="base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Stochastic Gradient Descent</a:t>
            </a:r>
          </a:p>
          <a:p>
            <a:pPr marL="234950" indent="-234950" fontAlgn="base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Logistic Regression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C16FD8-E299-F54B-85E4-795C723B4A76}"/>
              </a:ext>
            </a:extLst>
          </p:cNvPr>
          <p:cNvSpPr txBox="1"/>
          <p:nvPr/>
        </p:nvSpPr>
        <p:spPr>
          <a:xfrm>
            <a:off x="4572000" y="1082166"/>
            <a:ext cx="4104084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Cambria"/>
              </a:rPr>
              <a:t>Other Models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5430AF-457B-1D41-8992-87444C91144C}"/>
              </a:ext>
            </a:extLst>
          </p:cNvPr>
          <p:cNvSpPr txBox="1"/>
          <p:nvPr/>
        </p:nvSpPr>
        <p:spPr>
          <a:xfrm>
            <a:off x="4693736" y="2982024"/>
            <a:ext cx="3999016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Cambria"/>
              </a:rPr>
              <a:t>K-Nearest Neighbor Clustering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4367B8-4E76-4448-A5A6-35C0EAA876AD}"/>
              </a:ext>
            </a:extLst>
          </p:cNvPr>
          <p:cNvSpPr txBox="1"/>
          <p:nvPr/>
        </p:nvSpPr>
        <p:spPr>
          <a:xfrm>
            <a:off x="4693737" y="3259023"/>
            <a:ext cx="399901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1200" dirty="0">
                <a:latin typeface="Calibri"/>
                <a:cs typeface="Calibri"/>
              </a:rPr>
              <a:t>KNN with dimensionality reduction using PCA</a:t>
            </a:r>
          </a:p>
        </p:txBody>
      </p:sp>
    </p:spTree>
    <p:extLst>
      <p:ext uri="{BB962C8B-B14F-4D97-AF65-F5344CB8AC3E}">
        <p14:creationId xmlns:p14="http://schemas.microsoft.com/office/powerpoint/2010/main" val="2475863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67ACF5A-3347-D9AF-AE9D-E85C7FE0DE23}"/>
              </a:ext>
            </a:extLst>
          </p:cNvPr>
          <p:cNvSpPr txBox="1"/>
          <p:nvPr/>
        </p:nvSpPr>
        <p:spPr>
          <a:xfrm>
            <a:off x="449661" y="1403093"/>
            <a:ext cx="4046140" cy="139842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1714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har char="•"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3217C4-ABD8-8D14-CFD9-23CB737F86B4}"/>
              </a:ext>
            </a:extLst>
          </p:cNvPr>
          <p:cNvSpPr txBox="1"/>
          <p:nvPr/>
        </p:nvSpPr>
        <p:spPr>
          <a:xfrm>
            <a:off x="459978" y="3259023"/>
            <a:ext cx="411202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spcBef>
                <a:spcPts val="600"/>
              </a:spcBef>
              <a:spcAft>
                <a:spcPts val="600"/>
              </a:spcAft>
              <a:buChar char="•"/>
            </a:pP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EBE860-71CF-CAD3-9692-D3C5C84EBEE1}"/>
              </a:ext>
            </a:extLst>
          </p:cNvPr>
          <p:cNvSpPr txBox="1"/>
          <p:nvPr/>
        </p:nvSpPr>
        <p:spPr>
          <a:xfrm>
            <a:off x="463947" y="2982024"/>
            <a:ext cx="4112020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 b="1" dirty="0">
              <a:solidFill>
                <a:srgbClr val="FFFFFF"/>
              </a:solidFill>
              <a:latin typeface="Cambri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DAA9E9-F1FE-63DC-52D7-7A86411C8E19}"/>
              </a:ext>
            </a:extLst>
          </p:cNvPr>
          <p:cNvSpPr txBox="1"/>
          <p:nvPr/>
        </p:nvSpPr>
        <p:spPr>
          <a:xfrm>
            <a:off x="448865" y="1082675"/>
            <a:ext cx="8243887" cy="2809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 b="1" dirty="0">
              <a:solidFill>
                <a:srgbClr val="FFFFFF"/>
              </a:solidFill>
              <a:latin typeface="Cambri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B91B42-FBFC-4DA2-A93C-D50FC3C4FF41}"/>
              </a:ext>
            </a:extLst>
          </p:cNvPr>
          <p:cNvSpPr/>
          <p:nvPr/>
        </p:nvSpPr>
        <p:spPr>
          <a:xfrm>
            <a:off x="450453" y="1080293"/>
            <a:ext cx="8243093" cy="17212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77867-AF28-0D45-A295-4514243EB119}"/>
              </a:ext>
            </a:extLst>
          </p:cNvPr>
          <p:cNvSpPr txBox="1"/>
          <p:nvPr/>
        </p:nvSpPr>
        <p:spPr>
          <a:xfrm>
            <a:off x="923828" y="231482"/>
            <a:ext cx="7539816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kern="1200" dirty="0">
                <a:solidFill>
                  <a:srgbClr val="C00000"/>
                </a:solidFill>
                <a:latin typeface="Cambria"/>
                <a:ea typeface="Cambria"/>
              </a:rPr>
              <a:t>Machine Learning Models (for overall sales)</a:t>
            </a:r>
          </a:p>
        </p:txBody>
      </p:sp>
      <p:pic>
        <p:nvPicPr>
          <p:cNvPr id="14" name="Picture 12" descr="Brain in head with solid fill">
            <a:extLst>
              <a:ext uri="{FF2B5EF4-FFF2-40B4-BE49-F238E27FC236}">
                <a16:creationId xmlns:a16="http://schemas.microsoft.com/office/drawing/2014/main" id="{6727C49E-B2CB-ED48-BEB1-1CC407994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17777" y="233576"/>
            <a:ext cx="495701" cy="4957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9FE1BA-AF6A-DF4A-82D9-8B740CFEFD91}"/>
              </a:ext>
            </a:extLst>
          </p:cNvPr>
          <p:cNvSpPr txBox="1"/>
          <p:nvPr/>
        </p:nvSpPr>
        <p:spPr>
          <a:xfrm>
            <a:off x="4572000" y="1398849"/>
            <a:ext cx="4104084" cy="139842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1714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har char="•"/>
            </a:pPr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Calibri" panose="020F050202020403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88C6DA-3FAF-6947-8F5C-1EF9D8BDF6FF}"/>
              </a:ext>
            </a:extLst>
          </p:cNvPr>
          <p:cNvSpPr txBox="1"/>
          <p:nvPr/>
        </p:nvSpPr>
        <p:spPr>
          <a:xfrm>
            <a:off x="4571999" y="3259023"/>
            <a:ext cx="410408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34950" indent="-234950" fontAlgn="base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C16FD8-E299-F54B-85E4-795C723B4A76}"/>
              </a:ext>
            </a:extLst>
          </p:cNvPr>
          <p:cNvSpPr txBox="1"/>
          <p:nvPr/>
        </p:nvSpPr>
        <p:spPr>
          <a:xfrm>
            <a:off x="4572000" y="2982023"/>
            <a:ext cx="4104084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Cambria"/>
              </a:rPr>
              <a:t>Other Models</a:t>
            </a:r>
          </a:p>
        </p:txBody>
      </p:sp>
    </p:spTree>
    <p:extLst>
      <p:ext uri="{BB962C8B-B14F-4D97-AF65-F5344CB8AC3E}">
        <p14:creationId xmlns:p14="http://schemas.microsoft.com/office/powerpoint/2010/main" val="2320078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A2B201-EDC0-CF4C-9669-E79B7D5D1CC8}"/>
              </a:ext>
            </a:extLst>
          </p:cNvPr>
          <p:cNvSpPr txBox="1"/>
          <p:nvPr/>
        </p:nvSpPr>
        <p:spPr>
          <a:xfrm>
            <a:off x="923828" y="231482"/>
            <a:ext cx="7539816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kern="1200" dirty="0">
                <a:solidFill>
                  <a:srgbClr val="C00000"/>
                </a:solidFill>
                <a:latin typeface="Cambria"/>
                <a:ea typeface="Cambria"/>
              </a:rPr>
              <a:t>Performance Comparison (for customer)</a:t>
            </a:r>
          </a:p>
        </p:txBody>
      </p:sp>
      <p:pic>
        <p:nvPicPr>
          <p:cNvPr id="7" name="Picture 12" descr="Brain in head with solid fill">
            <a:extLst>
              <a:ext uri="{FF2B5EF4-FFF2-40B4-BE49-F238E27FC236}">
                <a16:creationId xmlns:a16="http://schemas.microsoft.com/office/drawing/2014/main" id="{C762C9F6-67D9-2149-87E3-940889EFB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17777" y="233576"/>
            <a:ext cx="495701" cy="4957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D1EDCC-B1F0-A747-AD52-AEA540787A4E}"/>
              </a:ext>
            </a:extLst>
          </p:cNvPr>
          <p:cNvSpPr txBox="1"/>
          <p:nvPr/>
        </p:nvSpPr>
        <p:spPr>
          <a:xfrm>
            <a:off x="417777" y="3297503"/>
            <a:ext cx="5868723" cy="1800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+mn-lt"/>
              </a:rPr>
              <a:t>Random Forest without resampling and KNN without resampling perform the best in terms of </a:t>
            </a:r>
            <a:r>
              <a:rPr lang="en-US" sz="1200" dirty="0">
                <a:latin typeface="+mn-lt"/>
              </a:rPr>
              <a:t>A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+mn-lt"/>
              </a:rPr>
              <a:t>ccuracy, Precision, Recall, F1 Score and Kappa Score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Feature extraction using linear PCA &amp; LDA do not fare well on the non-linear data, as they lead to drop in accuracy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SMOTE </a:t>
            </a:r>
            <a:r>
              <a:rPr lang="en-US" sz="1200" dirty="0" err="1">
                <a:latin typeface="+mn-lt"/>
              </a:rPr>
              <a:t>Upsampling</a:t>
            </a:r>
            <a:r>
              <a:rPr lang="en-US" sz="1200" dirty="0">
                <a:latin typeface="+mn-lt"/>
              </a:rPr>
              <a:t> drastically increases the computational time, and produces similar accuracy as those without any resampling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The effect of class imbalance, are however still reflected on all models without resampling, as seen in the ROC curves</a:t>
            </a:r>
          </a:p>
        </p:txBody>
      </p:sp>
      <p:pic>
        <p:nvPicPr>
          <p:cNvPr id="17" name="Picture 1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9C4E7BD-6662-044C-A195-0E2A175AE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646" y="836096"/>
            <a:ext cx="6286500" cy="2235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E1CBB8-343C-7D4A-B877-9DFE4C433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8853" y="3210217"/>
            <a:ext cx="2063853" cy="18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0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A2B201-EDC0-CF4C-9669-E79B7D5D1CC8}"/>
              </a:ext>
            </a:extLst>
          </p:cNvPr>
          <p:cNvSpPr txBox="1"/>
          <p:nvPr/>
        </p:nvSpPr>
        <p:spPr>
          <a:xfrm>
            <a:off x="923828" y="231482"/>
            <a:ext cx="7539816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kern="1200" dirty="0">
                <a:solidFill>
                  <a:srgbClr val="C00000"/>
                </a:solidFill>
                <a:latin typeface="Cambria"/>
                <a:ea typeface="Cambria"/>
              </a:rPr>
              <a:t>Performance Comparison (for overall sales)</a:t>
            </a:r>
          </a:p>
        </p:txBody>
      </p:sp>
      <p:pic>
        <p:nvPicPr>
          <p:cNvPr id="7" name="Picture 12" descr="Brain in head with solid fill">
            <a:extLst>
              <a:ext uri="{FF2B5EF4-FFF2-40B4-BE49-F238E27FC236}">
                <a16:creationId xmlns:a16="http://schemas.microsoft.com/office/drawing/2014/main" id="{C762C9F6-67D9-2149-87E3-940889EFB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17777" y="233576"/>
            <a:ext cx="495701" cy="4957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D1EDCC-B1F0-A747-AD52-AEA540787A4E}"/>
              </a:ext>
            </a:extLst>
          </p:cNvPr>
          <p:cNvSpPr txBox="1"/>
          <p:nvPr/>
        </p:nvSpPr>
        <p:spPr>
          <a:xfrm>
            <a:off x="417777" y="3297503"/>
            <a:ext cx="5868723" cy="1800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+mn-lt"/>
              </a:rPr>
              <a:t>Random Forest without resampling and KNN without resampling perform the best in terms of </a:t>
            </a:r>
            <a:r>
              <a:rPr lang="en-US" sz="1200" dirty="0">
                <a:latin typeface="+mn-lt"/>
              </a:rPr>
              <a:t>A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+mn-lt"/>
              </a:rPr>
              <a:t>ccuracy, Precision, Recall, F1 Score and Kappa Score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Feature extraction using linear PCA &amp; LDA do not fare well on the non-linear data, as they lead to drop in accuracy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SMOTE </a:t>
            </a:r>
            <a:r>
              <a:rPr lang="en-US" sz="1200" dirty="0" err="1">
                <a:latin typeface="+mn-lt"/>
              </a:rPr>
              <a:t>Upsampling</a:t>
            </a:r>
            <a:r>
              <a:rPr lang="en-US" sz="1200" dirty="0">
                <a:latin typeface="+mn-lt"/>
              </a:rPr>
              <a:t> drastically increases the computational time, and produces similar accuracy as those without any resampling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The effect of class imbalance, are however still reflected on all models without resampling, as seen in the ROC curves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9F8A9-6D7E-5E40-BFC1-894102C66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895" y="3411539"/>
            <a:ext cx="2266950" cy="15724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269EDE-F16D-D444-AFE6-C93F78BDFAEC}"/>
              </a:ext>
            </a:extLst>
          </p:cNvPr>
          <p:cNvSpPr txBox="1"/>
          <p:nvPr/>
        </p:nvSpPr>
        <p:spPr>
          <a:xfrm>
            <a:off x="1048407" y="882869"/>
            <a:ext cx="7415237" cy="2128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7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81237D-9BC8-354F-99D0-2F8AA1B15CB3}"/>
              </a:ext>
            </a:extLst>
          </p:cNvPr>
          <p:cNvSpPr txBox="1"/>
          <p:nvPr/>
        </p:nvSpPr>
        <p:spPr>
          <a:xfrm>
            <a:off x="923828" y="231482"/>
            <a:ext cx="7539816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kern="1200" dirty="0">
                <a:solidFill>
                  <a:srgbClr val="C00000"/>
                </a:solidFill>
                <a:latin typeface="Cambria"/>
                <a:ea typeface="Cambria"/>
              </a:rPr>
              <a:t>Challenges and Future Work</a:t>
            </a:r>
          </a:p>
        </p:txBody>
      </p:sp>
      <p:pic>
        <p:nvPicPr>
          <p:cNvPr id="6" name="Picture 12" descr="End with solid fill">
            <a:extLst>
              <a:ext uri="{FF2B5EF4-FFF2-40B4-BE49-F238E27FC236}">
                <a16:creationId xmlns:a16="http://schemas.microsoft.com/office/drawing/2014/main" id="{8119B66A-B234-B745-BBEA-BBEA593C8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17777" y="233576"/>
            <a:ext cx="495701" cy="4957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9DAD38-B2D8-B346-A421-EBAE0E453438}"/>
              </a:ext>
            </a:extLst>
          </p:cNvPr>
          <p:cNvSpPr txBox="1"/>
          <p:nvPr/>
        </p:nvSpPr>
        <p:spPr>
          <a:xfrm>
            <a:off x="413886" y="1329936"/>
            <a:ext cx="8208247" cy="2000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+mn-lt"/>
              </a:rPr>
              <a:t>Data Volume –</a:t>
            </a:r>
            <a:r>
              <a:rPr lang="en-US" sz="1200" dirty="0">
                <a:latin typeface="+mn-lt"/>
              </a:rPr>
              <a:t> 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+mn-lt"/>
              </a:rPr>
              <a:t>Class Imbalance -</a:t>
            </a:r>
            <a:endParaRPr lang="en-US" sz="12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+mn-lt"/>
              </a:rPr>
              <a:t>Non-Linearity – </a:t>
            </a:r>
            <a:endParaRPr lang="en-US" sz="12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+mn-lt"/>
              </a:rPr>
              <a:t>Kernel Computations – </a:t>
            </a:r>
            <a:r>
              <a:rPr lang="en-US" sz="1200" dirty="0"/>
              <a:t>Kernel methods such as Kernel PCA with any type of kernel required more computational resources than what is available in free versions of coding platforms </a:t>
            </a:r>
            <a:endParaRPr lang="en-US" sz="1200" b="1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+mn-lt"/>
              </a:rPr>
              <a:t>Hyperparameter Tuning </a:t>
            </a:r>
            <a:r>
              <a:rPr lang="en-US" sz="1200" dirty="0">
                <a:latin typeface="+mn-lt"/>
              </a:rPr>
              <a:t>– Had to settle for experimenting with limited parameter options due to time and resource complexity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BDCB5F-423C-0B46-AED6-3B9550F27FE5}"/>
              </a:ext>
            </a:extLst>
          </p:cNvPr>
          <p:cNvSpPr txBox="1"/>
          <p:nvPr/>
        </p:nvSpPr>
        <p:spPr>
          <a:xfrm>
            <a:off x="406009" y="3536566"/>
            <a:ext cx="8216106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ambria" panose="02040503050406030204" pitchFamily="18" charset="0"/>
              </a:rPr>
              <a:t>Future Work</a:t>
            </a:r>
            <a:endParaRPr lang="en-US" sz="11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CEBA3B-3EA1-8C4D-8BC4-5AC01ED9B36D}"/>
              </a:ext>
            </a:extLst>
          </p:cNvPr>
          <p:cNvSpPr txBox="1"/>
          <p:nvPr/>
        </p:nvSpPr>
        <p:spPr>
          <a:xfrm>
            <a:off x="409992" y="1048969"/>
            <a:ext cx="8212123" cy="2809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ambria" panose="02040503050406030204" pitchFamily="18" charset="0"/>
              </a:rPr>
              <a:t>Challenges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1A93B-6530-0C4E-B7C6-E3820C7E97F3}"/>
              </a:ext>
            </a:extLst>
          </p:cNvPr>
          <p:cNvSpPr txBox="1"/>
          <p:nvPr/>
        </p:nvSpPr>
        <p:spPr>
          <a:xfrm>
            <a:off x="406009" y="3813565"/>
            <a:ext cx="8208247" cy="984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Experiment further with non-linear dimensionality reduction methods such as TSNE, </a:t>
            </a:r>
            <a:r>
              <a:rPr lang="en-US" sz="1200" dirty="0" err="1">
                <a:latin typeface="+mn-lt"/>
              </a:rPr>
              <a:t>Isomap</a:t>
            </a:r>
            <a:r>
              <a:rPr lang="en-US" sz="1200" dirty="0">
                <a:latin typeface="+mn-lt"/>
              </a:rPr>
              <a:t>, etc. for feature extraction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Creating a separate binary classifier for predicting whether the customer will make a purchase or not, and if yes, build a multi-class classifier to further predict the purchase history of the customer in order to achieve better accuracies for each class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ctrTitle"/>
          </p:nvPr>
        </p:nvSpPr>
        <p:spPr>
          <a:xfrm>
            <a:off x="2598709" y="1463999"/>
            <a:ext cx="3363013" cy="951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" sz="48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Thank You!</a:t>
            </a:r>
            <a:endParaRPr sz="16600" dirty="0">
              <a:solidFill>
                <a:srgbClr val="C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914400" y="263406"/>
            <a:ext cx="83715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US" sz="2600" b="1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Project Background</a:t>
            </a:r>
          </a:p>
        </p:txBody>
      </p:sp>
      <p:pic>
        <p:nvPicPr>
          <p:cNvPr id="2050" name="Picture 2" descr="Person with idea with solid fill">
            <a:extLst>
              <a:ext uri="{FF2B5EF4-FFF2-40B4-BE49-F238E27FC236}">
                <a16:creationId xmlns:a16="http://schemas.microsoft.com/office/drawing/2014/main" id="{0A2D251F-1085-BF5A-F2A3-300B22342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469067" y="227180"/>
            <a:ext cx="504586" cy="50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61D72D7-D390-2441-AA1B-48B8FFD0F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304450"/>
              </p:ext>
            </p:extLst>
          </p:nvPr>
        </p:nvGraphicFramePr>
        <p:xfrm>
          <a:off x="973653" y="944632"/>
          <a:ext cx="4804409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719">
                  <a:extLst>
                    <a:ext uri="{9D8B030D-6E8A-4147-A177-3AD203B41FA5}">
                      <a16:colId xmlns:a16="http://schemas.microsoft.com/office/drawing/2014/main" val="3896019161"/>
                    </a:ext>
                  </a:extLst>
                </a:gridCol>
                <a:gridCol w="3113690">
                  <a:extLst>
                    <a:ext uri="{9D8B030D-6E8A-4147-A177-3AD203B41FA5}">
                      <a16:colId xmlns:a16="http://schemas.microsoft.com/office/drawing/2014/main" val="3872519940"/>
                    </a:ext>
                  </a:extLst>
                </a:gridCol>
              </a:tblGrid>
              <a:tr h="797661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Industry Overview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Tremendous Variety​</a:t>
                      </a:r>
                    </a:p>
                    <a:p>
                      <a:pPr marL="342900" indent="-34290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Highly dynamic​</a:t>
                      </a:r>
                    </a:p>
                    <a:p>
                      <a:pPr marL="342900" indent="-34290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Competitive ​</a:t>
                      </a:r>
                    </a:p>
                    <a:p>
                      <a:pPr marL="342900" indent="-34290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Rapidly emerging​</a:t>
                      </a:r>
                    </a:p>
                    <a:p>
                      <a:pPr marL="342900" indent="-34290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Depends on the geographical location of the store​</a:t>
                      </a:r>
                    </a:p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837083"/>
                  </a:ext>
                </a:extLst>
              </a:tr>
              <a:tr h="69493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Problem Definition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Well informed Customers​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Inventory Prediction difficult​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right product at the right time is a challenge​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customer loyalty</a:t>
                      </a:r>
                    </a:p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423019"/>
                  </a:ext>
                </a:extLst>
              </a:tr>
              <a:tr h="65179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Objectives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Demand forecasting​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RFM profiling​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Lifetime profiling​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Churn Rate</a:t>
                      </a:r>
                    </a:p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193725"/>
                  </a:ext>
                </a:extLst>
              </a:tr>
              <a:tr h="884583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Motivation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 product  assortment​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Anticipate demand correctly​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 the customer lifetime value​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Gain new customers​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 customer retention​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Forecast demand and sales</a:t>
                      </a:r>
                    </a:p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568777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8D3941AE-08AE-FC4B-8EEB-00918F59E9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5607" y="1332131"/>
            <a:ext cx="512380" cy="453171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1AF754DA-5D30-6142-822A-0F00223795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5607" y="3083676"/>
            <a:ext cx="512380" cy="453171"/>
          </a:xfrm>
          <a:prstGeom prst="rect">
            <a:avLst/>
          </a:prstGeom>
        </p:spPr>
      </p:pic>
      <p:pic>
        <p:nvPicPr>
          <p:cNvPr id="10" name="Picture 9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F4E9ACED-9431-164A-AE77-2FC88B6436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5607" y="4056344"/>
            <a:ext cx="512380" cy="453171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4ACC78F2-4A7C-774D-82C0-A72ED904EB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5607" y="2245016"/>
            <a:ext cx="512380" cy="45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6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9D921-0FA1-A4F8-7E2F-820631F54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4" y="838224"/>
            <a:ext cx="7886700" cy="2496183"/>
          </a:xfrm>
        </p:spPr>
        <p:txBody>
          <a:bodyPr vert="horz" lIns="91440" tIns="45720" rIns="91440" bIns="45720" rtlCol="0" anchor="t">
            <a:noAutofit/>
          </a:bodyPr>
          <a:lstStyle/>
          <a:p>
            <a:pPr fontAlgn="base"/>
            <a:endParaRPr lang="en-US" sz="900" dirty="0"/>
          </a:p>
          <a:p>
            <a:endParaRPr 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C42B9-0BCB-5948-AD76-C517DFE3D800}"/>
              </a:ext>
            </a:extLst>
          </p:cNvPr>
          <p:cNvSpPr txBox="1"/>
          <p:nvPr/>
        </p:nvSpPr>
        <p:spPr>
          <a:xfrm>
            <a:off x="923828" y="231482"/>
            <a:ext cx="7539816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kern="1200" dirty="0">
                <a:solidFill>
                  <a:srgbClr val="C00000"/>
                </a:solidFill>
                <a:latin typeface="Cambria"/>
                <a:ea typeface="Cambria"/>
              </a:rPr>
              <a:t>References</a:t>
            </a:r>
          </a:p>
        </p:txBody>
      </p:sp>
      <p:pic>
        <p:nvPicPr>
          <p:cNvPr id="7" name="Picture 12" descr="Books on shelf with solid fill">
            <a:extLst>
              <a:ext uri="{FF2B5EF4-FFF2-40B4-BE49-F238E27FC236}">
                <a16:creationId xmlns:a16="http://schemas.microsoft.com/office/drawing/2014/main" id="{BF7F9CC7-97C6-3E46-BAD1-43A3315ED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17777" y="233576"/>
            <a:ext cx="495701" cy="4957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8545A9-FCCA-C849-B314-F3F6C33C09DF}"/>
              </a:ext>
            </a:extLst>
          </p:cNvPr>
          <p:cNvSpPr txBox="1"/>
          <p:nvPr/>
        </p:nvSpPr>
        <p:spPr>
          <a:xfrm>
            <a:off x="923828" y="1258541"/>
            <a:ext cx="759695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b="1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https://www.kaggle.com/competitions/h-and-m-personalized-fashion-recommendations</a:t>
            </a:r>
            <a:r>
              <a:rPr lang="en-US" b="1" u="sng" dirty="0">
                <a:solidFill>
                  <a:srgbClr val="0070C0"/>
                </a:solidFill>
              </a:rPr>
              <a:t>​</a:t>
            </a:r>
          </a:p>
          <a:p>
            <a:pPr fontAlgn="base"/>
            <a:endParaRPr lang="en-US" b="1" u="sng" dirty="0">
              <a:solidFill>
                <a:srgbClr val="0070C0"/>
              </a:solidFill>
            </a:endParaRPr>
          </a:p>
          <a:p>
            <a:pPr fontAlgn="base"/>
            <a:r>
              <a:rPr lang="en-US" b="1" u="sng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https://onlinelibrary.wiley.com/doi/abs/10.1002/9781119785873.ch3</a:t>
            </a:r>
            <a:r>
              <a:rPr lang="en-US" b="1" u="sng" dirty="0">
                <a:solidFill>
                  <a:srgbClr val="0070C0"/>
                </a:solidFill>
              </a:rPr>
              <a:t> ​</a:t>
            </a:r>
          </a:p>
          <a:p>
            <a:pPr fontAlgn="base"/>
            <a:endParaRPr lang="en-US" b="1" u="sng" dirty="0">
              <a:solidFill>
                <a:srgbClr val="0070C0"/>
              </a:solidFill>
            </a:endParaRPr>
          </a:p>
          <a:p>
            <a:pPr fontAlgn="base"/>
            <a:r>
              <a:rPr lang="en-US" b="1" u="sng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https://link-springer-com.libaccess.sjlibrary.org/chapter/10.1007/978-981-13-7721-1_27</a:t>
            </a:r>
            <a:r>
              <a:rPr lang="en-US" b="1" u="sng" dirty="0">
                <a:solidFill>
                  <a:srgbClr val="0070C0"/>
                </a:solidFill>
              </a:rPr>
              <a:t>​</a:t>
            </a:r>
          </a:p>
          <a:p>
            <a:pPr fontAlgn="base"/>
            <a:endParaRPr lang="en-US" b="1" u="sng" dirty="0">
              <a:solidFill>
                <a:srgbClr val="0070C0"/>
              </a:solidFill>
            </a:endParaRPr>
          </a:p>
          <a:p>
            <a:pPr fontAlgn="base"/>
            <a:r>
              <a:rPr lang="en-US" b="1" u="sng" dirty="0">
                <a:solidFill>
                  <a:srgbClr val="0070C0"/>
                </a:solidFill>
              </a:rPr>
              <a:t>https://link-springer-</a:t>
            </a:r>
            <a:r>
              <a:rPr lang="en-US" b="1" u="sng" dirty="0" err="1">
                <a:solidFill>
                  <a:srgbClr val="0070C0"/>
                </a:solidFill>
              </a:rPr>
              <a:t>com.libaccess.sjlibrary.org</a:t>
            </a:r>
            <a:r>
              <a:rPr lang="en-US" b="1" u="sng" dirty="0">
                <a:solidFill>
                  <a:srgbClr val="0070C0"/>
                </a:solidFill>
              </a:rPr>
              <a:t>/chapter/10.1007/978-3-030-90321-3_5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599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837806" y="92777"/>
            <a:ext cx="8371500" cy="548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6969"/>
              <a:buFont typeface="Calibri"/>
              <a:buNone/>
            </a:pPr>
            <a:r>
              <a:rPr lang="en" sz="2600" b="1" dirty="0">
                <a:solidFill>
                  <a:srgbClr val="C00000"/>
                </a:solidFill>
                <a:latin typeface="Cambria"/>
                <a:ea typeface="Cambria"/>
                <a:sym typeface="Cambria"/>
              </a:rPr>
              <a:t>Executive Summary</a:t>
            </a:r>
            <a:endParaRPr lang="en-US" sz="2600" b="1" dirty="0">
              <a:solidFill>
                <a:srgbClr val="C00000"/>
              </a:solidFill>
              <a:latin typeface="Cambria"/>
              <a:ea typeface="Cambria"/>
              <a:cs typeface="Calibri Light" panose="020F0302020204030204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CD1D65E1-04A1-C51A-ADBB-235248E2ABE8}"/>
              </a:ext>
            </a:extLst>
          </p:cNvPr>
          <p:cNvSpPr txBox="1"/>
          <p:nvPr/>
        </p:nvSpPr>
        <p:spPr>
          <a:xfrm>
            <a:off x="6057417" y="727678"/>
            <a:ext cx="1838498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100" b="1" dirty="0">
                <a:solidFill>
                  <a:srgbClr val="C00000"/>
                </a:solidFill>
                <a:latin typeface="Cambria"/>
              </a:rPr>
              <a:t>Data Sourcing</a:t>
            </a:r>
          </a:p>
          <a:p>
            <a:pPr algn="r"/>
            <a:r>
              <a:rPr lang="en-US" sz="1100" dirty="0">
                <a:latin typeface="Calibri"/>
              </a:rPr>
              <a:t>Collecting data from H&amp;M Merchandising sales data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64B517F-EBEC-3806-556E-FC208A306248}"/>
              </a:ext>
            </a:extLst>
          </p:cNvPr>
          <p:cNvSpPr txBox="1"/>
          <p:nvPr/>
        </p:nvSpPr>
        <p:spPr>
          <a:xfrm>
            <a:off x="7504046" y="1641176"/>
            <a:ext cx="17766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Cambria"/>
              </a:rPr>
              <a:t>Data Cleaning</a:t>
            </a:r>
          </a:p>
          <a:p>
            <a:r>
              <a:rPr lang="en-US" sz="1100" dirty="0">
                <a:latin typeface="Calibri"/>
              </a:rPr>
              <a:t>Handling missing values, outliers, reformatting and resampling data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C5CC59B9-9A72-7D57-9AD3-CD55A8D541DD}"/>
              </a:ext>
            </a:extLst>
          </p:cNvPr>
          <p:cNvSpPr txBox="1"/>
          <p:nvPr/>
        </p:nvSpPr>
        <p:spPr>
          <a:xfrm>
            <a:off x="5861213" y="2013826"/>
            <a:ext cx="163345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100" b="1" dirty="0">
                <a:solidFill>
                  <a:srgbClr val="C00000"/>
                </a:solidFill>
                <a:latin typeface="Cambria"/>
              </a:rPr>
              <a:t>Feature Extraction</a:t>
            </a:r>
          </a:p>
          <a:p>
            <a:pPr algn="r"/>
            <a:endParaRPr lang="en-US" sz="1100" b="1" dirty="0">
              <a:solidFill>
                <a:srgbClr val="C00000"/>
              </a:solidFill>
              <a:latin typeface="Cambria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50A5BFE1-78B8-582A-2458-676998CE37B7}"/>
              </a:ext>
            </a:extLst>
          </p:cNvPr>
          <p:cNvSpPr txBox="1"/>
          <p:nvPr/>
        </p:nvSpPr>
        <p:spPr>
          <a:xfrm>
            <a:off x="7575420" y="3182421"/>
            <a:ext cx="163388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Cambria"/>
              </a:rPr>
              <a:t>Model Development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966337BC-8280-810C-673D-3EE86C2C2EEB}"/>
              </a:ext>
            </a:extLst>
          </p:cNvPr>
          <p:cNvSpPr txBox="1"/>
          <p:nvPr/>
        </p:nvSpPr>
        <p:spPr>
          <a:xfrm>
            <a:off x="5446837" y="4049283"/>
            <a:ext cx="290708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100" b="1" dirty="0">
                <a:solidFill>
                  <a:srgbClr val="C00000"/>
                </a:solidFill>
                <a:latin typeface="Cambria"/>
              </a:rPr>
              <a:t>Performance Comparison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578B88B9-B0E7-7038-CE56-FC492352B157}"/>
              </a:ext>
            </a:extLst>
          </p:cNvPr>
          <p:cNvSpPr/>
          <p:nvPr/>
        </p:nvSpPr>
        <p:spPr>
          <a:xfrm>
            <a:off x="2614933" y="589828"/>
            <a:ext cx="2031325" cy="50327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Purchase history of 13,71,980 customers across time span of 2 years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98340294-BAF0-6159-7942-B71A377BD640}"/>
              </a:ext>
            </a:extLst>
          </p:cNvPr>
          <p:cNvGrpSpPr/>
          <p:nvPr/>
        </p:nvGrpSpPr>
        <p:grpSpPr>
          <a:xfrm>
            <a:off x="58432" y="1140919"/>
            <a:ext cx="5854873" cy="2468930"/>
            <a:chOff x="471626" y="1989211"/>
            <a:chExt cx="3228726" cy="1407942"/>
          </a:xfrm>
        </p:grpSpPr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41AEE155-6339-8A54-8F2F-0890E939572D}"/>
                </a:ext>
              </a:extLst>
            </p:cNvPr>
            <p:cNvSpPr txBox="1"/>
            <p:nvPr/>
          </p:nvSpPr>
          <p:spPr>
            <a:xfrm rot="10800000" flipV="1">
              <a:off x="471626" y="1994922"/>
              <a:ext cx="3228320" cy="26161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FFFFFF"/>
                  </a:solidFill>
                  <a:latin typeface="Cambria"/>
                </a:rPr>
                <a:t>Non-Linear and Imbalanced Data</a:t>
              </a: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782D7710-4DDF-880A-D2C7-0217008C842F}"/>
                </a:ext>
              </a:extLst>
            </p:cNvPr>
            <p:cNvSpPr/>
            <p:nvPr/>
          </p:nvSpPr>
          <p:spPr>
            <a:xfrm>
              <a:off x="472032" y="1989211"/>
              <a:ext cx="3228320" cy="14079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00"/>
                </a:highlight>
              </a:endParaRPr>
            </a:p>
          </p:txBody>
        </p:sp>
      </p:grpSp>
      <p:sp>
        <p:nvSpPr>
          <p:cNvPr id="278" name="TextBox 277">
            <a:extLst>
              <a:ext uri="{FF2B5EF4-FFF2-40B4-BE49-F238E27FC236}">
                <a16:creationId xmlns:a16="http://schemas.microsoft.com/office/drawing/2014/main" id="{B79E3EB9-C129-96EE-BF1D-E63186AB1B64}"/>
              </a:ext>
            </a:extLst>
          </p:cNvPr>
          <p:cNvSpPr txBox="1"/>
          <p:nvPr/>
        </p:nvSpPr>
        <p:spPr>
          <a:xfrm rot="-10800000" flipV="1">
            <a:off x="5604083" y="21440"/>
            <a:ext cx="345436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Cambria" panose="02040503050406030204" pitchFamily="18" charset="0"/>
              </a:rPr>
              <a:t>Optimizing merchandise of H&amp;M sales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461AB-C063-4773-C51D-E6A2A5A080A6}"/>
              </a:ext>
            </a:extLst>
          </p:cNvPr>
          <p:cNvSpPr txBox="1"/>
          <p:nvPr/>
        </p:nvSpPr>
        <p:spPr>
          <a:xfrm>
            <a:off x="486631" y="3845301"/>
            <a:ext cx="4159627" cy="261610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Cambria"/>
              </a:rPr>
              <a:t>Performance Comparison</a:t>
            </a:r>
          </a:p>
        </p:txBody>
      </p:sp>
      <p:pic>
        <p:nvPicPr>
          <p:cNvPr id="46" name="Picture 2" descr="Office worker female with solid fill">
            <a:extLst>
              <a:ext uri="{FF2B5EF4-FFF2-40B4-BE49-F238E27FC236}">
                <a16:creationId xmlns:a16="http://schemas.microsoft.com/office/drawing/2014/main" id="{9DB253A3-3026-BB49-9C7B-F39144786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385433" y="51160"/>
            <a:ext cx="504586" cy="50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5092AC54-E627-6441-8226-7ADC64654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6403" y="1298086"/>
            <a:ext cx="600165" cy="600165"/>
          </a:xfrm>
          <a:prstGeom prst="rect">
            <a:avLst/>
          </a:prstGeom>
        </p:spPr>
      </p:pic>
      <p:pic>
        <p:nvPicPr>
          <p:cNvPr id="5" name="Picture 4" descr="A picture containing text, black, kitchen appliance&#10;&#10;Description automatically generated">
            <a:extLst>
              <a:ext uri="{FF2B5EF4-FFF2-40B4-BE49-F238E27FC236}">
                <a16:creationId xmlns:a16="http://schemas.microsoft.com/office/drawing/2014/main" id="{A8E57E53-705F-2B4F-9C05-BE30B4DF5B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3792" y="651660"/>
            <a:ext cx="427140" cy="427140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7FE26C84-A8B2-9E40-8E5A-1A4209F7B1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0078" y="1561965"/>
            <a:ext cx="503018" cy="530707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028BE5BE-3250-6442-8949-B5E5CCBC1E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4653" y="2713511"/>
            <a:ext cx="503018" cy="417137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7578756-0359-BD4D-813F-6FCE6B0964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00379" y="3629857"/>
            <a:ext cx="430887" cy="4308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C901BDA-BE95-C54C-8687-AF6C48B07806}"/>
              </a:ext>
            </a:extLst>
          </p:cNvPr>
          <p:cNvSpPr txBox="1"/>
          <p:nvPr/>
        </p:nvSpPr>
        <p:spPr>
          <a:xfrm>
            <a:off x="471340" y="585273"/>
            <a:ext cx="2031325" cy="5078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Articles : 0.1M rows, 25 columns</a:t>
            </a:r>
          </a:p>
          <a:p>
            <a:r>
              <a:rPr lang="en-US" sz="900" dirty="0">
                <a:solidFill>
                  <a:schemeClr val="bg1"/>
                </a:solidFill>
              </a:rPr>
              <a:t>Transactions : 31M rows, 6 columns</a:t>
            </a:r>
          </a:p>
          <a:p>
            <a:r>
              <a:rPr lang="en-US" sz="900" dirty="0">
                <a:solidFill>
                  <a:schemeClr val="bg1"/>
                </a:solidFill>
              </a:rPr>
              <a:t>Customer : 1.3M rows, 7 columns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770854E-3446-7745-986F-3CDEAFE17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15" y="1641176"/>
            <a:ext cx="2111415" cy="192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697BAC2-523D-BE47-BE09-8FA848AD7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809" y="1646520"/>
            <a:ext cx="1864171" cy="186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DB13FC7-4C35-224A-A103-99AF0F44B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175" y="1654139"/>
            <a:ext cx="1719465" cy="192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3E2C351-E166-18BF-615B-BD4630EF283D}"/>
              </a:ext>
            </a:extLst>
          </p:cNvPr>
          <p:cNvSpPr txBox="1"/>
          <p:nvPr/>
        </p:nvSpPr>
        <p:spPr>
          <a:xfrm>
            <a:off x="923828" y="231482"/>
            <a:ext cx="7539816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kern="1200" dirty="0">
                <a:solidFill>
                  <a:srgbClr val="C00000"/>
                </a:solidFill>
                <a:latin typeface="Cambria"/>
                <a:ea typeface="Cambria"/>
              </a:rPr>
              <a:t>Literature Survey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B42BEBE-642A-8A08-A50B-BDC70FA2D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183402"/>
              </p:ext>
            </p:extLst>
          </p:nvPr>
        </p:nvGraphicFramePr>
        <p:xfrm>
          <a:off x="504106" y="944182"/>
          <a:ext cx="8135787" cy="3810698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968544">
                  <a:extLst>
                    <a:ext uri="{9D8B030D-6E8A-4147-A177-3AD203B41FA5}">
                      <a16:colId xmlns:a16="http://schemas.microsoft.com/office/drawing/2014/main" val="4211601042"/>
                    </a:ext>
                  </a:extLst>
                </a:gridCol>
                <a:gridCol w="1615215">
                  <a:extLst>
                    <a:ext uri="{9D8B030D-6E8A-4147-A177-3AD203B41FA5}">
                      <a16:colId xmlns:a16="http://schemas.microsoft.com/office/drawing/2014/main" val="937124225"/>
                    </a:ext>
                  </a:extLst>
                </a:gridCol>
                <a:gridCol w="2384967">
                  <a:extLst>
                    <a:ext uri="{9D8B030D-6E8A-4147-A177-3AD203B41FA5}">
                      <a16:colId xmlns:a16="http://schemas.microsoft.com/office/drawing/2014/main" val="2862870313"/>
                    </a:ext>
                  </a:extLst>
                </a:gridCol>
                <a:gridCol w="2167061">
                  <a:extLst>
                    <a:ext uri="{9D8B030D-6E8A-4147-A177-3AD203B41FA5}">
                      <a16:colId xmlns:a16="http://schemas.microsoft.com/office/drawing/2014/main" val="668739190"/>
                    </a:ext>
                  </a:extLst>
                </a:gridCol>
              </a:tblGrid>
              <a:tr h="499619">
                <a:tc>
                  <a:txBody>
                    <a:bodyPr/>
                    <a:lstStyle/>
                    <a:p>
                      <a:pPr marL="0" indent="0" algn="ctr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Paper Title, Author and Publication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Objective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Methodology Used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</a:rPr>
                        <a:t>Result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540430"/>
                  </a:ext>
                </a:extLst>
              </a:tr>
              <a:tr h="1221803">
                <a:tc>
                  <a:txBody>
                    <a:bodyPr/>
                    <a:lstStyle/>
                    <a:p>
                      <a:endParaRPr lang="en-US" sz="1100" b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100" b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333946"/>
                  </a:ext>
                </a:extLst>
              </a:tr>
              <a:tr h="10382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1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11107"/>
                  </a:ext>
                </a:extLst>
              </a:tr>
              <a:tr h="1002030">
                <a:tc>
                  <a:txBody>
                    <a:bodyPr/>
                    <a:lstStyle/>
                    <a:p>
                      <a:endParaRPr lang="en-US" sz="11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100" b="0" i="0" u="none" strike="noStrike" noProof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10734"/>
                  </a:ext>
                </a:extLst>
              </a:tr>
            </a:tbl>
          </a:graphicData>
        </a:graphic>
      </p:graphicFrame>
      <p:pic>
        <p:nvPicPr>
          <p:cNvPr id="11" name="Picture 12" descr="Books with solid fill">
            <a:extLst>
              <a:ext uri="{FF2B5EF4-FFF2-40B4-BE49-F238E27FC236}">
                <a16:creationId xmlns:a16="http://schemas.microsoft.com/office/drawing/2014/main" id="{79D8C6EB-B99F-2058-D7F1-F652D5843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89496" y="233576"/>
            <a:ext cx="495701" cy="4957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12" descr="Daily calendar with solid fill">
            <a:extLst>
              <a:ext uri="{FF2B5EF4-FFF2-40B4-BE49-F238E27FC236}">
                <a16:creationId xmlns:a16="http://schemas.microsoft.com/office/drawing/2014/main" id="{5E9EF8AA-A222-6C4B-BE28-5E5B59766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89496" y="233576"/>
            <a:ext cx="495701" cy="49570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E9055C6C-3BB4-3640-A8C9-5095D16D7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414" y="-436624"/>
            <a:ext cx="8829685" cy="43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F93E00-54CC-3945-98C2-CC21DC61FEB0}"/>
              </a:ext>
            </a:extLst>
          </p:cNvPr>
          <p:cNvSpPr txBox="1"/>
          <p:nvPr/>
        </p:nvSpPr>
        <p:spPr>
          <a:xfrm>
            <a:off x="923828" y="231482"/>
            <a:ext cx="7539816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kern="1200" dirty="0">
                <a:solidFill>
                  <a:srgbClr val="C00000"/>
                </a:solidFill>
                <a:latin typeface="Cambria"/>
                <a:ea typeface="Cambria"/>
              </a:rPr>
              <a:t>Project Management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11192-8EA0-2540-85E5-28A449E139D4}"/>
              </a:ext>
            </a:extLst>
          </p:cNvPr>
          <p:cNvSpPr txBox="1"/>
          <p:nvPr/>
        </p:nvSpPr>
        <p:spPr>
          <a:xfrm>
            <a:off x="3090042" y="2203056"/>
            <a:ext cx="61800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" pitchFamily="2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7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3B37B34-ED43-8F28-ACE2-E620C8230C51}"/>
              </a:ext>
            </a:extLst>
          </p:cNvPr>
          <p:cNvSpPr txBox="1"/>
          <p:nvPr/>
        </p:nvSpPr>
        <p:spPr>
          <a:xfrm>
            <a:off x="537035" y="537214"/>
            <a:ext cx="8041366" cy="30777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" b="1" dirty="0">
                <a:solidFill>
                  <a:schemeClr val="bg1"/>
                </a:solidFill>
                <a:latin typeface="Cambria" panose="02040503050406030204" pitchFamily="18" charset="0"/>
              </a:rPr>
              <a:t>Data Quality Report</a:t>
            </a:r>
            <a:endParaRPr lang="en-US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48A22-07B4-9240-3763-36C67432A1D9}"/>
              </a:ext>
            </a:extLst>
          </p:cNvPr>
          <p:cNvSpPr txBox="1"/>
          <p:nvPr/>
        </p:nvSpPr>
        <p:spPr>
          <a:xfrm>
            <a:off x="537035" y="2556871"/>
            <a:ext cx="8041366" cy="30777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b="1" dirty="0">
                <a:solidFill>
                  <a:schemeClr val="bg1"/>
                </a:solidFill>
                <a:latin typeface="Cambria" panose="02040503050406030204" pitchFamily="18" charset="0"/>
              </a:rPr>
              <a:t>Analytics Base Table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35209-AD2A-6F41-A4E8-CE2D498B250E}"/>
              </a:ext>
            </a:extLst>
          </p:cNvPr>
          <p:cNvSpPr txBox="1"/>
          <p:nvPr/>
        </p:nvSpPr>
        <p:spPr>
          <a:xfrm>
            <a:off x="761187" y="32722"/>
            <a:ext cx="7539816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kern="1200" dirty="0">
                <a:solidFill>
                  <a:schemeClr val="tx1"/>
                </a:solidFill>
                <a:latin typeface="Cambria"/>
                <a:ea typeface="Cambria"/>
              </a:rPr>
              <a:t>Data Collection</a:t>
            </a:r>
          </a:p>
        </p:txBody>
      </p:sp>
      <p:pic>
        <p:nvPicPr>
          <p:cNvPr id="12" name="Picture 12" descr="Online meeting with solid fill">
            <a:extLst>
              <a:ext uri="{FF2B5EF4-FFF2-40B4-BE49-F238E27FC236}">
                <a16:creationId xmlns:a16="http://schemas.microsoft.com/office/drawing/2014/main" id="{C4F6B9F5-B9DE-6441-B0A3-F56C044E2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65847" y="32722"/>
            <a:ext cx="495701" cy="4957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6B8BE8D-D9C3-0A4B-B619-C6DFE0C76EDE}"/>
              </a:ext>
            </a:extLst>
          </p:cNvPr>
          <p:cNvSpPr/>
          <p:nvPr/>
        </p:nvSpPr>
        <p:spPr>
          <a:xfrm>
            <a:off x="537035" y="2864648"/>
            <a:ext cx="8041366" cy="20452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6D7C6D1-4217-CC47-9772-C8D1903AA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35" y="853782"/>
            <a:ext cx="2707970" cy="167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699832D-338E-2A4F-A2BD-7E5C48EF8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922" y="892122"/>
            <a:ext cx="2216533" cy="163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161E73A-D343-0844-BF34-0F9355939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35" y="2864740"/>
            <a:ext cx="4665186" cy="204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0D2B726B-EE53-B240-8EDB-1B3BEFBFC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221" y="859893"/>
            <a:ext cx="3283858" cy="166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4D235C66-5FC6-0F4A-88E8-1AF6FCD4D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531" y="2837170"/>
            <a:ext cx="3463870" cy="207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074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3E66051-7794-FD45-41F2-24202FEBFF64}"/>
              </a:ext>
            </a:extLst>
          </p:cNvPr>
          <p:cNvGrpSpPr/>
          <p:nvPr/>
        </p:nvGrpSpPr>
        <p:grpSpPr>
          <a:xfrm>
            <a:off x="590033" y="1475632"/>
            <a:ext cx="2446543" cy="2040986"/>
            <a:chOff x="539216" y="1069272"/>
            <a:chExt cx="2446543" cy="20409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5FD784B-881A-239D-CA95-1B578B605022}"/>
                </a:ext>
              </a:extLst>
            </p:cNvPr>
            <p:cNvSpPr txBox="1"/>
            <p:nvPr/>
          </p:nvSpPr>
          <p:spPr>
            <a:xfrm>
              <a:off x="539218" y="1069272"/>
              <a:ext cx="2446541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Removing Missing Values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F545AB-32E7-CB06-F468-B0602F68E524}"/>
                </a:ext>
              </a:extLst>
            </p:cNvPr>
            <p:cNvSpPr txBox="1"/>
            <p:nvPr/>
          </p:nvSpPr>
          <p:spPr>
            <a:xfrm>
              <a:off x="539216" y="1379015"/>
              <a:ext cx="2446541" cy="17312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spcAft>
                  <a:spcPts val="900"/>
                </a:spcAft>
                <a:buChar char="•"/>
              </a:pPr>
              <a:r>
                <a:rPr lang="en-US" sz="1100" dirty="0"/>
                <a:t>Club member status, Fashion news frequency columns were imputed with values NONE since less than 50% of the data was missing.</a:t>
              </a:r>
            </a:p>
            <a:p>
              <a:pPr marL="285750" indent="-285750">
                <a:spcAft>
                  <a:spcPts val="900"/>
                </a:spcAft>
                <a:buChar char="•"/>
              </a:pPr>
              <a:r>
                <a:rPr lang="en-US" sz="1100" dirty="0"/>
                <a:t>FN and Active features were removed from the data since more than 60% data was missing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F474606-0AE2-0F97-0D9A-C21CB15994DD}"/>
              </a:ext>
            </a:extLst>
          </p:cNvPr>
          <p:cNvGrpSpPr/>
          <p:nvPr/>
        </p:nvGrpSpPr>
        <p:grpSpPr>
          <a:xfrm>
            <a:off x="3342830" y="1475632"/>
            <a:ext cx="2446543" cy="740630"/>
            <a:chOff x="539216" y="1069272"/>
            <a:chExt cx="2446543" cy="7406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3887E6-DAE8-5E9D-402A-E55C9AF976F1}"/>
                </a:ext>
              </a:extLst>
            </p:cNvPr>
            <p:cNvSpPr txBox="1"/>
            <p:nvPr/>
          </p:nvSpPr>
          <p:spPr>
            <a:xfrm>
              <a:off x="539218" y="1069272"/>
              <a:ext cx="2446541" cy="307777"/>
            </a:xfrm>
            <a:prstGeom prst="rect">
              <a:avLst/>
            </a:prstGeom>
            <a:solidFill>
              <a:srgbClr val="C00000">
                <a:alpha val="92000"/>
              </a:srgb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Outlier Handling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7EB9320-6C3A-D08E-B0F4-5F227B0DB1E9}"/>
                </a:ext>
              </a:extLst>
            </p:cNvPr>
            <p:cNvSpPr txBox="1"/>
            <p:nvPr/>
          </p:nvSpPr>
          <p:spPr>
            <a:xfrm>
              <a:off x="539216" y="1379015"/>
              <a:ext cx="2446541" cy="430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spcAft>
                  <a:spcPts val="900"/>
                </a:spcAft>
                <a:buFont typeface="Arial"/>
                <a:buChar char="•"/>
              </a:pPr>
              <a:r>
                <a:rPr lang="en-US" sz="1100" dirty="0"/>
                <a:t>Age has 23% of missing value, hence imputed with mean value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B92BE8-DFED-C6D4-C509-6FB8AE3427D0}"/>
              </a:ext>
            </a:extLst>
          </p:cNvPr>
          <p:cNvGrpSpPr/>
          <p:nvPr/>
        </p:nvGrpSpPr>
        <p:grpSpPr>
          <a:xfrm>
            <a:off x="3342829" y="3150868"/>
            <a:ext cx="2446542" cy="909907"/>
            <a:chOff x="539216" y="1069272"/>
            <a:chExt cx="2446542" cy="90990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B0F49A-A096-A7DF-80E3-B924625C6BF3}"/>
                </a:ext>
              </a:extLst>
            </p:cNvPr>
            <p:cNvSpPr txBox="1"/>
            <p:nvPr/>
          </p:nvSpPr>
          <p:spPr>
            <a:xfrm>
              <a:off x="539218" y="1069272"/>
              <a:ext cx="2446540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Label Encoding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45C2EE-98B8-D5B2-908C-917CF330CC6E}"/>
                </a:ext>
              </a:extLst>
            </p:cNvPr>
            <p:cNvSpPr txBox="1"/>
            <p:nvPr/>
          </p:nvSpPr>
          <p:spPr>
            <a:xfrm>
              <a:off x="539216" y="1379015"/>
              <a:ext cx="2446541" cy="6001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spcAft>
                  <a:spcPts val="900"/>
                </a:spcAft>
                <a:buFont typeface="Arial,Sans-Serif"/>
                <a:buChar char="•"/>
              </a:pPr>
              <a:r>
                <a:rPr lang="en-US" sz="1100" dirty="0"/>
                <a:t>Customer IDS are in the form of alphanumeric, hence converted the data in numerical form.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04FACA-5851-6322-97AE-12F2DAE23876}"/>
              </a:ext>
            </a:extLst>
          </p:cNvPr>
          <p:cNvGrpSpPr/>
          <p:nvPr/>
        </p:nvGrpSpPr>
        <p:grpSpPr>
          <a:xfrm>
            <a:off x="590033" y="3722221"/>
            <a:ext cx="2446543" cy="571353"/>
            <a:chOff x="539216" y="1069272"/>
            <a:chExt cx="2446543" cy="57135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34BC984-630A-88EA-D0B3-CD73139D9D90}"/>
                </a:ext>
              </a:extLst>
            </p:cNvPr>
            <p:cNvSpPr txBox="1"/>
            <p:nvPr/>
          </p:nvSpPr>
          <p:spPr>
            <a:xfrm>
              <a:off x="539218" y="1069272"/>
              <a:ext cx="2446541" cy="30777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Feature Selection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D5F571D-C802-C494-07EC-A88FE27EA015}"/>
                </a:ext>
              </a:extLst>
            </p:cNvPr>
            <p:cNvSpPr txBox="1"/>
            <p:nvPr/>
          </p:nvSpPr>
          <p:spPr>
            <a:xfrm>
              <a:off x="539216" y="1379015"/>
              <a:ext cx="2446541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spcAft>
                  <a:spcPts val="900"/>
                </a:spcAft>
                <a:buChar char="•"/>
              </a:pPr>
              <a:endParaRPr lang="en-US" sz="11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2869099-A657-F099-D992-5F108E974DFB}"/>
              </a:ext>
            </a:extLst>
          </p:cNvPr>
          <p:cNvGrpSpPr/>
          <p:nvPr/>
        </p:nvGrpSpPr>
        <p:grpSpPr>
          <a:xfrm>
            <a:off x="6017101" y="1475632"/>
            <a:ext cx="2446543" cy="1079184"/>
            <a:chOff x="260010" y="1069272"/>
            <a:chExt cx="2446543" cy="107918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25778C-B09A-BD3D-1D39-8CD9B429DCD7}"/>
                </a:ext>
              </a:extLst>
            </p:cNvPr>
            <p:cNvSpPr txBox="1"/>
            <p:nvPr/>
          </p:nvSpPr>
          <p:spPr>
            <a:xfrm>
              <a:off x="260012" y="1069272"/>
              <a:ext cx="2446541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Data Reformatting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56B0ED-7950-45B9-5DDD-9CE8FFD3EA37}"/>
                </a:ext>
              </a:extLst>
            </p:cNvPr>
            <p:cNvSpPr txBox="1"/>
            <p:nvPr/>
          </p:nvSpPr>
          <p:spPr>
            <a:xfrm>
              <a:off x="260010" y="1379015"/>
              <a:ext cx="244654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spcAft>
                  <a:spcPts val="900"/>
                </a:spcAft>
                <a:buChar char="•"/>
              </a:pPr>
              <a:r>
                <a:rPr lang="en-US" sz="1100" dirty="0"/>
                <a:t>T_dat is representing date column, but the datatype was object, hence converted into datetime datatype.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BD27D8D-9127-F8EC-0804-C6621115EB8B}"/>
              </a:ext>
            </a:extLst>
          </p:cNvPr>
          <p:cNvGrpSpPr/>
          <p:nvPr/>
        </p:nvGrpSpPr>
        <p:grpSpPr>
          <a:xfrm>
            <a:off x="6017100" y="3134382"/>
            <a:ext cx="2446541" cy="571353"/>
            <a:chOff x="260012" y="1069272"/>
            <a:chExt cx="2446541" cy="57135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0BA3638-83A9-3E28-0B28-8CCA8B4DEF19}"/>
                </a:ext>
              </a:extLst>
            </p:cNvPr>
            <p:cNvSpPr txBox="1"/>
            <p:nvPr/>
          </p:nvSpPr>
          <p:spPr>
            <a:xfrm>
              <a:off x="260012" y="1069272"/>
              <a:ext cx="2446541" cy="30777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Dimensionality Reduction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B4FC171-7C41-BAE3-6A5D-AC25B00C0A65}"/>
                </a:ext>
              </a:extLst>
            </p:cNvPr>
            <p:cNvSpPr txBox="1"/>
            <p:nvPr/>
          </p:nvSpPr>
          <p:spPr>
            <a:xfrm>
              <a:off x="264373" y="1379015"/>
              <a:ext cx="2442178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spcAft>
                  <a:spcPts val="900"/>
                </a:spcAft>
                <a:buChar char="•"/>
              </a:pPr>
              <a:endParaRPr lang="en-US" sz="110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ED83DCE-1F72-4D4E-9872-07C46055A67D}"/>
              </a:ext>
            </a:extLst>
          </p:cNvPr>
          <p:cNvSpPr txBox="1"/>
          <p:nvPr/>
        </p:nvSpPr>
        <p:spPr>
          <a:xfrm>
            <a:off x="923828" y="231482"/>
            <a:ext cx="7539816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kern="1200" dirty="0">
                <a:solidFill>
                  <a:srgbClr val="C00000"/>
                </a:solidFill>
                <a:latin typeface="Cambria"/>
                <a:ea typeface="Cambria"/>
              </a:rPr>
              <a:t>Data Pre-Processing (for customer)</a:t>
            </a:r>
          </a:p>
        </p:txBody>
      </p:sp>
      <p:pic>
        <p:nvPicPr>
          <p:cNvPr id="26" name="Picture 12" descr="Statistics outline">
            <a:extLst>
              <a:ext uri="{FF2B5EF4-FFF2-40B4-BE49-F238E27FC236}">
                <a16:creationId xmlns:a16="http://schemas.microsoft.com/office/drawing/2014/main" id="{327F0CC5-D452-B24A-971E-51AED9012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64912" y="233576"/>
            <a:ext cx="495701" cy="4957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3E66051-7794-FD45-41F2-24202FEBFF64}"/>
              </a:ext>
            </a:extLst>
          </p:cNvPr>
          <p:cNvGrpSpPr/>
          <p:nvPr/>
        </p:nvGrpSpPr>
        <p:grpSpPr>
          <a:xfrm>
            <a:off x="590033" y="1475632"/>
            <a:ext cx="2446543" cy="2040986"/>
            <a:chOff x="539216" y="1069272"/>
            <a:chExt cx="2446543" cy="20409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5FD784B-881A-239D-CA95-1B578B605022}"/>
                </a:ext>
              </a:extLst>
            </p:cNvPr>
            <p:cNvSpPr txBox="1"/>
            <p:nvPr/>
          </p:nvSpPr>
          <p:spPr>
            <a:xfrm>
              <a:off x="539218" y="1069272"/>
              <a:ext cx="2446541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Removing Missing Values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F545AB-32E7-CB06-F468-B0602F68E524}"/>
                </a:ext>
              </a:extLst>
            </p:cNvPr>
            <p:cNvSpPr txBox="1"/>
            <p:nvPr/>
          </p:nvSpPr>
          <p:spPr>
            <a:xfrm>
              <a:off x="539216" y="1379015"/>
              <a:ext cx="2446541" cy="17312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spcAft>
                  <a:spcPts val="900"/>
                </a:spcAft>
                <a:buChar char="•"/>
              </a:pPr>
              <a:r>
                <a:rPr lang="en-US" sz="1100" dirty="0"/>
                <a:t>Club member status, Fashion news frequency columns were imputed with values NONE since less than 50% of the data was missing.</a:t>
              </a:r>
            </a:p>
            <a:p>
              <a:pPr marL="285750" indent="-285750">
                <a:spcAft>
                  <a:spcPts val="900"/>
                </a:spcAft>
                <a:buChar char="•"/>
              </a:pPr>
              <a:r>
                <a:rPr lang="en-US" sz="1100" dirty="0"/>
                <a:t>FN and Active features were removed from the data since more than 60% data was missing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F474606-0AE2-0F97-0D9A-C21CB15994DD}"/>
              </a:ext>
            </a:extLst>
          </p:cNvPr>
          <p:cNvGrpSpPr/>
          <p:nvPr/>
        </p:nvGrpSpPr>
        <p:grpSpPr>
          <a:xfrm>
            <a:off x="3342830" y="1475632"/>
            <a:ext cx="2446543" cy="740630"/>
            <a:chOff x="539216" y="1069272"/>
            <a:chExt cx="2446543" cy="7406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3887E6-DAE8-5E9D-402A-E55C9AF976F1}"/>
                </a:ext>
              </a:extLst>
            </p:cNvPr>
            <p:cNvSpPr txBox="1"/>
            <p:nvPr/>
          </p:nvSpPr>
          <p:spPr>
            <a:xfrm>
              <a:off x="539218" y="1069272"/>
              <a:ext cx="2446541" cy="307777"/>
            </a:xfrm>
            <a:prstGeom prst="rect">
              <a:avLst/>
            </a:prstGeom>
            <a:solidFill>
              <a:srgbClr val="C00000">
                <a:alpha val="92000"/>
              </a:srgb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Outlier Handling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7EB9320-6C3A-D08E-B0F4-5F227B0DB1E9}"/>
                </a:ext>
              </a:extLst>
            </p:cNvPr>
            <p:cNvSpPr txBox="1"/>
            <p:nvPr/>
          </p:nvSpPr>
          <p:spPr>
            <a:xfrm>
              <a:off x="539216" y="1379015"/>
              <a:ext cx="2446541" cy="430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spcAft>
                  <a:spcPts val="900"/>
                </a:spcAft>
                <a:buFont typeface="Arial"/>
                <a:buChar char="•"/>
              </a:pPr>
              <a:r>
                <a:rPr lang="en-US" sz="1100" dirty="0"/>
                <a:t>Age has 23% of missing value, hence imputed with mean value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B92BE8-DFED-C6D4-C509-6FB8AE3427D0}"/>
              </a:ext>
            </a:extLst>
          </p:cNvPr>
          <p:cNvGrpSpPr/>
          <p:nvPr/>
        </p:nvGrpSpPr>
        <p:grpSpPr>
          <a:xfrm>
            <a:off x="3342829" y="3150868"/>
            <a:ext cx="2446542" cy="909907"/>
            <a:chOff x="539216" y="1069272"/>
            <a:chExt cx="2446542" cy="90990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B0F49A-A096-A7DF-80E3-B924625C6BF3}"/>
                </a:ext>
              </a:extLst>
            </p:cNvPr>
            <p:cNvSpPr txBox="1"/>
            <p:nvPr/>
          </p:nvSpPr>
          <p:spPr>
            <a:xfrm>
              <a:off x="539218" y="1069272"/>
              <a:ext cx="2446540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Label Encoding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45C2EE-98B8-D5B2-908C-917CF330CC6E}"/>
                </a:ext>
              </a:extLst>
            </p:cNvPr>
            <p:cNvSpPr txBox="1"/>
            <p:nvPr/>
          </p:nvSpPr>
          <p:spPr>
            <a:xfrm>
              <a:off x="539216" y="1379015"/>
              <a:ext cx="2446541" cy="6001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spcAft>
                  <a:spcPts val="900"/>
                </a:spcAft>
                <a:buFont typeface="Arial,Sans-Serif"/>
                <a:buChar char="•"/>
              </a:pPr>
              <a:r>
                <a:rPr lang="en-US" sz="1100" dirty="0"/>
                <a:t>Customer IDS are in the form of alphanumeric, hence converted the data in numerical form.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04FACA-5851-6322-97AE-12F2DAE23876}"/>
              </a:ext>
            </a:extLst>
          </p:cNvPr>
          <p:cNvGrpSpPr/>
          <p:nvPr/>
        </p:nvGrpSpPr>
        <p:grpSpPr>
          <a:xfrm>
            <a:off x="590033" y="3722221"/>
            <a:ext cx="2446543" cy="571353"/>
            <a:chOff x="539216" y="1069272"/>
            <a:chExt cx="2446543" cy="57135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34BC984-630A-88EA-D0B3-CD73139D9D90}"/>
                </a:ext>
              </a:extLst>
            </p:cNvPr>
            <p:cNvSpPr txBox="1"/>
            <p:nvPr/>
          </p:nvSpPr>
          <p:spPr>
            <a:xfrm>
              <a:off x="539218" y="1069272"/>
              <a:ext cx="2446541" cy="30777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Feature Selection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D5F571D-C802-C494-07EC-A88FE27EA015}"/>
                </a:ext>
              </a:extLst>
            </p:cNvPr>
            <p:cNvSpPr txBox="1"/>
            <p:nvPr/>
          </p:nvSpPr>
          <p:spPr>
            <a:xfrm>
              <a:off x="539216" y="1379015"/>
              <a:ext cx="2446541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spcAft>
                  <a:spcPts val="900"/>
                </a:spcAft>
                <a:buChar char="•"/>
              </a:pPr>
              <a:endParaRPr lang="en-US" sz="11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2869099-A657-F099-D992-5F108E974DFB}"/>
              </a:ext>
            </a:extLst>
          </p:cNvPr>
          <p:cNvGrpSpPr/>
          <p:nvPr/>
        </p:nvGrpSpPr>
        <p:grpSpPr>
          <a:xfrm>
            <a:off x="6017101" y="1475632"/>
            <a:ext cx="2446543" cy="1079184"/>
            <a:chOff x="260010" y="1069272"/>
            <a:chExt cx="2446543" cy="107918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25778C-B09A-BD3D-1D39-8CD9B429DCD7}"/>
                </a:ext>
              </a:extLst>
            </p:cNvPr>
            <p:cNvSpPr txBox="1"/>
            <p:nvPr/>
          </p:nvSpPr>
          <p:spPr>
            <a:xfrm>
              <a:off x="260012" y="1069272"/>
              <a:ext cx="2446541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Data Reformatting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56B0ED-7950-45B9-5DDD-9CE8FFD3EA37}"/>
                </a:ext>
              </a:extLst>
            </p:cNvPr>
            <p:cNvSpPr txBox="1"/>
            <p:nvPr/>
          </p:nvSpPr>
          <p:spPr>
            <a:xfrm>
              <a:off x="260010" y="1379015"/>
              <a:ext cx="244654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spcAft>
                  <a:spcPts val="900"/>
                </a:spcAft>
                <a:buChar char="•"/>
              </a:pPr>
              <a:r>
                <a:rPr lang="en-US" sz="1100" dirty="0"/>
                <a:t>T_dat is representing date column, but the datatype was object, hence converted into datetime datatype.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BD27D8D-9127-F8EC-0804-C6621115EB8B}"/>
              </a:ext>
            </a:extLst>
          </p:cNvPr>
          <p:cNvGrpSpPr/>
          <p:nvPr/>
        </p:nvGrpSpPr>
        <p:grpSpPr>
          <a:xfrm>
            <a:off x="6017100" y="3134382"/>
            <a:ext cx="2446541" cy="571353"/>
            <a:chOff x="260012" y="1069272"/>
            <a:chExt cx="2446541" cy="57135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0BA3638-83A9-3E28-0B28-8CCA8B4DEF19}"/>
                </a:ext>
              </a:extLst>
            </p:cNvPr>
            <p:cNvSpPr txBox="1"/>
            <p:nvPr/>
          </p:nvSpPr>
          <p:spPr>
            <a:xfrm>
              <a:off x="260012" y="1069272"/>
              <a:ext cx="2446541" cy="30777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Dimensionality Reduction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B4FC171-7C41-BAE3-6A5D-AC25B00C0A65}"/>
                </a:ext>
              </a:extLst>
            </p:cNvPr>
            <p:cNvSpPr txBox="1"/>
            <p:nvPr/>
          </p:nvSpPr>
          <p:spPr>
            <a:xfrm>
              <a:off x="264373" y="1379015"/>
              <a:ext cx="2442178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spcAft>
                  <a:spcPts val="900"/>
                </a:spcAft>
                <a:buChar char="•"/>
              </a:pPr>
              <a:endParaRPr lang="en-US" sz="110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ED83DCE-1F72-4D4E-9872-07C46055A67D}"/>
              </a:ext>
            </a:extLst>
          </p:cNvPr>
          <p:cNvSpPr txBox="1"/>
          <p:nvPr/>
        </p:nvSpPr>
        <p:spPr>
          <a:xfrm>
            <a:off x="923828" y="231482"/>
            <a:ext cx="7539816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kern="1200" dirty="0">
                <a:solidFill>
                  <a:srgbClr val="C00000"/>
                </a:solidFill>
                <a:latin typeface="Cambria"/>
                <a:ea typeface="Cambria"/>
              </a:rPr>
              <a:t>Data Pre-Processing (for overall sales)</a:t>
            </a:r>
          </a:p>
        </p:txBody>
      </p:sp>
      <p:pic>
        <p:nvPicPr>
          <p:cNvPr id="26" name="Picture 12" descr="Statistics outline">
            <a:extLst>
              <a:ext uri="{FF2B5EF4-FFF2-40B4-BE49-F238E27FC236}">
                <a16:creationId xmlns:a16="http://schemas.microsoft.com/office/drawing/2014/main" id="{327F0CC5-D452-B24A-971E-51AED9012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64912" y="233576"/>
            <a:ext cx="495701" cy="49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60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10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12" descr="Research with solid fill">
            <a:extLst>
              <a:ext uri="{FF2B5EF4-FFF2-40B4-BE49-F238E27FC236}">
                <a16:creationId xmlns:a16="http://schemas.microsoft.com/office/drawing/2014/main" id="{327F0CC5-D452-B24A-971E-51AED9012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27974" y="35891"/>
            <a:ext cx="495701" cy="49570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C017599-DE90-5645-8B71-BF418B0088FD}"/>
              </a:ext>
            </a:extLst>
          </p:cNvPr>
          <p:cNvSpPr txBox="1"/>
          <p:nvPr/>
        </p:nvSpPr>
        <p:spPr>
          <a:xfrm>
            <a:off x="948893" y="-8340"/>
            <a:ext cx="7539816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kern="1200" dirty="0">
                <a:solidFill>
                  <a:srgbClr val="C00000"/>
                </a:solidFill>
                <a:latin typeface="Cambria"/>
                <a:ea typeface="Cambria"/>
              </a:rPr>
              <a:t>Exploratory Data Analysis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3CD5FC9-EDED-B242-B5AA-9806AF56E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635" y="1047393"/>
            <a:ext cx="3737622" cy="191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C61953FF-1A6D-5E46-AF86-7A3B5E3FC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44" y="964644"/>
            <a:ext cx="2412345" cy="208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4E2F5A41-5EA1-1341-A68A-D6B3A960A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714" y="1047393"/>
            <a:ext cx="3004286" cy="228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998E9B-A901-3942-BF55-9EE21F06828F}"/>
              </a:ext>
            </a:extLst>
          </p:cNvPr>
          <p:cNvSpPr txBox="1"/>
          <p:nvPr/>
        </p:nvSpPr>
        <p:spPr>
          <a:xfrm>
            <a:off x="290844" y="550467"/>
            <a:ext cx="2541080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</a:rPr>
              <a:t>Descriptive Vs Target Features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7EC3FB-4699-3D4D-B757-E21D4EE1BD35}"/>
              </a:ext>
            </a:extLst>
          </p:cNvPr>
          <p:cNvSpPr txBox="1"/>
          <p:nvPr/>
        </p:nvSpPr>
        <p:spPr>
          <a:xfrm>
            <a:off x="7006583" y="550467"/>
            <a:ext cx="1603324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</a:rPr>
              <a:t>Correlation Matrix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12EE44-017B-E245-8E2F-4603514C1177}"/>
              </a:ext>
            </a:extLst>
          </p:cNvPr>
          <p:cNvSpPr txBox="1"/>
          <p:nvPr/>
        </p:nvSpPr>
        <p:spPr>
          <a:xfrm>
            <a:off x="2091327" y="3127776"/>
            <a:ext cx="4660250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</a:rPr>
              <a:t>Derived Attributes – RFM (Recency, Frequency, Monetary)​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CC3112D9-C813-0145-BFB9-13E83F759D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8810" y="3538078"/>
            <a:ext cx="307777" cy="307777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E0AAB725-80EB-A243-9255-10DB3F773B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85193" y="3574185"/>
            <a:ext cx="291719" cy="307777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877C132D-A160-9D4D-8799-1E7804E649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4206" y="3472237"/>
            <a:ext cx="412491" cy="4124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026E84D-0242-524A-8201-5A9CD5D844D4}"/>
              </a:ext>
            </a:extLst>
          </p:cNvPr>
          <p:cNvSpPr txBox="1"/>
          <p:nvPr/>
        </p:nvSpPr>
        <p:spPr>
          <a:xfrm>
            <a:off x="73141" y="3845855"/>
            <a:ext cx="14215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How often does the customer make a purchase in certain period of time?​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9E2CEC-4100-B748-8902-F336C96C41DE}"/>
              </a:ext>
            </a:extLst>
          </p:cNvPr>
          <p:cNvSpPr txBox="1"/>
          <p:nvPr/>
        </p:nvSpPr>
        <p:spPr>
          <a:xfrm>
            <a:off x="2930868" y="3953847"/>
            <a:ext cx="16411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How often does the customer make a purchase in certain period of time?​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D79D6E-9127-C24B-9BEA-6F7C418DB866}"/>
              </a:ext>
            </a:extLst>
          </p:cNvPr>
          <p:cNvSpPr txBox="1"/>
          <p:nvPr/>
        </p:nvSpPr>
        <p:spPr>
          <a:xfrm>
            <a:off x="6139714" y="4011585"/>
            <a:ext cx="15053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How much total transaction amount does the customer spend?​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C2939D-BDE1-1744-B5FD-7EF84306192C}"/>
              </a:ext>
            </a:extLst>
          </p:cNvPr>
          <p:cNvSpPr txBox="1"/>
          <p:nvPr/>
        </p:nvSpPr>
        <p:spPr>
          <a:xfrm>
            <a:off x="1356262" y="4122111"/>
            <a:ext cx="1346928" cy="9387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  <a:latin typeface="Cambria" panose="02040503050406030204" pitchFamily="18" charset="0"/>
              </a:rPr>
              <a:t>RECENCY = MAX DATE – LAST PURCHASE DATE OF THE CUSTOMER</a:t>
            </a:r>
            <a:r>
              <a:rPr lang="en-US" sz="1100" dirty="0">
                <a:solidFill>
                  <a:schemeClr val="bg1"/>
                </a:solidFill>
                <a:latin typeface="Cambria" panose="02040503050406030204" pitchFamily="18" charset="0"/>
              </a:rPr>
              <a:t>​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9A0C05-71BA-B740-AF13-E0F6A3F31A88}"/>
              </a:ext>
            </a:extLst>
          </p:cNvPr>
          <p:cNvSpPr txBox="1"/>
          <p:nvPr/>
        </p:nvSpPr>
        <p:spPr>
          <a:xfrm>
            <a:off x="4532756" y="4449671"/>
            <a:ext cx="1372128" cy="6001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ambria" panose="02040503050406030204" pitchFamily="18" charset="0"/>
              </a:rPr>
              <a:t>TOTAL COUNT OF TRAN BY EACH CUSTOMER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05CBE8-F460-BC4B-B6BF-65FBA5A50B68}"/>
              </a:ext>
            </a:extLst>
          </p:cNvPr>
          <p:cNvSpPr txBox="1"/>
          <p:nvPr/>
        </p:nvSpPr>
        <p:spPr>
          <a:xfrm>
            <a:off x="7658347" y="4329764"/>
            <a:ext cx="1366344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  <a:latin typeface="Cambria" panose="02040503050406030204" pitchFamily="18" charset="0"/>
              </a:rPr>
              <a:t>MONETARY = SUM (TRANSACTIONS) OF EACH CUSTOMERS</a:t>
            </a:r>
            <a:r>
              <a:rPr lang="en-US" sz="1100" dirty="0">
                <a:solidFill>
                  <a:schemeClr val="bg1"/>
                </a:solidFill>
                <a:latin typeface="Cambria" panose="02040503050406030204" pitchFamily="18" charset="0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4172743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DF0838F1586C45BD5DBD8AB981B471" ma:contentTypeVersion="7" ma:contentTypeDescription="Create a new document." ma:contentTypeScope="" ma:versionID="eb34b157e3f6f10d22aeb597d668a63b">
  <xsd:schema xmlns:xsd="http://www.w3.org/2001/XMLSchema" xmlns:xs="http://www.w3.org/2001/XMLSchema" xmlns:p="http://schemas.microsoft.com/office/2006/metadata/properties" xmlns:ns3="dbd6023e-f55a-4178-9c6c-690569c521cc" xmlns:ns4="98903be5-5301-4c6d-9878-b9cda5f5bd38" targetNamespace="http://schemas.microsoft.com/office/2006/metadata/properties" ma:root="true" ma:fieldsID="d3fedcf901590167760d18f4aa47d6a8" ns3:_="" ns4:_="">
    <xsd:import namespace="dbd6023e-f55a-4178-9c6c-690569c521cc"/>
    <xsd:import namespace="98903be5-5301-4c6d-9878-b9cda5f5bd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d6023e-f55a-4178-9c6c-690569c521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903be5-5301-4c6d-9878-b9cda5f5bd3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ECD531-D32D-4A6B-BBFD-A871FE1BFB9E}">
  <ds:schemaRefs>
    <ds:schemaRef ds:uri="98903be5-5301-4c6d-9878-b9cda5f5bd38"/>
    <ds:schemaRef ds:uri="dbd6023e-f55a-4178-9c6c-690569c521c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F5371F1-D805-46F9-8F49-8512262D51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73809D-00A9-4AF4-B722-C815D73A4E43}">
  <ds:schemaRefs>
    <ds:schemaRef ds:uri="98903be5-5301-4c6d-9878-b9cda5f5bd38"/>
    <ds:schemaRef ds:uri="dbd6023e-f55a-4178-9c6c-690569c521c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3036</TotalTime>
  <Words>1368</Words>
  <Application>Microsoft Macintosh PowerPoint</Application>
  <PresentationFormat>On-screen Show (16:9)</PresentationFormat>
  <Paragraphs>188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 Light</vt:lpstr>
      <vt:lpstr>Cambria</vt:lpstr>
      <vt:lpstr>Times</vt:lpstr>
      <vt:lpstr>Calibri</vt:lpstr>
      <vt:lpstr>Arial</vt:lpstr>
      <vt:lpstr>Arial,Sans-Serif</vt:lpstr>
      <vt:lpstr>Office Theme</vt:lpstr>
      <vt:lpstr>Machine learning models to optimize merchandising of H&amp;M Store​</vt:lpstr>
      <vt:lpstr>Project Background</vt:lpstr>
      <vt:lpstr>Executive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Engagement Recognition Using Video-Based Expression Tracking</dc:title>
  <cp:lastModifiedBy>Lakshmi Naga Meghana Polisetty</cp:lastModifiedBy>
  <cp:revision>54</cp:revision>
  <dcterms:modified xsi:type="dcterms:W3CDTF">2022-05-11T07:55:01Z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0x010100C6DF0838F1586C45BD5DBD8AB981B471</vt:lpwstr>
  </property>
</Properties>
</file>