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2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ichithaluru@gmail.com" userId="f072e5bf2ab073a8" providerId="LiveId" clId="{1CFEC752-6F79-4F8F-86E9-F8FD2A8A6A37}"/>
    <pc:docChg chg="custSel modSld">
      <pc:chgData name="bhavanichithaluru@gmail.com" userId="f072e5bf2ab073a8" providerId="LiveId" clId="{1CFEC752-6F79-4F8F-86E9-F8FD2A8A6A37}" dt="2023-01-23T12:00:35.895" v="8" actId="14100"/>
      <pc:docMkLst>
        <pc:docMk/>
      </pc:docMkLst>
      <pc:sldChg chg="addSp delSp modSp mod">
        <pc:chgData name="bhavanichithaluru@gmail.com" userId="f072e5bf2ab073a8" providerId="LiveId" clId="{1CFEC752-6F79-4F8F-86E9-F8FD2A8A6A37}" dt="2023-01-23T12:00:35.895" v="8" actId="14100"/>
        <pc:sldMkLst>
          <pc:docMk/>
          <pc:sldMk cId="4266337208" sldId="262"/>
        </pc:sldMkLst>
        <pc:spChg chg="add del mod">
          <ac:chgData name="bhavanichithaluru@gmail.com" userId="f072e5bf2ab073a8" providerId="LiveId" clId="{1CFEC752-6F79-4F8F-86E9-F8FD2A8A6A37}" dt="2023-01-23T12:00:02.445" v="1"/>
          <ac:spMkLst>
            <pc:docMk/>
            <pc:sldMk cId="4266337208" sldId="262"/>
            <ac:spMk id="4" creationId="{7F6B94E6-5ABC-12D2-E944-4533574FB4C5}"/>
          </ac:spMkLst>
        </pc:spChg>
        <pc:picChg chg="add mod">
          <ac:chgData name="bhavanichithaluru@gmail.com" userId="f072e5bf2ab073a8" providerId="LiveId" clId="{1CFEC752-6F79-4F8F-86E9-F8FD2A8A6A37}" dt="2023-01-23T12:00:35.895" v="8" actId="14100"/>
          <ac:picMkLst>
            <pc:docMk/>
            <pc:sldMk cId="4266337208" sldId="262"/>
            <ac:picMk id="5" creationId="{BA93168D-FD64-3A92-7DB3-DC650848ABA9}"/>
          </ac:picMkLst>
        </pc:picChg>
        <pc:picChg chg="del">
          <ac:chgData name="bhavanichithaluru@gmail.com" userId="f072e5bf2ab073a8" providerId="LiveId" clId="{1CFEC752-6F79-4F8F-86E9-F8FD2A8A6A37}" dt="2023-01-23T11:59:51.714" v="0" actId="21"/>
          <ac:picMkLst>
            <pc:docMk/>
            <pc:sldMk cId="4266337208" sldId="262"/>
            <ac:picMk id="7" creationId="{32DAB88A-1266-35CD-0A33-68CFA51A57C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Electrical_wire" TargetMode="External"/><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hyperlink" Target="https://en.wikipedia.org/wiki/Breadboar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B88C96-8120-C54B-419C-728EA0DE703A}"/>
              </a:ext>
            </a:extLst>
          </p:cNvPr>
          <p:cNvPicPr>
            <a:picLocks noChangeAspect="1"/>
          </p:cNvPicPr>
          <p:nvPr/>
        </p:nvPicPr>
        <p:blipFill>
          <a:blip r:embed="rId2"/>
          <a:stretch>
            <a:fillRect/>
          </a:stretch>
        </p:blipFill>
        <p:spPr>
          <a:xfrm>
            <a:off x="1295401" y="982131"/>
            <a:ext cx="2333625" cy="1303867"/>
          </a:xfrm>
          <a:prstGeom prst="rect">
            <a:avLst/>
          </a:prstGeom>
        </p:spPr>
      </p:pic>
      <p:sp>
        <p:nvSpPr>
          <p:cNvPr id="2" name="Title 1">
            <a:extLst>
              <a:ext uri="{FF2B5EF4-FFF2-40B4-BE49-F238E27FC236}">
                <a16:creationId xmlns:a16="http://schemas.microsoft.com/office/drawing/2014/main" id="{436D52C6-6801-AF6F-96F7-C6B1A0B1D4EC}"/>
              </a:ext>
            </a:extLst>
          </p:cNvPr>
          <p:cNvSpPr>
            <a:spLocks noGrp="1"/>
          </p:cNvSpPr>
          <p:nvPr>
            <p:ph type="title"/>
          </p:nvPr>
        </p:nvSpPr>
        <p:spPr>
          <a:xfrm>
            <a:off x="895149" y="982132"/>
            <a:ext cx="13148110" cy="1303868"/>
          </a:xfrm>
        </p:spPr>
        <p:txBody>
          <a:bodyPr>
            <a:normAutofit/>
          </a:bodyPr>
          <a:lstStyle/>
          <a:p>
            <a:r>
              <a:rPr lang="en-IN" sz="2000" dirty="0">
                <a:solidFill>
                  <a:schemeClr val="tx2"/>
                </a:solidFill>
              </a:rPr>
              <a:t>AUDISANKARA COLLEGE OF ENGINEERING AND TECHNOLOGY</a:t>
            </a:r>
          </a:p>
        </p:txBody>
      </p:sp>
      <p:sp>
        <p:nvSpPr>
          <p:cNvPr id="3" name="Content Placeholder 2">
            <a:extLst>
              <a:ext uri="{FF2B5EF4-FFF2-40B4-BE49-F238E27FC236}">
                <a16:creationId xmlns:a16="http://schemas.microsoft.com/office/drawing/2014/main" id="{D533841D-2B75-7302-4184-36C94205C120}"/>
              </a:ext>
            </a:extLst>
          </p:cNvPr>
          <p:cNvSpPr>
            <a:spLocks noGrp="1"/>
          </p:cNvSpPr>
          <p:nvPr>
            <p:ph idx="1"/>
          </p:nvPr>
        </p:nvSpPr>
        <p:spPr>
          <a:xfrm>
            <a:off x="1439779" y="2595432"/>
            <a:ext cx="10351167" cy="3805367"/>
          </a:xfrm>
        </p:spPr>
        <p:txBody>
          <a:bodyPr>
            <a:normAutofit fontScale="92500" lnSpcReduction="20000"/>
          </a:bodyPr>
          <a:lstStyle/>
          <a:p>
            <a:pPr marL="0" indent="0">
              <a:buNone/>
            </a:pPr>
            <a:r>
              <a:rPr lang="en-IN" sz="2000" dirty="0"/>
              <a:t>                                                            </a:t>
            </a:r>
            <a:r>
              <a:rPr lang="en-IN" sz="2000" dirty="0">
                <a:solidFill>
                  <a:schemeClr val="tx2"/>
                </a:solidFill>
              </a:rPr>
              <a:t>Department of </a:t>
            </a:r>
          </a:p>
          <a:p>
            <a:pPr marL="0" indent="0">
              <a:buNone/>
            </a:pPr>
            <a:r>
              <a:rPr lang="en-IN" dirty="0"/>
              <a:t>                                     </a:t>
            </a:r>
            <a:r>
              <a:rPr lang="en-IN" dirty="0">
                <a:solidFill>
                  <a:schemeClr val="accent4"/>
                </a:solidFill>
              </a:rPr>
              <a:t>Electrical and Electronics Engineering   </a:t>
            </a:r>
          </a:p>
          <a:p>
            <a:pPr marL="0" indent="0">
              <a:buNone/>
            </a:pPr>
            <a:r>
              <a:rPr lang="en-IN" sz="2000" dirty="0">
                <a:solidFill>
                  <a:schemeClr val="accent4"/>
                </a:solidFill>
              </a:rPr>
              <a:t>                                                          </a:t>
            </a:r>
            <a:r>
              <a:rPr lang="en-IN" sz="2000" dirty="0">
                <a:solidFill>
                  <a:srgbClr val="00B0F0"/>
                </a:solidFill>
              </a:rPr>
              <a:t>Technical Seminar on</a:t>
            </a:r>
          </a:p>
          <a:p>
            <a:pPr marL="0" indent="0">
              <a:buNone/>
            </a:pPr>
            <a:r>
              <a:rPr lang="en-IN" sz="2000" dirty="0">
                <a:solidFill>
                  <a:schemeClr val="accent4">
                    <a:lumMod val="50000"/>
                  </a:schemeClr>
                </a:solidFill>
              </a:rPr>
              <a:t>SOCIAL DISTANCING TOOL USING ULTRASONIC SENSOR AND ARDUINO UNO</a:t>
            </a:r>
          </a:p>
          <a:p>
            <a:pPr marL="0" indent="0">
              <a:buNone/>
            </a:pPr>
            <a:r>
              <a:rPr lang="en-IN" sz="1800" dirty="0">
                <a:solidFill>
                  <a:schemeClr val="tx1"/>
                </a:solidFill>
              </a:rPr>
              <a:t>                                                                                                                                                Presented by</a:t>
            </a:r>
          </a:p>
          <a:p>
            <a:pPr marL="0" indent="0">
              <a:buNone/>
            </a:pPr>
            <a:r>
              <a:rPr lang="en-IN" sz="1800" dirty="0">
                <a:solidFill>
                  <a:schemeClr val="tx1"/>
                </a:solidFill>
              </a:rPr>
              <a:t>                                                                                                                                                 </a:t>
            </a:r>
            <a:r>
              <a:rPr lang="en-IN" sz="1500" dirty="0">
                <a:solidFill>
                  <a:schemeClr val="tx1"/>
                </a:solidFill>
              </a:rPr>
              <a:t>19G21A0202</a:t>
            </a:r>
          </a:p>
          <a:p>
            <a:pPr marL="0" indent="0">
              <a:buNone/>
            </a:pPr>
            <a:r>
              <a:rPr lang="en-IN" sz="1500" dirty="0">
                <a:solidFill>
                  <a:schemeClr val="tx1"/>
                </a:solidFill>
              </a:rPr>
              <a:t>                                                                                                                                                                                19G21A0219</a:t>
            </a:r>
          </a:p>
          <a:p>
            <a:pPr marL="0" indent="0">
              <a:buNone/>
            </a:pPr>
            <a:r>
              <a:rPr lang="en-IN" sz="1500" dirty="0">
                <a:solidFill>
                  <a:schemeClr val="tx1"/>
                </a:solidFill>
              </a:rPr>
              <a:t>                                                                                                                                                                                19G21A0213</a:t>
            </a:r>
          </a:p>
          <a:p>
            <a:pPr marL="0" indent="0">
              <a:buNone/>
            </a:pPr>
            <a:r>
              <a:rPr lang="en-IN" sz="1500" dirty="0">
                <a:solidFill>
                  <a:schemeClr val="tx1"/>
                </a:solidFill>
              </a:rPr>
              <a:t>                                                                                                                                                                                19G21A0215</a:t>
            </a:r>
          </a:p>
          <a:p>
            <a:pPr marL="0" indent="0">
              <a:buNone/>
            </a:pPr>
            <a:r>
              <a:rPr lang="en-IN" sz="1500" dirty="0">
                <a:solidFill>
                  <a:schemeClr val="tx1"/>
                </a:solidFill>
              </a:rPr>
              <a:t>                                                                                                                                                                                20G25A0208</a:t>
            </a:r>
          </a:p>
          <a:p>
            <a:pPr marL="0" indent="0">
              <a:buNone/>
            </a:pPr>
            <a:r>
              <a:rPr lang="en-IN" sz="1800" dirty="0">
                <a:solidFill>
                  <a:schemeClr val="accent4">
                    <a:lumMod val="50000"/>
                  </a:schemeClr>
                </a:solidFill>
              </a:rPr>
              <a:t>                                                                                                                                           </a:t>
            </a:r>
          </a:p>
        </p:txBody>
      </p:sp>
    </p:spTree>
    <p:extLst>
      <p:ext uri="{BB962C8B-B14F-4D97-AF65-F5344CB8AC3E}">
        <p14:creationId xmlns:p14="http://schemas.microsoft.com/office/powerpoint/2010/main" val="1998326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2C2-60FD-0C7A-EDA4-D959BCB71760}"/>
              </a:ext>
            </a:extLst>
          </p:cNvPr>
          <p:cNvSpPr>
            <a:spLocks noGrp="1"/>
          </p:cNvSpPr>
          <p:nvPr>
            <p:ph type="title"/>
          </p:nvPr>
        </p:nvSpPr>
        <p:spPr/>
        <p:txBody>
          <a:bodyPr/>
          <a:lstStyle/>
          <a:p>
            <a:r>
              <a:rPr lang="en-IN" dirty="0">
                <a:latin typeface="Bahnschrift" panose="020B0502040204020203" pitchFamily="34" charset="0"/>
              </a:rPr>
              <a:t>Piezo Buzzer</a:t>
            </a:r>
          </a:p>
        </p:txBody>
      </p:sp>
      <p:sp>
        <p:nvSpPr>
          <p:cNvPr id="3" name="Content Placeholder 2">
            <a:extLst>
              <a:ext uri="{FF2B5EF4-FFF2-40B4-BE49-F238E27FC236}">
                <a16:creationId xmlns:a16="http://schemas.microsoft.com/office/drawing/2014/main" id="{3275CF99-995C-32CA-6E36-CE8F9A86CAC8}"/>
              </a:ext>
            </a:extLst>
          </p:cNvPr>
          <p:cNvSpPr>
            <a:spLocks noGrp="1"/>
          </p:cNvSpPr>
          <p:nvPr>
            <p:ph idx="1"/>
          </p:nvPr>
        </p:nvSpPr>
        <p:spPr/>
        <p:txBody>
          <a:bodyPr/>
          <a:lstStyle/>
          <a:p>
            <a:r>
              <a:rPr lang="en-IN" dirty="0"/>
              <a:t> </a:t>
            </a:r>
            <a:r>
              <a:rPr lang="en-IN" sz="2000" dirty="0">
                <a:latin typeface="Bahnschrift" panose="020B0502040204020203" pitchFamily="34" charset="0"/>
              </a:rPr>
              <a:t>The buzzer is a sounding device that can convert audio signals into sound signals.</a:t>
            </a:r>
          </a:p>
          <a:p>
            <a:r>
              <a:rPr lang="en-IN" sz="2000" dirty="0">
                <a:latin typeface="Bahnschrift" panose="020B0502040204020203" pitchFamily="34" charset="0"/>
              </a:rPr>
              <a:t> It is usually powered by DC voltage.</a:t>
            </a:r>
          </a:p>
          <a:p>
            <a:r>
              <a:rPr lang="en-IN" sz="2000" dirty="0">
                <a:latin typeface="Bahnschrift" panose="020B0502040204020203" pitchFamily="34" charset="0"/>
              </a:rPr>
              <a:t> The piezoelectric buzzer uses the piezoelectric effect of the piezoelectric ceramics and uses the pulse current to drive the vibration of the metal plate to generate sound.</a:t>
            </a:r>
          </a:p>
        </p:txBody>
      </p:sp>
      <p:pic>
        <p:nvPicPr>
          <p:cNvPr id="5" name="Picture 4">
            <a:extLst>
              <a:ext uri="{FF2B5EF4-FFF2-40B4-BE49-F238E27FC236}">
                <a16:creationId xmlns:a16="http://schemas.microsoft.com/office/drawing/2014/main" id="{9BFDCB3D-7B07-4E18-9904-64ED4086BC8C}"/>
              </a:ext>
            </a:extLst>
          </p:cNvPr>
          <p:cNvPicPr>
            <a:picLocks noChangeAspect="1"/>
          </p:cNvPicPr>
          <p:nvPr/>
        </p:nvPicPr>
        <p:blipFill>
          <a:blip r:embed="rId2"/>
          <a:stretch>
            <a:fillRect/>
          </a:stretch>
        </p:blipFill>
        <p:spPr>
          <a:xfrm>
            <a:off x="1458991" y="3223304"/>
            <a:ext cx="3388093" cy="2053925"/>
          </a:xfrm>
          <a:prstGeom prst="rect">
            <a:avLst/>
          </a:prstGeom>
        </p:spPr>
      </p:pic>
      <p:sp>
        <p:nvSpPr>
          <p:cNvPr id="4" name="Text Placeholder 3">
            <a:extLst>
              <a:ext uri="{FF2B5EF4-FFF2-40B4-BE49-F238E27FC236}">
                <a16:creationId xmlns:a16="http://schemas.microsoft.com/office/drawing/2014/main" id="{27EFF19F-1845-A542-CD7B-BD57E2E2BF28}"/>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298849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30F7-5E16-3AC3-5E71-862A4DFE6ADB}"/>
              </a:ext>
            </a:extLst>
          </p:cNvPr>
          <p:cNvSpPr>
            <a:spLocks noGrp="1"/>
          </p:cNvSpPr>
          <p:nvPr>
            <p:ph type="title"/>
          </p:nvPr>
        </p:nvSpPr>
        <p:spPr/>
        <p:txBody>
          <a:bodyPr/>
          <a:lstStyle/>
          <a:p>
            <a:r>
              <a:rPr lang="en-IN" dirty="0">
                <a:latin typeface="Bahnschrift" panose="020B0502040204020203" pitchFamily="34" charset="0"/>
              </a:rPr>
              <a:t>Jumper Wires</a:t>
            </a:r>
          </a:p>
        </p:txBody>
      </p:sp>
      <p:pic>
        <p:nvPicPr>
          <p:cNvPr id="5" name="Picture 4">
            <a:extLst>
              <a:ext uri="{FF2B5EF4-FFF2-40B4-BE49-F238E27FC236}">
                <a16:creationId xmlns:a16="http://schemas.microsoft.com/office/drawing/2014/main" id="{8D266C58-45FA-4178-4018-C8558BEBB689}"/>
              </a:ext>
            </a:extLst>
          </p:cNvPr>
          <p:cNvPicPr>
            <a:picLocks noChangeAspect="1"/>
          </p:cNvPicPr>
          <p:nvPr/>
        </p:nvPicPr>
        <p:blipFill>
          <a:blip r:embed="rId2"/>
          <a:stretch>
            <a:fillRect/>
          </a:stretch>
        </p:blipFill>
        <p:spPr>
          <a:xfrm>
            <a:off x="1440987" y="2996977"/>
            <a:ext cx="3202718" cy="2201779"/>
          </a:xfrm>
          <a:prstGeom prst="rect">
            <a:avLst/>
          </a:prstGeom>
        </p:spPr>
      </p:pic>
      <p:sp>
        <p:nvSpPr>
          <p:cNvPr id="4" name="Text Placeholder 3">
            <a:extLst>
              <a:ext uri="{FF2B5EF4-FFF2-40B4-BE49-F238E27FC236}">
                <a16:creationId xmlns:a16="http://schemas.microsoft.com/office/drawing/2014/main" id="{7E50B4B0-899A-7BAA-FB06-00A90F53B295}"/>
              </a:ext>
            </a:extLst>
          </p:cNvPr>
          <p:cNvSpPr>
            <a:spLocks noGrp="1"/>
          </p:cNvSpPr>
          <p:nvPr>
            <p:ph type="body" sz="half" idx="2"/>
          </p:nvPr>
        </p:nvSpPr>
        <p:spPr>
          <a:xfrm>
            <a:off x="1440988" y="3082490"/>
            <a:ext cx="3202718" cy="2201779"/>
          </a:xfrm>
        </p:spPr>
        <p:txBody>
          <a:bodyPr/>
          <a:lstStyle/>
          <a:p>
            <a:endParaRPr lang="en-IN" dirty="0"/>
          </a:p>
        </p:txBody>
      </p:sp>
      <p:sp>
        <p:nvSpPr>
          <p:cNvPr id="6" name="Content Placeholder 5">
            <a:extLst>
              <a:ext uri="{FF2B5EF4-FFF2-40B4-BE49-F238E27FC236}">
                <a16:creationId xmlns:a16="http://schemas.microsoft.com/office/drawing/2014/main" id="{2C315E7C-BC45-F9F4-73D7-08FBB344C453}"/>
              </a:ext>
            </a:extLst>
          </p:cNvPr>
          <p:cNvSpPr>
            <a:spLocks noGrp="1"/>
          </p:cNvSpPr>
          <p:nvPr>
            <p:ph idx="1"/>
          </p:nvPr>
        </p:nvSpPr>
        <p:spPr/>
        <p:txBody>
          <a:bodyPr>
            <a:normAutofit/>
          </a:bodyPr>
          <a:lstStyle/>
          <a:p>
            <a:r>
              <a:rPr lang="en-US" sz="2000" b="0" i="0" dirty="0">
                <a:solidFill>
                  <a:srgbClr val="202122"/>
                </a:solidFill>
                <a:effectLst/>
                <a:latin typeface="Bahnschrift" panose="020B0502040204020203" pitchFamily="34" charset="0"/>
              </a:rPr>
              <a:t>A </a:t>
            </a:r>
            <a:r>
              <a:rPr lang="en-US" sz="2000" b="1" i="0" dirty="0">
                <a:solidFill>
                  <a:srgbClr val="202122"/>
                </a:solidFill>
                <a:effectLst/>
                <a:latin typeface="Bahnschrift" panose="020B0502040204020203" pitchFamily="34" charset="0"/>
              </a:rPr>
              <a:t>jump wire</a:t>
            </a:r>
            <a:r>
              <a:rPr lang="en-US" sz="2000" b="0" i="0" dirty="0">
                <a:solidFill>
                  <a:srgbClr val="202122"/>
                </a:solidFill>
                <a:effectLst/>
                <a:latin typeface="Bahnschrift" panose="020B0502040204020203" pitchFamily="34" charset="0"/>
              </a:rPr>
              <a:t> (also known as </a:t>
            </a:r>
            <a:r>
              <a:rPr lang="en-US" sz="2000" b="1" i="0" dirty="0">
                <a:solidFill>
                  <a:srgbClr val="202122"/>
                </a:solidFill>
                <a:effectLst/>
                <a:latin typeface="Bahnschrift" panose="020B0502040204020203" pitchFamily="34" charset="0"/>
              </a:rPr>
              <a:t>jumper</a:t>
            </a:r>
            <a:r>
              <a:rPr lang="en-US" sz="2000" b="0" i="0" dirty="0">
                <a:solidFill>
                  <a:srgbClr val="202122"/>
                </a:solidFill>
                <a:effectLst/>
                <a:latin typeface="Bahnschrift" panose="020B0502040204020203" pitchFamily="34" charset="0"/>
              </a:rPr>
              <a:t>, </a:t>
            </a:r>
            <a:r>
              <a:rPr lang="en-US" sz="2000" b="1" i="0" dirty="0">
                <a:solidFill>
                  <a:srgbClr val="202122"/>
                </a:solidFill>
                <a:effectLst/>
                <a:latin typeface="Bahnschrift" panose="020B0502040204020203" pitchFamily="34" charset="0"/>
              </a:rPr>
              <a:t>jumper wire</a:t>
            </a:r>
            <a:r>
              <a:rPr lang="en-US" sz="2000" b="0" i="0" dirty="0">
                <a:solidFill>
                  <a:srgbClr val="202122"/>
                </a:solidFill>
                <a:effectLst/>
                <a:latin typeface="Bahnschrift" panose="020B0502040204020203" pitchFamily="34" charset="0"/>
              </a:rPr>
              <a:t>, </a:t>
            </a:r>
            <a:r>
              <a:rPr lang="en-US" sz="2000" b="1" i="0" dirty="0">
                <a:solidFill>
                  <a:srgbClr val="202122"/>
                </a:solidFill>
                <a:effectLst/>
                <a:latin typeface="Bahnschrift" panose="020B0502040204020203" pitchFamily="34" charset="0"/>
              </a:rPr>
              <a:t>DuPont wire</a:t>
            </a:r>
            <a:r>
              <a:rPr lang="en-US" sz="2000" b="0" i="0" dirty="0">
                <a:solidFill>
                  <a:srgbClr val="202122"/>
                </a:solidFill>
                <a:effectLst/>
                <a:latin typeface="Bahnschrift" panose="020B0502040204020203" pitchFamily="34" charset="0"/>
              </a:rPr>
              <a:t>) is an </a:t>
            </a:r>
            <a:r>
              <a:rPr lang="en-US" sz="2000" b="0" i="0" u="none" strike="noStrike" dirty="0">
                <a:solidFill>
                  <a:srgbClr val="3366CC"/>
                </a:solidFill>
                <a:effectLst/>
                <a:latin typeface="Bahnschrift" panose="020B0502040204020203" pitchFamily="34" charset="0"/>
                <a:hlinkClick r:id="rId3" tooltip="Electrical wire"/>
              </a:rPr>
              <a:t>electrical wire</a:t>
            </a:r>
            <a:r>
              <a:rPr lang="en-US" sz="2000" b="0" i="0" dirty="0">
                <a:solidFill>
                  <a:srgbClr val="202122"/>
                </a:solidFill>
                <a:effectLst/>
                <a:latin typeface="Bahnschrift" panose="020B0502040204020203" pitchFamily="34" charset="0"/>
              </a:rPr>
              <a:t>, or group of them in a cable, with a connector or pin at each end (or sometimes without them – simply "tinned"), which is normally used to interconnect the components of a </a:t>
            </a:r>
            <a:r>
              <a:rPr lang="en-US" sz="2000" b="0" i="0" u="none" strike="noStrike" dirty="0">
                <a:solidFill>
                  <a:srgbClr val="3366CC"/>
                </a:solidFill>
                <a:effectLst/>
                <a:latin typeface="Bahnschrift" panose="020B0502040204020203" pitchFamily="34" charset="0"/>
                <a:hlinkClick r:id="rId4" tooltip="Breadboard"/>
              </a:rPr>
              <a:t>breadboard</a:t>
            </a:r>
            <a:r>
              <a:rPr lang="en-US" sz="2000" b="0" i="0" dirty="0">
                <a:solidFill>
                  <a:srgbClr val="202122"/>
                </a:solidFill>
                <a:effectLst/>
                <a:latin typeface="Bahnschrift" panose="020B0502040204020203" pitchFamily="34" charset="0"/>
              </a:rPr>
              <a:t> or other prototype or test circuit, internally or with other equipment or components, without soldering.</a:t>
            </a:r>
            <a:endParaRPr lang="en-IN" sz="2000" dirty="0">
              <a:latin typeface="Bahnschrift" panose="020B0502040204020203" pitchFamily="34" charset="0"/>
            </a:endParaRPr>
          </a:p>
        </p:txBody>
      </p:sp>
    </p:spTree>
    <p:extLst>
      <p:ext uri="{BB962C8B-B14F-4D97-AF65-F5344CB8AC3E}">
        <p14:creationId xmlns:p14="http://schemas.microsoft.com/office/powerpoint/2010/main" val="122547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1277-E8E4-3338-0E63-7CA795FA9AA9}"/>
              </a:ext>
            </a:extLst>
          </p:cNvPr>
          <p:cNvSpPr>
            <a:spLocks noGrp="1"/>
          </p:cNvSpPr>
          <p:nvPr>
            <p:ph type="title"/>
          </p:nvPr>
        </p:nvSpPr>
        <p:spPr/>
        <p:txBody>
          <a:bodyPr>
            <a:normAutofit/>
          </a:bodyPr>
          <a:lstStyle/>
          <a:p>
            <a:r>
              <a:rPr lang="en-IN" sz="2800" dirty="0">
                <a:latin typeface="Bahnschrift" panose="020B0502040204020203" pitchFamily="34" charset="0"/>
              </a:rPr>
              <a:t>Microcontroller</a:t>
            </a:r>
          </a:p>
        </p:txBody>
      </p:sp>
      <p:pic>
        <p:nvPicPr>
          <p:cNvPr id="5" name="Content Placeholder 4">
            <a:extLst>
              <a:ext uri="{FF2B5EF4-FFF2-40B4-BE49-F238E27FC236}">
                <a16:creationId xmlns:a16="http://schemas.microsoft.com/office/drawing/2014/main" id="{0F109746-990C-E393-9B5A-9E1AF098E68B}"/>
              </a:ext>
            </a:extLst>
          </p:cNvPr>
          <p:cNvPicPr>
            <a:picLocks noGrp="1" noChangeAspect="1"/>
          </p:cNvPicPr>
          <p:nvPr>
            <p:ph sz="half" idx="1"/>
          </p:nvPr>
        </p:nvPicPr>
        <p:blipFill>
          <a:blip r:embed="rId2"/>
          <a:stretch>
            <a:fillRect/>
          </a:stretch>
        </p:blipFill>
        <p:spPr>
          <a:xfrm>
            <a:off x="1298575" y="2578732"/>
            <a:ext cx="4718050" cy="3273748"/>
          </a:xfrm>
          <a:prstGeom prst="rect">
            <a:avLst/>
          </a:prstGeom>
        </p:spPr>
      </p:pic>
      <p:sp>
        <p:nvSpPr>
          <p:cNvPr id="4" name="Content Placeholder 3">
            <a:extLst>
              <a:ext uri="{FF2B5EF4-FFF2-40B4-BE49-F238E27FC236}">
                <a16:creationId xmlns:a16="http://schemas.microsoft.com/office/drawing/2014/main" id="{5B3E9791-BBA8-850B-2EB7-A52C2E94B09B}"/>
              </a:ext>
            </a:extLst>
          </p:cNvPr>
          <p:cNvSpPr>
            <a:spLocks noGrp="1"/>
          </p:cNvSpPr>
          <p:nvPr>
            <p:ph sz="half" idx="2"/>
          </p:nvPr>
        </p:nvSpPr>
        <p:spPr/>
        <p:txBody>
          <a:bodyPr>
            <a:noAutofit/>
          </a:bodyPr>
          <a:lstStyle/>
          <a:p>
            <a:r>
              <a:rPr lang="en-IN" sz="1700" dirty="0">
                <a:latin typeface="Bahnschrift" panose="020B0502040204020203" pitchFamily="34" charset="0"/>
              </a:rPr>
              <a:t> The Arduino uno is an open-source ,microcontroller board based on the microchip ATmega328P microcontroller and developed by Arduino.cc. </a:t>
            </a:r>
          </a:p>
          <a:p>
            <a:r>
              <a:rPr lang="en-IN" sz="1700" dirty="0">
                <a:latin typeface="Bahnschrift" panose="020B0502040204020203" pitchFamily="34" charset="0"/>
              </a:rPr>
              <a:t> The board has 14 digital I/O pins , via a type B USB cable.</a:t>
            </a:r>
          </a:p>
          <a:p>
            <a:r>
              <a:rPr lang="en-IN" sz="1700" dirty="0">
                <a:latin typeface="Bahnschrift" panose="020B0502040204020203" pitchFamily="34" charset="0"/>
              </a:rPr>
              <a:t>Arduino software (IDE) includes a serial  monitor which allows simple textual data to be sent to and from the board.</a:t>
            </a:r>
          </a:p>
          <a:p>
            <a:r>
              <a:rPr lang="en-IN" sz="1700" dirty="0">
                <a:latin typeface="Bahnschrift" panose="020B0502040204020203" pitchFamily="34" charset="0"/>
              </a:rPr>
              <a:t>This board cab be directly connected to the computer through USB that transfer the code to controller using IDE. </a:t>
            </a:r>
          </a:p>
        </p:txBody>
      </p:sp>
    </p:spTree>
    <p:extLst>
      <p:ext uri="{BB962C8B-B14F-4D97-AF65-F5344CB8AC3E}">
        <p14:creationId xmlns:p14="http://schemas.microsoft.com/office/powerpoint/2010/main" val="162559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B029-4300-6962-559E-A185625EDD29}"/>
              </a:ext>
            </a:extLst>
          </p:cNvPr>
          <p:cNvSpPr>
            <a:spLocks noGrp="1"/>
          </p:cNvSpPr>
          <p:nvPr>
            <p:ph type="title"/>
          </p:nvPr>
        </p:nvSpPr>
        <p:spPr/>
        <p:txBody>
          <a:bodyPr/>
          <a:lstStyle/>
          <a:p>
            <a:r>
              <a:rPr lang="en-IN" dirty="0">
                <a:latin typeface="Bahnschrift" panose="020B0502040204020203" pitchFamily="34" charset="0"/>
              </a:rPr>
              <a:t>LED</a:t>
            </a:r>
          </a:p>
        </p:txBody>
      </p:sp>
      <p:sp>
        <p:nvSpPr>
          <p:cNvPr id="3" name="Content Placeholder 2">
            <a:extLst>
              <a:ext uri="{FF2B5EF4-FFF2-40B4-BE49-F238E27FC236}">
                <a16:creationId xmlns:a16="http://schemas.microsoft.com/office/drawing/2014/main" id="{50547753-A809-B9AD-2B06-0F598501195A}"/>
              </a:ext>
            </a:extLst>
          </p:cNvPr>
          <p:cNvSpPr>
            <a:spLocks noGrp="1"/>
          </p:cNvSpPr>
          <p:nvPr>
            <p:ph idx="1"/>
          </p:nvPr>
        </p:nvSpPr>
        <p:spPr>
          <a:xfrm>
            <a:off x="5418668" y="945223"/>
            <a:ext cx="6078114" cy="4930644"/>
          </a:xfrm>
        </p:spPr>
        <p:txBody>
          <a:bodyPr>
            <a:normAutofit lnSpcReduction="10000"/>
          </a:bodyPr>
          <a:lstStyle/>
          <a:p>
            <a:r>
              <a:rPr lang="en-US" sz="2200" dirty="0">
                <a:latin typeface="Bahnschrift" panose="020B0502040204020203" pitchFamily="34" charset="0"/>
              </a:rPr>
              <a:t>LEDs are special diodes that emit light when connected in a circuit. They are frequently used as "pilot" lights in electronic appliances to indicate whether the circuit is closed or not. A clear (or often colored) epoxy case enclosed the heart of an LED, the semi-conductor chip.</a:t>
            </a:r>
          </a:p>
          <a:p>
            <a:r>
              <a:rPr lang="en-US" sz="2200" dirty="0">
                <a:latin typeface="Bahnschrift" panose="020B0502040204020203" pitchFamily="34" charset="0"/>
              </a:rPr>
              <a:t> LED’s must be connected the correct way round, the diagram may be labeled a or + for anode and k or - for cathode. The negative side of an LED lead is indicated in two ways:</a:t>
            </a:r>
          </a:p>
          <a:p>
            <a:pPr marL="0" indent="0">
              <a:buNone/>
            </a:pPr>
            <a:r>
              <a:rPr lang="en-US" sz="2200" dirty="0">
                <a:latin typeface="Bahnschrift" panose="020B0502040204020203" pitchFamily="34" charset="0"/>
              </a:rPr>
              <a:t>      1) By the flat side of the bulb. </a:t>
            </a:r>
          </a:p>
          <a:p>
            <a:pPr marL="0" indent="0">
              <a:buNone/>
            </a:pPr>
            <a:r>
              <a:rPr lang="en-US" sz="2200" dirty="0">
                <a:latin typeface="Bahnschrift" panose="020B0502040204020203" pitchFamily="34" charset="0"/>
              </a:rPr>
              <a:t>      2) By the shorter of the two wires extending from the LED. </a:t>
            </a:r>
          </a:p>
          <a:p>
            <a:pPr marL="0" indent="0">
              <a:buNone/>
            </a:pPr>
            <a:endParaRPr lang="en-IN" dirty="0"/>
          </a:p>
        </p:txBody>
      </p:sp>
      <p:pic>
        <p:nvPicPr>
          <p:cNvPr id="6" name="Picture 5">
            <a:extLst>
              <a:ext uri="{FF2B5EF4-FFF2-40B4-BE49-F238E27FC236}">
                <a16:creationId xmlns:a16="http://schemas.microsoft.com/office/drawing/2014/main" id="{D8EA2230-B6B7-5457-D28D-A3B3ABCD1992}"/>
              </a:ext>
            </a:extLst>
          </p:cNvPr>
          <p:cNvPicPr>
            <a:picLocks noChangeAspect="1"/>
          </p:cNvPicPr>
          <p:nvPr/>
        </p:nvPicPr>
        <p:blipFill>
          <a:blip r:embed="rId2"/>
          <a:stretch>
            <a:fillRect/>
          </a:stretch>
        </p:blipFill>
        <p:spPr>
          <a:xfrm>
            <a:off x="1602769" y="3246634"/>
            <a:ext cx="2907586" cy="2013735"/>
          </a:xfrm>
          <a:prstGeom prst="rect">
            <a:avLst/>
          </a:prstGeom>
        </p:spPr>
      </p:pic>
      <p:sp>
        <p:nvSpPr>
          <p:cNvPr id="4" name="Text Placeholder 3">
            <a:extLst>
              <a:ext uri="{FF2B5EF4-FFF2-40B4-BE49-F238E27FC236}">
                <a16:creationId xmlns:a16="http://schemas.microsoft.com/office/drawing/2014/main" id="{0CF623F8-F36C-1566-503F-87A588156D47}"/>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197043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B6FD-935F-16F3-9FC1-7480F91AC2ED}"/>
              </a:ext>
            </a:extLst>
          </p:cNvPr>
          <p:cNvSpPr>
            <a:spLocks noGrp="1"/>
          </p:cNvSpPr>
          <p:nvPr>
            <p:ph type="title"/>
          </p:nvPr>
        </p:nvSpPr>
        <p:spPr/>
        <p:txBody>
          <a:bodyPr>
            <a:normAutofit/>
          </a:bodyPr>
          <a:lstStyle/>
          <a:p>
            <a:r>
              <a:rPr lang="en-IN" sz="2800" dirty="0">
                <a:latin typeface="Bahnschrift" panose="020B0502040204020203" pitchFamily="34" charset="0"/>
              </a:rPr>
              <a:t>Work Plan</a:t>
            </a:r>
          </a:p>
        </p:txBody>
      </p:sp>
      <p:sp>
        <p:nvSpPr>
          <p:cNvPr id="3" name="Content Placeholder 2">
            <a:extLst>
              <a:ext uri="{FF2B5EF4-FFF2-40B4-BE49-F238E27FC236}">
                <a16:creationId xmlns:a16="http://schemas.microsoft.com/office/drawing/2014/main" id="{A98C5C9D-3F28-8AD1-C233-60935B8B7B7E}"/>
              </a:ext>
            </a:extLst>
          </p:cNvPr>
          <p:cNvSpPr>
            <a:spLocks noGrp="1"/>
          </p:cNvSpPr>
          <p:nvPr>
            <p:ph idx="1"/>
          </p:nvPr>
        </p:nvSpPr>
        <p:spPr/>
        <p:txBody>
          <a:bodyPr/>
          <a:lstStyle/>
          <a:p>
            <a:r>
              <a:rPr lang="en-IN" dirty="0">
                <a:latin typeface="Bahnschrift" panose="020B0502040204020203" pitchFamily="34" charset="0"/>
              </a:rPr>
              <a:t> </a:t>
            </a:r>
            <a:r>
              <a:rPr lang="en-IN" sz="2000" dirty="0">
                <a:latin typeface="Bahnschrift" panose="020B0502040204020203" pitchFamily="34" charset="0"/>
              </a:rPr>
              <a:t>The project we made is a social distancing device by seeing daily movement of a man.</a:t>
            </a:r>
          </a:p>
          <a:p>
            <a:r>
              <a:rPr lang="en-IN" sz="2000" dirty="0">
                <a:latin typeface="Bahnschrift" panose="020B0502040204020203" pitchFamily="34" charset="0"/>
              </a:rPr>
              <a:t> Whenever a person goes too close to another person it automatically  gives alarm and we maintain distancing.</a:t>
            </a:r>
          </a:p>
          <a:p>
            <a:r>
              <a:rPr lang="en-IN" sz="2000" dirty="0">
                <a:latin typeface="Bahnschrift" panose="020B0502040204020203" pitchFamily="34" charset="0"/>
              </a:rPr>
              <a:t> Keeping all in mind we planned to work  on this project to save lives and minimizing the spread of corona virus.</a:t>
            </a:r>
          </a:p>
        </p:txBody>
      </p:sp>
    </p:spTree>
    <p:extLst>
      <p:ext uri="{BB962C8B-B14F-4D97-AF65-F5344CB8AC3E}">
        <p14:creationId xmlns:p14="http://schemas.microsoft.com/office/powerpoint/2010/main" val="9828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A2D0-61CD-F1B7-1909-1533F45B4588}"/>
              </a:ext>
            </a:extLst>
          </p:cNvPr>
          <p:cNvSpPr>
            <a:spLocks noGrp="1"/>
          </p:cNvSpPr>
          <p:nvPr>
            <p:ph type="title"/>
          </p:nvPr>
        </p:nvSpPr>
        <p:spPr/>
        <p:txBody>
          <a:bodyPr>
            <a:normAutofit/>
          </a:bodyPr>
          <a:lstStyle/>
          <a:p>
            <a:r>
              <a:rPr lang="en-IN" sz="2800" dirty="0">
                <a:latin typeface="Bahnschrift" panose="020B0502040204020203" pitchFamily="34" charset="0"/>
              </a:rPr>
              <a:t>Software Required</a:t>
            </a:r>
          </a:p>
        </p:txBody>
      </p:sp>
      <p:sp>
        <p:nvSpPr>
          <p:cNvPr id="3" name="Content Placeholder 2">
            <a:extLst>
              <a:ext uri="{FF2B5EF4-FFF2-40B4-BE49-F238E27FC236}">
                <a16:creationId xmlns:a16="http://schemas.microsoft.com/office/drawing/2014/main" id="{EE096D9E-B044-2936-710C-3736811FCE1F}"/>
              </a:ext>
            </a:extLst>
          </p:cNvPr>
          <p:cNvSpPr>
            <a:spLocks noGrp="1"/>
          </p:cNvSpPr>
          <p:nvPr>
            <p:ph idx="1"/>
          </p:nvPr>
        </p:nvSpPr>
        <p:spPr/>
        <p:txBody>
          <a:bodyPr/>
          <a:lstStyle/>
          <a:p>
            <a:pPr marL="0" indent="0">
              <a:buNone/>
            </a:pPr>
            <a:r>
              <a:rPr lang="en-IN" dirty="0">
                <a:latin typeface="Bahnschrift" panose="020B0502040204020203" pitchFamily="34" charset="0"/>
              </a:rPr>
              <a:t>       </a:t>
            </a:r>
          </a:p>
          <a:p>
            <a:pPr marL="0" indent="0">
              <a:buNone/>
            </a:pPr>
            <a:r>
              <a:rPr lang="en-IN" dirty="0">
                <a:latin typeface="Bahnschrift" panose="020B0502040204020203" pitchFamily="34" charset="0"/>
              </a:rPr>
              <a:t>Arduino IDE</a:t>
            </a:r>
          </a:p>
        </p:txBody>
      </p:sp>
    </p:spTree>
    <p:extLst>
      <p:ext uri="{BB962C8B-B14F-4D97-AF65-F5344CB8AC3E}">
        <p14:creationId xmlns:p14="http://schemas.microsoft.com/office/powerpoint/2010/main" val="237001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2746-FECA-9E6E-F15B-7DC2222EBA6B}"/>
              </a:ext>
            </a:extLst>
          </p:cNvPr>
          <p:cNvSpPr>
            <a:spLocks noGrp="1"/>
          </p:cNvSpPr>
          <p:nvPr>
            <p:ph type="title"/>
          </p:nvPr>
        </p:nvSpPr>
        <p:spPr/>
        <p:txBody>
          <a:bodyPr>
            <a:normAutofit/>
          </a:bodyPr>
          <a:lstStyle/>
          <a:p>
            <a:r>
              <a:rPr lang="en-IN" sz="2800" dirty="0">
                <a:latin typeface="Bahnschrift" panose="020B0502040204020203" pitchFamily="34" charset="0"/>
              </a:rPr>
              <a:t>ARDUINO IDE</a:t>
            </a:r>
          </a:p>
        </p:txBody>
      </p:sp>
      <p:pic>
        <p:nvPicPr>
          <p:cNvPr id="5" name="Content Placeholder 4">
            <a:extLst>
              <a:ext uri="{FF2B5EF4-FFF2-40B4-BE49-F238E27FC236}">
                <a16:creationId xmlns:a16="http://schemas.microsoft.com/office/drawing/2014/main" id="{58641A00-19B6-56D6-8596-A6F72307058C}"/>
              </a:ext>
            </a:extLst>
          </p:cNvPr>
          <p:cNvPicPr>
            <a:picLocks noGrp="1" noChangeAspect="1"/>
          </p:cNvPicPr>
          <p:nvPr>
            <p:ph sz="half" idx="1"/>
          </p:nvPr>
        </p:nvPicPr>
        <p:blipFill>
          <a:blip r:embed="rId2"/>
          <a:stretch>
            <a:fillRect/>
          </a:stretch>
        </p:blipFill>
        <p:spPr>
          <a:xfrm>
            <a:off x="1292352" y="2560638"/>
            <a:ext cx="4194048" cy="3309937"/>
          </a:xfrm>
          <a:prstGeom prst="rect">
            <a:avLst/>
          </a:prstGeom>
        </p:spPr>
      </p:pic>
      <p:sp>
        <p:nvSpPr>
          <p:cNvPr id="4" name="Content Placeholder 3">
            <a:extLst>
              <a:ext uri="{FF2B5EF4-FFF2-40B4-BE49-F238E27FC236}">
                <a16:creationId xmlns:a16="http://schemas.microsoft.com/office/drawing/2014/main" id="{CA552962-3C2C-785B-84AA-10F46CF16426}"/>
              </a:ext>
            </a:extLst>
          </p:cNvPr>
          <p:cNvSpPr>
            <a:spLocks noGrp="1"/>
          </p:cNvSpPr>
          <p:nvPr>
            <p:ph sz="half" idx="2"/>
          </p:nvPr>
        </p:nvSpPr>
        <p:spPr/>
        <p:txBody>
          <a:bodyPr>
            <a:normAutofit fontScale="85000" lnSpcReduction="10000"/>
          </a:bodyPr>
          <a:lstStyle/>
          <a:p>
            <a:pPr>
              <a:buFont typeface="Wingdings" panose="05000000000000000000" pitchFamily="2" charset="2"/>
              <a:buChar char="Ø"/>
            </a:pPr>
            <a:r>
              <a:rPr lang="en-IN" dirty="0"/>
              <a:t> </a:t>
            </a:r>
            <a:r>
              <a:rPr lang="en-IN" sz="2600" dirty="0">
                <a:latin typeface="Bahnschrift" panose="020B0502040204020203" pitchFamily="34" charset="0"/>
              </a:rPr>
              <a:t>The Arduino integrated Development Environment(IDE) is a cross platform application  that is written in functions from C and C++ .</a:t>
            </a:r>
          </a:p>
          <a:p>
            <a:pPr>
              <a:buFont typeface="Wingdings" panose="05000000000000000000" pitchFamily="2" charset="2"/>
              <a:buChar char="Ø"/>
            </a:pPr>
            <a:r>
              <a:rPr lang="en-IN" sz="2600" dirty="0">
                <a:latin typeface="Bahnschrift" panose="020B0502040204020203" pitchFamily="34" charset="0"/>
              </a:rPr>
              <a:t>It is used to write and upload programs to Arduino compatible boards, but also, with the help of third-party cores, other vendor development boards. </a:t>
            </a:r>
          </a:p>
        </p:txBody>
      </p:sp>
    </p:spTree>
    <p:extLst>
      <p:ext uri="{BB962C8B-B14F-4D97-AF65-F5344CB8AC3E}">
        <p14:creationId xmlns:p14="http://schemas.microsoft.com/office/powerpoint/2010/main" val="193947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EF1C-1599-0B52-62B9-613A6DC95EEF}"/>
              </a:ext>
            </a:extLst>
          </p:cNvPr>
          <p:cNvSpPr>
            <a:spLocks noGrp="1"/>
          </p:cNvSpPr>
          <p:nvPr>
            <p:ph type="title"/>
          </p:nvPr>
        </p:nvSpPr>
        <p:spPr/>
        <p:txBody>
          <a:bodyPr>
            <a:normAutofit/>
          </a:bodyPr>
          <a:lstStyle/>
          <a:p>
            <a:r>
              <a:rPr lang="en-IN" sz="2800" dirty="0">
                <a:latin typeface="Bahnschrift" panose="020B0502040204020203" pitchFamily="34" charset="0"/>
              </a:rPr>
              <a:t>Programming languages used</a:t>
            </a:r>
          </a:p>
        </p:txBody>
      </p:sp>
      <p:sp>
        <p:nvSpPr>
          <p:cNvPr id="3" name="Content Placeholder 2">
            <a:extLst>
              <a:ext uri="{FF2B5EF4-FFF2-40B4-BE49-F238E27FC236}">
                <a16:creationId xmlns:a16="http://schemas.microsoft.com/office/drawing/2014/main" id="{15A08978-3065-EFEC-BF96-B94F471B7268}"/>
              </a:ext>
            </a:extLst>
          </p:cNvPr>
          <p:cNvSpPr>
            <a:spLocks noGrp="1"/>
          </p:cNvSpPr>
          <p:nvPr>
            <p:ph idx="1"/>
          </p:nvPr>
        </p:nvSpPr>
        <p:spPr/>
        <p:txBody>
          <a:bodyPr/>
          <a:lstStyle/>
          <a:p>
            <a:pPr>
              <a:buFont typeface="Wingdings" panose="05000000000000000000" pitchFamily="2" charset="2"/>
              <a:buChar char="Ø"/>
            </a:pPr>
            <a:r>
              <a:rPr lang="en-IN" sz="2000" dirty="0">
                <a:latin typeface="Bahnschrift" panose="020B0502040204020203" pitchFamily="34" charset="0"/>
              </a:rPr>
              <a:t> The microcontroller Arduino uno is programmed in such a way that whenever a person comes too close to ultrasonic sensor it activates the buzzer.</a:t>
            </a:r>
          </a:p>
          <a:p>
            <a:pPr>
              <a:buFont typeface="Wingdings" panose="05000000000000000000" pitchFamily="2" charset="2"/>
              <a:buChar char="Ø"/>
            </a:pPr>
            <a:r>
              <a:rPr lang="en-IN" dirty="0"/>
              <a:t> </a:t>
            </a:r>
            <a:r>
              <a:rPr lang="en-IN" sz="2000" dirty="0">
                <a:latin typeface="Bahnschrift" panose="020B0502040204020203" pitchFamily="34" charset="0"/>
              </a:rPr>
              <a:t>Embedded C/C++</a:t>
            </a:r>
          </a:p>
        </p:txBody>
      </p:sp>
    </p:spTree>
    <p:extLst>
      <p:ext uri="{BB962C8B-B14F-4D97-AF65-F5344CB8AC3E}">
        <p14:creationId xmlns:p14="http://schemas.microsoft.com/office/powerpoint/2010/main" val="807969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556F-AE5A-0C2C-E30D-E664CA15AD19}"/>
              </a:ext>
            </a:extLst>
          </p:cNvPr>
          <p:cNvSpPr>
            <a:spLocks noGrp="1"/>
          </p:cNvSpPr>
          <p:nvPr>
            <p:ph type="title"/>
          </p:nvPr>
        </p:nvSpPr>
        <p:spPr/>
        <p:txBody>
          <a:bodyPr>
            <a:normAutofit/>
          </a:bodyPr>
          <a:lstStyle/>
          <a:p>
            <a:r>
              <a:rPr lang="en-IN" sz="2800" dirty="0">
                <a:latin typeface="Bahnschrift" panose="020B0502040204020203" pitchFamily="34" charset="0"/>
              </a:rPr>
              <a:t>Applications</a:t>
            </a:r>
          </a:p>
        </p:txBody>
      </p:sp>
      <p:sp>
        <p:nvSpPr>
          <p:cNvPr id="3" name="Content Placeholder 2">
            <a:extLst>
              <a:ext uri="{FF2B5EF4-FFF2-40B4-BE49-F238E27FC236}">
                <a16:creationId xmlns:a16="http://schemas.microsoft.com/office/drawing/2014/main" id="{B00433B4-920B-7625-2C49-F672A50A5A3C}"/>
              </a:ext>
            </a:extLst>
          </p:cNvPr>
          <p:cNvSpPr>
            <a:spLocks noGrp="1"/>
          </p:cNvSpPr>
          <p:nvPr>
            <p:ph idx="1"/>
          </p:nvPr>
        </p:nvSpPr>
        <p:spPr/>
        <p:txBody>
          <a:bodyPr/>
          <a:lstStyle/>
          <a:p>
            <a:pPr>
              <a:buFont typeface="Wingdings" panose="05000000000000000000" pitchFamily="2" charset="2"/>
              <a:buChar char="Ø"/>
            </a:pPr>
            <a:r>
              <a:rPr lang="en-IN" dirty="0"/>
              <a:t> </a:t>
            </a:r>
            <a:r>
              <a:rPr lang="en-IN" sz="2000" dirty="0">
                <a:latin typeface="Bahnschrift" panose="020B0502040204020203" pitchFamily="34" charset="0"/>
              </a:rPr>
              <a:t>Stop shaking hands with others.</a:t>
            </a:r>
          </a:p>
          <a:p>
            <a:pPr>
              <a:buFont typeface="Wingdings" panose="05000000000000000000" pitchFamily="2" charset="2"/>
              <a:buChar char="Ø"/>
            </a:pPr>
            <a:r>
              <a:rPr lang="en-IN" sz="2000" dirty="0">
                <a:latin typeface="Bahnschrift" panose="020B0502040204020203" pitchFamily="34" charset="0"/>
              </a:rPr>
              <a:t> Avoid non-essential meetings</a:t>
            </a:r>
          </a:p>
          <a:p>
            <a:pPr>
              <a:buFont typeface="Wingdings" panose="05000000000000000000" pitchFamily="2" charset="2"/>
              <a:buChar char="Ø"/>
            </a:pPr>
            <a:r>
              <a:rPr lang="en-IN" sz="2000" dirty="0">
                <a:latin typeface="Bahnschrift" panose="020B0502040204020203" pitchFamily="34" charset="0"/>
              </a:rPr>
              <a:t> Hold essential meetings in the open air.</a:t>
            </a:r>
          </a:p>
          <a:p>
            <a:pPr>
              <a:buFont typeface="Wingdings" panose="05000000000000000000" pitchFamily="2" charset="2"/>
              <a:buChar char="Ø"/>
            </a:pPr>
            <a:r>
              <a:rPr lang="en-IN" sz="2000" dirty="0">
                <a:latin typeface="Bahnschrift" panose="020B0502040204020203" pitchFamily="34" charset="0"/>
              </a:rPr>
              <a:t> Provide alcohol-based sanitizer for  all staff.</a:t>
            </a:r>
          </a:p>
          <a:p>
            <a:pPr>
              <a:buFont typeface="Wingdings" panose="05000000000000000000" pitchFamily="2" charset="2"/>
              <a:buChar char="Ø"/>
            </a:pPr>
            <a:r>
              <a:rPr lang="en-IN" sz="2000" dirty="0">
                <a:latin typeface="Bahnschrift" panose="020B0502040204020203" pitchFamily="34" charset="0"/>
              </a:rPr>
              <a:t> Regularly clean and disinfect surfaces used by humans.</a:t>
            </a:r>
          </a:p>
        </p:txBody>
      </p:sp>
    </p:spTree>
    <p:extLst>
      <p:ext uri="{BB962C8B-B14F-4D97-AF65-F5344CB8AC3E}">
        <p14:creationId xmlns:p14="http://schemas.microsoft.com/office/powerpoint/2010/main" val="15065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E315-9AF9-2790-8C67-ABD3904E06B8}"/>
              </a:ext>
            </a:extLst>
          </p:cNvPr>
          <p:cNvSpPr>
            <a:spLocks noGrp="1"/>
          </p:cNvSpPr>
          <p:nvPr>
            <p:ph type="title"/>
          </p:nvPr>
        </p:nvSpPr>
        <p:spPr/>
        <p:txBody>
          <a:bodyPr>
            <a:normAutofit/>
          </a:bodyPr>
          <a:lstStyle/>
          <a:p>
            <a:r>
              <a:rPr lang="en-IN" sz="2800" dirty="0">
                <a:latin typeface="Bahnschrift" panose="020B0502040204020203" pitchFamily="34" charset="0"/>
              </a:rPr>
              <a:t>Future Plan</a:t>
            </a:r>
          </a:p>
        </p:txBody>
      </p:sp>
      <p:sp>
        <p:nvSpPr>
          <p:cNvPr id="3" name="Content Placeholder 2">
            <a:extLst>
              <a:ext uri="{FF2B5EF4-FFF2-40B4-BE49-F238E27FC236}">
                <a16:creationId xmlns:a16="http://schemas.microsoft.com/office/drawing/2014/main" id="{FF5D559E-D2C5-62BA-C7AA-8D586A1C3860}"/>
              </a:ext>
            </a:extLst>
          </p:cNvPr>
          <p:cNvSpPr>
            <a:spLocks noGrp="1"/>
          </p:cNvSpPr>
          <p:nvPr>
            <p:ph idx="1"/>
          </p:nvPr>
        </p:nvSpPr>
        <p:spPr/>
        <p:txBody>
          <a:bodyPr/>
          <a:lstStyle/>
          <a:p>
            <a:pPr>
              <a:buFont typeface="Courier New" panose="02070309020205020404" pitchFamily="49" charset="0"/>
              <a:buChar char="o"/>
            </a:pPr>
            <a:r>
              <a:rPr lang="en-IN" dirty="0"/>
              <a:t> </a:t>
            </a:r>
            <a:r>
              <a:rPr lang="en-IN" sz="2000" dirty="0">
                <a:latin typeface="Bahnschrift" panose="020B0502040204020203" pitchFamily="34" charset="0"/>
              </a:rPr>
              <a:t>As we know  the project is made of automated  system so this type of project may help the world in minimizing the spread of corona virus.</a:t>
            </a:r>
          </a:p>
          <a:p>
            <a:pPr>
              <a:buFont typeface="Courier New" panose="02070309020205020404" pitchFamily="49" charset="0"/>
              <a:buChar char="o"/>
            </a:pPr>
            <a:r>
              <a:rPr lang="en-IN" sz="2000" dirty="0">
                <a:latin typeface="Bahnschrift" panose="020B0502040204020203" pitchFamily="34" charset="0"/>
              </a:rPr>
              <a:t> If I came to pandemic again in future, these kinds of devices could save us </a:t>
            </a:r>
            <a:r>
              <a:rPr lang="en-IN" sz="2000" dirty="0" err="1">
                <a:latin typeface="Bahnschrift" panose="020B0502040204020203" pitchFamily="34" charset="0"/>
              </a:rPr>
              <a:t>ans</a:t>
            </a:r>
            <a:r>
              <a:rPr lang="en-IN" sz="2000" dirty="0">
                <a:latin typeface="Bahnschrift" panose="020B0502040204020203" pitchFamily="34" charset="0"/>
              </a:rPr>
              <a:t> prevent us from spreading.</a:t>
            </a:r>
          </a:p>
        </p:txBody>
      </p:sp>
    </p:spTree>
    <p:extLst>
      <p:ext uri="{BB962C8B-B14F-4D97-AF65-F5344CB8AC3E}">
        <p14:creationId xmlns:p14="http://schemas.microsoft.com/office/powerpoint/2010/main" val="416917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4AE0-4564-1321-464D-02D26CE834F5}"/>
              </a:ext>
            </a:extLst>
          </p:cNvPr>
          <p:cNvSpPr>
            <a:spLocks noGrp="1"/>
          </p:cNvSpPr>
          <p:nvPr>
            <p:ph type="title"/>
          </p:nvPr>
        </p:nvSpPr>
        <p:spPr>
          <a:xfrm>
            <a:off x="1293811" y="1388533"/>
            <a:ext cx="3718455" cy="1537547"/>
          </a:xfrm>
        </p:spPr>
        <p:txBody>
          <a:bodyPr>
            <a:normAutofit/>
          </a:bodyPr>
          <a:lstStyle/>
          <a:p>
            <a:r>
              <a:rPr lang="en-IN" sz="2800" dirty="0">
                <a:solidFill>
                  <a:schemeClr val="tx1"/>
                </a:solidFill>
                <a:latin typeface="Bahnschrift" panose="020B0502040204020203" pitchFamily="34" charset="0"/>
              </a:rPr>
              <a:t>CONTENT</a:t>
            </a:r>
          </a:p>
        </p:txBody>
      </p:sp>
      <p:sp>
        <p:nvSpPr>
          <p:cNvPr id="3" name="Content Placeholder 2">
            <a:extLst>
              <a:ext uri="{FF2B5EF4-FFF2-40B4-BE49-F238E27FC236}">
                <a16:creationId xmlns:a16="http://schemas.microsoft.com/office/drawing/2014/main" id="{4BDADD3D-783F-0CB9-5166-008180DE480D}"/>
              </a:ext>
            </a:extLst>
          </p:cNvPr>
          <p:cNvSpPr>
            <a:spLocks noGrp="1"/>
          </p:cNvSpPr>
          <p:nvPr>
            <p:ph idx="1"/>
          </p:nvPr>
        </p:nvSpPr>
        <p:spPr/>
        <p:txBody>
          <a:bodyPr>
            <a:normAutofit lnSpcReduction="10000"/>
          </a:bodyPr>
          <a:lstStyle/>
          <a:p>
            <a:pPr marL="0" indent="0">
              <a:buNone/>
            </a:pPr>
            <a:r>
              <a:rPr lang="en-IN" sz="2000" dirty="0">
                <a:latin typeface="Bahnschrift" panose="020B0502040204020203" pitchFamily="34" charset="0"/>
              </a:rPr>
              <a:t>1.Introduction.</a:t>
            </a:r>
          </a:p>
          <a:p>
            <a:pPr marL="0" indent="0">
              <a:buNone/>
            </a:pPr>
            <a:r>
              <a:rPr lang="en-IN" sz="2000" dirty="0">
                <a:latin typeface="Bahnschrift" panose="020B0502040204020203" pitchFamily="34" charset="0"/>
              </a:rPr>
              <a:t>2.Overview.</a:t>
            </a:r>
          </a:p>
          <a:p>
            <a:pPr marL="0" indent="0">
              <a:buNone/>
            </a:pPr>
            <a:r>
              <a:rPr lang="en-IN" sz="2000" dirty="0">
                <a:latin typeface="Bahnschrift" panose="020B0502040204020203" pitchFamily="34" charset="0"/>
              </a:rPr>
              <a:t>3.Circuit Diagram.</a:t>
            </a:r>
          </a:p>
          <a:p>
            <a:pPr marL="0" indent="0">
              <a:buNone/>
            </a:pPr>
            <a:r>
              <a:rPr lang="en-IN" sz="2000" dirty="0">
                <a:latin typeface="Bahnschrift" panose="020B0502040204020203" pitchFamily="34" charset="0"/>
              </a:rPr>
              <a:t>4.Apparatus required.</a:t>
            </a:r>
          </a:p>
          <a:p>
            <a:pPr marL="0" indent="0">
              <a:buNone/>
            </a:pPr>
            <a:r>
              <a:rPr lang="en-IN" sz="2000" dirty="0">
                <a:latin typeface="Bahnschrift" panose="020B0502040204020203" pitchFamily="34" charset="0"/>
              </a:rPr>
              <a:t>5.Work Plan.</a:t>
            </a:r>
          </a:p>
          <a:p>
            <a:pPr marL="0" indent="0">
              <a:buNone/>
            </a:pPr>
            <a:r>
              <a:rPr lang="en-IN" sz="2000" dirty="0">
                <a:latin typeface="Bahnschrift" panose="020B0502040204020203" pitchFamily="34" charset="0"/>
              </a:rPr>
              <a:t>6.Software Required.</a:t>
            </a:r>
          </a:p>
          <a:p>
            <a:pPr marL="0" indent="0">
              <a:buNone/>
            </a:pPr>
            <a:r>
              <a:rPr lang="en-IN" sz="2000" dirty="0">
                <a:latin typeface="Bahnschrift" panose="020B0502040204020203" pitchFamily="34" charset="0"/>
              </a:rPr>
              <a:t>7.ARDUINO IDE.</a:t>
            </a:r>
          </a:p>
          <a:p>
            <a:pPr marL="0" indent="0">
              <a:buNone/>
            </a:pPr>
            <a:r>
              <a:rPr lang="en-IN" sz="2000" dirty="0">
                <a:latin typeface="Bahnschrift" panose="020B0502040204020203" pitchFamily="34" charset="0"/>
              </a:rPr>
              <a:t>8.Programming Languages Used.</a:t>
            </a:r>
          </a:p>
          <a:p>
            <a:pPr marL="0" indent="0">
              <a:buNone/>
            </a:pPr>
            <a:r>
              <a:rPr lang="en-IN" sz="2000" dirty="0">
                <a:latin typeface="Bahnschrift" panose="020B0502040204020203" pitchFamily="34" charset="0"/>
              </a:rPr>
              <a:t>9.Application.</a:t>
            </a:r>
          </a:p>
          <a:p>
            <a:pPr marL="0" indent="0">
              <a:buNone/>
            </a:pPr>
            <a:r>
              <a:rPr lang="en-IN" sz="2000" dirty="0">
                <a:latin typeface="Bahnschrift" panose="020B0502040204020203" pitchFamily="34" charset="0"/>
              </a:rPr>
              <a:t>10.Future Plan.</a:t>
            </a:r>
          </a:p>
          <a:p>
            <a:pPr marL="0" indent="0">
              <a:buNone/>
            </a:pPr>
            <a:r>
              <a:rPr lang="en-IN" sz="2000" dirty="0">
                <a:latin typeface="Bahnschrift" panose="020B0502040204020203" pitchFamily="34" charset="0"/>
              </a:rPr>
              <a:t>11.Conclusion.</a:t>
            </a:r>
          </a:p>
          <a:p>
            <a:pPr marL="0" indent="0">
              <a:buNone/>
            </a:pPr>
            <a:r>
              <a:rPr lang="en-IN" sz="2000" dirty="0">
                <a:latin typeface="Bahnschrift" panose="020B0502040204020203" pitchFamily="34" charset="0"/>
              </a:rPr>
              <a:t>12.References.</a:t>
            </a:r>
          </a:p>
        </p:txBody>
      </p:sp>
    </p:spTree>
    <p:extLst>
      <p:ext uri="{BB962C8B-B14F-4D97-AF65-F5344CB8AC3E}">
        <p14:creationId xmlns:p14="http://schemas.microsoft.com/office/powerpoint/2010/main" val="400886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5267-E1B4-BC4F-A3F0-4EA16BDBF54F}"/>
              </a:ext>
            </a:extLst>
          </p:cNvPr>
          <p:cNvSpPr>
            <a:spLocks noGrp="1"/>
          </p:cNvSpPr>
          <p:nvPr>
            <p:ph type="title"/>
          </p:nvPr>
        </p:nvSpPr>
        <p:spPr/>
        <p:txBody>
          <a:bodyPr>
            <a:normAutofit/>
          </a:bodyPr>
          <a:lstStyle/>
          <a:p>
            <a:r>
              <a:rPr lang="en-IN" sz="2800" dirty="0">
                <a:latin typeface="Bahnschrift" panose="020B0502040204020203" pitchFamily="34" charset="0"/>
              </a:rPr>
              <a:t>Conclusion</a:t>
            </a:r>
          </a:p>
        </p:txBody>
      </p:sp>
      <p:sp>
        <p:nvSpPr>
          <p:cNvPr id="3" name="Content Placeholder 2">
            <a:extLst>
              <a:ext uri="{FF2B5EF4-FFF2-40B4-BE49-F238E27FC236}">
                <a16:creationId xmlns:a16="http://schemas.microsoft.com/office/drawing/2014/main" id="{17E37E73-E527-9A01-FB72-174E5ED3D61E}"/>
              </a:ext>
            </a:extLst>
          </p:cNvPr>
          <p:cNvSpPr>
            <a:spLocks noGrp="1"/>
          </p:cNvSpPr>
          <p:nvPr>
            <p:ph idx="1"/>
          </p:nvPr>
        </p:nvSpPr>
        <p:spPr/>
        <p:txBody>
          <a:bodyPr/>
          <a:lstStyle/>
          <a:p>
            <a:pPr>
              <a:buFont typeface="Wingdings" panose="05000000000000000000" pitchFamily="2" charset="2"/>
              <a:buChar char="Ø"/>
            </a:pPr>
            <a:r>
              <a:rPr lang="en-IN" dirty="0"/>
              <a:t> </a:t>
            </a:r>
            <a:r>
              <a:rPr lang="en-IN" sz="2000" dirty="0">
                <a:latin typeface="Bahnschrift" panose="020B0502040204020203" pitchFamily="34" charset="0"/>
              </a:rPr>
              <a:t>We tried our best to incorporate pre planned idea into our project to fulfil the required of a social distancing device.</a:t>
            </a:r>
          </a:p>
          <a:p>
            <a:pPr>
              <a:buFont typeface="Wingdings" panose="05000000000000000000" pitchFamily="2" charset="2"/>
              <a:buChar char="Ø"/>
            </a:pPr>
            <a:r>
              <a:rPr lang="en-IN" sz="2000" dirty="0">
                <a:latin typeface="Bahnschrift" panose="020B0502040204020203" pitchFamily="34" charset="0"/>
              </a:rPr>
              <a:t> We also observed that our model has been able to dispense its task effectively and properly.</a:t>
            </a:r>
          </a:p>
          <a:p>
            <a:pPr>
              <a:buFont typeface="Wingdings" panose="05000000000000000000" pitchFamily="2" charset="2"/>
              <a:buChar char="Ø"/>
            </a:pPr>
            <a:r>
              <a:rPr lang="en-IN" sz="2000" dirty="0">
                <a:latin typeface="Bahnschrift" panose="020B0502040204020203" pitchFamily="34" charset="0"/>
              </a:rPr>
              <a:t> Thus we hope our project will draw attention of many people.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799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B756-9F62-62FE-B2A2-FFA8F35FFCF4}"/>
              </a:ext>
            </a:extLst>
          </p:cNvPr>
          <p:cNvSpPr>
            <a:spLocks noGrp="1"/>
          </p:cNvSpPr>
          <p:nvPr>
            <p:ph type="title"/>
          </p:nvPr>
        </p:nvSpPr>
        <p:spPr/>
        <p:txBody>
          <a:bodyPr>
            <a:normAutofit/>
          </a:bodyPr>
          <a:lstStyle/>
          <a:p>
            <a:r>
              <a:rPr lang="en-IN" sz="2800" dirty="0">
                <a:latin typeface="Bahnschrift" panose="020B0502040204020203" pitchFamily="34" charset="0"/>
              </a:rPr>
              <a:t>References</a:t>
            </a:r>
          </a:p>
        </p:txBody>
      </p:sp>
      <p:sp>
        <p:nvSpPr>
          <p:cNvPr id="3" name="Content Placeholder 2">
            <a:extLst>
              <a:ext uri="{FF2B5EF4-FFF2-40B4-BE49-F238E27FC236}">
                <a16:creationId xmlns:a16="http://schemas.microsoft.com/office/drawing/2014/main" id="{85A90E02-ECEB-AA3C-6FE6-C687FDA2A34C}"/>
              </a:ext>
            </a:extLst>
          </p:cNvPr>
          <p:cNvSpPr>
            <a:spLocks noGrp="1"/>
          </p:cNvSpPr>
          <p:nvPr>
            <p:ph idx="1"/>
          </p:nvPr>
        </p:nvSpPr>
        <p:spPr/>
        <p:txBody>
          <a:bodyPr>
            <a:normAutofit fontScale="62500" lnSpcReduction="20000"/>
          </a:bodyPr>
          <a:lstStyle/>
          <a:p>
            <a:r>
              <a:rPr lang="en-IN" dirty="0">
                <a:latin typeface="Bahnschrift" panose="020B0502040204020203" pitchFamily="34" charset="0"/>
              </a:rPr>
              <a:t>[1]. </a:t>
            </a:r>
            <a:r>
              <a:rPr lang="en-IN" dirty="0" err="1">
                <a:latin typeface="Bahnschrift" panose="020B0502040204020203" pitchFamily="34" charset="0"/>
              </a:rPr>
              <a:t>Habibolah</a:t>
            </a:r>
            <a:r>
              <a:rPr lang="en-IN" dirty="0">
                <a:latin typeface="Bahnschrift" panose="020B0502040204020203" pitchFamily="34" charset="0"/>
              </a:rPr>
              <a:t> </a:t>
            </a:r>
            <a:r>
              <a:rPr lang="en-IN" dirty="0" err="1">
                <a:latin typeface="Bahnschrift" panose="020B0502040204020203" pitchFamily="34" charset="0"/>
              </a:rPr>
              <a:t>Arasteh</a:t>
            </a:r>
            <a:r>
              <a:rPr lang="en-IN" dirty="0">
                <a:latin typeface="Bahnschrift" panose="020B0502040204020203" pitchFamily="34" charset="0"/>
              </a:rPr>
              <a:t> rad &amp; </a:t>
            </a:r>
            <a:r>
              <a:rPr lang="en-IN" dirty="0" err="1">
                <a:latin typeface="Bahnschrift" panose="020B0502040204020203" pitchFamily="34" charset="0"/>
              </a:rPr>
              <a:t>Aeshia</a:t>
            </a:r>
            <a:r>
              <a:rPr lang="en-IN" dirty="0">
                <a:latin typeface="Bahnschrift" panose="020B0502040204020203" pitchFamily="34" charset="0"/>
              </a:rPr>
              <a:t> Badi (2020). A Study on control of novel corona-virus (2019-nCov) disease process by using PID controller. </a:t>
            </a:r>
            <a:r>
              <a:rPr lang="en-IN" dirty="0" err="1">
                <a:latin typeface="Bahnschrift" panose="020B0502040204020203" pitchFamily="34" charset="0"/>
              </a:rPr>
              <a:t>MedRxiv</a:t>
            </a:r>
            <a:r>
              <a:rPr lang="en-IN" dirty="0">
                <a:latin typeface="Bahnschrift" panose="020B0502040204020203" pitchFamily="34" charset="0"/>
              </a:rPr>
              <a:t>, pp 1-19. </a:t>
            </a:r>
            <a:r>
              <a:rPr lang="en-IN" dirty="0" err="1">
                <a:latin typeface="Bahnschrift" panose="020B0502040204020203" pitchFamily="34" charset="0"/>
              </a:rPr>
              <a:t>doi</a:t>
            </a:r>
            <a:r>
              <a:rPr lang="en-IN" dirty="0">
                <a:latin typeface="Bahnschrift" panose="020B0502040204020203" pitchFamily="34" charset="0"/>
              </a:rPr>
              <a:t>: https://doi.org/10.1101/2020.04.19.20071654. </a:t>
            </a:r>
          </a:p>
          <a:p>
            <a:r>
              <a:rPr lang="en-IN" dirty="0">
                <a:latin typeface="Bahnschrift" panose="020B0502040204020203" pitchFamily="34" charset="0"/>
              </a:rPr>
              <a:t>[2]. </a:t>
            </a:r>
            <a:r>
              <a:rPr lang="en-IN" dirty="0" err="1">
                <a:latin typeface="Bahnschrift" panose="020B0502040204020203" pitchFamily="34" charset="0"/>
              </a:rPr>
              <a:t>Diah</a:t>
            </a:r>
            <a:r>
              <a:rPr lang="en-IN" dirty="0">
                <a:latin typeface="Bahnschrift" panose="020B0502040204020203" pitchFamily="34" charset="0"/>
              </a:rPr>
              <a:t> </a:t>
            </a:r>
            <a:r>
              <a:rPr lang="en-IN" dirty="0" err="1">
                <a:latin typeface="Bahnschrift" panose="020B0502040204020203" pitchFamily="34" charset="0"/>
              </a:rPr>
              <a:t>Handayani</a:t>
            </a:r>
            <a:r>
              <a:rPr lang="en-IN" dirty="0">
                <a:latin typeface="Bahnschrift" panose="020B0502040204020203" pitchFamily="34" charset="0"/>
              </a:rPr>
              <a:t>, </a:t>
            </a:r>
            <a:r>
              <a:rPr lang="en-IN" dirty="0" err="1">
                <a:latin typeface="Bahnschrift" panose="020B0502040204020203" pitchFamily="34" charset="0"/>
              </a:rPr>
              <a:t>Dwi</a:t>
            </a:r>
            <a:r>
              <a:rPr lang="en-IN" dirty="0">
                <a:latin typeface="Bahnschrift" panose="020B0502040204020203" pitchFamily="34" charset="0"/>
              </a:rPr>
              <a:t> </a:t>
            </a:r>
            <a:r>
              <a:rPr lang="en-IN" dirty="0" err="1">
                <a:latin typeface="Bahnschrift" panose="020B0502040204020203" pitchFamily="34" charset="0"/>
              </a:rPr>
              <a:t>Rendra</a:t>
            </a:r>
            <a:r>
              <a:rPr lang="en-IN" dirty="0">
                <a:latin typeface="Bahnschrift" panose="020B0502040204020203" pitchFamily="34" charset="0"/>
              </a:rPr>
              <a:t> </a:t>
            </a:r>
            <a:r>
              <a:rPr lang="en-IN" dirty="0" err="1">
                <a:latin typeface="Bahnschrift" panose="020B0502040204020203" pitchFamily="34" charset="0"/>
              </a:rPr>
              <a:t>Hadi</a:t>
            </a:r>
            <a:r>
              <a:rPr lang="en-IN" dirty="0">
                <a:latin typeface="Bahnschrift" panose="020B0502040204020203" pitchFamily="34" charset="0"/>
              </a:rPr>
              <a:t>, </a:t>
            </a:r>
            <a:r>
              <a:rPr lang="en-IN" dirty="0" err="1">
                <a:latin typeface="Bahnschrift" panose="020B0502040204020203" pitchFamily="34" charset="0"/>
              </a:rPr>
              <a:t>Fathiyah</a:t>
            </a:r>
            <a:r>
              <a:rPr lang="en-IN" dirty="0">
                <a:latin typeface="Bahnschrift" panose="020B0502040204020203" pitchFamily="34" charset="0"/>
              </a:rPr>
              <a:t> </a:t>
            </a:r>
            <a:r>
              <a:rPr lang="en-IN" dirty="0" err="1">
                <a:latin typeface="Bahnschrift" panose="020B0502040204020203" pitchFamily="34" charset="0"/>
              </a:rPr>
              <a:t>Isbaniah</a:t>
            </a:r>
            <a:r>
              <a:rPr lang="en-IN" dirty="0">
                <a:latin typeface="Bahnschrift" panose="020B0502040204020203" pitchFamily="34" charset="0"/>
              </a:rPr>
              <a:t>, </a:t>
            </a:r>
            <a:r>
              <a:rPr lang="en-IN" dirty="0" err="1">
                <a:latin typeface="Bahnschrift" panose="020B0502040204020203" pitchFamily="34" charset="0"/>
              </a:rPr>
              <a:t>Erlina</a:t>
            </a:r>
            <a:r>
              <a:rPr lang="en-IN" dirty="0">
                <a:latin typeface="Bahnschrift" panose="020B0502040204020203" pitchFamily="34" charset="0"/>
              </a:rPr>
              <a:t> Burhan &amp; Heidy Agustin (2020). </a:t>
            </a:r>
            <a:r>
              <a:rPr lang="en-IN" dirty="0" err="1">
                <a:latin typeface="Bahnschrift" panose="020B0502040204020203" pitchFamily="34" charset="0"/>
              </a:rPr>
              <a:t>Penyakit</a:t>
            </a:r>
            <a:r>
              <a:rPr lang="en-IN" dirty="0">
                <a:latin typeface="Bahnschrift" panose="020B0502040204020203" pitchFamily="34" charset="0"/>
              </a:rPr>
              <a:t> Virus Corona 2019. </a:t>
            </a:r>
            <a:r>
              <a:rPr lang="en-IN" dirty="0" err="1">
                <a:latin typeface="Bahnschrift" panose="020B0502040204020203" pitchFamily="34" charset="0"/>
              </a:rPr>
              <a:t>Jurnal</a:t>
            </a:r>
            <a:r>
              <a:rPr lang="en-IN" dirty="0">
                <a:latin typeface="Bahnschrift" panose="020B0502040204020203" pitchFamily="34" charset="0"/>
              </a:rPr>
              <a:t> </a:t>
            </a:r>
            <a:r>
              <a:rPr lang="en-IN" dirty="0" err="1">
                <a:latin typeface="Bahnschrift" panose="020B0502040204020203" pitchFamily="34" charset="0"/>
              </a:rPr>
              <a:t>Respirologi</a:t>
            </a:r>
            <a:r>
              <a:rPr lang="en-IN" dirty="0">
                <a:latin typeface="Bahnschrift" panose="020B0502040204020203" pitchFamily="34" charset="0"/>
              </a:rPr>
              <a:t> Indonesia. 40(2), pp 119-129.</a:t>
            </a:r>
          </a:p>
          <a:p>
            <a:r>
              <a:rPr lang="en-IN" dirty="0">
                <a:latin typeface="Bahnschrift" panose="020B0502040204020203" pitchFamily="34" charset="0"/>
              </a:rPr>
              <a:t> [3]. Giselle Ann </a:t>
            </a:r>
            <a:r>
              <a:rPr lang="en-IN" dirty="0" err="1">
                <a:latin typeface="Bahnschrift" panose="020B0502040204020203" pitchFamily="34" charset="0"/>
              </a:rPr>
              <a:t>Alcoran</a:t>
            </a:r>
            <a:r>
              <a:rPr lang="en-IN" dirty="0">
                <a:latin typeface="Bahnschrift" panose="020B0502040204020203" pitchFamily="34" charset="0"/>
              </a:rPr>
              <a:t> Alvarez, Marc Brian Garcia &amp; Dave </a:t>
            </a:r>
            <a:r>
              <a:rPr lang="en-IN" dirty="0" err="1">
                <a:latin typeface="Bahnschrift" panose="020B0502040204020203" pitchFamily="34" charset="0"/>
              </a:rPr>
              <a:t>Unabia</a:t>
            </a:r>
            <a:r>
              <a:rPr lang="en-IN" dirty="0">
                <a:latin typeface="Bahnschrift" panose="020B0502040204020203" pitchFamily="34" charset="0"/>
              </a:rPr>
              <a:t> Alvarez (2020). Automated Social Distancing Gate with Non-Contact Body Temperature Monitoring using Arduino Uno. International Research Journal of Engineering and Technology. 07(07), pp 4351- 4356. </a:t>
            </a:r>
          </a:p>
          <a:p>
            <a:r>
              <a:rPr lang="en-IN" dirty="0">
                <a:latin typeface="Bahnschrift" panose="020B0502040204020203" pitchFamily="34" charset="0"/>
              </a:rPr>
              <a:t>[4]. David </a:t>
            </a:r>
            <a:r>
              <a:rPr lang="en-IN" dirty="0" err="1">
                <a:latin typeface="Bahnschrift" panose="020B0502040204020203" pitchFamily="34" charset="0"/>
              </a:rPr>
              <a:t>Cababaro</a:t>
            </a:r>
            <a:r>
              <a:rPr lang="en-IN" dirty="0">
                <a:latin typeface="Bahnschrift" panose="020B0502040204020203" pitchFamily="34" charset="0"/>
              </a:rPr>
              <a:t> Bueno (2020). Physical distancing: A rapid global analysis of public health strategies to minimize COVID-19 outbreaks. Institutional </a:t>
            </a:r>
            <a:r>
              <a:rPr lang="en-IN" dirty="0" err="1">
                <a:latin typeface="Bahnschrift" panose="020B0502040204020203" pitchFamily="34" charset="0"/>
              </a:rPr>
              <a:t>Multidisiplinary</a:t>
            </a:r>
            <a:r>
              <a:rPr lang="en-IN" dirty="0">
                <a:latin typeface="Bahnschrift" panose="020B0502040204020203" pitchFamily="34" charset="0"/>
              </a:rPr>
              <a:t> Research and Development Journal. 3, pp 31-53. </a:t>
            </a:r>
            <a:r>
              <a:rPr lang="en-IN" dirty="0" err="1">
                <a:latin typeface="Bahnschrift" panose="020B0502040204020203" pitchFamily="34" charset="0"/>
              </a:rPr>
              <a:t>doi</a:t>
            </a:r>
            <a:r>
              <a:rPr lang="en-IN" dirty="0">
                <a:latin typeface="Bahnschrift" panose="020B0502040204020203" pitchFamily="34" charset="0"/>
              </a:rPr>
              <a:t>: https://doi.org/10.13140/RG.2.2.30429.15840/1 </a:t>
            </a:r>
          </a:p>
          <a:p>
            <a:r>
              <a:rPr lang="en-IN" dirty="0">
                <a:latin typeface="Bahnschrift" panose="020B0502040204020203" pitchFamily="34" charset="0"/>
              </a:rPr>
              <a:t>[5]. Con T. Nguyen, </a:t>
            </a:r>
            <a:r>
              <a:rPr lang="en-IN" dirty="0" err="1">
                <a:latin typeface="Bahnschrift" panose="020B0502040204020203" pitchFamily="34" charset="0"/>
              </a:rPr>
              <a:t>Yuris</a:t>
            </a:r>
            <a:r>
              <a:rPr lang="en-IN" dirty="0">
                <a:latin typeface="Bahnschrift" panose="020B0502040204020203" pitchFamily="34" charset="0"/>
              </a:rPr>
              <a:t> </a:t>
            </a:r>
            <a:r>
              <a:rPr lang="en-IN" dirty="0" err="1">
                <a:latin typeface="Bahnschrift" panose="020B0502040204020203" pitchFamily="34" charset="0"/>
              </a:rPr>
              <a:t>Mulya</a:t>
            </a:r>
            <a:r>
              <a:rPr lang="en-IN" dirty="0">
                <a:latin typeface="Bahnschrift" panose="020B0502040204020203" pitchFamily="34" charset="0"/>
              </a:rPr>
              <a:t> </a:t>
            </a:r>
            <a:r>
              <a:rPr lang="en-IN" dirty="0" err="1">
                <a:latin typeface="Bahnschrift" panose="020B0502040204020203" pitchFamily="34" charset="0"/>
              </a:rPr>
              <a:t>Saputra</a:t>
            </a:r>
            <a:r>
              <a:rPr lang="en-IN" dirty="0">
                <a:latin typeface="Bahnschrift" panose="020B0502040204020203" pitchFamily="34" charset="0"/>
              </a:rPr>
              <a:t>, Nguyen Van Huynh, Ngoc-Tan Nguyen, &amp; Trat Viet Khoa (2020). Enabling and Emerging Technologies for Social Distancing: A Comprehensive Survey. </a:t>
            </a:r>
            <a:r>
              <a:rPr lang="en-IN" dirty="0" err="1">
                <a:latin typeface="Bahnschrift" panose="020B0502040204020203" pitchFamily="34" charset="0"/>
              </a:rPr>
              <a:t>ArXiv</a:t>
            </a:r>
            <a:r>
              <a:rPr lang="en-IN" dirty="0">
                <a:latin typeface="Bahnschrift" panose="020B0502040204020203" pitchFamily="34" charset="0"/>
              </a:rPr>
              <a:t>, pp 1–42.</a:t>
            </a:r>
          </a:p>
        </p:txBody>
      </p:sp>
    </p:spTree>
    <p:extLst>
      <p:ext uri="{BB962C8B-B14F-4D97-AF65-F5344CB8AC3E}">
        <p14:creationId xmlns:p14="http://schemas.microsoft.com/office/powerpoint/2010/main" val="203594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0C5ADB-764E-A96E-BF7D-B582127E5F2C}"/>
              </a:ext>
            </a:extLst>
          </p:cNvPr>
          <p:cNvPicPr>
            <a:picLocks noChangeAspect="1"/>
          </p:cNvPicPr>
          <p:nvPr/>
        </p:nvPicPr>
        <p:blipFill>
          <a:blip r:embed="rId2"/>
          <a:stretch>
            <a:fillRect/>
          </a:stretch>
        </p:blipFill>
        <p:spPr>
          <a:xfrm>
            <a:off x="462337" y="462337"/>
            <a:ext cx="11239928" cy="6051479"/>
          </a:xfrm>
          <a:prstGeom prst="rect">
            <a:avLst/>
          </a:prstGeom>
        </p:spPr>
      </p:pic>
    </p:spTree>
    <p:extLst>
      <p:ext uri="{BB962C8B-B14F-4D97-AF65-F5344CB8AC3E}">
        <p14:creationId xmlns:p14="http://schemas.microsoft.com/office/powerpoint/2010/main" val="309799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BBA2-4891-CDB7-D613-15FEAE594A4E}"/>
              </a:ext>
            </a:extLst>
          </p:cNvPr>
          <p:cNvSpPr>
            <a:spLocks noGrp="1"/>
          </p:cNvSpPr>
          <p:nvPr>
            <p:ph type="title"/>
          </p:nvPr>
        </p:nvSpPr>
        <p:spPr/>
        <p:txBody>
          <a:bodyPr>
            <a:normAutofit/>
          </a:bodyPr>
          <a:lstStyle/>
          <a:p>
            <a:r>
              <a:rPr lang="en-IN" sz="3600" dirty="0">
                <a:solidFill>
                  <a:schemeClr val="accent4"/>
                </a:solidFill>
              </a:rPr>
              <a:t>Introduction</a:t>
            </a:r>
          </a:p>
        </p:txBody>
      </p:sp>
      <p:sp>
        <p:nvSpPr>
          <p:cNvPr id="3" name="Content Placeholder 2">
            <a:extLst>
              <a:ext uri="{FF2B5EF4-FFF2-40B4-BE49-F238E27FC236}">
                <a16:creationId xmlns:a16="http://schemas.microsoft.com/office/drawing/2014/main" id="{B30C3F2D-E5E2-3C65-FC83-824840289DC7}"/>
              </a:ext>
            </a:extLst>
          </p:cNvPr>
          <p:cNvSpPr>
            <a:spLocks noGrp="1"/>
          </p:cNvSpPr>
          <p:nvPr>
            <p:ph idx="1"/>
          </p:nvPr>
        </p:nvSpPr>
        <p:spPr/>
        <p:txBody>
          <a:bodyPr/>
          <a:lstStyle/>
          <a:p>
            <a:pPr marL="0" indent="0">
              <a:buNone/>
            </a:pPr>
            <a:r>
              <a:rPr lang="en-IN" dirty="0">
                <a:latin typeface="Bahnschrift" panose="020B0502040204020203" pitchFamily="34" charset="0"/>
              </a:rPr>
              <a:t>Aims to decrease or interrupt transmission of COVID-19 in a population by minimizing contact between potentially infected individuals and healthy individuals, or between population groups with high rates of transmission and population groups with no  or low levels of transmission.</a:t>
            </a:r>
          </a:p>
        </p:txBody>
      </p:sp>
    </p:spTree>
    <p:extLst>
      <p:ext uri="{BB962C8B-B14F-4D97-AF65-F5344CB8AC3E}">
        <p14:creationId xmlns:p14="http://schemas.microsoft.com/office/powerpoint/2010/main" val="92680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7CFD-713F-EC46-44F8-00C46612A78B}"/>
              </a:ext>
            </a:extLst>
          </p:cNvPr>
          <p:cNvSpPr>
            <a:spLocks noGrp="1"/>
          </p:cNvSpPr>
          <p:nvPr>
            <p:ph type="title"/>
          </p:nvPr>
        </p:nvSpPr>
        <p:spPr/>
        <p:txBody>
          <a:bodyPr>
            <a:normAutofit/>
          </a:bodyPr>
          <a:lstStyle/>
          <a:p>
            <a:r>
              <a:rPr lang="en-IN" sz="3600" dirty="0">
                <a:solidFill>
                  <a:schemeClr val="accent6"/>
                </a:solidFill>
                <a:latin typeface="Bahnschrift" panose="020B0502040204020203" pitchFamily="34" charset="0"/>
              </a:rPr>
              <a:t>Overview</a:t>
            </a:r>
          </a:p>
        </p:txBody>
      </p:sp>
      <p:sp>
        <p:nvSpPr>
          <p:cNvPr id="3" name="Content Placeholder 2">
            <a:extLst>
              <a:ext uri="{FF2B5EF4-FFF2-40B4-BE49-F238E27FC236}">
                <a16:creationId xmlns:a16="http://schemas.microsoft.com/office/drawing/2014/main" id="{63FE6E71-C966-AABA-85B9-D7E2B840C22F}"/>
              </a:ext>
            </a:extLst>
          </p:cNvPr>
          <p:cNvSpPr>
            <a:spLocks noGrp="1"/>
          </p:cNvSpPr>
          <p:nvPr>
            <p:ph idx="1"/>
          </p:nvPr>
        </p:nvSpPr>
        <p:spPr/>
        <p:txBody>
          <a:bodyPr>
            <a:normAutofit fontScale="77500" lnSpcReduction="20000"/>
          </a:bodyPr>
          <a:lstStyle/>
          <a:p>
            <a:r>
              <a:rPr lang="en-US" dirty="0">
                <a:solidFill>
                  <a:schemeClr val="accent4">
                    <a:lumMod val="75000"/>
                  </a:schemeClr>
                </a:solidFill>
                <a:latin typeface="Bahnschrift" panose="020B0502040204020203" pitchFamily="34" charset="0"/>
              </a:rPr>
              <a:t>Coronavirus disease (Covid-19) is an infectious disease that is caused by a newly discovered virus, known as the coronavirus that comes under the category of SARS.</a:t>
            </a:r>
          </a:p>
          <a:p>
            <a:r>
              <a:rPr lang="en-US" dirty="0">
                <a:solidFill>
                  <a:schemeClr val="accent4">
                    <a:lumMod val="75000"/>
                  </a:schemeClr>
                </a:solidFill>
                <a:latin typeface="Bahnschrift" panose="020B0502040204020203" pitchFamily="34" charset="0"/>
              </a:rPr>
              <a:t> It has been originated in Wuhan, China, and has spread across the whole world like the "fire in the forest". </a:t>
            </a:r>
          </a:p>
          <a:p>
            <a:r>
              <a:rPr lang="en-US" dirty="0">
                <a:solidFill>
                  <a:schemeClr val="accent4">
                    <a:lumMod val="75000"/>
                  </a:schemeClr>
                </a:solidFill>
                <a:latin typeface="Bahnschrift" panose="020B0502040204020203" pitchFamily="34" charset="0"/>
              </a:rPr>
              <a:t>Due to the increase in the pandemic day by day, the number of people infected by it is in the millions and the deaths are in lakhs. The transmission of the virus is through physical contact from person to person/objects and gets multiplied to pass to the community. </a:t>
            </a:r>
          </a:p>
          <a:p>
            <a:r>
              <a:rPr lang="en-US" dirty="0">
                <a:solidFill>
                  <a:schemeClr val="accent4">
                    <a:lumMod val="75000"/>
                  </a:schemeClr>
                </a:solidFill>
                <a:latin typeface="Bahnschrift" panose="020B0502040204020203" pitchFamily="34" charset="0"/>
              </a:rPr>
              <a:t>The technique which can help to reduce the virus is social distancing. This paper proposes a device that gives actual and real-time information observed by the device. It helps the person to remind of having social distancing. The hardware, run by the Arduino programmed software, is small and can be easily carried. </a:t>
            </a:r>
            <a:endParaRPr lang="en-IN" dirty="0">
              <a:solidFill>
                <a:schemeClr val="accent4">
                  <a:lumMod val="75000"/>
                </a:schemeClr>
              </a:solidFill>
              <a:latin typeface="Bahnschrift" panose="020B0502040204020203" pitchFamily="34" charset="0"/>
            </a:endParaRPr>
          </a:p>
        </p:txBody>
      </p:sp>
    </p:spTree>
    <p:extLst>
      <p:ext uri="{BB962C8B-B14F-4D97-AF65-F5344CB8AC3E}">
        <p14:creationId xmlns:p14="http://schemas.microsoft.com/office/powerpoint/2010/main" val="49053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22D-E54F-FD3C-58E0-701D5D444830}"/>
              </a:ext>
            </a:extLst>
          </p:cNvPr>
          <p:cNvSpPr>
            <a:spLocks noGrp="1"/>
          </p:cNvSpPr>
          <p:nvPr>
            <p:ph type="title"/>
          </p:nvPr>
        </p:nvSpPr>
        <p:spPr/>
        <p:txBody>
          <a:bodyPr>
            <a:normAutofit/>
          </a:bodyPr>
          <a:lstStyle/>
          <a:p>
            <a:r>
              <a:rPr lang="en-IN" sz="3200" dirty="0">
                <a:solidFill>
                  <a:schemeClr val="accent5">
                    <a:lumMod val="75000"/>
                  </a:schemeClr>
                </a:solidFill>
              </a:rPr>
              <a:t>Circuit Diagram</a:t>
            </a:r>
          </a:p>
        </p:txBody>
      </p:sp>
      <p:pic>
        <p:nvPicPr>
          <p:cNvPr id="5" name="Content Placeholder 4">
            <a:extLst>
              <a:ext uri="{FF2B5EF4-FFF2-40B4-BE49-F238E27FC236}">
                <a16:creationId xmlns:a16="http://schemas.microsoft.com/office/drawing/2014/main" id="{BA93168D-FD64-3A92-7DB3-DC650848ABA9}"/>
              </a:ext>
            </a:extLst>
          </p:cNvPr>
          <p:cNvPicPr>
            <a:picLocks noGrp="1" noChangeAspect="1"/>
          </p:cNvPicPr>
          <p:nvPr>
            <p:ph idx="1"/>
          </p:nvPr>
        </p:nvPicPr>
        <p:blipFill>
          <a:blip r:embed="rId2"/>
          <a:stretch>
            <a:fillRect/>
          </a:stretch>
        </p:blipFill>
        <p:spPr>
          <a:xfrm>
            <a:off x="1905802" y="2425565"/>
            <a:ext cx="7979343" cy="3782729"/>
          </a:xfrm>
          <a:prstGeom prst="rect">
            <a:avLst/>
          </a:prstGeom>
        </p:spPr>
      </p:pic>
    </p:spTree>
    <p:extLst>
      <p:ext uri="{BB962C8B-B14F-4D97-AF65-F5344CB8AC3E}">
        <p14:creationId xmlns:p14="http://schemas.microsoft.com/office/powerpoint/2010/main" val="426633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ED75-C0B0-F1CD-C8E1-C2F37C19B729}"/>
              </a:ext>
            </a:extLst>
          </p:cNvPr>
          <p:cNvSpPr>
            <a:spLocks noGrp="1"/>
          </p:cNvSpPr>
          <p:nvPr>
            <p:ph type="title"/>
          </p:nvPr>
        </p:nvSpPr>
        <p:spPr/>
        <p:txBody>
          <a:bodyPr>
            <a:normAutofit/>
          </a:bodyPr>
          <a:lstStyle/>
          <a:p>
            <a:r>
              <a:rPr lang="en-IN" sz="3200" dirty="0">
                <a:latin typeface="Bahnschrift" panose="020B0502040204020203" pitchFamily="34" charset="0"/>
              </a:rPr>
              <a:t>Apparatus</a:t>
            </a:r>
          </a:p>
        </p:txBody>
      </p:sp>
      <p:sp>
        <p:nvSpPr>
          <p:cNvPr id="3" name="Content Placeholder 2">
            <a:extLst>
              <a:ext uri="{FF2B5EF4-FFF2-40B4-BE49-F238E27FC236}">
                <a16:creationId xmlns:a16="http://schemas.microsoft.com/office/drawing/2014/main" id="{7F3251FF-B58F-6D26-074F-8A884BEA316E}"/>
              </a:ext>
            </a:extLst>
          </p:cNvPr>
          <p:cNvSpPr>
            <a:spLocks noGrp="1"/>
          </p:cNvSpPr>
          <p:nvPr>
            <p:ph idx="1"/>
          </p:nvPr>
        </p:nvSpPr>
        <p:spPr/>
        <p:txBody>
          <a:bodyPr/>
          <a:lstStyle/>
          <a:p>
            <a:pPr>
              <a:buFont typeface="Wingdings" panose="05000000000000000000" pitchFamily="2" charset="2"/>
              <a:buChar char="v"/>
            </a:pPr>
            <a:r>
              <a:rPr lang="en-IN" dirty="0">
                <a:latin typeface="Bahnschrift" panose="020B0502040204020203" pitchFamily="34" charset="0"/>
              </a:rPr>
              <a:t> Ultrasonic Sensor</a:t>
            </a:r>
          </a:p>
          <a:p>
            <a:pPr>
              <a:buFont typeface="Wingdings" panose="05000000000000000000" pitchFamily="2" charset="2"/>
              <a:buChar char="v"/>
            </a:pPr>
            <a:r>
              <a:rPr lang="en-IN" dirty="0">
                <a:latin typeface="Bahnschrift" panose="020B0502040204020203" pitchFamily="34" charset="0"/>
              </a:rPr>
              <a:t> Battery</a:t>
            </a:r>
          </a:p>
          <a:p>
            <a:pPr>
              <a:buFont typeface="Wingdings" panose="05000000000000000000" pitchFamily="2" charset="2"/>
              <a:buChar char="v"/>
            </a:pPr>
            <a:r>
              <a:rPr lang="en-IN" dirty="0">
                <a:latin typeface="Bahnschrift" panose="020B0502040204020203" pitchFamily="34" charset="0"/>
              </a:rPr>
              <a:t> Piezo Buzzer</a:t>
            </a:r>
          </a:p>
          <a:p>
            <a:pPr>
              <a:buFont typeface="Wingdings" panose="05000000000000000000" pitchFamily="2" charset="2"/>
              <a:buChar char="v"/>
            </a:pPr>
            <a:r>
              <a:rPr lang="en-IN" dirty="0">
                <a:latin typeface="Bahnschrift" panose="020B0502040204020203" pitchFamily="34" charset="0"/>
              </a:rPr>
              <a:t> Jumper wires</a:t>
            </a:r>
          </a:p>
          <a:p>
            <a:pPr>
              <a:buFont typeface="Wingdings" panose="05000000000000000000" pitchFamily="2" charset="2"/>
              <a:buChar char="v"/>
            </a:pPr>
            <a:r>
              <a:rPr lang="en-IN" dirty="0">
                <a:latin typeface="Bahnschrift" panose="020B0502040204020203" pitchFamily="34" charset="0"/>
              </a:rPr>
              <a:t> Microcontroller(Arduino uno)</a:t>
            </a:r>
          </a:p>
          <a:p>
            <a:pPr>
              <a:buFont typeface="Wingdings" panose="05000000000000000000" pitchFamily="2" charset="2"/>
              <a:buChar char="v"/>
            </a:pPr>
            <a:r>
              <a:rPr lang="en-IN" dirty="0">
                <a:latin typeface="Bahnschrift" panose="020B0502040204020203" pitchFamily="34" charset="0"/>
              </a:rPr>
              <a:t> LED</a:t>
            </a:r>
          </a:p>
        </p:txBody>
      </p:sp>
    </p:spTree>
    <p:extLst>
      <p:ext uri="{BB962C8B-B14F-4D97-AF65-F5344CB8AC3E}">
        <p14:creationId xmlns:p14="http://schemas.microsoft.com/office/powerpoint/2010/main" val="98548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35E0-2DBC-319E-96D8-B20D688664BA}"/>
              </a:ext>
            </a:extLst>
          </p:cNvPr>
          <p:cNvSpPr>
            <a:spLocks noGrp="1"/>
          </p:cNvSpPr>
          <p:nvPr>
            <p:ph type="title"/>
          </p:nvPr>
        </p:nvSpPr>
        <p:spPr/>
        <p:txBody>
          <a:bodyPr>
            <a:normAutofit/>
          </a:bodyPr>
          <a:lstStyle/>
          <a:p>
            <a:r>
              <a:rPr lang="en-IN" sz="2800" dirty="0">
                <a:latin typeface="Bahnschrift" panose="020B0502040204020203" pitchFamily="34" charset="0"/>
              </a:rPr>
              <a:t>ULTRASONIC SENSOR</a:t>
            </a:r>
          </a:p>
        </p:txBody>
      </p:sp>
      <p:pic>
        <p:nvPicPr>
          <p:cNvPr id="7" name="Content Placeholder 6">
            <a:extLst>
              <a:ext uri="{FF2B5EF4-FFF2-40B4-BE49-F238E27FC236}">
                <a16:creationId xmlns:a16="http://schemas.microsoft.com/office/drawing/2014/main" id="{DC2512AD-A42B-2C4B-0670-157A03DE1FAA}"/>
              </a:ext>
            </a:extLst>
          </p:cNvPr>
          <p:cNvPicPr>
            <a:picLocks noGrp="1" noChangeAspect="1"/>
          </p:cNvPicPr>
          <p:nvPr>
            <p:ph idx="1"/>
          </p:nvPr>
        </p:nvPicPr>
        <p:blipFill>
          <a:blip r:embed="rId2"/>
          <a:stretch>
            <a:fillRect/>
          </a:stretch>
        </p:blipFill>
        <p:spPr>
          <a:xfrm>
            <a:off x="2204186" y="2557463"/>
            <a:ext cx="7488454" cy="3317875"/>
          </a:xfrm>
          <a:prstGeom prst="rect">
            <a:avLst/>
          </a:prstGeom>
        </p:spPr>
      </p:pic>
    </p:spTree>
    <p:extLst>
      <p:ext uri="{BB962C8B-B14F-4D97-AF65-F5344CB8AC3E}">
        <p14:creationId xmlns:p14="http://schemas.microsoft.com/office/powerpoint/2010/main" val="397478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4B32-8B85-BCB4-E074-3FF3C4709FE3}"/>
              </a:ext>
            </a:extLst>
          </p:cNvPr>
          <p:cNvSpPr>
            <a:spLocks noGrp="1"/>
          </p:cNvSpPr>
          <p:nvPr>
            <p:ph type="title"/>
          </p:nvPr>
        </p:nvSpPr>
        <p:spPr/>
        <p:txBody>
          <a:bodyPr>
            <a:normAutofit/>
          </a:bodyPr>
          <a:lstStyle/>
          <a:p>
            <a:r>
              <a:rPr lang="en-IN" sz="2800" dirty="0">
                <a:latin typeface="Bahnschrift" panose="020B0502040204020203" pitchFamily="34" charset="0"/>
              </a:rPr>
              <a:t>Ultrasonic Sensor</a:t>
            </a:r>
          </a:p>
        </p:txBody>
      </p:sp>
      <p:sp>
        <p:nvSpPr>
          <p:cNvPr id="3" name="Content Placeholder 2">
            <a:extLst>
              <a:ext uri="{FF2B5EF4-FFF2-40B4-BE49-F238E27FC236}">
                <a16:creationId xmlns:a16="http://schemas.microsoft.com/office/drawing/2014/main" id="{2F0C7FEC-265F-58C9-2858-7D8E560C2757}"/>
              </a:ext>
            </a:extLst>
          </p:cNvPr>
          <p:cNvSpPr>
            <a:spLocks noGrp="1"/>
          </p:cNvSpPr>
          <p:nvPr>
            <p:ph idx="1"/>
          </p:nvPr>
        </p:nvSpPr>
        <p:spPr>
          <a:xfrm>
            <a:off x="5438703" y="815741"/>
            <a:ext cx="5459486" cy="5226517"/>
          </a:xfrm>
        </p:spPr>
        <p:txBody>
          <a:bodyPr>
            <a:normAutofit fontScale="92500" lnSpcReduction="20000"/>
          </a:bodyPr>
          <a:lstStyle/>
          <a:p>
            <a:pPr>
              <a:buFont typeface="Wingdings" panose="05000000000000000000" pitchFamily="2" charset="2"/>
              <a:buChar char="q"/>
            </a:pPr>
            <a:r>
              <a:rPr lang="en-IN" dirty="0">
                <a:latin typeface="Bahnschrift Light" panose="020B0502040204020203" pitchFamily="34" charset="0"/>
              </a:rPr>
              <a:t> </a:t>
            </a:r>
            <a:r>
              <a:rPr lang="en-IN" sz="2200" dirty="0">
                <a:latin typeface="Bahnschrift" panose="020B0502040204020203" pitchFamily="34" charset="0"/>
              </a:rPr>
              <a:t>This device measures the distance of a target object by emitting ultrasonic sound waves, and converts the reflected sound into an electrical signal. Ultrasonic waves travel faster than  the speed of audible sound.</a:t>
            </a:r>
          </a:p>
          <a:p>
            <a:pPr>
              <a:buFont typeface="Wingdings" panose="05000000000000000000" pitchFamily="2" charset="2"/>
              <a:buChar char="q"/>
            </a:pPr>
            <a:r>
              <a:rPr lang="en-IN" sz="2200" dirty="0">
                <a:latin typeface="Bahnschrift" panose="020B0502040204020203" pitchFamily="34" charset="0"/>
              </a:rPr>
              <a:t> Ultrasonic sensors have two main components:</a:t>
            </a:r>
          </a:p>
          <a:p>
            <a:pPr marL="0" indent="0">
              <a:buNone/>
            </a:pPr>
            <a:r>
              <a:rPr lang="en-IN" sz="2200" dirty="0">
                <a:latin typeface="Bahnschrift" panose="020B0502040204020203" pitchFamily="34" charset="0"/>
              </a:rPr>
              <a:t>1). Transmitter: Which emits the sound</a:t>
            </a:r>
          </a:p>
          <a:p>
            <a:pPr marL="0" indent="0">
              <a:buNone/>
            </a:pPr>
            <a:r>
              <a:rPr lang="en-IN" sz="2200" dirty="0">
                <a:latin typeface="Bahnschrift" panose="020B0502040204020203" pitchFamily="34" charset="0"/>
              </a:rPr>
              <a:t>Using piezoelectric crystals.</a:t>
            </a:r>
          </a:p>
          <a:p>
            <a:pPr marL="0" indent="0">
              <a:buNone/>
            </a:pPr>
            <a:r>
              <a:rPr lang="en-IN" sz="2200" dirty="0">
                <a:latin typeface="Bahnschrift" panose="020B0502040204020203" pitchFamily="34" charset="0"/>
              </a:rPr>
              <a:t> 2). Receiver: Which encounters the sound     after it has travelled to and from the target.</a:t>
            </a:r>
          </a:p>
          <a:p>
            <a:pPr>
              <a:buFont typeface="Wingdings" panose="05000000000000000000" pitchFamily="2" charset="2"/>
              <a:buChar char="q"/>
            </a:pPr>
            <a:r>
              <a:rPr lang="en-IN" sz="2200" dirty="0">
                <a:latin typeface="Bahnschrift" panose="020B0502040204020203" pitchFamily="34" charset="0"/>
              </a:rPr>
              <a:t> The sensor measures the time it takes between the emission of the sound by the transmitter to its contact with the receiver. The formula calculation is </a:t>
            </a:r>
          </a:p>
          <a:p>
            <a:pPr marL="0" indent="0">
              <a:buNone/>
            </a:pPr>
            <a:r>
              <a:rPr lang="en-IN" sz="2200" dirty="0">
                <a:latin typeface="Bahnschrift" panose="020B0502040204020203" pitchFamily="34" charset="0"/>
              </a:rPr>
              <a:t>          D=1/2  T *C</a:t>
            </a:r>
          </a:p>
          <a:p>
            <a:pPr marL="0" indent="0">
              <a:buNone/>
            </a:pPr>
            <a:endParaRPr lang="en-IN" dirty="0"/>
          </a:p>
        </p:txBody>
      </p:sp>
    </p:spTree>
    <p:extLst>
      <p:ext uri="{BB962C8B-B14F-4D97-AF65-F5344CB8AC3E}">
        <p14:creationId xmlns:p14="http://schemas.microsoft.com/office/powerpoint/2010/main" val="98058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A2EA-3558-A60C-C687-9BDE4EA35FAA}"/>
              </a:ext>
            </a:extLst>
          </p:cNvPr>
          <p:cNvSpPr>
            <a:spLocks noGrp="1"/>
          </p:cNvSpPr>
          <p:nvPr>
            <p:ph type="title"/>
          </p:nvPr>
        </p:nvSpPr>
        <p:spPr/>
        <p:txBody>
          <a:bodyPr>
            <a:normAutofit/>
          </a:bodyPr>
          <a:lstStyle/>
          <a:p>
            <a:r>
              <a:rPr lang="en-IN" sz="3200" dirty="0">
                <a:latin typeface="Bahnschrift" panose="020B0502040204020203" pitchFamily="34" charset="0"/>
              </a:rPr>
              <a:t>Battery</a:t>
            </a:r>
          </a:p>
        </p:txBody>
      </p:sp>
      <p:sp>
        <p:nvSpPr>
          <p:cNvPr id="3" name="Content Placeholder 2">
            <a:extLst>
              <a:ext uri="{FF2B5EF4-FFF2-40B4-BE49-F238E27FC236}">
                <a16:creationId xmlns:a16="http://schemas.microsoft.com/office/drawing/2014/main" id="{D035103B-E9D6-7A00-AE20-78D1CE77BE3B}"/>
              </a:ext>
            </a:extLst>
          </p:cNvPr>
          <p:cNvSpPr>
            <a:spLocks noGrp="1"/>
          </p:cNvSpPr>
          <p:nvPr>
            <p:ph idx="1"/>
          </p:nvPr>
        </p:nvSpPr>
        <p:spPr/>
        <p:txBody>
          <a:bodyPr/>
          <a:lstStyle/>
          <a:p>
            <a:pPr>
              <a:buFont typeface="Wingdings" panose="05000000000000000000" pitchFamily="2" charset="2"/>
              <a:buChar char="Ø"/>
            </a:pPr>
            <a:r>
              <a:rPr lang="en-IN" dirty="0"/>
              <a:t> </a:t>
            </a:r>
            <a:r>
              <a:rPr lang="en-IN" sz="2000" dirty="0">
                <a:latin typeface="Bahnschrift" panose="020B0502040204020203" pitchFamily="34" charset="0"/>
              </a:rPr>
              <a:t>A battery can be defined as an electrochemical device.</a:t>
            </a:r>
          </a:p>
          <a:p>
            <a:pPr>
              <a:buFont typeface="Wingdings" panose="05000000000000000000" pitchFamily="2" charset="2"/>
              <a:buChar char="Ø"/>
            </a:pPr>
            <a:r>
              <a:rPr lang="en-IN" sz="2000" dirty="0">
                <a:latin typeface="Bahnschrift" panose="020B0502040204020203" pitchFamily="34" charset="0"/>
              </a:rPr>
              <a:t> Which can be charged with an electric current and discharged whenever required. Batteries are usually devices that are made up of multiple electrochemical cell.</a:t>
            </a:r>
          </a:p>
          <a:p>
            <a:pPr>
              <a:buFont typeface="Wingdings" panose="05000000000000000000" pitchFamily="2" charset="2"/>
              <a:buChar char="Ø"/>
            </a:pPr>
            <a:r>
              <a:rPr lang="en-IN" sz="2000" dirty="0">
                <a:latin typeface="Bahnschrift" panose="020B0502040204020203" pitchFamily="34" charset="0"/>
              </a:rPr>
              <a:t> That are connected to external inputs and outputs. Batteries are widely employed in order to power small electric devices as mobile phones, </a:t>
            </a:r>
            <a:r>
              <a:rPr lang="en-IN" sz="2000" dirty="0" err="1">
                <a:latin typeface="Bahnschrift" panose="020B0502040204020203" pitchFamily="34" charset="0"/>
              </a:rPr>
              <a:t>remots</a:t>
            </a:r>
            <a:r>
              <a:rPr lang="en-IN" sz="2000" dirty="0">
                <a:latin typeface="Bahnschrift" panose="020B0502040204020203" pitchFamily="34" charset="0"/>
              </a:rPr>
              <a:t>, and flashlights.</a:t>
            </a:r>
          </a:p>
        </p:txBody>
      </p:sp>
      <p:pic>
        <p:nvPicPr>
          <p:cNvPr id="5" name="Picture 4">
            <a:extLst>
              <a:ext uri="{FF2B5EF4-FFF2-40B4-BE49-F238E27FC236}">
                <a16:creationId xmlns:a16="http://schemas.microsoft.com/office/drawing/2014/main" id="{23903AD0-C724-7C24-51A5-7827C025049C}"/>
              </a:ext>
            </a:extLst>
          </p:cNvPr>
          <p:cNvPicPr>
            <a:picLocks noChangeAspect="1"/>
          </p:cNvPicPr>
          <p:nvPr/>
        </p:nvPicPr>
        <p:blipFill>
          <a:blip r:embed="rId2"/>
          <a:stretch>
            <a:fillRect/>
          </a:stretch>
        </p:blipFill>
        <p:spPr>
          <a:xfrm>
            <a:off x="1303866" y="3101651"/>
            <a:ext cx="3493615" cy="2367815"/>
          </a:xfrm>
          <a:prstGeom prst="rect">
            <a:avLst/>
          </a:prstGeom>
        </p:spPr>
      </p:pic>
      <p:sp>
        <p:nvSpPr>
          <p:cNvPr id="4" name="Text Placeholder 3">
            <a:extLst>
              <a:ext uri="{FF2B5EF4-FFF2-40B4-BE49-F238E27FC236}">
                <a16:creationId xmlns:a16="http://schemas.microsoft.com/office/drawing/2014/main" id="{D2DA6F58-59CB-F491-1B45-A66B944DEE85}"/>
              </a:ext>
            </a:extLst>
          </p:cNvPr>
          <p:cNvSpPr>
            <a:spLocks noGrp="1"/>
          </p:cNvSpPr>
          <p:nvPr>
            <p:ph type="body" sz="half" idx="2"/>
          </p:nvPr>
        </p:nvSpPr>
        <p:spPr>
          <a:xfrm>
            <a:off x="1303866" y="3031065"/>
            <a:ext cx="3708400" cy="2438404"/>
          </a:xfrm>
        </p:spPr>
        <p:txBody>
          <a:bodyPr/>
          <a:lstStyle/>
          <a:p>
            <a:endParaRPr lang="en-IN" dirty="0"/>
          </a:p>
        </p:txBody>
      </p:sp>
    </p:spTree>
    <p:extLst>
      <p:ext uri="{BB962C8B-B14F-4D97-AF65-F5344CB8AC3E}">
        <p14:creationId xmlns:p14="http://schemas.microsoft.com/office/powerpoint/2010/main" val="14323339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237</TotalTime>
  <Words>1377</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Bahnschrift</vt:lpstr>
      <vt:lpstr>Bahnschrift Light</vt:lpstr>
      <vt:lpstr>Courier New</vt:lpstr>
      <vt:lpstr>Garamond</vt:lpstr>
      <vt:lpstr>Wingdings</vt:lpstr>
      <vt:lpstr>Organic</vt:lpstr>
      <vt:lpstr>AUDISANKARA COLLEGE OF ENGINEERING AND TECHNOLOGY</vt:lpstr>
      <vt:lpstr>CONTENT</vt:lpstr>
      <vt:lpstr>Introduction</vt:lpstr>
      <vt:lpstr>Overview</vt:lpstr>
      <vt:lpstr>Circuit Diagram</vt:lpstr>
      <vt:lpstr>Apparatus</vt:lpstr>
      <vt:lpstr>ULTRASONIC SENSOR</vt:lpstr>
      <vt:lpstr>Ultrasonic Sensor</vt:lpstr>
      <vt:lpstr>Battery</vt:lpstr>
      <vt:lpstr>Piezo Buzzer</vt:lpstr>
      <vt:lpstr>Jumper Wires</vt:lpstr>
      <vt:lpstr>Microcontroller</vt:lpstr>
      <vt:lpstr>LED</vt:lpstr>
      <vt:lpstr>Work Plan</vt:lpstr>
      <vt:lpstr>Software Required</vt:lpstr>
      <vt:lpstr>ARDUINO IDE</vt:lpstr>
      <vt:lpstr>Programming languages used</vt:lpstr>
      <vt:lpstr>Applications</vt:lpstr>
      <vt:lpstr>Future Plan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AUDISANKARA COLLEGE OF ENGINEERING AND TECHNOLOGY</dc:title>
  <dc:creator>bhavanichithaluru@gmail.com</dc:creator>
  <cp:lastModifiedBy>bhavanichithaluru@gmail.com</cp:lastModifiedBy>
  <cp:revision>1</cp:revision>
  <dcterms:created xsi:type="dcterms:W3CDTF">2023-01-23T07:54:57Z</dcterms:created>
  <dcterms:modified xsi:type="dcterms:W3CDTF">2023-01-23T12:07:57Z</dcterms:modified>
</cp:coreProperties>
</file>