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9"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1CCD-A63F-42DA-8AB5-6C682A9976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CEF9DC-F7CD-4397-9B55-E433C5035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FAB2A-162D-4352-8BA1-0B9B47454BC9}"/>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5" name="Footer Placeholder 4">
            <a:extLst>
              <a:ext uri="{FF2B5EF4-FFF2-40B4-BE49-F238E27FC236}">
                <a16:creationId xmlns:a16="http://schemas.microsoft.com/office/drawing/2014/main" id="{3DC680BD-0522-418D-AFA7-A2859BF40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8C348-4DFA-471A-BC48-9457198D41CD}"/>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55971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A163F-F922-41DC-988D-85BD10D434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5F1BB-CFC7-4404-873D-97E36A6136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16C8A-064B-403B-A6B5-4E6C261B155E}"/>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5" name="Footer Placeholder 4">
            <a:extLst>
              <a:ext uri="{FF2B5EF4-FFF2-40B4-BE49-F238E27FC236}">
                <a16:creationId xmlns:a16="http://schemas.microsoft.com/office/drawing/2014/main" id="{454A2EE1-BFAE-4AEB-B628-C00DCBF3D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177EE-3449-426E-B79D-F6324F183B0B}"/>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383653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34FD2E-BBFE-491D-98AD-9DFAA89313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F1E205-DB7B-485E-BEDE-A0A15D4692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314AD-C047-48F4-8903-9B1BCEBFA4FF}"/>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5" name="Footer Placeholder 4">
            <a:extLst>
              <a:ext uri="{FF2B5EF4-FFF2-40B4-BE49-F238E27FC236}">
                <a16:creationId xmlns:a16="http://schemas.microsoft.com/office/drawing/2014/main" id="{40E6403E-6B86-4B43-BDEB-A98FE1A7D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9B246-D0A9-475A-A1BC-F03DA6A58DF5}"/>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84183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902F-A5D4-4855-B33B-F70490B10B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8E5496-8581-4936-B664-57772BEF44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B7C70-C1CB-4F10-923E-87A2A7C133FF}"/>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5" name="Footer Placeholder 4">
            <a:extLst>
              <a:ext uri="{FF2B5EF4-FFF2-40B4-BE49-F238E27FC236}">
                <a16:creationId xmlns:a16="http://schemas.microsoft.com/office/drawing/2014/main" id="{4C466185-00F6-4661-8136-615DCF68D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C0944-ACD4-4F4A-9471-4D9ACCC8110D}"/>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2024589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5A71-7EDB-4B01-B272-65C26D34C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B14B07-67D2-4C24-8088-2C455861E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459265-1935-4E6B-9393-F96DA148E0AA}"/>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5" name="Footer Placeholder 4">
            <a:extLst>
              <a:ext uri="{FF2B5EF4-FFF2-40B4-BE49-F238E27FC236}">
                <a16:creationId xmlns:a16="http://schemas.microsoft.com/office/drawing/2014/main" id="{77B30E08-48D6-4589-B10C-ECB62E37B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844B6-3D5F-455A-9D38-91933F0C1417}"/>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33755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D079-0FBF-4848-818A-58BDABCB6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B3C79D-C3C7-4370-A209-727A0CBE06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46CADA-2E86-45A0-AD3F-51D878C3FC3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00395F-111D-4CAB-A315-4E93475C01A4}"/>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6" name="Footer Placeholder 5">
            <a:extLst>
              <a:ext uri="{FF2B5EF4-FFF2-40B4-BE49-F238E27FC236}">
                <a16:creationId xmlns:a16="http://schemas.microsoft.com/office/drawing/2014/main" id="{C0E85403-AC49-4479-A6B6-6576A18BB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C76E3-DE53-404C-8351-505185171561}"/>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300292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8361-AA8F-475F-8E65-598545DAD3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E774BA-2DB5-4CBC-A7A3-4BE2418FF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70CE50-713A-42A1-AB00-C452A3B695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2D069-13EB-495D-95F3-9E0A0243C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B006E7-24EC-466C-9D0C-72DD488923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4254D-D9D2-4A81-8440-6BFF576F03AD}"/>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8" name="Footer Placeholder 7">
            <a:extLst>
              <a:ext uri="{FF2B5EF4-FFF2-40B4-BE49-F238E27FC236}">
                <a16:creationId xmlns:a16="http://schemas.microsoft.com/office/drawing/2014/main" id="{FFE841B9-A041-4580-98DE-7D07673740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AC283F-5218-4E9B-A79F-A42564CC76EB}"/>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90255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C24B-CF35-436C-8FE9-688DF84D54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C1E6FC-0251-4F7D-82C8-2DCDEFABC1AB}"/>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4" name="Footer Placeholder 3">
            <a:extLst>
              <a:ext uri="{FF2B5EF4-FFF2-40B4-BE49-F238E27FC236}">
                <a16:creationId xmlns:a16="http://schemas.microsoft.com/office/drawing/2014/main" id="{AE29FAC8-C8C1-41A6-8076-1D529B780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127DE9-A1C5-44B9-BBD1-DD80B295835E}"/>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2485813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93F28-47BB-40EC-B1A8-7565CB393586}"/>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3" name="Footer Placeholder 2">
            <a:extLst>
              <a:ext uri="{FF2B5EF4-FFF2-40B4-BE49-F238E27FC236}">
                <a16:creationId xmlns:a16="http://schemas.microsoft.com/office/drawing/2014/main" id="{5EDC949A-9A57-4944-BE5B-50D09B9989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05DE-F03B-4DE0-8DD6-57CCBEF55B0D}"/>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349441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2D31-4C72-4640-9F5E-68E4DCB80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022B21-72BA-4FC3-925D-167D2BB08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4115D-C3D0-468F-968C-45A5E2DAB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B9C154-1E87-4F2F-8242-F0145BFA15A1}"/>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6" name="Footer Placeholder 5">
            <a:extLst>
              <a:ext uri="{FF2B5EF4-FFF2-40B4-BE49-F238E27FC236}">
                <a16:creationId xmlns:a16="http://schemas.microsoft.com/office/drawing/2014/main" id="{8DA7966E-C73D-4394-A82C-690A2A0C7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E8B32-D329-44B2-9F81-1F1510679294}"/>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36551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B500-AB80-4D98-BDAC-C08E30C15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41954B-B616-4538-8D80-28585100F9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348B8-B32C-4AFC-BBC0-86C3795A3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007299-DED6-47E8-B15D-0020785A0168}"/>
              </a:ext>
            </a:extLst>
          </p:cNvPr>
          <p:cNvSpPr>
            <a:spLocks noGrp="1"/>
          </p:cNvSpPr>
          <p:nvPr>
            <p:ph type="dt" sz="half" idx="10"/>
          </p:nvPr>
        </p:nvSpPr>
        <p:spPr/>
        <p:txBody>
          <a:bodyPr/>
          <a:lstStyle/>
          <a:p>
            <a:fld id="{F5D8BAA9-23A7-4BCC-99F4-70B08BFCFF14}" type="datetimeFigureOut">
              <a:rPr lang="en-US" smtClean="0"/>
              <a:t>19-Mar-20</a:t>
            </a:fld>
            <a:endParaRPr lang="en-US"/>
          </a:p>
        </p:txBody>
      </p:sp>
      <p:sp>
        <p:nvSpPr>
          <p:cNvPr id="6" name="Footer Placeholder 5">
            <a:extLst>
              <a:ext uri="{FF2B5EF4-FFF2-40B4-BE49-F238E27FC236}">
                <a16:creationId xmlns:a16="http://schemas.microsoft.com/office/drawing/2014/main" id="{2743DCCB-C609-4249-BC99-7EE1D86DD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967D8-7CFB-4399-B642-48E4EC0FC411}"/>
              </a:ext>
            </a:extLst>
          </p:cNvPr>
          <p:cNvSpPr>
            <a:spLocks noGrp="1"/>
          </p:cNvSpPr>
          <p:nvPr>
            <p:ph type="sldNum" sz="quarter" idx="12"/>
          </p:nvPr>
        </p:nvSpPr>
        <p:spPr/>
        <p:txBody>
          <a:bodyPr/>
          <a:lstStyle/>
          <a:p>
            <a:fld id="{93A3FDA0-344D-4284-9586-E30EF112E98E}" type="slidenum">
              <a:rPr lang="en-US" smtClean="0"/>
              <a:t>‹#›</a:t>
            </a:fld>
            <a:endParaRPr lang="en-US"/>
          </a:p>
        </p:txBody>
      </p:sp>
    </p:spTree>
    <p:extLst>
      <p:ext uri="{BB962C8B-B14F-4D97-AF65-F5344CB8AC3E}">
        <p14:creationId xmlns:p14="http://schemas.microsoft.com/office/powerpoint/2010/main" val="234280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674E12-F2A0-41F1-9D89-CA47B3520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E1B749-58D5-4AE8-9D66-89F5102BC8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FAB6F-295D-45ED-9E26-DEE077289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8BAA9-23A7-4BCC-99F4-70B08BFCFF14}" type="datetimeFigureOut">
              <a:rPr lang="en-US" smtClean="0"/>
              <a:t>19-Mar-20</a:t>
            </a:fld>
            <a:endParaRPr lang="en-US"/>
          </a:p>
        </p:txBody>
      </p:sp>
      <p:sp>
        <p:nvSpPr>
          <p:cNvPr id="5" name="Footer Placeholder 4">
            <a:extLst>
              <a:ext uri="{FF2B5EF4-FFF2-40B4-BE49-F238E27FC236}">
                <a16:creationId xmlns:a16="http://schemas.microsoft.com/office/drawing/2014/main" id="{B6D7B7BB-19EF-471F-80F9-5F04C44159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2084CF-1F79-43F9-B8A0-EE6F40F89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3FDA0-344D-4284-9586-E30EF112E98E}" type="slidenum">
              <a:rPr lang="en-US" smtClean="0"/>
              <a:t>‹#›</a:t>
            </a:fld>
            <a:endParaRPr lang="en-US"/>
          </a:p>
        </p:txBody>
      </p:sp>
    </p:spTree>
    <p:extLst>
      <p:ext uri="{BB962C8B-B14F-4D97-AF65-F5344CB8AC3E}">
        <p14:creationId xmlns:p14="http://schemas.microsoft.com/office/powerpoint/2010/main" val="2653632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ostonpads.com/2019-boston-apartment-rental-market-repo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F0DB-B944-4A28-928F-40BE4F27B4D4}"/>
              </a:ext>
            </a:extLst>
          </p:cNvPr>
          <p:cNvSpPr>
            <a:spLocks noGrp="1"/>
          </p:cNvSpPr>
          <p:nvPr>
            <p:ph type="ctrTitle"/>
          </p:nvPr>
        </p:nvSpPr>
        <p:spPr>
          <a:xfrm>
            <a:off x="1802920" y="819509"/>
            <a:ext cx="7476226" cy="2237567"/>
          </a:xfrm>
          <a:solidFill>
            <a:schemeClr val="accent5">
              <a:lumMod val="20000"/>
              <a:lumOff val="80000"/>
            </a:schemeClr>
          </a:solidFill>
        </p:spPr>
        <p:txBody>
          <a:bodyPr>
            <a:normAutofit fontScale="90000"/>
          </a:bodyPr>
          <a:lstStyle/>
          <a:p>
            <a:br>
              <a:rPr lang="en-US" dirty="0"/>
            </a:br>
            <a:r>
              <a:rPr lang="en-US" b="1" dirty="0"/>
              <a:t>Find Best Location to start an Ice Cream Business in Boston Area</a:t>
            </a:r>
            <a:endParaRPr lang="en-US" dirty="0"/>
          </a:p>
        </p:txBody>
      </p:sp>
      <p:sp>
        <p:nvSpPr>
          <p:cNvPr id="3" name="Subtitle 2">
            <a:extLst>
              <a:ext uri="{FF2B5EF4-FFF2-40B4-BE49-F238E27FC236}">
                <a16:creationId xmlns:a16="http://schemas.microsoft.com/office/drawing/2014/main" id="{ACB9A21C-F1ED-40ED-8F29-81568C1136B3}"/>
              </a:ext>
            </a:extLst>
          </p:cNvPr>
          <p:cNvSpPr>
            <a:spLocks noGrp="1"/>
          </p:cNvSpPr>
          <p:nvPr>
            <p:ph type="subTitle" idx="1"/>
          </p:nvPr>
        </p:nvSpPr>
        <p:spPr>
          <a:xfrm>
            <a:off x="2153728" y="3170718"/>
            <a:ext cx="6049993" cy="374739"/>
          </a:xfrm>
          <a:solidFill>
            <a:schemeClr val="accent4">
              <a:lumMod val="60000"/>
              <a:lumOff val="40000"/>
            </a:schemeClr>
          </a:solidFill>
        </p:spPr>
        <p:txBody>
          <a:bodyPr>
            <a:normAutofit fontScale="92500" lnSpcReduction="10000"/>
          </a:bodyPr>
          <a:lstStyle/>
          <a:p>
            <a:r>
              <a:rPr lang="en-US" dirty="0"/>
              <a:t>Capstone Project - The Battle of Neighborhoods</a:t>
            </a:r>
          </a:p>
          <a:p>
            <a:endParaRPr lang="en-US" dirty="0"/>
          </a:p>
        </p:txBody>
      </p:sp>
    </p:spTree>
    <p:extLst>
      <p:ext uri="{BB962C8B-B14F-4D97-AF65-F5344CB8AC3E}">
        <p14:creationId xmlns:p14="http://schemas.microsoft.com/office/powerpoint/2010/main" val="258834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3577-A51D-43CD-A708-FC9F40147380}"/>
              </a:ext>
            </a:extLst>
          </p:cNvPr>
          <p:cNvSpPr>
            <a:spLocks noGrp="1"/>
          </p:cNvSpPr>
          <p:nvPr>
            <p:ph type="title"/>
          </p:nvPr>
        </p:nvSpPr>
        <p:spPr/>
        <p:txBody>
          <a:bodyPr vert="horz" lIns="91440" tIns="45720" rIns="91440" bIns="45720" rtlCol="0" anchor="ctr">
            <a:normAutofit/>
          </a:bodyPr>
          <a:lstStyle/>
          <a:p>
            <a:r>
              <a:rPr lang="en-US" b="1" dirty="0"/>
              <a:t>Results &amp; Discussion</a:t>
            </a:r>
          </a:p>
        </p:txBody>
      </p:sp>
      <p:sp>
        <p:nvSpPr>
          <p:cNvPr id="3" name="Rectangle 2">
            <a:extLst>
              <a:ext uri="{FF2B5EF4-FFF2-40B4-BE49-F238E27FC236}">
                <a16:creationId xmlns:a16="http://schemas.microsoft.com/office/drawing/2014/main" id="{AAC935CC-47F6-48F8-8375-2FE8DE3FD838}"/>
              </a:ext>
            </a:extLst>
          </p:cNvPr>
          <p:cNvSpPr/>
          <p:nvPr/>
        </p:nvSpPr>
        <p:spPr>
          <a:xfrm>
            <a:off x="838200" y="1690689"/>
            <a:ext cx="10954109" cy="4011372"/>
          </a:xfrm>
          <a:prstGeom prst="rect">
            <a:avLst/>
          </a:prstGeom>
        </p:spPr>
        <p:txBody>
          <a:bodyPr vert="horz" lIns="91440" tIns="45720" rIns="91440" bIns="45720" rtlCol="0">
            <a:normAutofit/>
          </a:bodyPr>
          <a:lstStyle/>
          <a:p>
            <a:pPr>
              <a:lnSpc>
                <a:spcPct val="90000"/>
              </a:lnSpc>
              <a:spcBef>
                <a:spcPts val="1000"/>
              </a:spcBef>
            </a:pPr>
            <a:r>
              <a:rPr lang="en-US" sz="2800" dirty="0"/>
              <a:t>According to the result of our analysis, downtown Boston (in cluster 1) is the best neighborhood to open an ice cream shop in Boston. It has the greatest number of total venues and is expected to attract many people to visit. This neighborhood with Park, city </a:t>
            </a:r>
            <a:r>
              <a:rPr lang="en-US" sz="2800" dirty="0" err="1"/>
              <a:t>plazza</a:t>
            </a:r>
            <a:r>
              <a:rPr lang="en-US" sz="2800" dirty="0"/>
              <a:t> hall and no ice cream shop. However, the final decision is dependent on the budget of the client to rent the place. According to the budget limitations of the client, we can find other neighborhoods and select the one with the greatest number of venues and a smaller number of ice cream shops around. This clustering can also help our client compare different neighborhoods to make a better decision.</a:t>
            </a:r>
          </a:p>
        </p:txBody>
      </p:sp>
    </p:spTree>
    <p:extLst>
      <p:ext uri="{BB962C8B-B14F-4D97-AF65-F5344CB8AC3E}">
        <p14:creationId xmlns:p14="http://schemas.microsoft.com/office/powerpoint/2010/main" val="120075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3577-A51D-43CD-A708-FC9F40147380}"/>
              </a:ext>
            </a:extLst>
          </p:cNvPr>
          <p:cNvSpPr>
            <a:spLocks noGrp="1"/>
          </p:cNvSpPr>
          <p:nvPr>
            <p:ph type="title"/>
          </p:nvPr>
        </p:nvSpPr>
        <p:spPr/>
        <p:txBody>
          <a:bodyPr vert="horz" lIns="91440" tIns="45720" rIns="91440" bIns="45720" rtlCol="0" anchor="ctr">
            <a:normAutofit/>
          </a:bodyPr>
          <a:lstStyle/>
          <a:p>
            <a:r>
              <a:rPr lang="en-US" b="1" dirty="0"/>
              <a:t>Conclusion</a:t>
            </a:r>
          </a:p>
        </p:txBody>
      </p:sp>
      <p:sp>
        <p:nvSpPr>
          <p:cNvPr id="3" name="Rectangle 2">
            <a:extLst>
              <a:ext uri="{FF2B5EF4-FFF2-40B4-BE49-F238E27FC236}">
                <a16:creationId xmlns:a16="http://schemas.microsoft.com/office/drawing/2014/main" id="{B7D501C7-B18C-4FCD-9A11-76296E6087EF}"/>
              </a:ext>
            </a:extLst>
          </p:cNvPr>
          <p:cNvSpPr/>
          <p:nvPr/>
        </p:nvSpPr>
        <p:spPr>
          <a:xfrm>
            <a:off x="990599" y="1544127"/>
            <a:ext cx="10749951" cy="4684144"/>
          </a:xfrm>
          <a:prstGeom prst="rect">
            <a:avLst/>
          </a:prstGeom>
        </p:spPr>
        <p:txBody>
          <a:bodyPr vert="horz" lIns="91440" tIns="45720" rIns="91440" bIns="45720" rtlCol="0">
            <a:normAutofit lnSpcReduction="10000"/>
          </a:bodyPr>
          <a:lstStyle/>
          <a:p>
            <a:pPr>
              <a:lnSpc>
                <a:spcPct val="90000"/>
              </a:lnSpc>
              <a:spcBef>
                <a:spcPts val="1000"/>
              </a:spcBef>
            </a:pPr>
            <a:r>
              <a:rPr lang="en-US" sz="2400" dirty="0"/>
              <a:t>Used the information about the neighborhoods of Boston to help my client to select the best location to open an ice cream shop in Boston. Considered number of competitors, demand for ice cream, and budget limitations to find the best location options. This project has some limitations. First, we have limited the location options to the neighborhoods of Boston, however considering more specific locations such as apartments Areas can improve the accuracy of our decision. Second, we used the median of one bedroom rent price in each neighborhood as an estimate of the rent price. Third, we limited our investigation for the venues within 500 meter of the neighborhoods and changing it can affect the clusters. </a:t>
            </a:r>
          </a:p>
          <a:p>
            <a:pPr>
              <a:lnSpc>
                <a:spcPct val="90000"/>
              </a:lnSpc>
              <a:spcBef>
                <a:spcPts val="1000"/>
              </a:spcBef>
            </a:pPr>
            <a:r>
              <a:rPr lang="en-US" sz="2400" dirty="0"/>
              <a:t>Over all Good learning and understood better on a activities needs to be performed by a Data scientist.</a:t>
            </a:r>
          </a:p>
          <a:p>
            <a:pPr>
              <a:lnSpc>
                <a:spcPct val="90000"/>
              </a:lnSpc>
              <a:spcBef>
                <a:spcPts val="1000"/>
              </a:spcBef>
            </a:pPr>
            <a:r>
              <a:rPr lang="en-US" sz="2400" b="1" dirty="0"/>
              <a:t>Limitations:</a:t>
            </a:r>
          </a:p>
          <a:p>
            <a:pPr>
              <a:lnSpc>
                <a:spcPct val="90000"/>
              </a:lnSpc>
              <a:spcBef>
                <a:spcPts val="1000"/>
              </a:spcBef>
            </a:pPr>
            <a:r>
              <a:rPr lang="en-US" sz="2400" dirty="0"/>
              <a:t>The current limitation for number of clustering. the results may vary based on the cluster selection and distance range mentioned in neighborhood.</a:t>
            </a:r>
          </a:p>
        </p:txBody>
      </p:sp>
    </p:spTree>
    <p:extLst>
      <p:ext uri="{BB962C8B-B14F-4D97-AF65-F5344CB8AC3E}">
        <p14:creationId xmlns:p14="http://schemas.microsoft.com/office/powerpoint/2010/main" val="2269490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E0A7-6C73-42D5-8C8C-18083562E357}"/>
              </a:ext>
            </a:extLst>
          </p:cNvPr>
          <p:cNvSpPr>
            <a:spLocks noGrp="1"/>
          </p:cNvSpPr>
          <p:nvPr>
            <p:ph type="title"/>
          </p:nvPr>
        </p:nvSpPr>
        <p:spPr>
          <a:xfrm>
            <a:off x="838200" y="365126"/>
            <a:ext cx="10515600" cy="566528"/>
          </a:xfrm>
        </p:spPr>
        <p:txBody>
          <a:bodyPr>
            <a:normAutofit fontScale="90000"/>
          </a:bodyPr>
          <a:lstStyle/>
          <a:p>
            <a:r>
              <a:rPr lang="en-US" b="1" dirty="0"/>
              <a:t> Introduction</a:t>
            </a:r>
            <a:br>
              <a:rPr lang="en-US" b="1" dirty="0"/>
            </a:br>
            <a:endParaRPr lang="en-US" dirty="0"/>
          </a:p>
        </p:txBody>
      </p:sp>
      <p:sp>
        <p:nvSpPr>
          <p:cNvPr id="3" name="Content Placeholder 2">
            <a:extLst>
              <a:ext uri="{FF2B5EF4-FFF2-40B4-BE49-F238E27FC236}">
                <a16:creationId xmlns:a16="http://schemas.microsoft.com/office/drawing/2014/main" id="{B734DF1E-C0A4-4F7C-85D7-1AE3DBC0EF57}"/>
              </a:ext>
            </a:extLst>
          </p:cNvPr>
          <p:cNvSpPr>
            <a:spLocks noGrp="1"/>
          </p:cNvSpPr>
          <p:nvPr>
            <p:ph idx="1"/>
          </p:nvPr>
        </p:nvSpPr>
        <p:spPr>
          <a:xfrm>
            <a:off x="838200" y="1825625"/>
            <a:ext cx="10515600" cy="2789507"/>
          </a:xfrm>
        </p:spPr>
        <p:txBody>
          <a:bodyPr/>
          <a:lstStyle/>
          <a:p>
            <a:pPr marL="0" indent="0">
              <a:buNone/>
            </a:pPr>
            <a:r>
              <a:rPr lang="en-US" dirty="0"/>
              <a:t>Selecting a location for a creating a new business is a key decision in running a existing business. Business decision makers need to be considered different factors to find right location for the business, such as financial , market and the factors that will affect their demand and increase their revenue. This project can help those who are planning to open a new business such as an ice cream shop and need to find the best location for the shop in a Boston city.</a:t>
            </a:r>
          </a:p>
        </p:txBody>
      </p:sp>
    </p:spTree>
    <p:extLst>
      <p:ext uri="{BB962C8B-B14F-4D97-AF65-F5344CB8AC3E}">
        <p14:creationId xmlns:p14="http://schemas.microsoft.com/office/powerpoint/2010/main" val="252938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7585-CB82-4C68-BF89-CBF21114452C}"/>
              </a:ext>
            </a:extLst>
          </p:cNvPr>
          <p:cNvSpPr>
            <a:spLocks noGrp="1"/>
          </p:cNvSpPr>
          <p:nvPr>
            <p:ph type="title"/>
          </p:nvPr>
        </p:nvSpPr>
        <p:spPr>
          <a:xfrm>
            <a:off x="838200" y="365125"/>
            <a:ext cx="10515600" cy="1058233"/>
          </a:xfrm>
        </p:spPr>
        <p:txBody>
          <a:bodyPr>
            <a:normAutofit fontScale="90000"/>
          </a:bodyPr>
          <a:lstStyle/>
          <a:p>
            <a:r>
              <a:rPr lang="en-US" b="1" dirty="0"/>
              <a:t>Business Problem</a:t>
            </a:r>
            <a:br>
              <a:rPr lang="en-US" b="1" dirty="0"/>
            </a:br>
            <a:endParaRPr lang="en-US" dirty="0"/>
          </a:p>
        </p:txBody>
      </p:sp>
      <p:sp>
        <p:nvSpPr>
          <p:cNvPr id="3" name="Content Placeholder 2">
            <a:extLst>
              <a:ext uri="{FF2B5EF4-FFF2-40B4-BE49-F238E27FC236}">
                <a16:creationId xmlns:a16="http://schemas.microsoft.com/office/drawing/2014/main" id="{4EA822EC-EEC1-41BF-90E2-BD6BF90D18A8}"/>
              </a:ext>
            </a:extLst>
          </p:cNvPr>
          <p:cNvSpPr>
            <a:spLocks noGrp="1"/>
          </p:cNvSpPr>
          <p:nvPr>
            <p:ph idx="1"/>
          </p:nvPr>
        </p:nvSpPr>
        <p:spPr>
          <a:xfrm>
            <a:off x="899304" y="1489195"/>
            <a:ext cx="10393392" cy="4351338"/>
          </a:xfrm>
        </p:spPr>
        <p:txBody>
          <a:bodyPr>
            <a:normAutofit fontScale="92500" lnSpcReduction="10000"/>
          </a:bodyPr>
          <a:lstStyle/>
          <a:p>
            <a:pPr marL="0" indent="0">
              <a:buNone/>
            </a:pPr>
            <a:r>
              <a:rPr lang="en-US" dirty="0"/>
              <a:t>Starting a new business in city such as Boston can be challenging. Boston has 23 neighborhoods with various places that attract tourists and people to visit. Neighborhoods of Boston are different in terms of different factors that can directly or indirectly affect the success chance of business. It is important to evaluate those 23 neighborhoods based on the factors that affect running a successful business such as the number of competitors, and the potential demand in each of the neighborhoods. Budget limitations in renting or buying a place also play an important role in this decision making especially for small businesses. In this project, like to help to find the best neighborhood in Boston to open an Ice Cream shop. An ice cream shop is good to be near a place where many people visit such as near a cinema, park, garden, playground, etc. Also, a neighborhood that has fewer competitors is less risky for starting a new business.</a:t>
            </a:r>
          </a:p>
        </p:txBody>
      </p:sp>
    </p:spTree>
    <p:extLst>
      <p:ext uri="{BB962C8B-B14F-4D97-AF65-F5344CB8AC3E}">
        <p14:creationId xmlns:p14="http://schemas.microsoft.com/office/powerpoint/2010/main" val="181702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772D-E8C7-4737-AB7C-12CEADEB1A08}"/>
              </a:ext>
            </a:extLst>
          </p:cNvPr>
          <p:cNvSpPr>
            <a:spLocks noGrp="1"/>
          </p:cNvSpPr>
          <p:nvPr>
            <p:ph type="title"/>
          </p:nvPr>
        </p:nvSpPr>
        <p:spPr/>
        <p:txBody>
          <a:bodyPr vert="horz" lIns="91440" tIns="45720" rIns="91440" bIns="45720" rtlCol="0" anchor="ctr">
            <a:normAutofit/>
          </a:bodyPr>
          <a:lstStyle/>
          <a:p>
            <a:r>
              <a:rPr lang="en-US" b="1" dirty="0"/>
              <a:t>Data</a:t>
            </a:r>
          </a:p>
        </p:txBody>
      </p:sp>
      <p:sp>
        <p:nvSpPr>
          <p:cNvPr id="3" name="Content Placeholder 2">
            <a:extLst>
              <a:ext uri="{FF2B5EF4-FFF2-40B4-BE49-F238E27FC236}">
                <a16:creationId xmlns:a16="http://schemas.microsoft.com/office/drawing/2014/main" id="{C2CD1FC2-1550-4D16-AA69-3E0916500DAE}"/>
              </a:ext>
            </a:extLst>
          </p:cNvPr>
          <p:cNvSpPr>
            <a:spLocks noGrp="1"/>
          </p:cNvSpPr>
          <p:nvPr>
            <p:ph idx="1"/>
          </p:nvPr>
        </p:nvSpPr>
        <p:spPr/>
        <p:txBody>
          <a:bodyPr>
            <a:normAutofit fontScale="92500" lnSpcReduction="10000"/>
          </a:bodyPr>
          <a:lstStyle/>
          <a:p>
            <a:pPr marL="514350" lvl="0" indent="-514350">
              <a:buFont typeface="+mj-lt"/>
              <a:buAutoNum type="arabicPeriod"/>
            </a:pPr>
            <a:r>
              <a:rPr lang="en-US" dirty="0"/>
              <a:t>Extract the information about the neighborhoods of Boston (23 neighborhoods) along with the median one-bedroom rent price (as an estimate of the renting price of the shop) of each neighborhood using the following website and </a:t>
            </a:r>
            <a:r>
              <a:rPr lang="en-US" dirty="0" err="1"/>
              <a:t>BeautifulSoup</a:t>
            </a:r>
            <a:r>
              <a:rPr lang="en-US" dirty="0"/>
              <a:t> website scraping library: </a:t>
            </a:r>
            <a:r>
              <a:rPr lang="en-US" dirty="0">
                <a:hlinkClick r:id="rId2"/>
              </a:rPr>
              <a:t>https://bostonpads.com/2019-boston-apartment-rental-market-report/</a:t>
            </a:r>
            <a:endParaRPr lang="en-US" dirty="0"/>
          </a:p>
          <a:p>
            <a:pPr marL="514350" lvl="0" indent="-514350">
              <a:buFont typeface="+mj-lt"/>
              <a:buAutoNum type="arabicPeriod"/>
            </a:pPr>
            <a:r>
              <a:rPr lang="en-US" dirty="0"/>
              <a:t>Transform the data into pandas </a:t>
            </a:r>
            <a:r>
              <a:rPr lang="en-US" dirty="0" err="1"/>
              <a:t>dataframe</a:t>
            </a:r>
            <a:endParaRPr lang="en-US" dirty="0"/>
          </a:p>
          <a:p>
            <a:pPr marL="514350" lvl="0" indent="-514350">
              <a:buFont typeface="+mj-lt"/>
              <a:buAutoNum type="arabicPeriod"/>
            </a:pPr>
            <a:r>
              <a:rPr lang="en-US" dirty="0"/>
              <a:t>Use </a:t>
            </a:r>
            <a:r>
              <a:rPr lang="en-US" dirty="0" err="1"/>
              <a:t>GeoPy</a:t>
            </a:r>
            <a:r>
              <a:rPr lang="en-US" dirty="0"/>
              <a:t> Python package to get the latitude and the longitude coordinates of all the neighborhoods of Boston</a:t>
            </a:r>
          </a:p>
          <a:p>
            <a:pPr marL="514350" lvl="0" indent="-514350">
              <a:buFont typeface="+mj-lt"/>
              <a:buAutoNum type="arabicPeriod"/>
            </a:pPr>
            <a:r>
              <a:rPr lang="en-US" dirty="0"/>
              <a:t>Map the neighborhoods using Folium Python library</a:t>
            </a:r>
          </a:p>
          <a:p>
            <a:pPr marL="514350" lvl="0" indent="-514350">
              <a:buFont typeface="+mj-lt"/>
              <a:buAutoNum type="arabicPeriod"/>
            </a:pPr>
            <a:r>
              <a:rPr lang="en-US" dirty="0"/>
              <a:t>Use Foursquare API to get information about some venues around these neighborhoods</a:t>
            </a:r>
          </a:p>
          <a:p>
            <a:endParaRPr lang="en-US" dirty="0"/>
          </a:p>
        </p:txBody>
      </p:sp>
    </p:spTree>
    <p:extLst>
      <p:ext uri="{BB962C8B-B14F-4D97-AF65-F5344CB8AC3E}">
        <p14:creationId xmlns:p14="http://schemas.microsoft.com/office/powerpoint/2010/main" val="45588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A4FA-FD82-4A45-B8D0-C19EF7A2842F}"/>
              </a:ext>
            </a:extLst>
          </p:cNvPr>
          <p:cNvSpPr>
            <a:spLocks noGrp="1"/>
          </p:cNvSpPr>
          <p:nvPr>
            <p:ph type="title"/>
          </p:nvPr>
        </p:nvSpPr>
        <p:spPr/>
        <p:txBody>
          <a:bodyPr vert="horz" lIns="91440" tIns="45720" rIns="91440" bIns="45720" rtlCol="0" anchor="ctr">
            <a:normAutofit/>
          </a:bodyPr>
          <a:lstStyle/>
          <a:p>
            <a:r>
              <a:rPr lang="en-US" b="1" dirty="0"/>
              <a:t>Foursquare API - Neighborhood</a:t>
            </a:r>
          </a:p>
        </p:txBody>
      </p:sp>
      <p:sp>
        <p:nvSpPr>
          <p:cNvPr id="4" name="Content Placeholder 2">
            <a:extLst>
              <a:ext uri="{FF2B5EF4-FFF2-40B4-BE49-F238E27FC236}">
                <a16:creationId xmlns:a16="http://schemas.microsoft.com/office/drawing/2014/main" id="{1A5F806B-E2ED-4185-9F00-0B76921BD3E4}"/>
              </a:ext>
            </a:extLst>
          </p:cNvPr>
          <p:cNvSpPr>
            <a:spLocks noGrp="1"/>
          </p:cNvSpPr>
          <p:nvPr>
            <p:ph idx="1"/>
          </p:nvPr>
        </p:nvSpPr>
        <p:spPr>
          <a:xfrm>
            <a:off x="838200" y="1825625"/>
            <a:ext cx="10515600" cy="4014458"/>
          </a:xfrm>
        </p:spPr>
        <p:txBody>
          <a:bodyPr>
            <a:normAutofit/>
          </a:bodyPr>
          <a:lstStyle/>
          <a:p>
            <a:pPr marL="514350" indent="-514350">
              <a:buFont typeface="+mj-lt"/>
              <a:buAutoNum type="arabicPeriod"/>
            </a:pPr>
            <a:r>
              <a:rPr lang="en-US" dirty="0"/>
              <a:t>Looking for a group of venues of each of the neighborhood:</a:t>
            </a:r>
          </a:p>
          <a:p>
            <a:pPr marL="457200" lvl="1" indent="0">
              <a:buNone/>
            </a:pPr>
            <a:r>
              <a:rPr lang="en-US" dirty="0"/>
              <a:t>Movie Theater, Playground, Park, Garden, Water Park, General Entertainment, Stadium, Amphitheater, Aquarium, Street Art, Beach, Recreation Center, Pedestrian Plaza venues).</a:t>
            </a:r>
          </a:p>
          <a:p>
            <a:pPr marL="457200" lvl="1" indent="0">
              <a:buNone/>
            </a:pPr>
            <a:r>
              <a:rPr lang="en-US" dirty="0"/>
              <a:t>These venues are places that many people usually visit them for entertainment and hence we will have good demand for ice cream around them. </a:t>
            </a:r>
          </a:p>
          <a:p>
            <a:pPr marL="514350" lvl="0" indent="-514350">
              <a:buFont typeface="+mj-lt"/>
              <a:buAutoNum type="arabicPeriod"/>
            </a:pPr>
            <a:r>
              <a:rPr lang="en-US" dirty="0"/>
              <a:t>Looking for Ice cream shops of each of the neighborhoods</a:t>
            </a:r>
            <a:r>
              <a:rPr lang="en-US" b="1" dirty="0"/>
              <a:t>. </a:t>
            </a:r>
          </a:p>
          <a:p>
            <a:pPr marL="457200" lvl="1" indent="0">
              <a:buNone/>
            </a:pPr>
            <a:r>
              <a:rPr lang="en-US" dirty="0"/>
              <a:t>To get an understanding of the competitors in each neighborhood. In total, 112 Ice Cream Shop were found in Boston Area.</a:t>
            </a:r>
          </a:p>
        </p:txBody>
      </p:sp>
    </p:spTree>
    <p:extLst>
      <p:ext uri="{BB962C8B-B14F-4D97-AF65-F5344CB8AC3E}">
        <p14:creationId xmlns:p14="http://schemas.microsoft.com/office/powerpoint/2010/main" val="297580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3577-A51D-43CD-A708-FC9F40147380}"/>
              </a:ext>
            </a:extLst>
          </p:cNvPr>
          <p:cNvSpPr>
            <a:spLocks noGrp="1"/>
          </p:cNvSpPr>
          <p:nvPr>
            <p:ph type="title"/>
          </p:nvPr>
        </p:nvSpPr>
        <p:spPr/>
        <p:txBody>
          <a:bodyPr vert="horz" lIns="91440" tIns="45720" rIns="91440" bIns="45720" rtlCol="0" anchor="ctr">
            <a:normAutofit/>
          </a:bodyPr>
          <a:lstStyle/>
          <a:p>
            <a:r>
              <a:rPr lang="en-US" b="1" dirty="0"/>
              <a:t>Venues Rederived by Foursquare</a:t>
            </a:r>
          </a:p>
        </p:txBody>
      </p:sp>
      <p:pic>
        <p:nvPicPr>
          <p:cNvPr id="4" name="Picture 3">
            <a:extLst>
              <a:ext uri="{FF2B5EF4-FFF2-40B4-BE49-F238E27FC236}">
                <a16:creationId xmlns:a16="http://schemas.microsoft.com/office/drawing/2014/main" id="{D9702A5E-556E-48E4-9F08-30CC5C951B04}"/>
              </a:ext>
            </a:extLst>
          </p:cNvPr>
          <p:cNvPicPr>
            <a:picLocks noChangeAspect="1"/>
          </p:cNvPicPr>
          <p:nvPr/>
        </p:nvPicPr>
        <p:blipFill>
          <a:blip r:embed="rId2"/>
          <a:stretch>
            <a:fillRect/>
          </a:stretch>
        </p:blipFill>
        <p:spPr>
          <a:xfrm>
            <a:off x="1009650" y="1814692"/>
            <a:ext cx="10172700" cy="2964342"/>
          </a:xfrm>
          <a:prstGeom prst="rect">
            <a:avLst/>
          </a:prstGeom>
        </p:spPr>
      </p:pic>
    </p:spTree>
    <p:extLst>
      <p:ext uri="{BB962C8B-B14F-4D97-AF65-F5344CB8AC3E}">
        <p14:creationId xmlns:p14="http://schemas.microsoft.com/office/powerpoint/2010/main" val="389571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3577-A51D-43CD-A708-FC9F40147380}"/>
              </a:ext>
            </a:extLst>
          </p:cNvPr>
          <p:cNvSpPr>
            <a:spLocks noGrp="1"/>
          </p:cNvSpPr>
          <p:nvPr>
            <p:ph type="title"/>
          </p:nvPr>
        </p:nvSpPr>
        <p:spPr/>
        <p:txBody>
          <a:bodyPr vert="horz" lIns="91440" tIns="45720" rIns="91440" bIns="45720" rtlCol="0" anchor="ctr">
            <a:normAutofit/>
          </a:bodyPr>
          <a:lstStyle/>
          <a:p>
            <a:r>
              <a:rPr lang="en-US" b="1" dirty="0"/>
              <a:t>Methodology</a:t>
            </a:r>
          </a:p>
        </p:txBody>
      </p:sp>
      <p:sp>
        <p:nvSpPr>
          <p:cNvPr id="5" name="Content Placeholder 2">
            <a:extLst>
              <a:ext uri="{FF2B5EF4-FFF2-40B4-BE49-F238E27FC236}">
                <a16:creationId xmlns:a16="http://schemas.microsoft.com/office/drawing/2014/main" id="{4B7C6AAC-80CE-425D-848B-004128F5D033}"/>
              </a:ext>
            </a:extLst>
          </p:cNvPr>
          <p:cNvSpPr>
            <a:spLocks noGrp="1"/>
          </p:cNvSpPr>
          <p:nvPr>
            <p:ph idx="1"/>
          </p:nvPr>
        </p:nvSpPr>
        <p:spPr>
          <a:xfrm>
            <a:off x="838200" y="1825625"/>
            <a:ext cx="10515600" cy="4351338"/>
          </a:xfrm>
        </p:spPr>
        <p:txBody>
          <a:bodyPr>
            <a:normAutofit fontScale="92500" lnSpcReduction="10000"/>
          </a:bodyPr>
          <a:lstStyle/>
          <a:p>
            <a:pPr marL="514350" indent="-514350">
              <a:buFont typeface="+mj-lt"/>
              <a:buAutoNum type="arabicPeriod"/>
            </a:pPr>
            <a:r>
              <a:rPr lang="en-US" dirty="0"/>
              <a:t>Remove neighborhoods where the ice cream shop available already</a:t>
            </a:r>
          </a:p>
          <a:p>
            <a:pPr marL="514350" indent="-514350">
              <a:buFont typeface="+mj-lt"/>
              <a:buAutoNum type="arabicPeriod"/>
            </a:pPr>
            <a:endParaRPr lang="en-US" dirty="0"/>
          </a:p>
          <a:p>
            <a:pPr marL="514350" lvl="0" indent="-514350">
              <a:buFont typeface="+mj-lt"/>
              <a:buAutoNum type="arabicPeriod"/>
            </a:pPr>
            <a:r>
              <a:rPr lang="en-US" dirty="0"/>
              <a:t>Cluster the neighborhoods using k-means to cluster the neighborhood into 5 clusters based on the frequency of different venue categories (except ice-cream shop) around them.</a:t>
            </a:r>
          </a:p>
          <a:p>
            <a:pPr marL="514350" lvl="0" indent="-514350">
              <a:buFont typeface="+mj-lt"/>
              <a:buAutoNum type="arabicPeriod"/>
            </a:pPr>
            <a:endParaRPr lang="en-US" dirty="0"/>
          </a:p>
          <a:p>
            <a:pPr marL="514350" lvl="0" indent="-514350">
              <a:buFont typeface="+mj-lt"/>
              <a:buAutoNum type="arabicPeriod"/>
            </a:pPr>
            <a:r>
              <a:rPr lang="en-US" dirty="0"/>
              <a:t>Sort the neighborhoods in each cluster based on their average rent price</a:t>
            </a:r>
          </a:p>
          <a:p>
            <a:pPr marL="514350" lvl="0" indent="-514350">
              <a:buFont typeface="+mj-lt"/>
              <a:buAutoNum type="arabicPeriod"/>
            </a:pPr>
            <a:endParaRPr lang="en-US" dirty="0"/>
          </a:p>
          <a:p>
            <a:pPr marL="514350" lvl="0" indent="-514350">
              <a:buFont typeface="+mj-lt"/>
              <a:buAutoNum type="arabicPeriod"/>
            </a:pPr>
            <a:r>
              <a:rPr lang="en-US" dirty="0"/>
              <a:t>Select the neighborhood within the budget limits that has fewer ice-cream shop and more of other venue categories around.</a:t>
            </a:r>
          </a:p>
          <a:p>
            <a:endParaRPr lang="en-US" b="1" dirty="0"/>
          </a:p>
          <a:p>
            <a:endParaRPr lang="en-US" dirty="0"/>
          </a:p>
        </p:txBody>
      </p:sp>
    </p:spTree>
    <p:extLst>
      <p:ext uri="{BB962C8B-B14F-4D97-AF65-F5344CB8AC3E}">
        <p14:creationId xmlns:p14="http://schemas.microsoft.com/office/powerpoint/2010/main" val="38429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3577-A51D-43CD-A708-FC9F40147380}"/>
              </a:ext>
            </a:extLst>
          </p:cNvPr>
          <p:cNvSpPr>
            <a:spLocks noGrp="1"/>
          </p:cNvSpPr>
          <p:nvPr>
            <p:ph type="title"/>
          </p:nvPr>
        </p:nvSpPr>
        <p:spPr/>
        <p:txBody>
          <a:bodyPr vert="horz" lIns="91440" tIns="45720" rIns="91440" bIns="45720" rtlCol="0" anchor="ctr">
            <a:normAutofit/>
          </a:bodyPr>
          <a:lstStyle/>
          <a:p>
            <a:r>
              <a:rPr lang="en-US" b="1" dirty="0"/>
              <a:t>Identify Top 5 venues </a:t>
            </a:r>
          </a:p>
        </p:txBody>
      </p:sp>
      <p:pic>
        <p:nvPicPr>
          <p:cNvPr id="6" name="Picture 5">
            <a:extLst>
              <a:ext uri="{FF2B5EF4-FFF2-40B4-BE49-F238E27FC236}">
                <a16:creationId xmlns:a16="http://schemas.microsoft.com/office/drawing/2014/main" id="{295E18A9-C108-4F5A-879C-CFF64158C340}"/>
              </a:ext>
            </a:extLst>
          </p:cNvPr>
          <p:cNvPicPr>
            <a:picLocks noChangeAspect="1"/>
          </p:cNvPicPr>
          <p:nvPr/>
        </p:nvPicPr>
        <p:blipFill>
          <a:blip r:embed="rId2"/>
          <a:stretch>
            <a:fillRect/>
          </a:stretch>
        </p:blipFill>
        <p:spPr>
          <a:xfrm>
            <a:off x="665671" y="1371241"/>
            <a:ext cx="9534525" cy="1993061"/>
          </a:xfrm>
          <a:prstGeom prst="rect">
            <a:avLst/>
          </a:prstGeom>
        </p:spPr>
      </p:pic>
      <p:sp>
        <p:nvSpPr>
          <p:cNvPr id="4" name="Title 1">
            <a:extLst>
              <a:ext uri="{FF2B5EF4-FFF2-40B4-BE49-F238E27FC236}">
                <a16:creationId xmlns:a16="http://schemas.microsoft.com/office/drawing/2014/main" id="{07D50B03-75E9-4BD7-ABC8-1574F36942B9}"/>
              </a:ext>
            </a:extLst>
          </p:cNvPr>
          <p:cNvSpPr txBox="1">
            <a:spLocks/>
          </p:cNvSpPr>
          <p:nvPr/>
        </p:nvSpPr>
        <p:spPr>
          <a:xfrm>
            <a:off x="507521" y="3569183"/>
            <a:ext cx="10515600" cy="55754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Clustering the Neighbors</a:t>
            </a:r>
          </a:p>
        </p:txBody>
      </p:sp>
      <p:pic>
        <p:nvPicPr>
          <p:cNvPr id="5" name="Picture 4">
            <a:extLst>
              <a:ext uri="{FF2B5EF4-FFF2-40B4-BE49-F238E27FC236}">
                <a16:creationId xmlns:a16="http://schemas.microsoft.com/office/drawing/2014/main" id="{E4909E25-FFDC-4441-A2A8-3FEF6DE74869}"/>
              </a:ext>
            </a:extLst>
          </p:cNvPr>
          <p:cNvPicPr>
            <a:picLocks noChangeAspect="1"/>
          </p:cNvPicPr>
          <p:nvPr/>
        </p:nvPicPr>
        <p:blipFill>
          <a:blip r:embed="rId3"/>
          <a:stretch>
            <a:fillRect/>
          </a:stretch>
        </p:blipFill>
        <p:spPr>
          <a:xfrm>
            <a:off x="694426" y="4331607"/>
            <a:ext cx="10620555" cy="1183486"/>
          </a:xfrm>
          <a:prstGeom prst="rect">
            <a:avLst/>
          </a:prstGeom>
        </p:spPr>
      </p:pic>
    </p:spTree>
    <p:extLst>
      <p:ext uri="{BB962C8B-B14F-4D97-AF65-F5344CB8AC3E}">
        <p14:creationId xmlns:p14="http://schemas.microsoft.com/office/powerpoint/2010/main" val="4919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924D-6472-49AE-BF00-1AA0D7B548ED}"/>
              </a:ext>
            </a:extLst>
          </p:cNvPr>
          <p:cNvSpPr>
            <a:spLocks noGrp="1"/>
          </p:cNvSpPr>
          <p:nvPr>
            <p:ph type="title"/>
          </p:nvPr>
        </p:nvSpPr>
        <p:spPr/>
        <p:txBody>
          <a:bodyPr/>
          <a:lstStyle/>
          <a:p>
            <a:r>
              <a:rPr lang="en-US" sz="4100" b="1" dirty="0"/>
              <a:t>Cluster</a:t>
            </a:r>
            <a:r>
              <a:rPr lang="en-US" dirty="0"/>
              <a:t> </a:t>
            </a:r>
            <a:r>
              <a:rPr lang="en-US" sz="4100" b="1" dirty="0"/>
              <a:t>Map - Folium</a:t>
            </a:r>
            <a:endParaRPr lang="en-US" dirty="0"/>
          </a:p>
        </p:txBody>
      </p:sp>
      <p:sp>
        <p:nvSpPr>
          <p:cNvPr id="5" name="TextBox 4">
            <a:extLst>
              <a:ext uri="{FF2B5EF4-FFF2-40B4-BE49-F238E27FC236}">
                <a16:creationId xmlns:a16="http://schemas.microsoft.com/office/drawing/2014/main" id="{0F119665-3353-4F5E-B402-B116E4EDEE70}"/>
              </a:ext>
            </a:extLst>
          </p:cNvPr>
          <p:cNvSpPr txBox="1"/>
          <p:nvPr/>
        </p:nvSpPr>
        <p:spPr>
          <a:xfrm>
            <a:off x="976222" y="1244112"/>
            <a:ext cx="10239556" cy="646331"/>
          </a:xfrm>
          <a:prstGeom prst="rect">
            <a:avLst/>
          </a:prstGeom>
          <a:noFill/>
        </p:spPr>
        <p:txBody>
          <a:bodyPr wrap="square" rtlCol="0">
            <a:spAutoFit/>
          </a:bodyPr>
          <a:lstStyle/>
          <a:p>
            <a:r>
              <a:rPr lang="en-US" dirty="0"/>
              <a:t>Based on the number of cluster (2). The map has been created and helped to identify the venue based on the criteria.</a:t>
            </a:r>
          </a:p>
        </p:txBody>
      </p:sp>
      <p:pic>
        <p:nvPicPr>
          <p:cNvPr id="8" name="Picture 7">
            <a:extLst>
              <a:ext uri="{FF2B5EF4-FFF2-40B4-BE49-F238E27FC236}">
                <a16:creationId xmlns:a16="http://schemas.microsoft.com/office/drawing/2014/main" id="{E5F5D02A-E2BD-4D6D-A515-C96961038BB7}"/>
              </a:ext>
            </a:extLst>
          </p:cNvPr>
          <p:cNvPicPr>
            <a:picLocks noChangeAspect="1"/>
          </p:cNvPicPr>
          <p:nvPr/>
        </p:nvPicPr>
        <p:blipFill>
          <a:blip r:embed="rId2"/>
          <a:stretch>
            <a:fillRect/>
          </a:stretch>
        </p:blipFill>
        <p:spPr>
          <a:xfrm>
            <a:off x="1854678" y="1890443"/>
            <a:ext cx="7965057" cy="4833633"/>
          </a:xfrm>
          <a:prstGeom prst="rect">
            <a:avLst/>
          </a:prstGeom>
        </p:spPr>
      </p:pic>
    </p:spTree>
    <p:extLst>
      <p:ext uri="{BB962C8B-B14F-4D97-AF65-F5344CB8AC3E}">
        <p14:creationId xmlns:p14="http://schemas.microsoft.com/office/powerpoint/2010/main" val="3216665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62</TotalTime>
  <Words>891</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Find Best Location to start an Ice Cream Business in Boston Area</vt:lpstr>
      <vt:lpstr> Introduction </vt:lpstr>
      <vt:lpstr>Business Problem </vt:lpstr>
      <vt:lpstr>Data</vt:lpstr>
      <vt:lpstr>Foursquare API - Neighborhood</vt:lpstr>
      <vt:lpstr>Venues Rederived by Foursquare</vt:lpstr>
      <vt:lpstr>Methodology</vt:lpstr>
      <vt:lpstr>Identify Top 5 venues </vt:lpstr>
      <vt:lpstr>Cluster Map - Folium</vt:lpstr>
      <vt:lpstr>Results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Find Best Location to start an Ice Cream Business in Boston Area</dc:title>
  <dc:creator>Sudalaimani, Nagarajan</dc:creator>
  <cp:lastModifiedBy>Sudalaimani, Nagarajan</cp:lastModifiedBy>
  <cp:revision>12</cp:revision>
  <dcterms:created xsi:type="dcterms:W3CDTF">2020-03-18T11:24:10Z</dcterms:created>
  <dcterms:modified xsi:type="dcterms:W3CDTF">2020-03-19T12:42:09Z</dcterms:modified>
</cp:coreProperties>
</file>