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8" r:id="rId6"/>
    <p:sldId id="259" r:id="rId7"/>
    <p:sldId id="257" r:id="rId8"/>
    <p:sldId id="260" r:id="rId9"/>
    <p:sldId id="261" r:id="rId10"/>
    <p:sldId id="262" r:id="rId11"/>
    <p:sldId id="263" r:id="rId12"/>
    <p:sldId id="264" r:id="rId13"/>
  </p:sldIdLst>
  <p:sldSz cx="18288000" cy="10287000"/>
  <p:notesSz cx="6858000" cy="9144000"/>
  <p:embeddedFontLst>
    <p:embeddedFont>
      <p:font typeface="Cy Grotesk Key"/>
      <p:regular r:id="rId14"/>
    </p:embeddedFont>
    <p:embeddedFont>
      <p:font typeface="Cy Grotesk Key Bold"/>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5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2395E-7868-48A2-B28C-D90BA6526110}" v="44" dt="2024-11-17T09:00:02.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C75E4-F690-462E-9BCE-0AD11FAE4EA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6EB4510A-3BFE-46B7-B89D-86811CE8AD52}">
      <dgm:prSet/>
      <dgm:spPr/>
      <dgm:t>
        <a:bodyPr/>
        <a:lstStyle/>
        <a:p>
          <a:pPr>
            <a:lnSpc>
              <a:spcPct val="100000"/>
            </a:lnSpc>
            <a:defRPr b="1"/>
          </a:pPr>
          <a:r>
            <a:rPr lang="en-US" b="1" u="sng" dirty="0"/>
            <a:t>Navigation and Routing Assistance:</a:t>
          </a:r>
          <a:endParaRPr lang="en-US" dirty="0"/>
        </a:p>
      </dgm:t>
    </dgm:pt>
    <dgm:pt modelId="{8874CB43-E5B2-471D-AD26-8391C26D1C09}" type="parTrans" cxnId="{7E3201CE-3917-46E9-93C2-91AD8C8D85CF}">
      <dgm:prSet/>
      <dgm:spPr/>
      <dgm:t>
        <a:bodyPr/>
        <a:lstStyle/>
        <a:p>
          <a:endParaRPr lang="en-US"/>
        </a:p>
      </dgm:t>
    </dgm:pt>
    <dgm:pt modelId="{63AC79F0-3FA9-4D25-88B5-B1C2719B381B}" type="sibTrans" cxnId="{7E3201CE-3917-46E9-93C2-91AD8C8D85CF}">
      <dgm:prSet/>
      <dgm:spPr/>
      <dgm:t>
        <a:bodyPr/>
        <a:lstStyle/>
        <a:p>
          <a:endParaRPr lang="en-US"/>
        </a:p>
      </dgm:t>
    </dgm:pt>
    <dgm:pt modelId="{D6DBA073-B00E-4714-8B60-184E3BAF4036}">
      <dgm:prSet/>
      <dgm:spPr/>
      <dgm:t>
        <a:bodyPr/>
        <a:lstStyle/>
        <a:p>
          <a:pPr>
            <a:lnSpc>
              <a:spcPct val="100000"/>
            </a:lnSpc>
          </a:pPr>
          <a:r>
            <a:rPr lang="en-US"/>
            <a:t>The prototype offers turn-by-turn navigation using AR indicators. Arrow symbols guide the driver along pre-defined routes, enhancing situational awareness and ensuring accurate path-following.</a:t>
          </a:r>
        </a:p>
      </dgm:t>
    </dgm:pt>
    <dgm:pt modelId="{89EF61ED-7534-4A12-A716-A44F7034051E}" type="parTrans" cxnId="{7DBB0209-D3E1-4FF4-BCD4-E76295D33282}">
      <dgm:prSet/>
      <dgm:spPr/>
      <dgm:t>
        <a:bodyPr/>
        <a:lstStyle/>
        <a:p>
          <a:endParaRPr lang="en-US"/>
        </a:p>
      </dgm:t>
    </dgm:pt>
    <dgm:pt modelId="{04FC041A-3A72-46D7-B53B-00626A646D5A}" type="sibTrans" cxnId="{7DBB0209-D3E1-4FF4-BCD4-E76295D33282}">
      <dgm:prSet/>
      <dgm:spPr/>
      <dgm:t>
        <a:bodyPr/>
        <a:lstStyle/>
        <a:p>
          <a:endParaRPr lang="en-US"/>
        </a:p>
      </dgm:t>
    </dgm:pt>
    <dgm:pt modelId="{FD71126E-D668-4D71-A89E-AB24FDD46DD4}">
      <dgm:prSet/>
      <dgm:spPr/>
      <dgm:t>
        <a:bodyPr/>
        <a:lstStyle/>
        <a:p>
          <a:pPr>
            <a:lnSpc>
              <a:spcPct val="100000"/>
            </a:lnSpc>
            <a:defRPr b="1"/>
          </a:pPr>
          <a:r>
            <a:rPr lang="en-US" b="1" u="sng" dirty="0"/>
            <a:t>Weather &amp; Speed Detection:</a:t>
          </a:r>
          <a:endParaRPr lang="en-US" dirty="0"/>
        </a:p>
      </dgm:t>
    </dgm:pt>
    <dgm:pt modelId="{5B3809C6-6B80-45FD-92A2-6CFB937E5294}" type="parTrans" cxnId="{462E4824-4186-49B4-A5D5-8EEE89E66DE1}">
      <dgm:prSet/>
      <dgm:spPr/>
      <dgm:t>
        <a:bodyPr/>
        <a:lstStyle/>
        <a:p>
          <a:endParaRPr lang="en-US"/>
        </a:p>
      </dgm:t>
    </dgm:pt>
    <dgm:pt modelId="{8958729D-C11E-4E9F-AFFE-D43819448206}" type="sibTrans" cxnId="{462E4824-4186-49B4-A5D5-8EEE89E66DE1}">
      <dgm:prSet/>
      <dgm:spPr/>
      <dgm:t>
        <a:bodyPr/>
        <a:lstStyle/>
        <a:p>
          <a:endParaRPr lang="en-US"/>
        </a:p>
      </dgm:t>
    </dgm:pt>
    <dgm:pt modelId="{6107BEFD-FB5C-4F76-A75C-3FE16E6072CC}">
      <dgm:prSet/>
      <dgm:spPr/>
      <dgm:t>
        <a:bodyPr/>
        <a:lstStyle/>
        <a:p>
          <a:pPr>
            <a:lnSpc>
              <a:spcPct val="100000"/>
            </a:lnSpc>
          </a:pPr>
          <a:r>
            <a:rPr lang="en-US"/>
            <a:t>Real-time weather information and speed monitoring are displayed on the AR interface, providing drivers with valuable data without requiring them to look away from the road.</a:t>
          </a:r>
        </a:p>
      </dgm:t>
    </dgm:pt>
    <dgm:pt modelId="{79D70E1D-9E2F-44CB-8462-BF198E52088D}" type="parTrans" cxnId="{31DC6943-095D-48C4-9F1E-FA6C4F9FF07F}">
      <dgm:prSet/>
      <dgm:spPr/>
      <dgm:t>
        <a:bodyPr/>
        <a:lstStyle/>
        <a:p>
          <a:endParaRPr lang="en-US"/>
        </a:p>
      </dgm:t>
    </dgm:pt>
    <dgm:pt modelId="{4A2FBDCE-86C5-4E0D-BD78-B970B2F6D9AF}" type="sibTrans" cxnId="{31DC6943-095D-48C4-9F1E-FA6C4F9FF07F}">
      <dgm:prSet/>
      <dgm:spPr/>
      <dgm:t>
        <a:bodyPr/>
        <a:lstStyle/>
        <a:p>
          <a:endParaRPr lang="en-US"/>
        </a:p>
      </dgm:t>
    </dgm:pt>
    <dgm:pt modelId="{96EF3B16-F647-4109-9A07-9EA3A5E6CB1C}">
      <dgm:prSet/>
      <dgm:spPr/>
      <dgm:t>
        <a:bodyPr/>
        <a:lstStyle/>
        <a:p>
          <a:pPr>
            <a:lnSpc>
              <a:spcPct val="100000"/>
            </a:lnSpc>
            <a:defRPr b="1"/>
          </a:pPr>
          <a:r>
            <a:rPr lang="en-US" b="1" u="sng"/>
            <a:t>Traffic Sign Detection:</a:t>
          </a:r>
          <a:endParaRPr lang="en-US"/>
        </a:p>
      </dgm:t>
    </dgm:pt>
    <dgm:pt modelId="{6B7EE802-86E7-42DE-980A-702D06ED7D57}" type="parTrans" cxnId="{CE5282FA-6AA5-471A-96B7-6100304F77DB}">
      <dgm:prSet/>
      <dgm:spPr/>
      <dgm:t>
        <a:bodyPr/>
        <a:lstStyle/>
        <a:p>
          <a:endParaRPr lang="en-US"/>
        </a:p>
      </dgm:t>
    </dgm:pt>
    <dgm:pt modelId="{E1CA599B-BC0F-4EC6-B99D-A9BE23D91C2A}" type="sibTrans" cxnId="{CE5282FA-6AA5-471A-96B7-6100304F77DB}">
      <dgm:prSet/>
      <dgm:spPr/>
      <dgm:t>
        <a:bodyPr/>
        <a:lstStyle/>
        <a:p>
          <a:endParaRPr lang="en-US"/>
        </a:p>
      </dgm:t>
    </dgm:pt>
    <dgm:pt modelId="{1B9C8136-D996-48D4-A0D0-F309F24503BE}">
      <dgm:prSet/>
      <dgm:spPr/>
      <dgm:t>
        <a:bodyPr/>
        <a:lstStyle/>
        <a:p>
          <a:pPr>
            <a:lnSpc>
              <a:spcPct val="100000"/>
            </a:lnSpc>
          </a:pPr>
          <a:r>
            <a:rPr lang="en-US"/>
            <a:t>The system recognizes and displays important traffic signs, such as speed limits, directly onto the AR HUD, helping drivers comply with road regulations.</a:t>
          </a:r>
        </a:p>
      </dgm:t>
    </dgm:pt>
    <dgm:pt modelId="{3A00EA0B-6303-4B94-8B6E-1AEE05BF1960}" type="parTrans" cxnId="{6575DA50-3122-443A-8474-92FFA2AE61A6}">
      <dgm:prSet/>
      <dgm:spPr/>
      <dgm:t>
        <a:bodyPr/>
        <a:lstStyle/>
        <a:p>
          <a:endParaRPr lang="en-US"/>
        </a:p>
      </dgm:t>
    </dgm:pt>
    <dgm:pt modelId="{2BC72ADA-7FC4-4C62-9133-055DBB58E8D5}" type="sibTrans" cxnId="{6575DA50-3122-443A-8474-92FFA2AE61A6}">
      <dgm:prSet/>
      <dgm:spPr/>
      <dgm:t>
        <a:bodyPr/>
        <a:lstStyle/>
        <a:p>
          <a:endParaRPr lang="en-US"/>
        </a:p>
      </dgm:t>
    </dgm:pt>
    <dgm:pt modelId="{B5CFCABB-834E-4F62-A9C4-C60A5AF23FF8}" type="pres">
      <dgm:prSet presAssocID="{C9AC75E4-F690-462E-9BCE-0AD11FAE4EAA}" presName="root" presStyleCnt="0">
        <dgm:presLayoutVars>
          <dgm:dir/>
          <dgm:resizeHandles val="exact"/>
        </dgm:presLayoutVars>
      </dgm:prSet>
      <dgm:spPr/>
    </dgm:pt>
    <dgm:pt modelId="{79FD0E16-BAAE-4B4C-93CB-C1AB1941B8E1}" type="pres">
      <dgm:prSet presAssocID="{6EB4510A-3BFE-46B7-B89D-86811CE8AD52}" presName="compNode" presStyleCnt="0"/>
      <dgm:spPr/>
    </dgm:pt>
    <dgm:pt modelId="{832924A1-555F-477B-83CE-10658D6B16F1}" type="pres">
      <dgm:prSet presAssocID="{6EB4510A-3BFE-46B7-B89D-86811CE8AD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nsfer"/>
        </a:ext>
      </dgm:extLst>
    </dgm:pt>
    <dgm:pt modelId="{E2CC7B19-C91C-4CE3-8ACA-C4CFD4B930E4}" type="pres">
      <dgm:prSet presAssocID="{6EB4510A-3BFE-46B7-B89D-86811CE8AD52}" presName="iconSpace" presStyleCnt="0"/>
      <dgm:spPr/>
    </dgm:pt>
    <dgm:pt modelId="{D9BC2B9A-A768-41EC-A0BC-0A35B555A991}" type="pres">
      <dgm:prSet presAssocID="{6EB4510A-3BFE-46B7-B89D-86811CE8AD52}" presName="parTx" presStyleLbl="revTx" presStyleIdx="0" presStyleCnt="6">
        <dgm:presLayoutVars>
          <dgm:chMax val="0"/>
          <dgm:chPref val="0"/>
        </dgm:presLayoutVars>
      </dgm:prSet>
      <dgm:spPr/>
    </dgm:pt>
    <dgm:pt modelId="{DFEA5F3D-C713-4759-8B7B-81B9AA5043D5}" type="pres">
      <dgm:prSet presAssocID="{6EB4510A-3BFE-46B7-B89D-86811CE8AD52}" presName="txSpace" presStyleCnt="0"/>
      <dgm:spPr/>
    </dgm:pt>
    <dgm:pt modelId="{19DA8F31-C639-45FC-ACE2-4CF6CE35C9D1}" type="pres">
      <dgm:prSet presAssocID="{6EB4510A-3BFE-46B7-B89D-86811CE8AD52}" presName="desTx" presStyleLbl="revTx" presStyleIdx="1" presStyleCnt="6">
        <dgm:presLayoutVars/>
      </dgm:prSet>
      <dgm:spPr/>
    </dgm:pt>
    <dgm:pt modelId="{092E7B9D-9903-4AF7-AE47-84E65C7F6997}" type="pres">
      <dgm:prSet presAssocID="{63AC79F0-3FA9-4D25-88B5-B1C2719B381B}" presName="sibTrans" presStyleCnt="0"/>
      <dgm:spPr/>
    </dgm:pt>
    <dgm:pt modelId="{CCA72AE6-964E-4A3B-89E6-1CED16234D6E}" type="pres">
      <dgm:prSet presAssocID="{FD71126E-D668-4D71-A89E-AB24FDD46DD4}" presName="compNode" presStyleCnt="0"/>
      <dgm:spPr/>
    </dgm:pt>
    <dgm:pt modelId="{389C52F9-E505-4568-B08F-BA85A5306EAB}" type="pres">
      <dgm:prSet presAssocID="{FD71126E-D668-4D71-A89E-AB24FDD46D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ABC7EC1B-2654-48E7-9E51-1D5F6772B3DD}" type="pres">
      <dgm:prSet presAssocID="{FD71126E-D668-4D71-A89E-AB24FDD46DD4}" presName="iconSpace" presStyleCnt="0"/>
      <dgm:spPr/>
    </dgm:pt>
    <dgm:pt modelId="{585761F0-68CA-4E16-A8EF-E9995067EAF6}" type="pres">
      <dgm:prSet presAssocID="{FD71126E-D668-4D71-A89E-AB24FDD46DD4}" presName="parTx" presStyleLbl="revTx" presStyleIdx="2" presStyleCnt="6">
        <dgm:presLayoutVars>
          <dgm:chMax val="0"/>
          <dgm:chPref val="0"/>
        </dgm:presLayoutVars>
      </dgm:prSet>
      <dgm:spPr/>
    </dgm:pt>
    <dgm:pt modelId="{38E59068-A0BC-4FA8-9E71-4AE6B7FD3803}" type="pres">
      <dgm:prSet presAssocID="{FD71126E-D668-4D71-A89E-AB24FDD46DD4}" presName="txSpace" presStyleCnt="0"/>
      <dgm:spPr/>
    </dgm:pt>
    <dgm:pt modelId="{B61C7890-A9FE-4C62-9CBF-BEE193D0B14B}" type="pres">
      <dgm:prSet presAssocID="{FD71126E-D668-4D71-A89E-AB24FDD46DD4}" presName="desTx" presStyleLbl="revTx" presStyleIdx="3" presStyleCnt="6">
        <dgm:presLayoutVars/>
      </dgm:prSet>
      <dgm:spPr/>
    </dgm:pt>
    <dgm:pt modelId="{F3F36B5D-FBE6-48D9-8FD8-C6818E60990D}" type="pres">
      <dgm:prSet presAssocID="{8958729D-C11E-4E9F-AFFE-D43819448206}" presName="sibTrans" presStyleCnt="0"/>
      <dgm:spPr/>
    </dgm:pt>
    <dgm:pt modelId="{86FEF09B-047D-4BCF-86B2-EFFF322402E1}" type="pres">
      <dgm:prSet presAssocID="{96EF3B16-F647-4109-9A07-9EA3A5E6CB1C}" presName="compNode" presStyleCnt="0"/>
      <dgm:spPr/>
    </dgm:pt>
    <dgm:pt modelId="{14B5710A-4D2B-46FA-94A2-A2663FFA7408}" type="pres">
      <dgm:prSet presAssocID="{96EF3B16-F647-4109-9A07-9EA3A5E6CB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ffic Light"/>
        </a:ext>
      </dgm:extLst>
    </dgm:pt>
    <dgm:pt modelId="{47FA40BF-6368-436E-9B04-4E4F050D5FC4}" type="pres">
      <dgm:prSet presAssocID="{96EF3B16-F647-4109-9A07-9EA3A5E6CB1C}" presName="iconSpace" presStyleCnt="0"/>
      <dgm:spPr/>
    </dgm:pt>
    <dgm:pt modelId="{8F43D73D-B036-4BAF-8057-467A5C289E60}" type="pres">
      <dgm:prSet presAssocID="{96EF3B16-F647-4109-9A07-9EA3A5E6CB1C}" presName="parTx" presStyleLbl="revTx" presStyleIdx="4" presStyleCnt="6">
        <dgm:presLayoutVars>
          <dgm:chMax val="0"/>
          <dgm:chPref val="0"/>
        </dgm:presLayoutVars>
      </dgm:prSet>
      <dgm:spPr/>
    </dgm:pt>
    <dgm:pt modelId="{487E1D2F-101B-42A5-B7AF-B0B4AC31B0F5}" type="pres">
      <dgm:prSet presAssocID="{96EF3B16-F647-4109-9A07-9EA3A5E6CB1C}" presName="txSpace" presStyleCnt="0"/>
      <dgm:spPr/>
    </dgm:pt>
    <dgm:pt modelId="{2AB189BE-5D00-42CB-B60A-01813E9D748B}" type="pres">
      <dgm:prSet presAssocID="{96EF3B16-F647-4109-9A07-9EA3A5E6CB1C}" presName="desTx" presStyleLbl="revTx" presStyleIdx="5" presStyleCnt="6">
        <dgm:presLayoutVars/>
      </dgm:prSet>
      <dgm:spPr/>
    </dgm:pt>
  </dgm:ptLst>
  <dgm:cxnLst>
    <dgm:cxn modelId="{7DBB0209-D3E1-4FF4-BCD4-E76295D33282}" srcId="{6EB4510A-3BFE-46B7-B89D-86811CE8AD52}" destId="{D6DBA073-B00E-4714-8B60-184E3BAF4036}" srcOrd="0" destOrd="0" parTransId="{89EF61ED-7534-4A12-A716-A44F7034051E}" sibTransId="{04FC041A-3A72-46D7-B53B-00626A646D5A}"/>
    <dgm:cxn modelId="{462E4824-4186-49B4-A5D5-8EEE89E66DE1}" srcId="{C9AC75E4-F690-462E-9BCE-0AD11FAE4EAA}" destId="{FD71126E-D668-4D71-A89E-AB24FDD46DD4}" srcOrd="1" destOrd="0" parTransId="{5B3809C6-6B80-45FD-92A2-6CFB937E5294}" sibTransId="{8958729D-C11E-4E9F-AFFE-D43819448206}"/>
    <dgm:cxn modelId="{2D343C2E-D5E1-43F6-B56D-9702A3A69B6D}" type="presOf" srcId="{1B9C8136-D996-48D4-A0D0-F309F24503BE}" destId="{2AB189BE-5D00-42CB-B60A-01813E9D748B}" srcOrd="0" destOrd="0" presId="urn:microsoft.com/office/officeart/2018/2/layout/IconLabelDescriptionList"/>
    <dgm:cxn modelId="{31DC6943-095D-48C4-9F1E-FA6C4F9FF07F}" srcId="{FD71126E-D668-4D71-A89E-AB24FDD46DD4}" destId="{6107BEFD-FB5C-4F76-A75C-3FE16E6072CC}" srcOrd="0" destOrd="0" parTransId="{79D70E1D-9E2F-44CB-8462-BF198E52088D}" sibTransId="{4A2FBDCE-86C5-4E0D-BD78-B970B2F6D9AF}"/>
    <dgm:cxn modelId="{6575DA50-3122-443A-8474-92FFA2AE61A6}" srcId="{96EF3B16-F647-4109-9A07-9EA3A5E6CB1C}" destId="{1B9C8136-D996-48D4-A0D0-F309F24503BE}" srcOrd="0" destOrd="0" parTransId="{3A00EA0B-6303-4B94-8B6E-1AEE05BF1960}" sibTransId="{2BC72ADA-7FC4-4C62-9133-055DBB58E8D5}"/>
    <dgm:cxn modelId="{173FAB90-B778-4755-9585-0C8D170F0E56}" type="presOf" srcId="{FD71126E-D668-4D71-A89E-AB24FDD46DD4}" destId="{585761F0-68CA-4E16-A8EF-E9995067EAF6}" srcOrd="0" destOrd="0" presId="urn:microsoft.com/office/officeart/2018/2/layout/IconLabelDescriptionList"/>
    <dgm:cxn modelId="{AEA1AB93-1A9A-4B51-85E0-C32B2C922334}" type="presOf" srcId="{D6DBA073-B00E-4714-8B60-184E3BAF4036}" destId="{19DA8F31-C639-45FC-ACE2-4CF6CE35C9D1}" srcOrd="0" destOrd="0" presId="urn:microsoft.com/office/officeart/2018/2/layout/IconLabelDescriptionList"/>
    <dgm:cxn modelId="{20F5CC98-1062-499A-9683-CABB867FDA3C}" type="presOf" srcId="{6107BEFD-FB5C-4F76-A75C-3FE16E6072CC}" destId="{B61C7890-A9FE-4C62-9CBF-BEE193D0B14B}" srcOrd="0" destOrd="0" presId="urn:microsoft.com/office/officeart/2018/2/layout/IconLabelDescriptionList"/>
    <dgm:cxn modelId="{7E3201CE-3917-46E9-93C2-91AD8C8D85CF}" srcId="{C9AC75E4-F690-462E-9BCE-0AD11FAE4EAA}" destId="{6EB4510A-3BFE-46B7-B89D-86811CE8AD52}" srcOrd="0" destOrd="0" parTransId="{8874CB43-E5B2-471D-AD26-8391C26D1C09}" sibTransId="{63AC79F0-3FA9-4D25-88B5-B1C2719B381B}"/>
    <dgm:cxn modelId="{E67113DA-4428-47A5-8FF1-0D988EAE2AC0}" type="presOf" srcId="{C9AC75E4-F690-462E-9BCE-0AD11FAE4EAA}" destId="{B5CFCABB-834E-4F62-A9C4-C60A5AF23FF8}" srcOrd="0" destOrd="0" presId="urn:microsoft.com/office/officeart/2018/2/layout/IconLabelDescriptionList"/>
    <dgm:cxn modelId="{0AD4D1E9-A62B-4499-9339-186DC55C948C}" type="presOf" srcId="{96EF3B16-F647-4109-9A07-9EA3A5E6CB1C}" destId="{8F43D73D-B036-4BAF-8057-467A5C289E60}" srcOrd="0" destOrd="0" presId="urn:microsoft.com/office/officeart/2018/2/layout/IconLabelDescriptionList"/>
    <dgm:cxn modelId="{61C5E6EE-A74C-4572-BC96-E820027AE006}" type="presOf" srcId="{6EB4510A-3BFE-46B7-B89D-86811CE8AD52}" destId="{D9BC2B9A-A768-41EC-A0BC-0A35B555A991}" srcOrd="0" destOrd="0" presId="urn:microsoft.com/office/officeart/2018/2/layout/IconLabelDescriptionList"/>
    <dgm:cxn modelId="{CE5282FA-6AA5-471A-96B7-6100304F77DB}" srcId="{C9AC75E4-F690-462E-9BCE-0AD11FAE4EAA}" destId="{96EF3B16-F647-4109-9A07-9EA3A5E6CB1C}" srcOrd="2" destOrd="0" parTransId="{6B7EE802-86E7-42DE-980A-702D06ED7D57}" sibTransId="{E1CA599B-BC0F-4EC6-B99D-A9BE23D91C2A}"/>
    <dgm:cxn modelId="{B88FE91B-A904-4995-83E2-6E130BA853C3}" type="presParOf" srcId="{B5CFCABB-834E-4F62-A9C4-C60A5AF23FF8}" destId="{79FD0E16-BAAE-4B4C-93CB-C1AB1941B8E1}" srcOrd="0" destOrd="0" presId="urn:microsoft.com/office/officeart/2018/2/layout/IconLabelDescriptionList"/>
    <dgm:cxn modelId="{3B1EF42D-9394-4219-B213-05F2BE548D0E}" type="presParOf" srcId="{79FD0E16-BAAE-4B4C-93CB-C1AB1941B8E1}" destId="{832924A1-555F-477B-83CE-10658D6B16F1}" srcOrd="0" destOrd="0" presId="urn:microsoft.com/office/officeart/2018/2/layout/IconLabelDescriptionList"/>
    <dgm:cxn modelId="{4A1628E0-73A7-4BC8-A7B2-F17EB986A0E2}" type="presParOf" srcId="{79FD0E16-BAAE-4B4C-93CB-C1AB1941B8E1}" destId="{E2CC7B19-C91C-4CE3-8ACA-C4CFD4B930E4}" srcOrd="1" destOrd="0" presId="urn:microsoft.com/office/officeart/2018/2/layout/IconLabelDescriptionList"/>
    <dgm:cxn modelId="{A9C2B019-BCF3-46C9-82DC-60B2F4BF40B8}" type="presParOf" srcId="{79FD0E16-BAAE-4B4C-93CB-C1AB1941B8E1}" destId="{D9BC2B9A-A768-41EC-A0BC-0A35B555A991}" srcOrd="2" destOrd="0" presId="urn:microsoft.com/office/officeart/2018/2/layout/IconLabelDescriptionList"/>
    <dgm:cxn modelId="{69549CA6-D7DE-43F1-8781-2FC0F12FD612}" type="presParOf" srcId="{79FD0E16-BAAE-4B4C-93CB-C1AB1941B8E1}" destId="{DFEA5F3D-C713-4759-8B7B-81B9AA5043D5}" srcOrd="3" destOrd="0" presId="urn:microsoft.com/office/officeart/2018/2/layout/IconLabelDescriptionList"/>
    <dgm:cxn modelId="{F7A120F4-4CC2-4818-BF88-C6606E33EADA}" type="presParOf" srcId="{79FD0E16-BAAE-4B4C-93CB-C1AB1941B8E1}" destId="{19DA8F31-C639-45FC-ACE2-4CF6CE35C9D1}" srcOrd="4" destOrd="0" presId="urn:microsoft.com/office/officeart/2018/2/layout/IconLabelDescriptionList"/>
    <dgm:cxn modelId="{A1CEC822-8AEA-4A53-B5D8-BE23084C78F2}" type="presParOf" srcId="{B5CFCABB-834E-4F62-A9C4-C60A5AF23FF8}" destId="{092E7B9D-9903-4AF7-AE47-84E65C7F6997}" srcOrd="1" destOrd="0" presId="urn:microsoft.com/office/officeart/2018/2/layout/IconLabelDescriptionList"/>
    <dgm:cxn modelId="{815930C8-F8DF-458E-BEAA-D8A605C1AF98}" type="presParOf" srcId="{B5CFCABB-834E-4F62-A9C4-C60A5AF23FF8}" destId="{CCA72AE6-964E-4A3B-89E6-1CED16234D6E}" srcOrd="2" destOrd="0" presId="urn:microsoft.com/office/officeart/2018/2/layout/IconLabelDescriptionList"/>
    <dgm:cxn modelId="{9905E4EF-AEA6-4081-8B8E-B0E7DB9A0FF4}" type="presParOf" srcId="{CCA72AE6-964E-4A3B-89E6-1CED16234D6E}" destId="{389C52F9-E505-4568-B08F-BA85A5306EAB}" srcOrd="0" destOrd="0" presId="urn:microsoft.com/office/officeart/2018/2/layout/IconLabelDescriptionList"/>
    <dgm:cxn modelId="{0F12897B-03BE-4A81-BB60-2E457F108808}" type="presParOf" srcId="{CCA72AE6-964E-4A3B-89E6-1CED16234D6E}" destId="{ABC7EC1B-2654-48E7-9E51-1D5F6772B3DD}" srcOrd="1" destOrd="0" presId="urn:microsoft.com/office/officeart/2018/2/layout/IconLabelDescriptionList"/>
    <dgm:cxn modelId="{80B9C738-1678-4C00-8113-E12401377DBF}" type="presParOf" srcId="{CCA72AE6-964E-4A3B-89E6-1CED16234D6E}" destId="{585761F0-68CA-4E16-A8EF-E9995067EAF6}" srcOrd="2" destOrd="0" presId="urn:microsoft.com/office/officeart/2018/2/layout/IconLabelDescriptionList"/>
    <dgm:cxn modelId="{4739EC5D-FABD-43BD-8081-0E48495F35CC}" type="presParOf" srcId="{CCA72AE6-964E-4A3B-89E6-1CED16234D6E}" destId="{38E59068-A0BC-4FA8-9E71-4AE6B7FD3803}" srcOrd="3" destOrd="0" presId="urn:microsoft.com/office/officeart/2018/2/layout/IconLabelDescriptionList"/>
    <dgm:cxn modelId="{14631AFF-0D51-43CA-8068-2BFAC4223873}" type="presParOf" srcId="{CCA72AE6-964E-4A3B-89E6-1CED16234D6E}" destId="{B61C7890-A9FE-4C62-9CBF-BEE193D0B14B}" srcOrd="4" destOrd="0" presId="urn:microsoft.com/office/officeart/2018/2/layout/IconLabelDescriptionList"/>
    <dgm:cxn modelId="{EA99DA40-DC0E-4E12-A92C-A6F9103C5A4D}" type="presParOf" srcId="{B5CFCABB-834E-4F62-A9C4-C60A5AF23FF8}" destId="{F3F36B5D-FBE6-48D9-8FD8-C6818E60990D}" srcOrd="3" destOrd="0" presId="urn:microsoft.com/office/officeart/2018/2/layout/IconLabelDescriptionList"/>
    <dgm:cxn modelId="{0C8B9D50-1382-40C8-9A30-C6090230C1D3}" type="presParOf" srcId="{B5CFCABB-834E-4F62-A9C4-C60A5AF23FF8}" destId="{86FEF09B-047D-4BCF-86B2-EFFF322402E1}" srcOrd="4" destOrd="0" presId="urn:microsoft.com/office/officeart/2018/2/layout/IconLabelDescriptionList"/>
    <dgm:cxn modelId="{7F4FD3F5-C0EA-4E27-A966-87999558515B}" type="presParOf" srcId="{86FEF09B-047D-4BCF-86B2-EFFF322402E1}" destId="{14B5710A-4D2B-46FA-94A2-A2663FFA7408}" srcOrd="0" destOrd="0" presId="urn:microsoft.com/office/officeart/2018/2/layout/IconLabelDescriptionList"/>
    <dgm:cxn modelId="{17C239F9-1521-4A64-9DA6-FC36FB70E7A9}" type="presParOf" srcId="{86FEF09B-047D-4BCF-86B2-EFFF322402E1}" destId="{47FA40BF-6368-436E-9B04-4E4F050D5FC4}" srcOrd="1" destOrd="0" presId="urn:microsoft.com/office/officeart/2018/2/layout/IconLabelDescriptionList"/>
    <dgm:cxn modelId="{C896B246-FC48-4482-BC5A-5B8570D533AA}" type="presParOf" srcId="{86FEF09B-047D-4BCF-86B2-EFFF322402E1}" destId="{8F43D73D-B036-4BAF-8057-467A5C289E60}" srcOrd="2" destOrd="0" presId="urn:microsoft.com/office/officeart/2018/2/layout/IconLabelDescriptionList"/>
    <dgm:cxn modelId="{6FC92B5D-46D7-4A63-B759-54C3E2476ADA}" type="presParOf" srcId="{86FEF09B-047D-4BCF-86B2-EFFF322402E1}" destId="{487E1D2F-101B-42A5-B7AF-B0B4AC31B0F5}" srcOrd="3" destOrd="0" presId="urn:microsoft.com/office/officeart/2018/2/layout/IconLabelDescriptionList"/>
    <dgm:cxn modelId="{D52B38AA-7167-4276-8674-5AD87ED9B11B}" type="presParOf" srcId="{86FEF09B-047D-4BCF-86B2-EFFF322402E1}" destId="{2AB189BE-5D00-42CB-B60A-01813E9D748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AC75E4-F690-462E-9BCE-0AD11FAE4E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EB4510A-3BFE-46B7-B89D-86811CE8AD52}">
      <dgm:prSet/>
      <dgm:spPr/>
      <dgm:t>
        <a:bodyPr/>
        <a:lstStyle/>
        <a:p>
          <a:r>
            <a:rPr lang="en-IN" b="1" u="sng" dirty="0"/>
            <a:t>Real-Time AR Hazard Detection:</a:t>
          </a:r>
          <a:endParaRPr lang="en-US" dirty="0"/>
        </a:p>
      </dgm:t>
    </dgm:pt>
    <dgm:pt modelId="{8874CB43-E5B2-471D-AD26-8391C26D1C09}" type="parTrans" cxnId="{7E3201CE-3917-46E9-93C2-91AD8C8D85CF}">
      <dgm:prSet/>
      <dgm:spPr/>
      <dgm:t>
        <a:bodyPr/>
        <a:lstStyle/>
        <a:p>
          <a:endParaRPr lang="en-US"/>
        </a:p>
      </dgm:t>
    </dgm:pt>
    <dgm:pt modelId="{63AC79F0-3FA9-4D25-88B5-B1C2719B381B}" type="sibTrans" cxnId="{7E3201CE-3917-46E9-93C2-91AD8C8D85CF}">
      <dgm:prSet/>
      <dgm:spPr/>
      <dgm:t>
        <a:bodyPr/>
        <a:lstStyle/>
        <a:p>
          <a:endParaRPr lang="en-US"/>
        </a:p>
      </dgm:t>
    </dgm:pt>
    <dgm:pt modelId="{D6DBA073-B00E-4714-8B60-184E3BAF4036}">
      <dgm:prSet/>
      <dgm:spPr/>
      <dgm:t>
        <a:bodyPr/>
        <a:lstStyle/>
        <a:p>
          <a:r>
            <a:rPr lang="en-US"/>
            <a:t>Detects obstacles like potholes, debris, and weather-induced hazards using sensors such as LiDAR and HD cameras. Provides timely alerts for enhanced safety.</a:t>
          </a:r>
          <a:endParaRPr lang="en-US" dirty="0"/>
        </a:p>
      </dgm:t>
    </dgm:pt>
    <dgm:pt modelId="{89EF61ED-7534-4A12-A716-A44F7034051E}" type="parTrans" cxnId="{7DBB0209-D3E1-4FF4-BCD4-E76295D33282}">
      <dgm:prSet/>
      <dgm:spPr/>
      <dgm:t>
        <a:bodyPr/>
        <a:lstStyle/>
        <a:p>
          <a:endParaRPr lang="en-US"/>
        </a:p>
      </dgm:t>
    </dgm:pt>
    <dgm:pt modelId="{04FC041A-3A72-46D7-B53B-00626A646D5A}" type="sibTrans" cxnId="{7DBB0209-D3E1-4FF4-BCD4-E76295D33282}">
      <dgm:prSet/>
      <dgm:spPr/>
      <dgm:t>
        <a:bodyPr/>
        <a:lstStyle/>
        <a:p>
          <a:endParaRPr lang="en-US"/>
        </a:p>
      </dgm:t>
    </dgm:pt>
    <dgm:pt modelId="{FD71126E-D668-4D71-A89E-AB24FDD46DD4}">
      <dgm:prSet/>
      <dgm:spPr/>
      <dgm:t>
        <a:bodyPr/>
        <a:lstStyle/>
        <a:p>
          <a:r>
            <a:rPr lang="en-IN" b="1" u="sng"/>
            <a:t>Dynamic Route Adjustments:</a:t>
          </a:r>
          <a:endParaRPr lang="en-US" dirty="0"/>
        </a:p>
      </dgm:t>
    </dgm:pt>
    <dgm:pt modelId="{5B3809C6-6B80-45FD-92A2-6CFB937E5294}" type="parTrans" cxnId="{462E4824-4186-49B4-A5D5-8EEE89E66DE1}">
      <dgm:prSet/>
      <dgm:spPr/>
      <dgm:t>
        <a:bodyPr/>
        <a:lstStyle/>
        <a:p>
          <a:endParaRPr lang="en-US"/>
        </a:p>
      </dgm:t>
    </dgm:pt>
    <dgm:pt modelId="{8958729D-C11E-4E9F-AFFE-D43819448206}" type="sibTrans" cxnId="{462E4824-4186-49B4-A5D5-8EEE89E66DE1}">
      <dgm:prSet/>
      <dgm:spPr/>
      <dgm:t>
        <a:bodyPr/>
        <a:lstStyle/>
        <a:p>
          <a:endParaRPr lang="en-US"/>
        </a:p>
      </dgm:t>
    </dgm:pt>
    <dgm:pt modelId="{6107BEFD-FB5C-4F76-A75C-3FE16E6072CC}">
      <dgm:prSet/>
      <dgm:spPr/>
      <dgm:t>
        <a:bodyPr/>
        <a:lstStyle/>
        <a:p>
          <a:r>
            <a:rPr lang="en-US" dirty="0"/>
            <a:t>Offers on-the-fly route changes based on detected road hazards, improving travel safety and efficiency.</a:t>
          </a:r>
        </a:p>
      </dgm:t>
    </dgm:pt>
    <dgm:pt modelId="{79D70E1D-9E2F-44CB-8462-BF198E52088D}" type="parTrans" cxnId="{31DC6943-095D-48C4-9F1E-FA6C4F9FF07F}">
      <dgm:prSet/>
      <dgm:spPr/>
      <dgm:t>
        <a:bodyPr/>
        <a:lstStyle/>
        <a:p>
          <a:endParaRPr lang="en-US"/>
        </a:p>
      </dgm:t>
    </dgm:pt>
    <dgm:pt modelId="{4A2FBDCE-86C5-4E0D-BD78-B970B2F6D9AF}" type="sibTrans" cxnId="{31DC6943-095D-48C4-9F1E-FA6C4F9FF07F}">
      <dgm:prSet/>
      <dgm:spPr/>
      <dgm:t>
        <a:bodyPr/>
        <a:lstStyle/>
        <a:p>
          <a:endParaRPr lang="en-US"/>
        </a:p>
      </dgm:t>
    </dgm:pt>
    <dgm:pt modelId="{96EF3B16-F647-4109-9A07-9EA3A5E6CB1C}">
      <dgm:prSet/>
      <dgm:spPr/>
      <dgm:t>
        <a:bodyPr/>
        <a:lstStyle/>
        <a:p>
          <a:r>
            <a:rPr lang="en-IN" b="1" u="sng" dirty="0"/>
            <a:t>Customizable AR HUD:</a:t>
          </a:r>
          <a:endParaRPr lang="en-US" dirty="0"/>
        </a:p>
      </dgm:t>
    </dgm:pt>
    <dgm:pt modelId="{6B7EE802-86E7-42DE-980A-702D06ED7D57}" type="parTrans" cxnId="{CE5282FA-6AA5-471A-96B7-6100304F77DB}">
      <dgm:prSet/>
      <dgm:spPr/>
      <dgm:t>
        <a:bodyPr/>
        <a:lstStyle/>
        <a:p>
          <a:endParaRPr lang="en-US"/>
        </a:p>
      </dgm:t>
    </dgm:pt>
    <dgm:pt modelId="{E1CA599B-BC0F-4EC6-B99D-A9BE23D91C2A}" type="sibTrans" cxnId="{CE5282FA-6AA5-471A-96B7-6100304F77DB}">
      <dgm:prSet/>
      <dgm:spPr/>
      <dgm:t>
        <a:bodyPr/>
        <a:lstStyle/>
        <a:p>
          <a:endParaRPr lang="en-US"/>
        </a:p>
      </dgm:t>
    </dgm:pt>
    <dgm:pt modelId="{1B9C8136-D996-48D4-A0D0-F309F24503BE}">
      <dgm:prSet/>
      <dgm:spPr/>
      <dgm:t>
        <a:bodyPr/>
        <a:lstStyle/>
        <a:p>
          <a:r>
            <a:rPr lang="en-US" dirty="0"/>
            <a:t>Displays augmented reality alerts and guidance tailored to the driver’s preferences, directly on the windshield for minimal distraction.</a:t>
          </a:r>
        </a:p>
      </dgm:t>
    </dgm:pt>
    <dgm:pt modelId="{3A00EA0B-6303-4B94-8B6E-1AEE05BF1960}" type="parTrans" cxnId="{6575DA50-3122-443A-8474-92FFA2AE61A6}">
      <dgm:prSet/>
      <dgm:spPr/>
      <dgm:t>
        <a:bodyPr/>
        <a:lstStyle/>
        <a:p>
          <a:endParaRPr lang="en-US"/>
        </a:p>
      </dgm:t>
    </dgm:pt>
    <dgm:pt modelId="{2BC72ADA-7FC4-4C62-9133-055DBB58E8D5}" type="sibTrans" cxnId="{6575DA50-3122-443A-8474-92FFA2AE61A6}">
      <dgm:prSet/>
      <dgm:spPr/>
      <dgm:t>
        <a:bodyPr/>
        <a:lstStyle/>
        <a:p>
          <a:endParaRPr lang="en-US"/>
        </a:p>
      </dgm:t>
    </dgm:pt>
    <dgm:pt modelId="{486BB550-8A05-4431-BE50-CBF153FF4698}">
      <dgm:prSet/>
      <dgm:spPr/>
      <dgm:t>
        <a:bodyPr/>
        <a:lstStyle/>
        <a:p>
          <a:r>
            <a:rPr lang="en-IN" dirty="0"/>
            <a:t>Smart City Integration:</a:t>
          </a:r>
        </a:p>
      </dgm:t>
    </dgm:pt>
    <dgm:pt modelId="{44277806-F463-4E8A-B03B-986E026C7EA7}" type="parTrans" cxnId="{9BB3908F-C985-46FE-B816-99CDB39C6014}">
      <dgm:prSet/>
      <dgm:spPr/>
      <dgm:t>
        <a:bodyPr/>
        <a:lstStyle/>
        <a:p>
          <a:endParaRPr lang="en-IN"/>
        </a:p>
      </dgm:t>
    </dgm:pt>
    <dgm:pt modelId="{5D1B12AC-7C8A-4D53-99A6-7C175B4DD931}" type="sibTrans" cxnId="{9BB3908F-C985-46FE-B816-99CDB39C6014}">
      <dgm:prSet/>
      <dgm:spPr/>
      <dgm:t>
        <a:bodyPr/>
        <a:lstStyle/>
        <a:p>
          <a:endParaRPr lang="en-IN"/>
        </a:p>
      </dgm:t>
    </dgm:pt>
    <dgm:pt modelId="{65009021-3913-44C0-BC8F-576E99ED3530}">
      <dgm:prSet/>
      <dgm:spPr/>
      <dgm:t>
        <a:bodyPr/>
        <a:lstStyle/>
        <a:p>
          <a:r>
            <a:rPr lang="en-US" dirty="0"/>
            <a:t>Seamlessly connects to smart city infrastructure to fetch live data on traffic, road conditions, and more, enhancing situational awareness.</a:t>
          </a:r>
          <a:endParaRPr lang="en-IN" dirty="0"/>
        </a:p>
      </dgm:t>
    </dgm:pt>
    <dgm:pt modelId="{72CB1811-C4BB-436D-B2B8-BD5C95DCA0B9}" type="parTrans" cxnId="{AC7CFEA9-D023-45AB-A9C6-CAA7431E43B4}">
      <dgm:prSet/>
      <dgm:spPr/>
      <dgm:t>
        <a:bodyPr/>
        <a:lstStyle/>
        <a:p>
          <a:endParaRPr lang="en-IN"/>
        </a:p>
      </dgm:t>
    </dgm:pt>
    <dgm:pt modelId="{B7E47458-E169-4895-BADE-9C509CBE20C7}" type="sibTrans" cxnId="{AC7CFEA9-D023-45AB-A9C6-CAA7431E43B4}">
      <dgm:prSet/>
      <dgm:spPr/>
      <dgm:t>
        <a:bodyPr/>
        <a:lstStyle/>
        <a:p>
          <a:endParaRPr lang="en-IN"/>
        </a:p>
      </dgm:t>
    </dgm:pt>
    <dgm:pt modelId="{56F8E6BF-BC5C-4674-B49F-B1F1B10CCDC7}" type="pres">
      <dgm:prSet presAssocID="{C9AC75E4-F690-462E-9BCE-0AD11FAE4EAA}" presName="linear" presStyleCnt="0">
        <dgm:presLayoutVars>
          <dgm:animLvl val="lvl"/>
          <dgm:resizeHandles val="exact"/>
        </dgm:presLayoutVars>
      </dgm:prSet>
      <dgm:spPr/>
    </dgm:pt>
    <dgm:pt modelId="{57989BF5-9553-412E-9B9C-BAD565E0BC2B}" type="pres">
      <dgm:prSet presAssocID="{6EB4510A-3BFE-46B7-B89D-86811CE8AD52}" presName="parentText" presStyleLbl="node1" presStyleIdx="0" presStyleCnt="4">
        <dgm:presLayoutVars>
          <dgm:chMax val="0"/>
          <dgm:bulletEnabled val="1"/>
        </dgm:presLayoutVars>
      </dgm:prSet>
      <dgm:spPr/>
    </dgm:pt>
    <dgm:pt modelId="{9497916B-F863-48E1-9085-53F2861B9C96}" type="pres">
      <dgm:prSet presAssocID="{6EB4510A-3BFE-46B7-B89D-86811CE8AD52}" presName="childText" presStyleLbl="revTx" presStyleIdx="0" presStyleCnt="4">
        <dgm:presLayoutVars>
          <dgm:bulletEnabled val="1"/>
        </dgm:presLayoutVars>
      </dgm:prSet>
      <dgm:spPr/>
    </dgm:pt>
    <dgm:pt modelId="{6D218CA7-6945-4E67-BFFF-62B3819CBB58}" type="pres">
      <dgm:prSet presAssocID="{FD71126E-D668-4D71-A89E-AB24FDD46DD4}" presName="parentText" presStyleLbl="node1" presStyleIdx="1" presStyleCnt="4">
        <dgm:presLayoutVars>
          <dgm:chMax val="0"/>
          <dgm:bulletEnabled val="1"/>
        </dgm:presLayoutVars>
      </dgm:prSet>
      <dgm:spPr/>
    </dgm:pt>
    <dgm:pt modelId="{E69ED4E5-DB26-40DA-8031-095FC4ADF497}" type="pres">
      <dgm:prSet presAssocID="{FD71126E-D668-4D71-A89E-AB24FDD46DD4}" presName="childText" presStyleLbl="revTx" presStyleIdx="1" presStyleCnt="4">
        <dgm:presLayoutVars>
          <dgm:bulletEnabled val="1"/>
        </dgm:presLayoutVars>
      </dgm:prSet>
      <dgm:spPr/>
    </dgm:pt>
    <dgm:pt modelId="{ED538D1F-D39B-4722-8380-A14C614056D0}" type="pres">
      <dgm:prSet presAssocID="{96EF3B16-F647-4109-9A07-9EA3A5E6CB1C}" presName="parentText" presStyleLbl="node1" presStyleIdx="2" presStyleCnt="4">
        <dgm:presLayoutVars>
          <dgm:chMax val="0"/>
          <dgm:bulletEnabled val="1"/>
        </dgm:presLayoutVars>
      </dgm:prSet>
      <dgm:spPr/>
    </dgm:pt>
    <dgm:pt modelId="{2197FE01-7DDA-4C60-8F55-8464EE93F310}" type="pres">
      <dgm:prSet presAssocID="{96EF3B16-F647-4109-9A07-9EA3A5E6CB1C}" presName="childText" presStyleLbl="revTx" presStyleIdx="2" presStyleCnt="4">
        <dgm:presLayoutVars>
          <dgm:bulletEnabled val="1"/>
        </dgm:presLayoutVars>
      </dgm:prSet>
      <dgm:spPr/>
    </dgm:pt>
    <dgm:pt modelId="{3DE56899-A491-494A-B445-714703F147DD}" type="pres">
      <dgm:prSet presAssocID="{486BB550-8A05-4431-BE50-CBF153FF4698}" presName="parentText" presStyleLbl="node1" presStyleIdx="3" presStyleCnt="4">
        <dgm:presLayoutVars>
          <dgm:chMax val="0"/>
          <dgm:bulletEnabled val="1"/>
        </dgm:presLayoutVars>
      </dgm:prSet>
      <dgm:spPr/>
    </dgm:pt>
    <dgm:pt modelId="{0F763FBD-B426-49A4-9675-0FCA6CE19283}" type="pres">
      <dgm:prSet presAssocID="{486BB550-8A05-4431-BE50-CBF153FF4698}" presName="childText" presStyleLbl="revTx" presStyleIdx="3" presStyleCnt="4">
        <dgm:presLayoutVars>
          <dgm:bulletEnabled val="1"/>
        </dgm:presLayoutVars>
      </dgm:prSet>
      <dgm:spPr/>
    </dgm:pt>
  </dgm:ptLst>
  <dgm:cxnLst>
    <dgm:cxn modelId="{7DBB0209-D3E1-4FF4-BCD4-E76295D33282}" srcId="{6EB4510A-3BFE-46B7-B89D-86811CE8AD52}" destId="{D6DBA073-B00E-4714-8B60-184E3BAF4036}" srcOrd="0" destOrd="0" parTransId="{89EF61ED-7534-4A12-A716-A44F7034051E}" sibTransId="{04FC041A-3A72-46D7-B53B-00626A646D5A}"/>
    <dgm:cxn modelId="{C5EF7E14-B44E-4C33-86FE-3E343CA273CE}" type="presOf" srcId="{FD71126E-D668-4D71-A89E-AB24FDD46DD4}" destId="{6D218CA7-6945-4E67-BFFF-62B3819CBB58}" srcOrd="0" destOrd="0" presId="urn:microsoft.com/office/officeart/2005/8/layout/vList2"/>
    <dgm:cxn modelId="{462E4824-4186-49B4-A5D5-8EEE89E66DE1}" srcId="{C9AC75E4-F690-462E-9BCE-0AD11FAE4EAA}" destId="{FD71126E-D668-4D71-A89E-AB24FDD46DD4}" srcOrd="1" destOrd="0" parTransId="{5B3809C6-6B80-45FD-92A2-6CFB937E5294}" sibTransId="{8958729D-C11E-4E9F-AFFE-D43819448206}"/>
    <dgm:cxn modelId="{EF75925C-15B5-4B7A-A984-BA4F49E450D1}" type="presOf" srcId="{65009021-3913-44C0-BC8F-576E99ED3530}" destId="{0F763FBD-B426-49A4-9675-0FCA6CE19283}" srcOrd="0" destOrd="0" presId="urn:microsoft.com/office/officeart/2005/8/layout/vList2"/>
    <dgm:cxn modelId="{31DC6943-095D-48C4-9F1E-FA6C4F9FF07F}" srcId="{FD71126E-D668-4D71-A89E-AB24FDD46DD4}" destId="{6107BEFD-FB5C-4F76-A75C-3FE16E6072CC}" srcOrd="0" destOrd="0" parTransId="{79D70E1D-9E2F-44CB-8462-BF198E52088D}" sibTransId="{4A2FBDCE-86C5-4E0D-BD78-B970B2F6D9AF}"/>
    <dgm:cxn modelId="{429D1566-641A-4B57-8C94-C45DC2FF6D4D}" type="presOf" srcId="{1B9C8136-D996-48D4-A0D0-F309F24503BE}" destId="{2197FE01-7DDA-4C60-8F55-8464EE93F310}" srcOrd="0" destOrd="0" presId="urn:microsoft.com/office/officeart/2005/8/layout/vList2"/>
    <dgm:cxn modelId="{6575DA50-3122-443A-8474-92FFA2AE61A6}" srcId="{96EF3B16-F647-4109-9A07-9EA3A5E6CB1C}" destId="{1B9C8136-D996-48D4-A0D0-F309F24503BE}" srcOrd="0" destOrd="0" parTransId="{3A00EA0B-6303-4B94-8B6E-1AEE05BF1960}" sibTransId="{2BC72ADA-7FC4-4C62-9133-055DBB58E8D5}"/>
    <dgm:cxn modelId="{A5E91E7B-61DB-4A63-B677-8F69AF4EFDCF}" type="presOf" srcId="{C9AC75E4-F690-462E-9BCE-0AD11FAE4EAA}" destId="{56F8E6BF-BC5C-4674-B49F-B1F1B10CCDC7}" srcOrd="0" destOrd="0" presId="urn:microsoft.com/office/officeart/2005/8/layout/vList2"/>
    <dgm:cxn modelId="{9312A881-26D5-4A68-9A64-189B3B1B5DAB}" type="presOf" srcId="{486BB550-8A05-4431-BE50-CBF153FF4698}" destId="{3DE56899-A491-494A-B445-714703F147DD}" srcOrd="0" destOrd="0" presId="urn:microsoft.com/office/officeart/2005/8/layout/vList2"/>
    <dgm:cxn modelId="{D2363B8E-BE3E-4BCD-9FBB-9CDA02DA999A}" type="presOf" srcId="{D6DBA073-B00E-4714-8B60-184E3BAF4036}" destId="{9497916B-F863-48E1-9085-53F2861B9C96}" srcOrd="0" destOrd="0" presId="urn:microsoft.com/office/officeart/2005/8/layout/vList2"/>
    <dgm:cxn modelId="{9BB3908F-C985-46FE-B816-99CDB39C6014}" srcId="{C9AC75E4-F690-462E-9BCE-0AD11FAE4EAA}" destId="{486BB550-8A05-4431-BE50-CBF153FF4698}" srcOrd="3" destOrd="0" parTransId="{44277806-F463-4E8A-B03B-986E026C7EA7}" sibTransId="{5D1B12AC-7C8A-4D53-99A6-7C175B4DD931}"/>
    <dgm:cxn modelId="{AC7CFEA9-D023-45AB-A9C6-CAA7431E43B4}" srcId="{486BB550-8A05-4431-BE50-CBF153FF4698}" destId="{65009021-3913-44C0-BC8F-576E99ED3530}" srcOrd="0" destOrd="0" parTransId="{72CB1811-C4BB-436D-B2B8-BD5C95DCA0B9}" sibTransId="{B7E47458-E169-4895-BADE-9C509CBE20C7}"/>
    <dgm:cxn modelId="{39AD7FB0-DEA8-47BE-A6EA-6AB71A526DB4}" type="presOf" srcId="{6107BEFD-FB5C-4F76-A75C-3FE16E6072CC}" destId="{E69ED4E5-DB26-40DA-8031-095FC4ADF497}" srcOrd="0" destOrd="0" presId="urn:microsoft.com/office/officeart/2005/8/layout/vList2"/>
    <dgm:cxn modelId="{3BE2DEB5-35E8-4986-982D-44398FB0C0F1}" type="presOf" srcId="{96EF3B16-F647-4109-9A07-9EA3A5E6CB1C}" destId="{ED538D1F-D39B-4722-8380-A14C614056D0}" srcOrd="0" destOrd="0" presId="urn:microsoft.com/office/officeart/2005/8/layout/vList2"/>
    <dgm:cxn modelId="{7E3201CE-3917-46E9-93C2-91AD8C8D85CF}" srcId="{C9AC75E4-F690-462E-9BCE-0AD11FAE4EAA}" destId="{6EB4510A-3BFE-46B7-B89D-86811CE8AD52}" srcOrd="0" destOrd="0" parTransId="{8874CB43-E5B2-471D-AD26-8391C26D1C09}" sibTransId="{63AC79F0-3FA9-4D25-88B5-B1C2719B381B}"/>
    <dgm:cxn modelId="{AA7A2ECF-BE84-42DF-9EBB-3A44DF19D167}" type="presOf" srcId="{6EB4510A-3BFE-46B7-B89D-86811CE8AD52}" destId="{57989BF5-9553-412E-9B9C-BAD565E0BC2B}" srcOrd="0" destOrd="0" presId="urn:microsoft.com/office/officeart/2005/8/layout/vList2"/>
    <dgm:cxn modelId="{CE5282FA-6AA5-471A-96B7-6100304F77DB}" srcId="{C9AC75E4-F690-462E-9BCE-0AD11FAE4EAA}" destId="{96EF3B16-F647-4109-9A07-9EA3A5E6CB1C}" srcOrd="2" destOrd="0" parTransId="{6B7EE802-86E7-42DE-980A-702D06ED7D57}" sibTransId="{E1CA599B-BC0F-4EC6-B99D-A9BE23D91C2A}"/>
    <dgm:cxn modelId="{6F65AF72-44CB-42CB-A6FF-BF1FF74D6E35}" type="presParOf" srcId="{56F8E6BF-BC5C-4674-B49F-B1F1B10CCDC7}" destId="{57989BF5-9553-412E-9B9C-BAD565E0BC2B}" srcOrd="0" destOrd="0" presId="urn:microsoft.com/office/officeart/2005/8/layout/vList2"/>
    <dgm:cxn modelId="{04BD9D86-EDD3-432E-AC49-2BF3F7F058B7}" type="presParOf" srcId="{56F8E6BF-BC5C-4674-B49F-B1F1B10CCDC7}" destId="{9497916B-F863-48E1-9085-53F2861B9C96}" srcOrd="1" destOrd="0" presId="urn:microsoft.com/office/officeart/2005/8/layout/vList2"/>
    <dgm:cxn modelId="{06C6D598-92D1-418F-A432-2C22CD07929C}" type="presParOf" srcId="{56F8E6BF-BC5C-4674-B49F-B1F1B10CCDC7}" destId="{6D218CA7-6945-4E67-BFFF-62B3819CBB58}" srcOrd="2" destOrd="0" presId="urn:microsoft.com/office/officeart/2005/8/layout/vList2"/>
    <dgm:cxn modelId="{B6523B1D-6B43-419C-912E-F2D08D0E87DA}" type="presParOf" srcId="{56F8E6BF-BC5C-4674-B49F-B1F1B10CCDC7}" destId="{E69ED4E5-DB26-40DA-8031-095FC4ADF497}" srcOrd="3" destOrd="0" presId="urn:microsoft.com/office/officeart/2005/8/layout/vList2"/>
    <dgm:cxn modelId="{10F8BA6B-ED30-465E-B2DB-2E4A7591D73C}" type="presParOf" srcId="{56F8E6BF-BC5C-4674-B49F-B1F1B10CCDC7}" destId="{ED538D1F-D39B-4722-8380-A14C614056D0}" srcOrd="4" destOrd="0" presId="urn:microsoft.com/office/officeart/2005/8/layout/vList2"/>
    <dgm:cxn modelId="{3B000733-2B54-4702-98C3-38623459A99A}" type="presParOf" srcId="{56F8E6BF-BC5C-4674-B49F-B1F1B10CCDC7}" destId="{2197FE01-7DDA-4C60-8F55-8464EE93F310}" srcOrd="5" destOrd="0" presId="urn:microsoft.com/office/officeart/2005/8/layout/vList2"/>
    <dgm:cxn modelId="{064FE146-0E32-43A0-9C9F-5C445801117F}" type="presParOf" srcId="{56F8E6BF-BC5C-4674-B49F-B1F1B10CCDC7}" destId="{3DE56899-A491-494A-B445-714703F147DD}" srcOrd="6" destOrd="0" presId="urn:microsoft.com/office/officeart/2005/8/layout/vList2"/>
    <dgm:cxn modelId="{87960C83-114B-419B-8E0C-A271E9B6971D}" type="presParOf" srcId="{56F8E6BF-BC5C-4674-B49F-B1F1B10CCDC7}" destId="{0F763FBD-B426-49A4-9675-0FCA6CE19283}"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AC75E4-F690-462E-9BCE-0AD11FAE4EA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EB4510A-3BFE-46B7-B89D-86811CE8AD52}">
      <dgm:prSet/>
      <dgm:spPr/>
      <dgm:t>
        <a:bodyPr/>
        <a:lstStyle/>
        <a:p>
          <a:r>
            <a:rPr lang="en-IN" b="1" u="sng" dirty="0"/>
            <a:t>Transforming Road Safety:</a:t>
          </a:r>
          <a:endParaRPr lang="en-US" dirty="0"/>
        </a:p>
      </dgm:t>
    </dgm:pt>
    <dgm:pt modelId="{8874CB43-E5B2-471D-AD26-8391C26D1C09}" type="parTrans" cxnId="{7E3201CE-3917-46E9-93C2-91AD8C8D85CF}">
      <dgm:prSet/>
      <dgm:spPr/>
      <dgm:t>
        <a:bodyPr/>
        <a:lstStyle/>
        <a:p>
          <a:endParaRPr lang="en-US"/>
        </a:p>
      </dgm:t>
    </dgm:pt>
    <dgm:pt modelId="{63AC79F0-3FA9-4D25-88B5-B1C2719B381B}" type="sibTrans" cxnId="{7E3201CE-3917-46E9-93C2-91AD8C8D85CF}">
      <dgm:prSet/>
      <dgm:spPr/>
      <dgm:t>
        <a:bodyPr/>
        <a:lstStyle/>
        <a:p>
          <a:endParaRPr lang="en-US"/>
        </a:p>
      </dgm:t>
    </dgm:pt>
    <dgm:pt modelId="{D6DBA073-B00E-4714-8B60-184E3BAF4036}">
      <dgm:prSet/>
      <dgm:spPr/>
      <dgm:t>
        <a:bodyPr/>
        <a:lstStyle/>
        <a:p>
          <a:r>
            <a:rPr lang="en-US" dirty="0"/>
            <a:t>ARMASDS is set to redefine driving safety by leveraging augmented reality to provide real-time hazard detection, navigation assistance, and dynamic rerouting. It promises to enhance driver awareness, reduce accident risks, and improve overall driving confidence in challenging conditions.</a:t>
          </a:r>
        </a:p>
      </dgm:t>
    </dgm:pt>
    <dgm:pt modelId="{89EF61ED-7534-4A12-A716-A44F7034051E}" type="parTrans" cxnId="{7DBB0209-D3E1-4FF4-BCD4-E76295D33282}">
      <dgm:prSet/>
      <dgm:spPr/>
      <dgm:t>
        <a:bodyPr/>
        <a:lstStyle/>
        <a:p>
          <a:endParaRPr lang="en-US"/>
        </a:p>
      </dgm:t>
    </dgm:pt>
    <dgm:pt modelId="{04FC041A-3A72-46D7-B53B-00626A646D5A}" type="sibTrans" cxnId="{7DBB0209-D3E1-4FF4-BCD4-E76295D33282}">
      <dgm:prSet/>
      <dgm:spPr/>
      <dgm:t>
        <a:bodyPr/>
        <a:lstStyle/>
        <a:p>
          <a:endParaRPr lang="en-US"/>
        </a:p>
      </dgm:t>
    </dgm:pt>
    <dgm:pt modelId="{FD71126E-D668-4D71-A89E-AB24FDD46DD4}">
      <dgm:prSet/>
      <dgm:spPr/>
      <dgm:t>
        <a:bodyPr/>
        <a:lstStyle/>
        <a:p>
          <a:r>
            <a:rPr lang="en-IN" b="1" u="sng" dirty="0"/>
            <a:t>Comprehensive Solution:</a:t>
          </a:r>
          <a:endParaRPr lang="en-US" dirty="0"/>
        </a:p>
      </dgm:t>
    </dgm:pt>
    <dgm:pt modelId="{5B3809C6-6B80-45FD-92A2-6CFB937E5294}" type="parTrans" cxnId="{462E4824-4186-49B4-A5D5-8EEE89E66DE1}">
      <dgm:prSet/>
      <dgm:spPr/>
      <dgm:t>
        <a:bodyPr/>
        <a:lstStyle/>
        <a:p>
          <a:endParaRPr lang="en-US"/>
        </a:p>
      </dgm:t>
    </dgm:pt>
    <dgm:pt modelId="{8958729D-C11E-4E9F-AFFE-D43819448206}" type="sibTrans" cxnId="{462E4824-4186-49B4-A5D5-8EEE89E66DE1}">
      <dgm:prSet/>
      <dgm:spPr/>
      <dgm:t>
        <a:bodyPr/>
        <a:lstStyle/>
        <a:p>
          <a:endParaRPr lang="en-US"/>
        </a:p>
      </dgm:t>
    </dgm:pt>
    <dgm:pt modelId="{6107BEFD-FB5C-4F76-A75C-3FE16E6072CC}">
      <dgm:prSet/>
      <dgm:spPr/>
      <dgm:t>
        <a:bodyPr/>
        <a:lstStyle/>
        <a:p>
          <a:r>
            <a:rPr lang="en-US" dirty="0"/>
            <a:t>Unlike traditional GPS and sensor systems, ARMASDS is a proactive solution that not only reacts to hazards but also anticipates them, offering an integrated, intuitive experience. The combination of LiDAR, cameras, smart city integration, and a customizable AR HUD creates a seamless, future-proof system that can adapt to various driving environments.</a:t>
          </a:r>
        </a:p>
      </dgm:t>
    </dgm:pt>
    <dgm:pt modelId="{79D70E1D-9E2F-44CB-8462-BF198E52088D}" type="parTrans" cxnId="{31DC6943-095D-48C4-9F1E-FA6C4F9FF07F}">
      <dgm:prSet/>
      <dgm:spPr/>
      <dgm:t>
        <a:bodyPr/>
        <a:lstStyle/>
        <a:p>
          <a:endParaRPr lang="en-US"/>
        </a:p>
      </dgm:t>
    </dgm:pt>
    <dgm:pt modelId="{4A2FBDCE-86C5-4E0D-BD78-B970B2F6D9AF}" type="sibTrans" cxnId="{31DC6943-095D-48C4-9F1E-FA6C4F9FF07F}">
      <dgm:prSet/>
      <dgm:spPr/>
      <dgm:t>
        <a:bodyPr/>
        <a:lstStyle/>
        <a:p>
          <a:endParaRPr lang="en-US"/>
        </a:p>
      </dgm:t>
    </dgm:pt>
    <dgm:pt modelId="{96EF3B16-F647-4109-9A07-9EA3A5E6CB1C}">
      <dgm:prSet/>
      <dgm:spPr/>
      <dgm:t>
        <a:bodyPr/>
        <a:lstStyle/>
        <a:p>
          <a:r>
            <a:rPr lang="en-IN" b="1" u="sng" dirty="0"/>
            <a:t>Scalability and Future Growth:</a:t>
          </a:r>
          <a:endParaRPr lang="en-US" dirty="0"/>
        </a:p>
      </dgm:t>
    </dgm:pt>
    <dgm:pt modelId="{6B7EE802-86E7-42DE-980A-702D06ED7D57}" type="parTrans" cxnId="{CE5282FA-6AA5-471A-96B7-6100304F77DB}">
      <dgm:prSet/>
      <dgm:spPr/>
      <dgm:t>
        <a:bodyPr/>
        <a:lstStyle/>
        <a:p>
          <a:endParaRPr lang="en-US"/>
        </a:p>
      </dgm:t>
    </dgm:pt>
    <dgm:pt modelId="{E1CA599B-BC0F-4EC6-B99D-A9BE23D91C2A}" type="sibTrans" cxnId="{CE5282FA-6AA5-471A-96B7-6100304F77DB}">
      <dgm:prSet/>
      <dgm:spPr/>
      <dgm:t>
        <a:bodyPr/>
        <a:lstStyle/>
        <a:p>
          <a:endParaRPr lang="en-US"/>
        </a:p>
      </dgm:t>
    </dgm:pt>
    <dgm:pt modelId="{1B9C8136-D996-48D4-A0D0-F309F24503BE}">
      <dgm:prSet/>
      <dgm:spPr/>
      <dgm:t>
        <a:bodyPr/>
        <a:lstStyle/>
        <a:p>
          <a:r>
            <a:rPr lang="en-US" dirty="0"/>
            <a:t>ARMASDS has the potential to scale from luxury to mid-range vehicles, with a global adoption strategy, particularly in regions with harsh driving conditions. With further technological advancements and cost reductions, this solution can become a standard in vehicles worldwide.</a:t>
          </a:r>
        </a:p>
      </dgm:t>
    </dgm:pt>
    <dgm:pt modelId="{3A00EA0B-6303-4B94-8B6E-1AEE05BF1960}" type="parTrans" cxnId="{6575DA50-3122-443A-8474-92FFA2AE61A6}">
      <dgm:prSet/>
      <dgm:spPr/>
      <dgm:t>
        <a:bodyPr/>
        <a:lstStyle/>
        <a:p>
          <a:endParaRPr lang="en-US"/>
        </a:p>
      </dgm:t>
    </dgm:pt>
    <dgm:pt modelId="{2BC72ADA-7FC4-4C62-9133-055DBB58E8D5}" type="sibTrans" cxnId="{6575DA50-3122-443A-8474-92FFA2AE61A6}">
      <dgm:prSet/>
      <dgm:spPr/>
      <dgm:t>
        <a:bodyPr/>
        <a:lstStyle/>
        <a:p>
          <a:endParaRPr lang="en-US"/>
        </a:p>
      </dgm:t>
    </dgm:pt>
    <dgm:pt modelId="{486BB550-8A05-4431-BE50-CBF153FF4698}">
      <dgm:prSet/>
      <dgm:spPr/>
      <dgm:t>
        <a:bodyPr/>
        <a:lstStyle/>
        <a:p>
          <a:r>
            <a:rPr lang="en-US" u="sng" dirty="0"/>
            <a:t>Impact on the Future of Driving:</a:t>
          </a:r>
          <a:endParaRPr lang="en-IN" u="sng" dirty="0"/>
        </a:p>
      </dgm:t>
    </dgm:pt>
    <dgm:pt modelId="{44277806-F463-4E8A-B03B-986E026C7EA7}" type="parTrans" cxnId="{9BB3908F-C985-46FE-B816-99CDB39C6014}">
      <dgm:prSet/>
      <dgm:spPr/>
      <dgm:t>
        <a:bodyPr/>
        <a:lstStyle/>
        <a:p>
          <a:endParaRPr lang="en-IN"/>
        </a:p>
      </dgm:t>
    </dgm:pt>
    <dgm:pt modelId="{5D1B12AC-7C8A-4D53-99A6-7C175B4DD931}" type="sibTrans" cxnId="{9BB3908F-C985-46FE-B816-99CDB39C6014}">
      <dgm:prSet/>
      <dgm:spPr/>
      <dgm:t>
        <a:bodyPr/>
        <a:lstStyle/>
        <a:p>
          <a:endParaRPr lang="en-IN"/>
        </a:p>
      </dgm:t>
    </dgm:pt>
    <dgm:pt modelId="{65009021-3913-44C0-BC8F-576E99ED3530}">
      <dgm:prSet/>
      <dgm:spPr/>
      <dgm:t>
        <a:bodyPr/>
        <a:lstStyle/>
        <a:p>
          <a:r>
            <a:rPr lang="en-US" dirty="0"/>
            <a:t>By embracing cutting-edge technology and innovation, ARMASDS represents the future of driving. It’s not just a system but a transformative leap toward safer, smarter, and more efficient driving experiences for all.</a:t>
          </a:r>
          <a:endParaRPr lang="en-IN" dirty="0"/>
        </a:p>
      </dgm:t>
    </dgm:pt>
    <dgm:pt modelId="{72CB1811-C4BB-436D-B2B8-BD5C95DCA0B9}" type="parTrans" cxnId="{AC7CFEA9-D023-45AB-A9C6-CAA7431E43B4}">
      <dgm:prSet/>
      <dgm:spPr/>
      <dgm:t>
        <a:bodyPr/>
        <a:lstStyle/>
        <a:p>
          <a:endParaRPr lang="en-IN"/>
        </a:p>
      </dgm:t>
    </dgm:pt>
    <dgm:pt modelId="{B7E47458-E169-4895-BADE-9C509CBE20C7}" type="sibTrans" cxnId="{AC7CFEA9-D023-45AB-A9C6-CAA7431E43B4}">
      <dgm:prSet/>
      <dgm:spPr/>
      <dgm:t>
        <a:bodyPr/>
        <a:lstStyle/>
        <a:p>
          <a:endParaRPr lang="en-IN"/>
        </a:p>
      </dgm:t>
    </dgm:pt>
    <dgm:pt modelId="{8E74D0C0-B07A-4B49-BCDE-D233AE07CBF6}" type="pres">
      <dgm:prSet presAssocID="{C9AC75E4-F690-462E-9BCE-0AD11FAE4EAA}" presName="Name0" presStyleCnt="0">
        <dgm:presLayoutVars>
          <dgm:dir/>
          <dgm:animLvl val="lvl"/>
          <dgm:resizeHandles val="exact"/>
        </dgm:presLayoutVars>
      </dgm:prSet>
      <dgm:spPr/>
    </dgm:pt>
    <dgm:pt modelId="{BE36BBAE-88E3-4D68-9C9C-45BE952A39B9}" type="pres">
      <dgm:prSet presAssocID="{6EB4510A-3BFE-46B7-B89D-86811CE8AD52}" presName="linNode" presStyleCnt="0"/>
      <dgm:spPr/>
    </dgm:pt>
    <dgm:pt modelId="{11814FEC-DF87-4BAF-88DE-3CE1D93F7643}" type="pres">
      <dgm:prSet presAssocID="{6EB4510A-3BFE-46B7-B89D-86811CE8AD52}" presName="parentText" presStyleLbl="node1" presStyleIdx="0" presStyleCnt="4">
        <dgm:presLayoutVars>
          <dgm:chMax val="1"/>
          <dgm:bulletEnabled val="1"/>
        </dgm:presLayoutVars>
      </dgm:prSet>
      <dgm:spPr/>
    </dgm:pt>
    <dgm:pt modelId="{FD2ED18E-B041-4EE2-AE45-DA01E54526C9}" type="pres">
      <dgm:prSet presAssocID="{6EB4510A-3BFE-46B7-B89D-86811CE8AD52}" presName="descendantText" presStyleLbl="alignAccFollowNode1" presStyleIdx="0" presStyleCnt="4">
        <dgm:presLayoutVars>
          <dgm:bulletEnabled val="1"/>
        </dgm:presLayoutVars>
      </dgm:prSet>
      <dgm:spPr/>
    </dgm:pt>
    <dgm:pt modelId="{D60D8A8A-0B2C-4E80-8296-07EF8DD5155D}" type="pres">
      <dgm:prSet presAssocID="{63AC79F0-3FA9-4D25-88B5-B1C2719B381B}" presName="sp" presStyleCnt="0"/>
      <dgm:spPr/>
    </dgm:pt>
    <dgm:pt modelId="{C655BF1A-BFC7-453A-A4C0-7CD4C2FE4D1D}" type="pres">
      <dgm:prSet presAssocID="{FD71126E-D668-4D71-A89E-AB24FDD46DD4}" presName="linNode" presStyleCnt="0"/>
      <dgm:spPr/>
    </dgm:pt>
    <dgm:pt modelId="{7B935C38-DA37-4347-994C-B1C8B7CC028C}" type="pres">
      <dgm:prSet presAssocID="{FD71126E-D668-4D71-A89E-AB24FDD46DD4}" presName="parentText" presStyleLbl="node1" presStyleIdx="1" presStyleCnt="4">
        <dgm:presLayoutVars>
          <dgm:chMax val="1"/>
          <dgm:bulletEnabled val="1"/>
        </dgm:presLayoutVars>
      </dgm:prSet>
      <dgm:spPr/>
    </dgm:pt>
    <dgm:pt modelId="{9A8B9F13-6455-42AD-96CD-A1092823812D}" type="pres">
      <dgm:prSet presAssocID="{FD71126E-D668-4D71-A89E-AB24FDD46DD4}" presName="descendantText" presStyleLbl="alignAccFollowNode1" presStyleIdx="1" presStyleCnt="4">
        <dgm:presLayoutVars>
          <dgm:bulletEnabled val="1"/>
        </dgm:presLayoutVars>
      </dgm:prSet>
      <dgm:spPr/>
    </dgm:pt>
    <dgm:pt modelId="{B52039D1-EB96-485C-9FC1-3163A243B491}" type="pres">
      <dgm:prSet presAssocID="{8958729D-C11E-4E9F-AFFE-D43819448206}" presName="sp" presStyleCnt="0"/>
      <dgm:spPr/>
    </dgm:pt>
    <dgm:pt modelId="{5B8FE05A-B2BF-4FA4-9000-B4DD49984874}" type="pres">
      <dgm:prSet presAssocID="{96EF3B16-F647-4109-9A07-9EA3A5E6CB1C}" presName="linNode" presStyleCnt="0"/>
      <dgm:spPr/>
    </dgm:pt>
    <dgm:pt modelId="{D59F6C45-3F9B-4E7A-BDB8-A198BF748701}" type="pres">
      <dgm:prSet presAssocID="{96EF3B16-F647-4109-9A07-9EA3A5E6CB1C}" presName="parentText" presStyleLbl="node1" presStyleIdx="2" presStyleCnt="4">
        <dgm:presLayoutVars>
          <dgm:chMax val="1"/>
          <dgm:bulletEnabled val="1"/>
        </dgm:presLayoutVars>
      </dgm:prSet>
      <dgm:spPr/>
    </dgm:pt>
    <dgm:pt modelId="{7B340D3C-21BE-4A27-A16B-516B4540958D}" type="pres">
      <dgm:prSet presAssocID="{96EF3B16-F647-4109-9A07-9EA3A5E6CB1C}" presName="descendantText" presStyleLbl="alignAccFollowNode1" presStyleIdx="2" presStyleCnt="4">
        <dgm:presLayoutVars>
          <dgm:bulletEnabled val="1"/>
        </dgm:presLayoutVars>
      </dgm:prSet>
      <dgm:spPr/>
    </dgm:pt>
    <dgm:pt modelId="{424D8A00-A815-49AC-8F9D-B81F537C011A}" type="pres">
      <dgm:prSet presAssocID="{E1CA599B-BC0F-4EC6-B99D-A9BE23D91C2A}" presName="sp" presStyleCnt="0"/>
      <dgm:spPr/>
    </dgm:pt>
    <dgm:pt modelId="{4BBB12FC-F175-4D26-BECD-A22A258B10D4}" type="pres">
      <dgm:prSet presAssocID="{486BB550-8A05-4431-BE50-CBF153FF4698}" presName="linNode" presStyleCnt="0"/>
      <dgm:spPr/>
    </dgm:pt>
    <dgm:pt modelId="{BC7A8513-ADF0-429F-8E6A-0668D53A42DC}" type="pres">
      <dgm:prSet presAssocID="{486BB550-8A05-4431-BE50-CBF153FF4698}" presName="parentText" presStyleLbl="node1" presStyleIdx="3" presStyleCnt="4">
        <dgm:presLayoutVars>
          <dgm:chMax val="1"/>
          <dgm:bulletEnabled val="1"/>
        </dgm:presLayoutVars>
      </dgm:prSet>
      <dgm:spPr/>
    </dgm:pt>
    <dgm:pt modelId="{3DE21819-2217-4B6F-96FD-AD9A28A3F3C7}" type="pres">
      <dgm:prSet presAssocID="{486BB550-8A05-4431-BE50-CBF153FF4698}" presName="descendantText" presStyleLbl="alignAccFollowNode1" presStyleIdx="3" presStyleCnt="4">
        <dgm:presLayoutVars>
          <dgm:bulletEnabled val="1"/>
        </dgm:presLayoutVars>
      </dgm:prSet>
      <dgm:spPr/>
    </dgm:pt>
  </dgm:ptLst>
  <dgm:cxnLst>
    <dgm:cxn modelId="{7DBB0209-D3E1-4FF4-BCD4-E76295D33282}" srcId="{6EB4510A-3BFE-46B7-B89D-86811CE8AD52}" destId="{D6DBA073-B00E-4714-8B60-184E3BAF4036}" srcOrd="0" destOrd="0" parTransId="{89EF61ED-7534-4A12-A716-A44F7034051E}" sibTransId="{04FC041A-3A72-46D7-B53B-00626A646D5A}"/>
    <dgm:cxn modelId="{46AB750B-CB65-4B29-9138-CDD4AEAAED2D}" type="presOf" srcId="{C9AC75E4-F690-462E-9BCE-0AD11FAE4EAA}" destId="{8E74D0C0-B07A-4B49-BCDE-D233AE07CBF6}" srcOrd="0" destOrd="0" presId="urn:microsoft.com/office/officeart/2005/8/layout/vList5"/>
    <dgm:cxn modelId="{9E5AE716-0EFB-4EC5-A261-BA7604AB8A6E}" type="presOf" srcId="{65009021-3913-44C0-BC8F-576E99ED3530}" destId="{3DE21819-2217-4B6F-96FD-AD9A28A3F3C7}" srcOrd="0" destOrd="0" presId="urn:microsoft.com/office/officeart/2005/8/layout/vList5"/>
    <dgm:cxn modelId="{78F7151F-3AB7-492E-9C07-1DE3F580ABD6}" type="presOf" srcId="{D6DBA073-B00E-4714-8B60-184E3BAF4036}" destId="{FD2ED18E-B041-4EE2-AE45-DA01E54526C9}" srcOrd="0" destOrd="0" presId="urn:microsoft.com/office/officeart/2005/8/layout/vList5"/>
    <dgm:cxn modelId="{462E4824-4186-49B4-A5D5-8EEE89E66DE1}" srcId="{C9AC75E4-F690-462E-9BCE-0AD11FAE4EAA}" destId="{FD71126E-D668-4D71-A89E-AB24FDD46DD4}" srcOrd="1" destOrd="0" parTransId="{5B3809C6-6B80-45FD-92A2-6CFB937E5294}" sibTransId="{8958729D-C11E-4E9F-AFFE-D43819448206}"/>
    <dgm:cxn modelId="{E68E4637-BB82-480C-A468-A7A39361627A}" type="presOf" srcId="{486BB550-8A05-4431-BE50-CBF153FF4698}" destId="{BC7A8513-ADF0-429F-8E6A-0668D53A42DC}" srcOrd="0" destOrd="0" presId="urn:microsoft.com/office/officeart/2005/8/layout/vList5"/>
    <dgm:cxn modelId="{197D6838-E743-42A4-B080-B5C31E34FFA5}" type="presOf" srcId="{6EB4510A-3BFE-46B7-B89D-86811CE8AD52}" destId="{11814FEC-DF87-4BAF-88DE-3CE1D93F7643}" srcOrd="0" destOrd="0" presId="urn:microsoft.com/office/officeart/2005/8/layout/vList5"/>
    <dgm:cxn modelId="{26E1B939-7EC9-421F-A06C-ADCDFF7C4EB1}" type="presOf" srcId="{FD71126E-D668-4D71-A89E-AB24FDD46DD4}" destId="{7B935C38-DA37-4347-994C-B1C8B7CC028C}" srcOrd="0" destOrd="0" presId="urn:microsoft.com/office/officeart/2005/8/layout/vList5"/>
    <dgm:cxn modelId="{31DC6943-095D-48C4-9F1E-FA6C4F9FF07F}" srcId="{FD71126E-D668-4D71-A89E-AB24FDD46DD4}" destId="{6107BEFD-FB5C-4F76-A75C-3FE16E6072CC}" srcOrd="0" destOrd="0" parTransId="{79D70E1D-9E2F-44CB-8462-BF198E52088D}" sibTransId="{4A2FBDCE-86C5-4E0D-BD78-B970B2F6D9AF}"/>
    <dgm:cxn modelId="{C6595345-A381-4851-ADCE-B01134C29754}" type="presOf" srcId="{1B9C8136-D996-48D4-A0D0-F309F24503BE}" destId="{7B340D3C-21BE-4A27-A16B-516B4540958D}" srcOrd="0" destOrd="0" presId="urn:microsoft.com/office/officeart/2005/8/layout/vList5"/>
    <dgm:cxn modelId="{6575DA50-3122-443A-8474-92FFA2AE61A6}" srcId="{96EF3B16-F647-4109-9A07-9EA3A5E6CB1C}" destId="{1B9C8136-D996-48D4-A0D0-F309F24503BE}" srcOrd="0" destOrd="0" parTransId="{3A00EA0B-6303-4B94-8B6E-1AEE05BF1960}" sibTransId="{2BC72ADA-7FC4-4C62-9133-055DBB58E8D5}"/>
    <dgm:cxn modelId="{9BB3908F-C985-46FE-B816-99CDB39C6014}" srcId="{C9AC75E4-F690-462E-9BCE-0AD11FAE4EAA}" destId="{486BB550-8A05-4431-BE50-CBF153FF4698}" srcOrd="3" destOrd="0" parTransId="{44277806-F463-4E8A-B03B-986E026C7EA7}" sibTransId="{5D1B12AC-7C8A-4D53-99A6-7C175B4DD931}"/>
    <dgm:cxn modelId="{AC7CFEA9-D023-45AB-A9C6-CAA7431E43B4}" srcId="{486BB550-8A05-4431-BE50-CBF153FF4698}" destId="{65009021-3913-44C0-BC8F-576E99ED3530}" srcOrd="0" destOrd="0" parTransId="{72CB1811-C4BB-436D-B2B8-BD5C95DCA0B9}" sibTransId="{B7E47458-E169-4895-BADE-9C509CBE20C7}"/>
    <dgm:cxn modelId="{7E3201CE-3917-46E9-93C2-91AD8C8D85CF}" srcId="{C9AC75E4-F690-462E-9BCE-0AD11FAE4EAA}" destId="{6EB4510A-3BFE-46B7-B89D-86811CE8AD52}" srcOrd="0" destOrd="0" parTransId="{8874CB43-E5B2-471D-AD26-8391C26D1C09}" sibTransId="{63AC79F0-3FA9-4D25-88B5-B1C2719B381B}"/>
    <dgm:cxn modelId="{C420BFEA-1855-4F6B-8019-007A3F970CD3}" type="presOf" srcId="{96EF3B16-F647-4109-9A07-9EA3A5E6CB1C}" destId="{D59F6C45-3F9B-4E7A-BDB8-A198BF748701}" srcOrd="0" destOrd="0" presId="urn:microsoft.com/office/officeart/2005/8/layout/vList5"/>
    <dgm:cxn modelId="{B6A5C6F0-9642-4182-8AC2-969820E3CBD9}" type="presOf" srcId="{6107BEFD-FB5C-4F76-A75C-3FE16E6072CC}" destId="{9A8B9F13-6455-42AD-96CD-A1092823812D}" srcOrd="0" destOrd="0" presId="urn:microsoft.com/office/officeart/2005/8/layout/vList5"/>
    <dgm:cxn modelId="{CE5282FA-6AA5-471A-96B7-6100304F77DB}" srcId="{C9AC75E4-F690-462E-9BCE-0AD11FAE4EAA}" destId="{96EF3B16-F647-4109-9A07-9EA3A5E6CB1C}" srcOrd="2" destOrd="0" parTransId="{6B7EE802-86E7-42DE-980A-702D06ED7D57}" sibTransId="{E1CA599B-BC0F-4EC6-B99D-A9BE23D91C2A}"/>
    <dgm:cxn modelId="{BD5814A2-46D1-4DE6-B70D-CEB4E2E949DD}" type="presParOf" srcId="{8E74D0C0-B07A-4B49-BCDE-D233AE07CBF6}" destId="{BE36BBAE-88E3-4D68-9C9C-45BE952A39B9}" srcOrd="0" destOrd="0" presId="urn:microsoft.com/office/officeart/2005/8/layout/vList5"/>
    <dgm:cxn modelId="{D2D36F31-61D9-4784-8D94-C244193A5628}" type="presParOf" srcId="{BE36BBAE-88E3-4D68-9C9C-45BE952A39B9}" destId="{11814FEC-DF87-4BAF-88DE-3CE1D93F7643}" srcOrd="0" destOrd="0" presId="urn:microsoft.com/office/officeart/2005/8/layout/vList5"/>
    <dgm:cxn modelId="{20A70F01-1C8D-4EC7-AE1B-FB20A3A7FDA7}" type="presParOf" srcId="{BE36BBAE-88E3-4D68-9C9C-45BE952A39B9}" destId="{FD2ED18E-B041-4EE2-AE45-DA01E54526C9}" srcOrd="1" destOrd="0" presId="urn:microsoft.com/office/officeart/2005/8/layout/vList5"/>
    <dgm:cxn modelId="{67FEB708-C17B-426A-8B03-BA1B78F08C4D}" type="presParOf" srcId="{8E74D0C0-B07A-4B49-BCDE-D233AE07CBF6}" destId="{D60D8A8A-0B2C-4E80-8296-07EF8DD5155D}" srcOrd="1" destOrd="0" presId="urn:microsoft.com/office/officeart/2005/8/layout/vList5"/>
    <dgm:cxn modelId="{DBCBB841-CE8B-4326-A636-189923BB63D4}" type="presParOf" srcId="{8E74D0C0-B07A-4B49-BCDE-D233AE07CBF6}" destId="{C655BF1A-BFC7-453A-A4C0-7CD4C2FE4D1D}" srcOrd="2" destOrd="0" presId="urn:microsoft.com/office/officeart/2005/8/layout/vList5"/>
    <dgm:cxn modelId="{17A4E762-9C7D-46DD-B31E-598F478DF156}" type="presParOf" srcId="{C655BF1A-BFC7-453A-A4C0-7CD4C2FE4D1D}" destId="{7B935C38-DA37-4347-994C-B1C8B7CC028C}" srcOrd="0" destOrd="0" presId="urn:microsoft.com/office/officeart/2005/8/layout/vList5"/>
    <dgm:cxn modelId="{6A023C36-B4B0-4E33-AB8D-AC4A3071A1ED}" type="presParOf" srcId="{C655BF1A-BFC7-453A-A4C0-7CD4C2FE4D1D}" destId="{9A8B9F13-6455-42AD-96CD-A1092823812D}" srcOrd="1" destOrd="0" presId="urn:microsoft.com/office/officeart/2005/8/layout/vList5"/>
    <dgm:cxn modelId="{1F370684-63EF-470C-B962-9F31D50607BA}" type="presParOf" srcId="{8E74D0C0-B07A-4B49-BCDE-D233AE07CBF6}" destId="{B52039D1-EB96-485C-9FC1-3163A243B491}" srcOrd="3" destOrd="0" presId="urn:microsoft.com/office/officeart/2005/8/layout/vList5"/>
    <dgm:cxn modelId="{114E2BEF-3746-4A4F-91C5-8C702A243B93}" type="presParOf" srcId="{8E74D0C0-B07A-4B49-BCDE-D233AE07CBF6}" destId="{5B8FE05A-B2BF-4FA4-9000-B4DD49984874}" srcOrd="4" destOrd="0" presId="urn:microsoft.com/office/officeart/2005/8/layout/vList5"/>
    <dgm:cxn modelId="{1326787D-4577-4394-BDF7-60A28A76600A}" type="presParOf" srcId="{5B8FE05A-B2BF-4FA4-9000-B4DD49984874}" destId="{D59F6C45-3F9B-4E7A-BDB8-A198BF748701}" srcOrd="0" destOrd="0" presId="urn:microsoft.com/office/officeart/2005/8/layout/vList5"/>
    <dgm:cxn modelId="{5D8E69B7-4708-4DD8-86AF-6DFA5747032C}" type="presParOf" srcId="{5B8FE05A-B2BF-4FA4-9000-B4DD49984874}" destId="{7B340D3C-21BE-4A27-A16B-516B4540958D}" srcOrd="1" destOrd="0" presId="urn:microsoft.com/office/officeart/2005/8/layout/vList5"/>
    <dgm:cxn modelId="{8F3D7B3F-00E9-4784-86F7-AE0E56E35382}" type="presParOf" srcId="{8E74D0C0-B07A-4B49-BCDE-D233AE07CBF6}" destId="{424D8A00-A815-49AC-8F9D-B81F537C011A}" srcOrd="5" destOrd="0" presId="urn:microsoft.com/office/officeart/2005/8/layout/vList5"/>
    <dgm:cxn modelId="{58F7C9C1-92AD-4D0E-8E81-8DD8D9B81863}" type="presParOf" srcId="{8E74D0C0-B07A-4B49-BCDE-D233AE07CBF6}" destId="{4BBB12FC-F175-4D26-BECD-A22A258B10D4}" srcOrd="6" destOrd="0" presId="urn:microsoft.com/office/officeart/2005/8/layout/vList5"/>
    <dgm:cxn modelId="{EEC888F4-7430-448C-B967-70CA89EC097E}" type="presParOf" srcId="{4BBB12FC-F175-4D26-BECD-A22A258B10D4}" destId="{BC7A8513-ADF0-429F-8E6A-0668D53A42DC}" srcOrd="0" destOrd="0" presId="urn:microsoft.com/office/officeart/2005/8/layout/vList5"/>
    <dgm:cxn modelId="{82EB5EFD-10B8-40AE-B360-CD5D61A06BB5}" type="presParOf" srcId="{4BBB12FC-F175-4D26-BECD-A22A258B10D4}" destId="{3DE21819-2217-4B6F-96FD-AD9A28A3F3C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924A1-555F-477B-83CE-10658D6B16F1}">
      <dsp:nvSpPr>
        <dsp:cNvPr id="0" name=""/>
        <dsp:cNvSpPr/>
      </dsp:nvSpPr>
      <dsp:spPr>
        <a:xfrm>
          <a:off x="2574" y="2077770"/>
          <a:ext cx="919898" cy="919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BC2B9A-A768-41EC-A0BC-0A35B555A991}">
      <dsp:nvSpPr>
        <dsp:cNvPr id="0" name=""/>
        <dsp:cNvSpPr/>
      </dsp:nvSpPr>
      <dsp:spPr>
        <a:xfrm>
          <a:off x="2574" y="3143868"/>
          <a:ext cx="2628281" cy="39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u="sng" kern="1200" dirty="0"/>
            <a:t>Navigation and Routing Assistance:</a:t>
          </a:r>
          <a:endParaRPr lang="en-US" sz="1400" kern="1200" dirty="0"/>
        </a:p>
      </dsp:txBody>
      <dsp:txXfrm>
        <a:off x="2574" y="3143868"/>
        <a:ext cx="2628281" cy="394242"/>
      </dsp:txXfrm>
    </dsp:sp>
    <dsp:sp modelId="{19DA8F31-C639-45FC-ACE2-4CF6CE35C9D1}">
      <dsp:nvSpPr>
        <dsp:cNvPr id="0" name=""/>
        <dsp:cNvSpPr/>
      </dsp:nvSpPr>
      <dsp:spPr>
        <a:xfrm>
          <a:off x="2574" y="3606110"/>
          <a:ext cx="2628281" cy="187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The prototype offers turn-by-turn navigation using AR indicators. Arrow symbols guide the driver along pre-defined routes, enhancing situational awareness and ensuring accurate path-following.</a:t>
          </a:r>
        </a:p>
      </dsp:txBody>
      <dsp:txXfrm>
        <a:off x="2574" y="3606110"/>
        <a:ext cx="2628281" cy="1871648"/>
      </dsp:txXfrm>
    </dsp:sp>
    <dsp:sp modelId="{389C52F9-E505-4568-B08F-BA85A5306EAB}">
      <dsp:nvSpPr>
        <dsp:cNvPr id="0" name=""/>
        <dsp:cNvSpPr/>
      </dsp:nvSpPr>
      <dsp:spPr>
        <a:xfrm>
          <a:off x="3090805" y="2077770"/>
          <a:ext cx="919898" cy="919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5761F0-68CA-4E16-A8EF-E9995067EAF6}">
      <dsp:nvSpPr>
        <dsp:cNvPr id="0" name=""/>
        <dsp:cNvSpPr/>
      </dsp:nvSpPr>
      <dsp:spPr>
        <a:xfrm>
          <a:off x="3090805" y="3143868"/>
          <a:ext cx="2628281" cy="39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u="sng" kern="1200" dirty="0"/>
            <a:t>Weather &amp; Speed Detection:</a:t>
          </a:r>
          <a:endParaRPr lang="en-US" sz="1400" kern="1200" dirty="0"/>
        </a:p>
      </dsp:txBody>
      <dsp:txXfrm>
        <a:off x="3090805" y="3143868"/>
        <a:ext cx="2628281" cy="394242"/>
      </dsp:txXfrm>
    </dsp:sp>
    <dsp:sp modelId="{B61C7890-A9FE-4C62-9CBF-BEE193D0B14B}">
      <dsp:nvSpPr>
        <dsp:cNvPr id="0" name=""/>
        <dsp:cNvSpPr/>
      </dsp:nvSpPr>
      <dsp:spPr>
        <a:xfrm>
          <a:off x="3090805" y="3606110"/>
          <a:ext cx="2628281" cy="187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Real-time weather information and speed monitoring are displayed on the AR interface, providing drivers with valuable data without requiring them to look away from the road.</a:t>
          </a:r>
        </a:p>
      </dsp:txBody>
      <dsp:txXfrm>
        <a:off x="3090805" y="3606110"/>
        <a:ext cx="2628281" cy="1871648"/>
      </dsp:txXfrm>
    </dsp:sp>
    <dsp:sp modelId="{14B5710A-4D2B-46FA-94A2-A2663FFA7408}">
      <dsp:nvSpPr>
        <dsp:cNvPr id="0" name=""/>
        <dsp:cNvSpPr/>
      </dsp:nvSpPr>
      <dsp:spPr>
        <a:xfrm>
          <a:off x="6179035" y="2077770"/>
          <a:ext cx="919898" cy="9198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3D73D-B036-4BAF-8057-467A5C289E60}">
      <dsp:nvSpPr>
        <dsp:cNvPr id="0" name=""/>
        <dsp:cNvSpPr/>
      </dsp:nvSpPr>
      <dsp:spPr>
        <a:xfrm>
          <a:off x="6179035" y="3143868"/>
          <a:ext cx="2628281" cy="39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u="sng" kern="1200"/>
            <a:t>Traffic Sign Detection:</a:t>
          </a:r>
          <a:endParaRPr lang="en-US" sz="1400" kern="1200"/>
        </a:p>
      </dsp:txBody>
      <dsp:txXfrm>
        <a:off x="6179035" y="3143868"/>
        <a:ext cx="2628281" cy="394242"/>
      </dsp:txXfrm>
    </dsp:sp>
    <dsp:sp modelId="{2AB189BE-5D00-42CB-B60A-01813E9D748B}">
      <dsp:nvSpPr>
        <dsp:cNvPr id="0" name=""/>
        <dsp:cNvSpPr/>
      </dsp:nvSpPr>
      <dsp:spPr>
        <a:xfrm>
          <a:off x="6179035" y="3606110"/>
          <a:ext cx="2628281" cy="187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The system recognizes and displays important traffic signs, such as speed limits, directly onto the AR HUD, helping drivers comply with road regulations.</a:t>
          </a:r>
        </a:p>
      </dsp:txBody>
      <dsp:txXfrm>
        <a:off x="6179035" y="3606110"/>
        <a:ext cx="2628281" cy="1871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89BF5-9553-412E-9B9C-BAD565E0BC2B}">
      <dsp:nvSpPr>
        <dsp:cNvPr id="0" name=""/>
        <dsp:cNvSpPr/>
      </dsp:nvSpPr>
      <dsp:spPr>
        <a:xfrm>
          <a:off x="0" y="106484"/>
          <a:ext cx="8809892"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u="sng" kern="1200" dirty="0"/>
            <a:t>Real-Time AR Hazard Detection:</a:t>
          </a:r>
          <a:endParaRPr lang="en-US" sz="3200" kern="1200" dirty="0"/>
        </a:p>
      </dsp:txBody>
      <dsp:txXfrm>
        <a:off x="37467" y="143951"/>
        <a:ext cx="8734958" cy="692586"/>
      </dsp:txXfrm>
    </dsp:sp>
    <dsp:sp modelId="{9497916B-F863-48E1-9085-53F2861B9C96}">
      <dsp:nvSpPr>
        <dsp:cNvPr id="0" name=""/>
        <dsp:cNvSpPr/>
      </dsp:nvSpPr>
      <dsp:spPr>
        <a:xfrm>
          <a:off x="0" y="874004"/>
          <a:ext cx="8809892"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71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Detects obstacles like potholes, debris, and weather-induced hazards using sensors such as LiDAR and HD cameras. Provides timely alerts for enhanced safety.</a:t>
          </a:r>
          <a:endParaRPr lang="en-US" sz="2500" kern="1200" dirty="0"/>
        </a:p>
      </dsp:txBody>
      <dsp:txXfrm>
        <a:off x="0" y="874004"/>
        <a:ext cx="8809892" cy="1159200"/>
      </dsp:txXfrm>
    </dsp:sp>
    <dsp:sp modelId="{6D218CA7-6945-4E67-BFFF-62B3819CBB58}">
      <dsp:nvSpPr>
        <dsp:cNvPr id="0" name=""/>
        <dsp:cNvSpPr/>
      </dsp:nvSpPr>
      <dsp:spPr>
        <a:xfrm>
          <a:off x="0" y="2033204"/>
          <a:ext cx="8809892"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u="sng" kern="1200"/>
            <a:t>Dynamic Route Adjustments:</a:t>
          </a:r>
          <a:endParaRPr lang="en-US" sz="3200" kern="1200" dirty="0"/>
        </a:p>
      </dsp:txBody>
      <dsp:txXfrm>
        <a:off x="37467" y="2070671"/>
        <a:ext cx="8734958" cy="692586"/>
      </dsp:txXfrm>
    </dsp:sp>
    <dsp:sp modelId="{E69ED4E5-DB26-40DA-8031-095FC4ADF497}">
      <dsp:nvSpPr>
        <dsp:cNvPr id="0" name=""/>
        <dsp:cNvSpPr/>
      </dsp:nvSpPr>
      <dsp:spPr>
        <a:xfrm>
          <a:off x="0" y="2800725"/>
          <a:ext cx="8809892"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71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Offers on-the-fly route changes based on detected road hazards, improving travel safety and efficiency.</a:t>
          </a:r>
        </a:p>
      </dsp:txBody>
      <dsp:txXfrm>
        <a:off x="0" y="2800725"/>
        <a:ext cx="8809892" cy="794880"/>
      </dsp:txXfrm>
    </dsp:sp>
    <dsp:sp modelId="{ED538D1F-D39B-4722-8380-A14C614056D0}">
      <dsp:nvSpPr>
        <dsp:cNvPr id="0" name=""/>
        <dsp:cNvSpPr/>
      </dsp:nvSpPr>
      <dsp:spPr>
        <a:xfrm>
          <a:off x="0" y="3595605"/>
          <a:ext cx="8809892"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u="sng" kern="1200" dirty="0"/>
            <a:t>Customizable AR HUD:</a:t>
          </a:r>
          <a:endParaRPr lang="en-US" sz="3200" kern="1200" dirty="0"/>
        </a:p>
      </dsp:txBody>
      <dsp:txXfrm>
        <a:off x="37467" y="3633072"/>
        <a:ext cx="8734958" cy="692586"/>
      </dsp:txXfrm>
    </dsp:sp>
    <dsp:sp modelId="{2197FE01-7DDA-4C60-8F55-8464EE93F310}">
      <dsp:nvSpPr>
        <dsp:cNvPr id="0" name=""/>
        <dsp:cNvSpPr/>
      </dsp:nvSpPr>
      <dsp:spPr>
        <a:xfrm>
          <a:off x="0" y="4363125"/>
          <a:ext cx="8809892"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71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Displays augmented reality alerts and guidance tailored to the driver’s preferences, directly on the windshield for minimal distraction.</a:t>
          </a:r>
        </a:p>
      </dsp:txBody>
      <dsp:txXfrm>
        <a:off x="0" y="4363125"/>
        <a:ext cx="8809892" cy="1159200"/>
      </dsp:txXfrm>
    </dsp:sp>
    <dsp:sp modelId="{3DE56899-A491-494A-B445-714703F147DD}">
      <dsp:nvSpPr>
        <dsp:cNvPr id="0" name=""/>
        <dsp:cNvSpPr/>
      </dsp:nvSpPr>
      <dsp:spPr>
        <a:xfrm>
          <a:off x="0" y="5522325"/>
          <a:ext cx="8809892"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Smart City Integration:</a:t>
          </a:r>
        </a:p>
      </dsp:txBody>
      <dsp:txXfrm>
        <a:off x="37467" y="5559792"/>
        <a:ext cx="8734958" cy="692586"/>
      </dsp:txXfrm>
    </dsp:sp>
    <dsp:sp modelId="{0F763FBD-B426-49A4-9675-0FCA6CE19283}">
      <dsp:nvSpPr>
        <dsp:cNvPr id="0" name=""/>
        <dsp:cNvSpPr/>
      </dsp:nvSpPr>
      <dsp:spPr>
        <a:xfrm>
          <a:off x="0" y="6289845"/>
          <a:ext cx="8809892"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71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Seamlessly connects to smart city infrastructure to fetch live data on traffic, road conditions, and more, enhancing situational awareness.</a:t>
          </a:r>
          <a:endParaRPr lang="en-IN" sz="2500" kern="1200" dirty="0"/>
        </a:p>
      </dsp:txBody>
      <dsp:txXfrm>
        <a:off x="0" y="6289845"/>
        <a:ext cx="8809892" cy="1159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ED18E-B041-4EE2-AE45-DA01E54526C9}">
      <dsp:nvSpPr>
        <dsp:cNvPr id="0" name=""/>
        <dsp:cNvSpPr/>
      </dsp:nvSpPr>
      <dsp:spPr>
        <a:xfrm rot="5400000">
          <a:off x="5160265" y="-1776772"/>
          <a:ext cx="1660922" cy="563833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ARMASDS is set to redefine driving safety by leveraging augmented reality to provide real-time hazard detection, navigation assistance, and dynamic rerouting. It promises to enhance driver awareness, reduce accident risks, and improve overall driving confidence in challenging conditions.</a:t>
          </a:r>
        </a:p>
      </dsp:txBody>
      <dsp:txXfrm rot="-5400000">
        <a:off x="3171561" y="293012"/>
        <a:ext cx="5557250" cy="1498762"/>
      </dsp:txXfrm>
    </dsp:sp>
    <dsp:sp modelId="{11814FEC-DF87-4BAF-88DE-3CE1D93F7643}">
      <dsp:nvSpPr>
        <dsp:cNvPr id="0" name=""/>
        <dsp:cNvSpPr/>
      </dsp:nvSpPr>
      <dsp:spPr>
        <a:xfrm>
          <a:off x="0" y="4316"/>
          <a:ext cx="3171561" cy="20761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IN" sz="3100" b="1" u="sng" kern="1200" dirty="0"/>
            <a:t>Transforming Road Safety:</a:t>
          </a:r>
          <a:endParaRPr lang="en-US" sz="3100" kern="1200" dirty="0"/>
        </a:p>
      </dsp:txBody>
      <dsp:txXfrm>
        <a:off x="101349" y="105665"/>
        <a:ext cx="2968863" cy="1873455"/>
      </dsp:txXfrm>
    </dsp:sp>
    <dsp:sp modelId="{9A8B9F13-6455-42AD-96CD-A1092823812D}">
      <dsp:nvSpPr>
        <dsp:cNvPr id="0" name=""/>
        <dsp:cNvSpPr/>
      </dsp:nvSpPr>
      <dsp:spPr>
        <a:xfrm rot="5400000">
          <a:off x="5160265" y="403188"/>
          <a:ext cx="1660922" cy="563833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Unlike traditional GPS and sensor systems, ARMASDS is a proactive solution that not only reacts to hazards but also anticipates them, offering an integrated, intuitive experience. The combination of LiDAR, cameras, smart city integration, and a customizable AR HUD creates a seamless, future-proof system that can adapt to various driving environments.</a:t>
          </a:r>
        </a:p>
      </dsp:txBody>
      <dsp:txXfrm rot="-5400000">
        <a:off x="3171561" y="2472972"/>
        <a:ext cx="5557250" cy="1498762"/>
      </dsp:txXfrm>
    </dsp:sp>
    <dsp:sp modelId="{7B935C38-DA37-4347-994C-B1C8B7CC028C}">
      <dsp:nvSpPr>
        <dsp:cNvPr id="0" name=""/>
        <dsp:cNvSpPr/>
      </dsp:nvSpPr>
      <dsp:spPr>
        <a:xfrm>
          <a:off x="0" y="2184277"/>
          <a:ext cx="3171561" cy="20761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IN" sz="3100" b="1" u="sng" kern="1200" dirty="0"/>
            <a:t>Comprehensive Solution:</a:t>
          </a:r>
          <a:endParaRPr lang="en-US" sz="3100" kern="1200" dirty="0"/>
        </a:p>
      </dsp:txBody>
      <dsp:txXfrm>
        <a:off x="101349" y="2285626"/>
        <a:ext cx="2968863" cy="1873455"/>
      </dsp:txXfrm>
    </dsp:sp>
    <dsp:sp modelId="{7B340D3C-21BE-4A27-A16B-516B4540958D}">
      <dsp:nvSpPr>
        <dsp:cNvPr id="0" name=""/>
        <dsp:cNvSpPr/>
      </dsp:nvSpPr>
      <dsp:spPr>
        <a:xfrm rot="5400000">
          <a:off x="5160265" y="2583150"/>
          <a:ext cx="1660922" cy="563833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ARMASDS has the potential to scale from luxury to mid-range vehicles, with a global adoption strategy, particularly in regions with harsh driving conditions. With further technological advancements and cost reductions, this solution can become a standard in vehicles worldwide.</a:t>
          </a:r>
        </a:p>
      </dsp:txBody>
      <dsp:txXfrm rot="-5400000">
        <a:off x="3171561" y="4652934"/>
        <a:ext cx="5557250" cy="1498762"/>
      </dsp:txXfrm>
    </dsp:sp>
    <dsp:sp modelId="{D59F6C45-3F9B-4E7A-BDB8-A198BF748701}">
      <dsp:nvSpPr>
        <dsp:cNvPr id="0" name=""/>
        <dsp:cNvSpPr/>
      </dsp:nvSpPr>
      <dsp:spPr>
        <a:xfrm>
          <a:off x="0" y="4364238"/>
          <a:ext cx="3171561" cy="20761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IN" sz="3100" b="1" u="sng" kern="1200" dirty="0"/>
            <a:t>Scalability and Future Growth:</a:t>
          </a:r>
          <a:endParaRPr lang="en-US" sz="3100" kern="1200" dirty="0"/>
        </a:p>
      </dsp:txBody>
      <dsp:txXfrm>
        <a:off x="101349" y="4465587"/>
        <a:ext cx="2968863" cy="1873455"/>
      </dsp:txXfrm>
    </dsp:sp>
    <dsp:sp modelId="{3DE21819-2217-4B6F-96FD-AD9A28A3F3C7}">
      <dsp:nvSpPr>
        <dsp:cNvPr id="0" name=""/>
        <dsp:cNvSpPr/>
      </dsp:nvSpPr>
      <dsp:spPr>
        <a:xfrm rot="5400000">
          <a:off x="5160265" y="4763111"/>
          <a:ext cx="1660922" cy="563833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By embracing cutting-edge technology and innovation, ARMASDS represents the future of driving. It’s not just a system but a transformative leap toward safer, smarter, and more efficient driving experiences for all.</a:t>
          </a:r>
          <a:endParaRPr lang="en-IN" sz="1600" kern="1200" dirty="0"/>
        </a:p>
      </dsp:txBody>
      <dsp:txXfrm rot="-5400000">
        <a:off x="3171561" y="6832895"/>
        <a:ext cx="5557250" cy="1498762"/>
      </dsp:txXfrm>
    </dsp:sp>
    <dsp:sp modelId="{BC7A8513-ADF0-429F-8E6A-0668D53A42DC}">
      <dsp:nvSpPr>
        <dsp:cNvPr id="0" name=""/>
        <dsp:cNvSpPr/>
      </dsp:nvSpPr>
      <dsp:spPr>
        <a:xfrm>
          <a:off x="0" y="6544199"/>
          <a:ext cx="3171561" cy="207615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u="sng" kern="1200" dirty="0"/>
            <a:t>Impact on the Future of Driving:</a:t>
          </a:r>
          <a:endParaRPr lang="en-IN" sz="3100" u="sng" kern="1200" dirty="0"/>
        </a:p>
      </dsp:txBody>
      <dsp:txXfrm>
        <a:off x="101349" y="6645548"/>
        <a:ext cx="2968863" cy="187345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10916282" cy="4257207"/>
          </a:xfrm>
          <a:custGeom>
            <a:avLst/>
            <a:gdLst/>
            <a:ahLst/>
            <a:cxnLst/>
            <a:rect l="l" t="t" r="r" b="b"/>
            <a:pathLst>
              <a:path w="10916282" h="4257207">
                <a:moveTo>
                  <a:pt x="0" y="0"/>
                </a:moveTo>
                <a:lnTo>
                  <a:pt x="10916282" y="0"/>
                </a:lnTo>
                <a:lnTo>
                  <a:pt x="10916282" y="4257207"/>
                </a:lnTo>
                <a:lnTo>
                  <a:pt x="0" y="4257207"/>
                </a:lnTo>
                <a:lnTo>
                  <a:pt x="0" y="0"/>
                </a:lnTo>
                <a:close/>
              </a:path>
            </a:pathLst>
          </a:custGeom>
          <a:blipFill>
            <a:blip r:embed="rId2">
              <a:alphaModFix amt="37000"/>
            </a:blip>
            <a:stretch>
              <a:fillRect t="-42693" r="-40257" b="-50616"/>
            </a:stretch>
          </a:blipFill>
        </p:spPr>
        <p:txBody>
          <a:bodyPr/>
          <a:lstStyle/>
          <a:p>
            <a:endParaRPr lang="en-IN"/>
          </a:p>
        </p:txBody>
      </p:sp>
      <p:grpSp>
        <p:nvGrpSpPr>
          <p:cNvPr id="3" name="Group 3"/>
          <p:cNvGrpSpPr/>
          <p:nvPr/>
        </p:nvGrpSpPr>
        <p:grpSpPr>
          <a:xfrm>
            <a:off x="10616478" y="0"/>
            <a:ext cx="7671522" cy="10287000"/>
            <a:chOff x="0" y="0"/>
            <a:chExt cx="2020483" cy="2709333"/>
          </a:xfrm>
        </p:grpSpPr>
        <p:sp>
          <p:nvSpPr>
            <p:cNvPr id="4" name="Freeform 4"/>
            <p:cNvSpPr/>
            <p:nvPr/>
          </p:nvSpPr>
          <p:spPr>
            <a:xfrm>
              <a:off x="0" y="0"/>
              <a:ext cx="2020483" cy="2709333"/>
            </a:xfrm>
            <a:custGeom>
              <a:avLst/>
              <a:gdLst/>
              <a:ahLst/>
              <a:cxnLst/>
              <a:rect l="l" t="t" r="r" b="b"/>
              <a:pathLst>
                <a:path w="2020483" h="2709333">
                  <a:moveTo>
                    <a:pt x="0" y="0"/>
                  </a:moveTo>
                  <a:lnTo>
                    <a:pt x="2020483" y="0"/>
                  </a:lnTo>
                  <a:lnTo>
                    <a:pt x="2020483" y="2709333"/>
                  </a:lnTo>
                  <a:lnTo>
                    <a:pt x="0" y="2709333"/>
                  </a:lnTo>
                  <a:close/>
                </a:path>
              </a:pathLst>
            </a:custGeom>
            <a:solidFill>
              <a:srgbClr val="FFFFFF"/>
            </a:solidFill>
          </p:spPr>
          <p:txBody>
            <a:bodyPr/>
            <a:lstStyle/>
            <a:p>
              <a:endParaRPr lang="en-IN"/>
            </a:p>
          </p:txBody>
        </p:sp>
        <p:sp>
          <p:nvSpPr>
            <p:cNvPr id="5" name="TextBox 5"/>
            <p:cNvSpPr txBox="1"/>
            <p:nvPr/>
          </p:nvSpPr>
          <p:spPr>
            <a:xfrm>
              <a:off x="0" y="-38100"/>
              <a:ext cx="2020483" cy="2747433"/>
            </a:xfrm>
            <a:prstGeom prst="rect">
              <a:avLst/>
            </a:prstGeom>
          </p:spPr>
          <p:txBody>
            <a:bodyPr lIns="50800" tIns="50800" rIns="50800" bIns="50800" rtlCol="0" anchor="ctr"/>
            <a:lstStyle/>
            <a:p>
              <a:pPr algn="ctr">
                <a:lnSpc>
                  <a:spcPts val="3120"/>
                </a:lnSpc>
              </a:pPr>
              <a:endParaRPr/>
            </a:p>
          </p:txBody>
        </p:sp>
      </p:grpSp>
      <p:sp>
        <p:nvSpPr>
          <p:cNvPr id="6" name="TextBox 6"/>
          <p:cNvSpPr txBox="1"/>
          <p:nvPr/>
        </p:nvSpPr>
        <p:spPr>
          <a:xfrm>
            <a:off x="457200" y="318853"/>
            <a:ext cx="9007006" cy="1704975"/>
          </a:xfrm>
          <a:prstGeom prst="rect">
            <a:avLst/>
          </a:prstGeom>
        </p:spPr>
        <p:txBody>
          <a:bodyPr lIns="0" tIns="0" rIns="0" bIns="0" rtlCol="0" anchor="t">
            <a:spAutoFit/>
          </a:bodyPr>
          <a:lstStyle/>
          <a:p>
            <a:pPr algn="l">
              <a:lnSpc>
                <a:spcPts val="6720"/>
              </a:lnSpc>
            </a:pPr>
            <a:r>
              <a:rPr lang="en-US" sz="5600" b="1" dirty="0">
                <a:solidFill>
                  <a:srgbClr val="FFFFFF"/>
                </a:solidFill>
                <a:latin typeface="Cy Grotesk Key Bold"/>
                <a:ea typeface="Cy Grotesk Key Bold"/>
                <a:cs typeface="Cy Grotesk Key Bold"/>
                <a:sym typeface="Cy Grotesk Key Bold"/>
              </a:rPr>
              <a:t>AR Mobility Assistant for Safe Driving System</a:t>
            </a:r>
          </a:p>
        </p:txBody>
      </p:sp>
      <p:sp>
        <p:nvSpPr>
          <p:cNvPr id="7" name="TextBox 7"/>
          <p:cNvSpPr txBox="1"/>
          <p:nvPr/>
        </p:nvSpPr>
        <p:spPr>
          <a:xfrm>
            <a:off x="457200" y="2702877"/>
            <a:ext cx="9737777" cy="2510790"/>
          </a:xfrm>
          <a:prstGeom prst="rect">
            <a:avLst/>
          </a:prstGeom>
        </p:spPr>
        <p:txBody>
          <a:bodyPr lIns="0" tIns="0" rIns="0" bIns="0" rtlCol="0" anchor="t">
            <a:spAutoFit/>
          </a:bodyPr>
          <a:lstStyle/>
          <a:p>
            <a:pPr algn="just">
              <a:lnSpc>
                <a:spcPts val="3359"/>
              </a:lnSpc>
            </a:pPr>
            <a:r>
              <a:rPr lang="en-US" sz="2400" b="1" u="sng" dirty="0">
                <a:solidFill>
                  <a:srgbClr val="8C52FF"/>
                </a:solidFill>
                <a:latin typeface="Cy Grotesk Key Bold"/>
                <a:ea typeface="Cy Grotesk Key Bold"/>
                <a:cs typeface="Cy Grotesk Key Bold"/>
                <a:sym typeface="Cy Grotesk Key Bold"/>
              </a:rPr>
              <a:t>Problem:</a:t>
            </a:r>
            <a:r>
              <a:rPr lang="en-US" sz="2400" b="1" dirty="0">
                <a:solidFill>
                  <a:srgbClr val="8C52FF"/>
                </a:solidFill>
                <a:latin typeface="Cy Grotesk Key Bold"/>
                <a:ea typeface="Cy Grotesk Key Bold"/>
                <a:cs typeface="Cy Grotesk Key Bold"/>
                <a:sym typeface="Cy Grotesk Key Bold"/>
              </a:rPr>
              <a:t> </a:t>
            </a:r>
            <a:r>
              <a:rPr lang="en-US" sz="2400" dirty="0">
                <a:solidFill>
                  <a:srgbClr val="FFFFFF"/>
                </a:solidFill>
                <a:latin typeface="Cy Grotesk Key"/>
                <a:ea typeface="Cy Grotesk Key"/>
                <a:cs typeface="Cy Grotesk Key"/>
                <a:sym typeface="Cy Grotesk Key"/>
              </a:rPr>
              <a:t>Driving in hazardous conditions—whether due to poor road infrastructure, weather, or sudden obstacles—remains a leading cause of accidents, despite modern safety technologies. Current GPS and sensor-based systems often react too late, offering insufficient time for drivers to respond effectively.</a:t>
            </a:r>
          </a:p>
        </p:txBody>
      </p:sp>
      <p:sp>
        <p:nvSpPr>
          <p:cNvPr id="8" name="TextBox 8"/>
          <p:cNvSpPr txBox="1"/>
          <p:nvPr/>
        </p:nvSpPr>
        <p:spPr>
          <a:xfrm>
            <a:off x="131481" y="10034439"/>
            <a:ext cx="1545550" cy="152400"/>
          </a:xfrm>
          <a:prstGeom prst="rect">
            <a:avLst/>
          </a:prstGeom>
        </p:spPr>
        <p:txBody>
          <a:bodyPr lIns="0" tIns="0" rIns="0" bIns="0" rtlCol="0" anchor="t">
            <a:spAutoFit/>
          </a:bodyPr>
          <a:lstStyle/>
          <a:p>
            <a:pPr marL="0" lvl="0" indent="0" algn="l">
              <a:lnSpc>
                <a:spcPts val="1199"/>
              </a:lnSpc>
              <a:spcBef>
                <a:spcPct val="0"/>
              </a:spcBef>
            </a:pPr>
            <a:r>
              <a:rPr lang="en-US" sz="999">
                <a:solidFill>
                  <a:srgbClr val="FFFFFF"/>
                </a:solidFill>
                <a:latin typeface="Cy Grotesk Key"/>
                <a:ea typeface="Cy Grotesk Key"/>
                <a:cs typeface="Cy Grotesk Key"/>
                <a:sym typeface="Cy Grotesk Key"/>
              </a:rPr>
              <a:t>Prattipati Naga Avinash</a:t>
            </a:r>
          </a:p>
        </p:txBody>
      </p:sp>
      <p:sp>
        <p:nvSpPr>
          <p:cNvPr id="9" name="TextBox 9"/>
          <p:cNvSpPr txBox="1"/>
          <p:nvPr/>
        </p:nvSpPr>
        <p:spPr>
          <a:xfrm>
            <a:off x="457200" y="5874385"/>
            <a:ext cx="9737777" cy="2510790"/>
          </a:xfrm>
          <a:prstGeom prst="rect">
            <a:avLst/>
          </a:prstGeom>
        </p:spPr>
        <p:txBody>
          <a:bodyPr lIns="0" tIns="0" rIns="0" bIns="0" rtlCol="0" anchor="t">
            <a:spAutoFit/>
          </a:bodyPr>
          <a:lstStyle/>
          <a:p>
            <a:pPr algn="just">
              <a:lnSpc>
                <a:spcPts val="3359"/>
              </a:lnSpc>
            </a:pPr>
            <a:r>
              <a:rPr lang="en-US" sz="2400" b="1" u="sng" dirty="0">
                <a:solidFill>
                  <a:srgbClr val="8C52FF"/>
                </a:solidFill>
                <a:latin typeface="Cy Grotesk Key Bold"/>
                <a:ea typeface="Cy Grotesk Key Bold"/>
                <a:cs typeface="Cy Grotesk Key Bold"/>
                <a:sym typeface="Cy Grotesk Key Bold"/>
              </a:rPr>
              <a:t>Proposed Solution:</a:t>
            </a:r>
            <a:r>
              <a:rPr lang="en-US" sz="2400" b="1" dirty="0">
                <a:solidFill>
                  <a:srgbClr val="8C52FF"/>
                </a:solidFill>
                <a:latin typeface="Cy Grotesk Key Bold"/>
                <a:ea typeface="Cy Grotesk Key Bold"/>
                <a:cs typeface="Cy Grotesk Key Bold"/>
                <a:sym typeface="Cy Grotesk Key Bold"/>
              </a:rPr>
              <a:t> </a:t>
            </a:r>
            <a:r>
              <a:rPr lang="en-US" sz="2400" dirty="0">
                <a:solidFill>
                  <a:srgbClr val="FFFFFF"/>
                </a:solidFill>
                <a:latin typeface="Cy Grotesk Key"/>
                <a:ea typeface="Cy Grotesk Key"/>
                <a:cs typeface="Cy Grotesk Key"/>
                <a:sym typeface="Cy Grotesk Key"/>
              </a:rPr>
              <a:t>ARMASDS is a cutting-edge AR-based system that proactively detects road hazards, projects real-time warnings onto the driver’s windshield, and suggests dynamic reroutes for safer navigation. Unlike traditional reactive systems, ARMASDS enhances driver awareness and safety by providing instant, in-view hazard alerts.</a:t>
            </a:r>
          </a:p>
        </p:txBody>
      </p:sp>
      <p:grpSp>
        <p:nvGrpSpPr>
          <p:cNvPr id="10" name="Group 10"/>
          <p:cNvGrpSpPr/>
          <p:nvPr/>
        </p:nvGrpSpPr>
        <p:grpSpPr>
          <a:xfrm>
            <a:off x="11019666" y="584437"/>
            <a:ext cx="6996637" cy="5347098"/>
            <a:chOff x="0" y="0"/>
            <a:chExt cx="9328850" cy="7129464"/>
          </a:xfrm>
        </p:grpSpPr>
        <p:sp>
          <p:nvSpPr>
            <p:cNvPr id="11" name="TextBox 11"/>
            <p:cNvSpPr txBox="1"/>
            <p:nvPr/>
          </p:nvSpPr>
          <p:spPr>
            <a:xfrm>
              <a:off x="0" y="-123825"/>
              <a:ext cx="9328850" cy="667384"/>
            </a:xfrm>
            <a:prstGeom prst="rect">
              <a:avLst/>
            </a:prstGeom>
          </p:spPr>
          <p:txBody>
            <a:bodyPr lIns="0" tIns="0" rIns="0" bIns="0" rtlCol="0" anchor="t">
              <a:spAutoFit/>
            </a:bodyPr>
            <a:lstStyle/>
            <a:p>
              <a:pPr algn="l">
                <a:lnSpc>
                  <a:spcPts val="4455"/>
                </a:lnSpc>
              </a:pPr>
              <a:r>
                <a:rPr lang="en-US" sz="2700" b="1" u="sng">
                  <a:solidFill>
                    <a:srgbClr val="000000"/>
                  </a:solidFill>
                  <a:latin typeface="Cy Grotesk Key Bold"/>
                  <a:ea typeface="Cy Grotesk Key Bold"/>
                  <a:cs typeface="Cy Grotesk Key Bold"/>
                  <a:sym typeface="Cy Grotesk Key Bold"/>
                </a:rPr>
                <a:t>Key Features:</a:t>
              </a:r>
            </a:p>
          </p:txBody>
        </p:sp>
        <p:sp>
          <p:nvSpPr>
            <p:cNvPr id="12" name="TextBox 12"/>
            <p:cNvSpPr txBox="1"/>
            <p:nvPr/>
          </p:nvSpPr>
          <p:spPr>
            <a:xfrm>
              <a:off x="0" y="707289"/>
              <a:ext cx="9328850" cy="1408218"/>
            </a:xfrm>
            <a:prstGeom prst="rect">
              <a:avLst/>
            </a:prstGeom>
          </p:spPr>
          <p:txBody>
            <a:bodyPr lIns="0" tIns="0" rIns="0" bIns="0" rtlCol="0" anchor="t">
              <a:spAutoFit/>
            </a:bodyPr>
            <a:lstStyle/>
            <a:p>
              <a:pPr algn="l">
                <a:lnSpc>
                  <a:spcPts val="3135"/>
                </a:lnSpc>
              </a:pPr>
              <a:r>
                <a:rPr lang="en-US" sz="1900" b="1" dirty="0">
                  <a:solidFill>
                    <a:srgbClr val="000000"/>
                  </a:solidFill>
                  <a:latin typeface="Cy Grotesk Key Bold"/>
                  <a:ea typeface="Cy Grotesk Key Bold"/>
                  <a:cs typeface="Cy Grotesk Key Bold"/>
                  <a:sym typeface="Cy Grotesk Key Bold"/>
                </a:rPr>
                <a:t>Real-Time AR Hazard Detection:</a:t>
              </a:r>
              <a:r>
                <a:rPr lang="en-US" sz="1900" dirty="0">
                  <a:solidFill>
                    <a:srgbClr val="000000"/>
                  </a:solidFill>
                  <a:latin typeface="Cy Grotesk Key"/>
                  <a:ea typeface="Cy Grotesk Key"/>
                  <a:cs typeface="Cy Grotesk Key"/>
                  <a:sym typeface="Cy Grotesk Key"/>
                </a:rPr>
                <a:t> </a:t>
              </a:r>
            </a:p>
            <a:p>
              <a:pPr algn="l">
                <a:lnSpc>
                  <a:spcPts val="2755"/>
                </a:lnSpc>
              </a:pPr>
              <a:r>
                <a:rPr lang="en-US" sz="1900" dirty="0">
                  <a:solidFill>
                    <a:srgbClr val="000000"/>
                  </a:solidFill>
                  <a:latin typeface="Cy Grotesk Key"/>
                  <a:ea typeface="Cy Grotesk Key"/>
                  <a:cs typeface="Cy Grotesk Key"/>
                  <a:sym typeface="Cy Grotesk Key"/>
                </a:rPr>
                <a:t>Detects potholes, debris, and weather impacts using LiDAR, sensors, and cameras.</a:t>
              </a:r>
            </a:p>
          </p:txBody>
        </p:sp>
        <p:sp>
          <p:nvSpPr>
            <p:cNvPr id="13" name="TextBox 13"/>
            <p:cNvSpPr txBox="1"/>
            <p:nvPr/>
          </p:nvSpPr>
          <p:spPr>
            <a:xfrm>
              <a:off x="0" y="2283781"/>
              <a:ext cx="9328850" cy="1503044"/>
            </a:xfrm>
            <a:prstGeom prst="rect">
              <a:avLst/>
            </a:prstGeom>
          </p:spPr>
          <p:txBody>
            <a:bodyPr lIns="0" tIns="0" rIns="0" bIns="0" rtlCol="0" anchor="t">
              <a:spAutoFit/>
            </a:bodyPr>
            <a:lstStyle/>
            <a:p>
              <a:pPr algn="l">
                <a:lnSpc>
                  <a:spcPts val="3135"/>
                </a:lnSpc>
              </a:pPr>
              <a:r>
                <a:rPr lang="en-US" sz="1900" b="1" dirty="0">
                  <a:solidFill>
                    <a:srgbClr val="000000"/>
                  </a:solidFill>
                  <a:latin typeface="Cy Grotesk Key Bold"/>
                  <a:ea typeface="Cy Grotesk Key Bold"/>
                  <a:cs typeface="Cy Grotesk Key Bold"/>
                  <a:sym typeface="Cy Grotesk Key Bold"/>
                </a:rPr>
                <a:t>Dynamic Route Adjustments: </a:t>
              </a:r>
            </a:p>
            <a:p>
              <a:pPr algn="l">
                <a:lnSpc>
                  <a:spcPts val="3135"/>
                </a:lnSpc>
              </a:pPr>
              <a:r>
                <a:rPr lang="en-US" sz="1900" dirty="0">
                  <a:solidFill>
                    <a:srgbClr val="000000"/>
                  </a:solidFill>
                  <a:latin typeface="Cy Grotesk Key"/>
                  <a:ea typeface="Cy Grotesk Key"/>
                  <a:cs typeface="Cy Grotesk Key"/>
                  <a:sym typeface="Cy Grotesk Key"/>
                </a:rPr>
                <a:t>Provides alternate, safer routes based on real-time hazard detection.</a:t>
              </a:r>
            </a:p>
          </p:txBody>
        </p:sp>
        <p:sp>
          <p:nvSpPr>
            <p:cNvPr id="14" name="TextBox 14"/>
            <p:cNvSpPr txBox="1"/>
            <p:nvPr/>
          </p:nvSpPr>
          <p:spPr>
            <a:xfrm>
              <a:off x="0" y="3955100"/>
              <a:ext cx="9328850" cy="1503044"/>
            </a:xfrm>
            <a:prstGeom prst="rect">
              <a:avLst/>
            </a:prstGeom>
          </p:spPr>
          <p:txBody>
            <a:bodyPr lIns="0" tIns="0" rIns="0" bIns="0" rtlCol="0" anchor="t">
              <a:spAutoFit/>
            </a:bodyPr>
            <a:lstStyle/>
            <a:p>
              <a:pPr algn="l">
                <a:lnSpc>
                  <a:spcPts val="3135"/>
                </a:lnSpc>
              </a:pPr>
              <a:r>
                <a:rPr lang="en-US" sz="1900" b="1" dirty="0">
                  <a:solidFill>
                    <a:srgbClr val="000000"/>
                  </a:solidFill>
                  <a:latin typeface="Cy Grotesk Key Bold"/>
                  <a:ea typeface="Cy Grotesk Key Bold"/>
                  <a:cs typeface="Cy Grotesk Key Bold"/>
                  <a:sym typeface="Cy Grotesk Key Bold"/>
                </a:rPr>
                <a:t>Smart City Integration: </a:t>
              </a:r>
            </a:p>
            <a:p>
              <a:pPr algn="l">
                <a:lnSpc>
                  <a:spcPts val="3135"/>
                </a:lnSpc>
              </a:pPr>
              <a:r>
                <a:rPr lang="en-US" sz="1900" dirty="0">
                  <a:solidFill>
                    <a:srgbClr val="000000"/>
                  </a:solidFill>
                  <a:latin typeface="Cy Grotesk Key"/>
                  <a:ea typeface="Cy Grotesk Key"/>
                  <a:cs typeface="Cy Grotesk Key"/>
                  <a:sym typeface="Cy Grotesk Key"/>
                </a:rPr>
                <a:t>Connects with infrastructure to receive live updates on road conditions, traffic, and hazards.</a:t>
              </a:r>
            </a:p>
          </p:txBody>
        </p:sp>
        <p:sp>
          <p:nvSpPr>
            <p:cNvPr id="15" name="TextBox 15"/>
            <p:cNvSpPr txBox="1"/>
            <p:nvPr/>
          </p:nvSpPr>
          <p:spPr>
            <a:xfrm>
              <a:off x="0" y="5626419"/>
              <a:ext cx="9328850" cy="1503044"/>
            </a:xfrm>
            <a:prstGeom prst="rect">
              <a:avLst/>
            </a:prstGeom>
          </p:spPr>
          <p:txBody>
            <a:bodyPr lIns="0" tIns="0" rIns="0" bIns="0" rtlCol="0" anchor="t">
              <a:spAutoFit/>
            </a:bodyPr>
            <a:lstStyle/>
            <a:p>
              <a:pPr algn="l">
                <a:lnSpc>
                  <a:spcPts val="3135"/>
                </a:lnSpc>
              </a:pPr>
              <a:r>
                <a:rPr lang="en-US" sz="1900" b="1" dirty="0">
                  <a:solidFill>
                    <a:srgbClr val="000000"/>
                  </a:solidFill>
                  <a:latin typeface="Cy Grotesk Key Bold"/>
                  <a:ea typeface="Cy Grotesk Key Bold"/>
                  <a:cs typeface="Cy Grotesk Key Bold"/>
                  <a:sym typeface="Cy Grotesk Key Bold"/>
                </a:rPr>
                <a:t>Customizable AR HUD: </a:t>
              </a:r>
            </a:p>
            <a:p>
              <a:pPr algn="l">
                <a:lnSpc>
                  <a:spcPts val="3135"/>
                </a:lnSpc>
              </a:pPr>
              <a:r>
                <a:rPr lang="en-US" sz="1900" dirty="0">
                  <a:solidFill>
                    <a:srgbClr val="000000"/>
                  </a:solidFill>
                  <a:latin typeface="Cy Grotesk Key"/>
                  <a:ea typeface="Cy Grotesk Key"/>
                  <a:cs typeface="Cy Grotesk Key"/>
                  <a:sym typeface="Cy Grotesk Key"/>
                </a:rPr>
                <a:t>Augmented alerts projected directly onto the windshield for immediate driver action.</a:t>
              </a:r>
            </a:p>
          </p:txBody>
        </p:sp>
      </p:grpSp>
      <p:grpSp>
        <p:nvGrpSpPr>
          <p:cNvPr id="16" name="Group 16"/>
          <p:cNvGrpSpPr/>
          <p:nvPr/>
        </p:nvGrpSpPr>
        <p:grpSpPr>
          <a:xfrm>
            <a:off x="11019666" y="6548644"/>
            <a:ext cx="6996637" cy="2297426"/>
            <a:chOff x="0" y="0"/>
            <a:chExt cx="9328850" cy="3063235"/>
          </a:xfrm>
        </p:grpSpPr>
        <p:sp>
          <p:nvSpPr>
            <p:cNvPr id="17" name="TextBox 17"/>
            <p:cNvSpPr txBox="1"/>
            <p:nvPr/>
          </p:nvSpPr>
          <p:spPr>
            <a:xfrm>
              <a:off x="0" y="-123825"/>
              <a:ext cx="9328850" cy="667384"/>
            </a:xfrm>
            <a:prstGeom prst="rect">
              <a:avLst/>
            </a:prstGeom>
          </p:spPr>
          <p:txBody>
            <a:bodyPr lIns="0" tIns="0" rIns="0" bIns="0" rtlCol="0" anchor="t">
              <a:spAutoFit/>
            </a:bodyPr>
            <a:lstStyle/>
            <a:p>
              <a:pPr algn="l">
                <a:lnSpc>
                  <a:spcPts val="4455"/>
                </a:lnSpc>
              </a:pPr>
              <a:r>
                <a:rPr lang="en-US" sz="2700" b="1" u="sng">
                  <a:solidFill>
                    <a:srgbClr val="000000"/>
                  </a:solidFill>
                  <a:latin typeface="Cy Grotesk Key Bold"/>
                  <a:ea typeface="Cy Grotesk Key Bold"/>
                  <a:cs typeface="Cy Grotesk Key Bold"/>
                  <a:sym typeface="Cy Grotesk Key Bold"/>
                </a:rPr>
                <a:t>Key Hardware Components:</a:t>
              </a:r>
            </a:p>
          </p:txBody>
        </p:sp>
        <p:sp>
          <p:nvSpPr>
            <p:cNvPr id="18" name="TextBox 18"/>
            <p:cNvSpPr txBox="1"/>
            <p:nvPr/>
          </p:nvSpPr>
          <p:spPr>
            <a:xfrm>
              <a:off x="0" y="711834"/>
              <a:ext cx="9328850" cy="461644"/>
            </a:xfrm>
            <a:prstGeom prst="rect">
              <a:avLst/>
            </a:prstGeom>
          </p:spPr>
          <p:txBody>
            <a:bodyPr lIns="0" tIns="0" rIns="0" bIns="0" rtlCol="0" anchor="t">
              <a:spAutoFit/>
            </a:bodyPr>
            <a:lstStyle/>
            <a:p>
              <a:pPr marL="410213" lvl="1" indent="-205106" algn="l">
                <a:lnSpc>
                  <a:spcPts val="3135"/>
                </a:lnSpc>
                <a:buFont typeface="Arial"/>
                <a:buChar char="•"/>
              </a:pPr>
              <a:r>
                <a:rPr lang="en-US" sz="1900" dirty="0">
                  <a:solidFill>
                    <a:srgbClr val="000000"/>
                  </a:solidFill>
                  <a:latin typeface="Cy Grotesk Key"/>
                  <a:ea typeface="Cy Grotesk Key"/>
                  <a:cs typeface="Cy Grotesk Key"/>
                  <a:sym typeface="Cy Grotesk Key"/>
                </a:rPr>
                <a:t>AR Head-Up Display (HUD)</a:t>
              </a:r>
            </a:p>
          </p:txBody>
        </p:sp>
        <p:sp>
          <p:nvSpPr>
            <p:cNvPr id="19" name="TextBox 19"/>
            <p:cNvSpPr txBox="1"/>
            <p:nvPr/>
          </p:nvSpPr>
          <p:spPr>
            <a:xfrm>
              <a:off x="0" y="1341753"/>
              <a:ext cx="9328850" cy="461644"/>
            </a:xfrm>
            <a:prstGeom prst="rect">
              <a:avLst/>
            </a:prstGeom>
          </p:spPr>
          <p:txBody>
            <a:bodyPr lIns="0" tIns="0" rIns="0" bIns="0" rtlCol="0" anchor="t">
              <a:spAutoFit/>
            </a:bodyPr>
            <a:lstStyle/>
            <a:p>
              <a:pPr marL="410213" lvl="1" indent="-205106" algn="l">
                <a:lnSpc>
                  <a:spcPts val="3135"/>
                </a:lnSpc>
                <a:buFont typeface="Arial"/>
                <a:buChar char="•"/>
              </a:pPr>
              <a:r>
                <a:rPr lang="en-US" sz="1900" dirty="0">
                  <a:solidFill>
                    <a:srgbClr val="000000"/>
                  </a:solidFill>
                  <a:latin typeface="Cy Grotesk Key"/>
                  <a:ea typeface="Cy Grotesk Key"/>
                  <a:cs typeface="Cy Grotesk Key"/>
                  <a:sym typeface="Cy Grotesk Key"/>
                </a:rPr>
                <a:t>LiDAR Sensors &amp; HD Cameras</a:t>
              </a:r>
            </a:p>
          </p:txBody>
        </p:sp>
        <p:sp>
          <p:nvSpPr>
            <p:cNvPr id="20" name="TextBox 20"/>
            <p:cNvSpPr txBox="1"/>
            <p:nvPr/>
          </p:nvSpPr>
          <p:spPr>
            <a:xfrm>
              <a:off x="0" y="1971672"/>
              <a:ext cx="9328850" cy="461644"/>
            </a:xfrm>
            <a:prstGeom prst="rect">
              <a:avLst/>
            </a:prstGeom>
          </p:spPr>
          <p:txBody>
            <a:bodyPr lIns="0" tIns="0" rIns="0" bIns="0" rtlCol="0" anchor="t">
              <a:spAutoFit/>
            </a:bodyPr>
            <a:lstStyle/>
            <a:p>
              <a:pPr marL="410213" lvl="1" indent="-205106" algn="l">
                <a:lnSpc>
                  <a:spcPts val="3135"/>
                </a:lnSpc>
                <a:buFont typeface="Arial"/>
                <a:buChar char="•"/>
              </a:pPr>
              <a:r>
                <a:rPr lang="en-US" sz="1900" dirty="0">
                  <a:solidFill>
                    <a:srgbClr val="000000"/>
                  </a:solidFill>
                  <a:latin typeface="Cy Grotesk Key"/>
                  <a:ea typeface="Cy Grotesk Key"/>
                  <a:cs typeface="Cy Grotesk Key"/>
                  <a:sym typeface="Cy Grotesk Key"/>
                </a:rPr>
                <a:t>Central Processing Unit (CPU)</a:t>
              </a:r>
            </a:p>
          </p:txBody>
        </p:sp>
        <p:sp>
          <p:nvSpPr>
            <p:cNvPr id="21" name="TextBox 21"/>
            <p:cNvSpPr txBox="1"/>
            <p:nvPr/>
          </p:nvSpPr>
          <p:spPr>
            <a:xfrm>
              <a:off x="0" y="2601591"/>
              <a:ext cx="9328850" cy="461644"/>
            </a:xfrm>
            <a:prstGeom prst="rect">
              <a:avLst/>
            </a:prstGeom>
          </p:spPr>
          <p:txBody>
            <a:bodyPr lIns="0" tIns="0" rIns="0" bIns="0" rtlCol="0" anchor="t">
              <a:spAutoFit/>
            </a:bodyPr>
            <a:lstStyle/>
            <a:p>
              <a:pPr marL="410213" lvl="1" indent="-205106" algn="l">
                <a:lnSpc>
                  <a:spcPts val="3135"/>
                </a:lnSpc>
                <a:buFont typeface="Arial"/>
                <a:buChar char="•"/>
              </a:pPr>
              <a:r>
                <a:rPr lang="en-US" sz="1900" dirty="0">
                  <a:solidFill>
                    <a:srgbClr val="000000"/>
                  </a:solidFill>
                  <a:latin typeface="Cy Grotesk Key"/>
                  <a:ea typeface="Cy Grotesk Key"/>
                  <a:cs typeface="Cy Grotesk Key"/>
                  <a:sym typeface="Cy Grotesk Key"/>
                </a:rPr>
                <a:t>IoT Integration for Smart City Data</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4676EC49-ED1A-718E-7CA6-D4EAB78ED02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95415CB-511B-BE35-07F5-B988164D7632}"/>
              </a:ext>
            </a:extLst>
          </p:cNvPr>
          <p:cNvSpPr/>
          <p:nvPr/>
        </p:nvSpPr>
        <p:spPr>
          <a:xfrm>
            <a:off x="7321773" y="6042493"/>
            <a:ext cx="10916282" cy="4257207"/>
          </a:xfrm>
          <a:custGeom>
            <a:avLst/>
            <a:gdLst/>
            <a:ahLst/>
            <a:cxnLst/>
            <a:rect l="l" t="t" r="r" b="b"/>
            <a:pathLst>
              <a:path w="10916282" h="4257207">
                <a:moveTo>
                  <a:pt x="0" y="0"/>
                </a:moveTo>
                <a:lnTo>
                  <a:pt x="10916282" y="0"/>
                </a:lnTo>
                <a:lnTo>
                  <a:pt x="10916282" y="4257207"/>
                </a:lnTo>
                <a:lnTo>
                  <a:pt x="0" y="4257207"/>
                </a:lnTo>
                <a:lnTo>
                  <a:pt x="0" y="0"/>
                </a:lnTo>
                <a:close/>
              </a:path>
            </a:pathLst>
          </a:custGeom>
          <a:blipFill>
            <a:blip r:embed="rId2">
              <a:alphaModFix amt="37000"/>
            </a:blip>
            <a:stretch>
              <a:fillRect t="-42693" r="-40257" b="-50616"/>
            </a:stretch>
          </a:blipFill>
        </p:spPr>
        <p:txBody>
          <a:bodyPr/>
          <a:lstStyle/>
          <a:p>
            <a:endParaRPr lang="en-IN"/>
          </a:p>
        </p:txBody>
      </p:sp>
      <p:grpSp>
        <p:nvGrpSpPr>
          <p:cNvPr id="3" name="Group 3">
            <a:extLst>
              <a:ext uri="{FF2B5EF4-FFF2-40B4-BE49-F238E27FC236}">
                <a16:creationId xmlns:a16="http://schemas.microsoft.com/office/drawing/2014/main" id="{4FB89566-65FC-840D-F9A8-9578E82E9F38}"/>
              </a:ext>
            </a:extLst>
          </p:cNvPr>
          <p:cNvGrpSpPr>
            <a:grpSpLocks noGrp="1" noUngrp="1" noRot="1" noMove="1" noResize="1"/>
          </p:cNvGrpSpPr>
          <p:nvPr/>
        </p:nvGrpSpPr>
        <p:grpSpPr>
          <a:xfrm>
            <a:off x="10160" y="0"/>
            <a:ext cx="10276840" cy="10287000"/>
            <a:chOff x="0" y="0"/>
            <a:chExt cx="2020483" cy="2709333"/>
          </a:xfrm>
        </p:grpSpPr>
        <p:sp>
          <p:nvSpPr>
            <p:cNvPr id="4" name="Freeform 4">
              <a:extLst>
                <a:ext uri="{FF2B5EF4-FFF2-40B4-BE49-F238E27FC236}">
                  <a16:creationId xmlns:a16="http://schemas.microsoft.com/office/drawing/2014/main" id="{5427F3D8-1544-00B3-7C13-7A2C7FD8DAB5}"/>
                </a:ext>
              </a:extLst>
            </p:cNvPr>
            <p:cNvSpPr>
              <a:spLocks noGrp="1" noRot="1" noMove="1" noResize="1" noEditPoints="1" noAdjustHandles="1" noChangeArrowheads="1" noChangeShapeType="1"/>
            </p:cNvSpPr>
            <p:nvPr/>
          </p:nvSpPr>
          <p:spPr>
            <a:xfrm>
              <a:off x="0" y="0"/>
              <a:ext cx="2020483" cy="2709333"/>
            </a:xfrm>
            <a:custGeom>
              <a:avLst/>
              <a:gdLst/>
              <a:ahLst/>
              <a:cxnLst/>
              <a:rect l="l" t="t" r="r" b="b"/>
              <a:pathLst>
                <a:path w="2020483" h="2709333">
                  <a:moveTo>
                    <a:pt x="0" y="0"/>
                  </a:moveTo>
                  <a:lnTo>
                    <a:pt x="2020483" y="0"/>
                  </a:lnTo>
                  <a:lnTo>
                    <a:pt x="2020483" y="2709333"/>
                  </a:lnTo>
                  <a:lnTo>
                    <a:pt x="0" y="2709333"/>
                  </a:lnTo>
                  <a:close/>
                </a:path>
              </a:pathLst>
            </a:custGeom>
            <a:solidFill>
              <a:srgbClr val="FFFFFF"/>
            </a:solidFill>
          </p:spPr>
          <p:txBody>
            <a:bodyPr/>
            <a:lstStyle/>
            <a:p>
              <a:endParaRPr lang="en-IN"/>
            </a:p>
          </p:txBody>
        </p:sp>
        <p:sp>
          <p:nvSpPr>
            <p:cNvPr id="5" name="TextBox 5">
              <a:extLst>
                <a:ext uri="{FF2B5EF4-FFF2-40B4-BE49-F238E27FC236}">
                  <a16:creationId xmlns:a16="http://schemas.microsoft.com/office/drawing/2014/main" id="{38AE5B5A-9AA8-D482-8ADE-06C746866177}"/>
                </a:ext>
              </a:extLst>
            </p:cNvPr>
            <p:cNvSpPr txBox="1">
              <a:spLocks noGrp="1" noRot="1" noMove="1" noResize="1" noEditPoints="1" noAdjustHandles="1" noChangeArrowheads="1" noChangeShapeType="1"/>
            </p:cNvSpPr>
            <p:nvPr/>
          </p:nvSpPr>
          <p:spPr>
            <a:xfrm>
              <a:off x="0" y="-38100"/>
              <a:ext cx="2020483" cy="2747433"/>
            </a:xfrm>
            <a:prstGeom prst="rect">
              <a:avLst/>
            </a:prstGeom>
          </p:spPr>
          <p:txBody>
            <a:bodyPr lIns="50800" tIns="50800" rIns="50800" bIns="50800" rtlCol="0" anchor="ctr"/>
            <a:lstStyle/>
            <a:p>
              <a:pPr algn="ctr">
                <a:lnSpc>
                  <a:spcPts val="3120"/>
                </a:lnSpc>
              </a:pPr>
              <a:endParaRPr/>
            </a:p>
          </p:txBody>
        </p:sp>
      </p:grpSp>
      <p:sp>
        <p:nvSpPr>
          <p:cNvPr id="6" name="TextBox 6">
            <a:extLst>
              <a:ext uri="{FF2B5EF4-FFF2-40B4-BE49-F238E27FC236}">
                <a16:creationId xmlns:a16="http://schemas.microsoft.com/office/drawing/2014/main" id="{26647782-EA9D-98E0-857D-3EEF2440FE0D}"/>
              </a:ext>
            </a:extLst>
          </p:cNvPr>
          <p:cNvSpPr txBox="1"/>
          <p:nvPr/>
        </p:nvSpPr>
        <p:spPr>
          <a:xfrm>
            <a:off x="457200" y="374773"/>
            <a:ext cx="7234725" cy="1653914"/>
          </a:xfrm>
          <a:prstGeom prst="rect">
            <a:avLst/>
          </a:prstGeom>
        </p:spPr>
        <p:txBody>
          <a:bodyPr wrap="square" lIns="0" tIns="0" rIns="0" bIns="0" rtlCol="0" anchor="t">
            <a:spAutoFit/>
          </a:bodyPr>
          <a:lstStyle/>
          <a:p>
            <a:pPr algn="l">
              <a:lnSpc>
                <a:spcPts val="6720"/>
              </a:lnSpc>
            </a:pPr>
            <a:r>
              <a:rPr lang="en-IN" sz="5000" b="1" dirty="0">
                <a:latin typeface="Times New Roman" panose="02020603050405020304" pitchFamily="18" charset="0"/>
                <a:cs typeface="Times New Roman" panose="02020603050405020304" pitchFamily="18" charset="0"/>
              </a:rPr>
              <a:t>Key Hardware Components:</a:t>
            </a:r>
            <a:endParaRPr lang="en-US" sz="5000" b="1" dirty="0">
              <a:solidFill>
                <a:schemeClr val="bg1"/>
              </a:solidFill>
              <a:latin typeface="Times New Roman" panose="02020603050405020304" pitchFamily="18" charset="0"/>
              <a:ea typeface="Cy Grotesk Key Bold"/>
              <a:cs typeface="Times New Roman" panose="02020603050405020304" pitchFamily="18" charset="0"/>
              <a:sym typeface="Cy Grotesk Key Bold"/>
            </a:endParaRPr>
          </a:p>
        </p:txBody>
      </p:sp>
      <p:sp>
        <p:nvSpPr>
          <p:cNvPr id="7" name="TextBox 7">
            <a:extLst>
              <a:ext uri="{FF2B5EF4-FFF2-40B4-BE49-F238E27FC236}">
                <a16:creationId xmlns:a16="http://schemas.microsoft.com/office/drawing/2014/main" id="{65F25F76-499F-1CCF-7624-565C8B08D05B}"/>
              </a:ext>
            </a:extLst>
          </p:cNvPr>
          <p:cNvSpPr txBox="1"/>
          <p:nvPr/>
        </p:nvSpPr>
        <p:spPr>
          <a:xfrm>
            <a:off x="10591800" y="1834799"/>
            <a:ext cx="7420059" cy="3460371"/>
          </a:xfrm>
          <a:prstGeom prst="rect">
            <a:avLst/>
          </a:prstGeom>
        </p:spPr>
        <p:txBody>
          <a:bodyPr wrap="square" lIns="0" tIns="0" rIns="0" bIns="0" rtlCol="0" anchor="t">
            <a:spAutoFit/>
          </a:bodyPr>
          <a:lstStyle/>
          <a:p>
            <a:pPr algn="just">
              <a:lnSpc>
                <a:spcPts val="3359"/>
              </a:lnSpc>
            </a:pPr>
            <a:r>
              <a:rPr lang="en-US" sz="2400" b="1" dirty="0">
                <a:solidFill>
                  <a:schemeClr val="bg1"/>
                </a:solidFill>
                <a:latin typeface="Cy Grotesk Key Bold"/>
                <a:ea typeface="Cy Grotesk Key Bold"/>
                <a:cs typeface="Cy Grotesk Key Bold"/>
                <a:sym typeface="Cy Grotesk Key Bold"/>
              </a:rPr>
              <a:t>The </a:t>
            </a:r>
            <a:r>
              <a:rPr lang="en-US" sz="2400" b="1" dirty="0">
                <a:solidFill>
                  <a:srgbClr val="5B35A6"/>
                </a:solidFill>
                <a:latin typeface="Cy Grotesk Key Bold"/>
                <a:ea typeface="Cy Grotesk Key Bold"/>
                <a:cs typeface="Cy Grotesk Key Bold"/>
                <a:sym typeface="Cy Grotesk Key Bold"/>
              </a:rPr>
              <a:t>AR Mobility Assistant for Safe Driving System (ARMASDS) </a:t>
            </a:r>
            <a:r>
              <a:rPr lang="en-US" sz="2400" b="1" dirty="0">
                <a:solidFill>
                  <a:schemeClr val="bg1"/>
                </a:solidFill>
                <a:latin typeface="Cy Grotesk Key Bold"/>
                <a:ea typeface="Cy Grotesk Key Bold"/>
                <a:cs typeface="Cy Grotesk Key Bold"/>
                <a:sym typeface="Cy Grotesk Key Bold"/>
              </a:rPr>
              <a:t>relies on a combination of sophisticated hardware components to deliver real-time hazard detection, dynamic route adjustments, and augmented reality (AR) displays. Each component plays a critical role in ensuring accurate data capture, processing, and presentation for enhanced driver safety and situational awareness.</a:t>
            </a:r>
            <a:endParaRPr lang="en-US" sz="2400" dirty="0">
              <a:solidFill>
                <a:schemeClr val="bg1"/>
              </a:solidFill>
              <a:latin typeface="Cy Grotesk Key"/>
              <a:ea typeface="Cy Grotesk Key"/>
              <a:cs typeface="Cy Grotesk Key"/>
              <a:sym typeface="Cy Grotesk Key"/>
            </a:endParaRPr>
          </a:p>
        </p:txBody>
      </p:sp>
      <p:sp>
        <p:nvSpPr>
          <p:cNvPr id="8" name="TextBox 8">
            <a:extLst>
              <a:ext uri="{FF2B5EF4-FFF2-40B4-BE49-F238E27FC236}">
                <a16:creationId xmlns:a16="http://schemas.microsoft.com/office/drawing/2014/main" id="{A0A7282C-FABF-C9DE-9623-790F1A27BAB3}"/>
              </a:ext>
            </a:extLst>
          </p:cNvPr>
          <p:cNvSpPr txBox="1"/>
          <p:nvPr/>
        </p:nvSpPr>
        <p:spPr>
          <a:xfrm>
            <a:off x="17008094" y="9971311"/>
            <a:ext cx="1545550" cy="152400"/>
          </a:xfrm>
          <a:prstGeom prst="rect">
            <a:avLst/>
          </a:prstGeom>
        </p:spPr>
        <p:txBody>
          <a:bodyPr lIns="0" tIns="0" rIns="0" bIns="0" rtlCol="0" anchor="t">
            <a:spAutoFit/>
          </a:bodyPr>
          <a:lstStyle/>
          <a:p>
            <a:pPr marL="0" lvl="0" indent="0" algn="l">
              <a:lnSpc>
                <a:spcPts val="1199"/>
              </a:lnSpc>
              <a:spcBef>
                <a:spcPct val="0"/>
              </a:spcBef>
            </a:pPr>
            <a:r>
              <a:rPr lang="en-US" sz="999" dirty="0">
                <a:solidFill>
                  <a:srgbClr val="FFFFFF"/>
                </a:solidFill>
                <a:latin typeface="Cy Grotesk Key"/>
                <a:ea typeface="Cy Grotesk Key"/>
                <a:cs typeface="Cy Grotesk Key"/>
                <a:sym typeface="Cy Grotesk Key"/>
              </a:rPr>
              <a:t>Prattipati Naga Avinash</a:t>
            </a:r>
          </a:p>
        </p:txBody>
      </p:sp>
      <p:grpSp>
        <p:nvGrpSpPr>
          <p:cNvPr id="10" name="Group 10">
            <a:extLst>
              <a:ext uri="{FF2B5EF4-FFF2-40B4-BE49-F238E27FC236}">
                <a16:creationId xmlns:a16="http://schemas.microsoft.com/office/drawing/2014/main" id="{F5740D9F-A0EC-9448-2723-CD3BA5F63B06}"/>
              </a:ext>
            </a:extLst>
          </p:cNvPr>
          <p:cNvGrpSpPr/>
          <p:nvPr/>
        </p:nvGrpSpPr>
        <p:grpSpPr>
          <a:xfrm>
            <a:off x="457200" y="2282645"/>
            <a:ext cx="9417136" cy="7423564"/>
            <a:chOff x="-14517583" y="2264278"/>
            <a:chExt cx="12990476" cy="9898084"/>
          </a:xfrm>
        </p:grpSpPr>
        <p:sp>
          <p:nvSpPr>
            <p:cNvPr id="12" name="TextBox 12">
              <a:extLst>
                <a:ext uri="{FF2B5EF4-FFF2-40B4-BE49-F238E27FC236}">
                  <a16:creationId xmlns:a16="http://schemas.microsoft.com/office/drawing/2014/main" id="{A4E4ABB5-85AF-9193-8D54-4A91DF01703E}"/>
                </a:ext>
              </a:extLst>
            </p:cNvPr>
            <p:cNvSpPr txBox="1"/>
            <p:nvPr/>
          </p:nvSpPr>
          <p:spPr>
            <a:xfrm>
              <a:off x="-14510810" y="4897027"/>
              <a:ext cx="12983703" cy="2078005"/>
            </a:xfrm>
            <a:prstGeom prst="rect">
              <a:avLst/>
            </a:prstGeom>
          </p:spPr>
          <p:txBody>
            <a:bodyPr wrap="square" lIns="0" tIns="0" rIns="0" bIns="0" rtlCol="0" anchor="t">
              <a:spAutoFit/>
            </a:bodyPr>
            <a:lstStyle/>
            <a:p>
              <a:pPr algn="just">
                <a:lnSpc>
                  <a:spcPts val="3135"/>
                </a:lnSpc>
              </a:pPr>
              <a:r>
                <a:rPr lang="en-IN" sz="2000" b="1" dirty="0"/>
                <a:t>LiDAR Sensors &amp; HD Cameras</a:t>
              </a:r>
              <a:r>
                <a:rPr lang="en-IN" sz="2000" dirty="0"/>
                <a:t>: LiDAR sensors and high-definition cameras provide comprehensive environmental scanning, enabling precise detection of road obstacles, surrounding vehicles, and other potential hazards. LiDAR offers 360-degree spatial mapping, while HD cameras capture visual data for hazard identification and traffic sign recognition.</a:t>
              </a:r>
              <a:endParaRPr lang="en-US" sz="1900" dirty="0">
                <a:solidFill>
                  <a:srgbClr val="000000"/>
                </a:solidFill>
                <a:latin typeface="Cy Grotesk Key"/>
                <a:ea typeface="Cy Grotesk Key"/>
                <a:cs typeface="Cy Grotesk Key"/>
                <a:sym typeface="Cy Grotesk Key"/>
              </a:endParaRPr>
            </a:p>
          </p:txBody>
        </p:sp>
        <p:sp>
          <p:nvSpPr>
            <p:cNvPr id="15" name="TextBox 15">
              <a:extLst>
                <a:ext uri="{FF2B5EF4-FFF2-40B4-BE49-F238E27FC236}">
                  <a16:creationId xmlns:a16="http://schemas.microsoft.com/office/drawing/2014/main" id="{7067DE20-538D-6A9E-6819-47CE7E819565}"/>
                </a:ext>
              </a:extLst>
            </p:cNvPr>
            <p:cNvSpPr txBox="1"/>
            <p:nvPr/>
          </p:nvSpPr>
          <p:spPr>
            <a:xfrm>
              <a:off x="-14510810" y="2264278"/>
              <a:ext cx="12983703" cy="2078005"/>
            </a:xfrm>
            <a:prstGeom prst="rect">
              <a:avLst/>
            </a:prstGeom>
          </p:spPr>
          <p:txBody>
            <a:bodyPr wrap="square" lIns="0" tIns="0" rIns="0" bIns="0" rtlCol="0" anchor="t">
              <a:spAutoFit/>
            </a:bodyPr>
            <a:lstStyle/>
            <a:p>
              <a:pPr algn="just">
                <a:lnSpc>
                  <a:spcPts val="3135"/>
                </a:lnSpc>
              </a:pPr>
              <a:r>
                <a:rPr lang="en-IN" sz="2000" b="1" dirty="0"/>
                <a:t>Central Processing Unit (CPU)</a:t>
              </a:r>
              <a:r>
                <a:rPr lang="en-IN" sz="2000" dirty="0"/>
                <a:t>: </a:t>
              </a:r>
              <a:r>
                <a:rPr lang="en-US" sz="2000" dirty="0"/>
                <a:t>The central processing unit serves as the “brain” of ARMASDS, handling all real-time data processing, from sensor input integration to generating augmented reality projections. High-performance CPUs are essential to achieve the low-latency operation needed for real-time AR updates.</a:t>
              </a:r>
              <a:endParaRPr lang="en-US" sz="1900" dirty="0">
                <a:solidFill>
                  <a:srgbClr val="000000"/>
                </a:solidFill>
                <a:latin typeface="Cy Grotesk Key"/>
                <a:ea typeface="Cy Grotesk Key"/>
                <a:cs typeface="Cy Grotesk Key"/>
                <a:sym typeface="Cy Grotesk Key"/>
              </a:endParaRPr>
            </a:p>
          </p:txBody>
        </p:sp>
        <p:sp>
          <p:nvSpPr>
            <p:cNvPr id="28" name="TextBox 12">
              <a:extLst>
                <a:ext uri="{FF2B5EF4-FFF2-40B4-BE49-F238E27FC236}">
                  <a16:creationId xmlns:a16="http://schemas.microsoft.com/office/drawing/2014/main" id="{E513771E-D4E2-4398-F05F-B752D7929874}"/>
                </a:ext>
              </a:extLst>
            </p:cNvPr>
            <p:cNvSpPr txBox="1"/>
            <p:nvPr/>
          </p:nvSpPr>
          <p:spPr>
            <a:xfrm>
              <a:off x="-14517583" y="7576970"/>
              <a:ext cx="12983703" cy="2078005"/>
            </a:xfrm>
            <a:prstGeom prst="rect">
              <a:avLst/>
            </a:prstGeom>
          </p:spPr>
          <p:txBody>
            <a:bodyPr wrap="square" lIns="0" tIns="0" rIns="0" bIns="0" rtlCol="0" anchor="t">
              <a:spAutoFit/>
            </a:bodyPr>
            <a:lstStyle/>
            <a:p>
              <a:pPr algn="just">
                <a:lnSpc>
                  <a:spcPts val="3135"/>
                </a:lnSpc>
              </a:pPr>
              <a:r>
                <a:rPr lang="en-IN" sz="2000" b="1" dirty="0"/>
                <a:t>AR Head-Up Display (HUD)</a:t>
              </a:r>
              <a:r>
                <a:rPr lang="en-IN" sz="2000" dirty="0"/>
                <a:t>: </a:t>
              </a:r>
              <a:r>
                <a:rPr lang="en-US" sz="2000" dirty="0"/>
                <a:t>The AR HUD is a key interface component that projects critical information directly into the driver’s line of sight. Navigation cues, hazard warnings, and dynamic alerts are presented in a non-intrusive manner, allowing drivers to maintain focus on the road while staying informed of important developments.</a:t>
              </a:r>
              <a:r>
                <a:rPr lang="en-IN" sz="2000" dirty="0"/>
                <a:t> </a:t>
              </a:r>
              <a:endParaRPr lang="en-US" sz="1900" dirty="0">
                <a:solidFill>
                  <a:srgbClr val="000000"/>
                </a:solidFill>
                <a:latin typeface="Cy Grotesk Key"/>
                <a:ea typeface="Cy Grotesk Key"/>
                <a:cs typeface="Cy Grotesk Key"/>
                <a:sym typeface="Cy Grotesk Key"/>
              </a:endParaRPr>
            </a:p>
          </p:txBody>
        </p:sp>
        <p:sp>
          <p:nvSpPr>
            <p:cNvPr id="31" name="TextBox 12">
              <a:extLst>
                <a:ext uri="{FF2B5EF4-FFF2-40B4-BE49-F238E27FC236}">
                  <a16:creationId xmlns:a16="http://schemas.microsoft.com/office/drawing/2014/main" id="{20C48025-8993-D35E-ED6B-4F6F3364F2BC}"/>
                </a:ext>
              </a:extLst>
            </p:cNvPr>
            <p:cNvSpPr txBox="1"/>
            <p:nvPr/>
          </p:nvSpPr>
          <p:spPr>
            <a:xfrm>
              <a:off x="-14517583" y="10084357"/>
              <a:ext cx="12983703" cy="2078005"/>
            </a:xfrm>
            <a:prstGeom prst="rect">
              <a:avLst/>
            </a:prstGeom>
          </p:spPr>
          <p:txBody>
            <a:bodyPr wrap="square" lIns="0" tIns="0" rIns="0" bIns="0" rtlCol="0" anchor="t">
              <a:spAutoFit/>
            </a:bodyPr>
            <a:lstStyle/>
            <a:p>
              <a:pPr algn="just">
                <a:lnSpc>
                  <a:spcPts val="3135"/>
                </a:lnSpc>
              </a:pPr>
              <a:r>
                <a:rPr lang="en-US" sz="2000" b="1" dirty="0"/>
                <a:t>IoT Integration for Smart City Data</a:t>
              </a:r>
              <a:r>
                <a:rPr lang="en-US" sz="2000" dirty="0"/>
                <a:t>: The ARMASDS system is designed to connect with smart city infrastructure, enabling access to live updates on road conditions, traffic congestion, and other vital data. This capability ensures the system remains adaptable to changing conditions and maximizes route safety and efficiency.</a:t>
              </a:r>
              <a:endParaRPr lang="en-US" sz="1900" dirty="0">
                <a:solidFill>
                  <a:srgbClr val="000000"/>
                </a:solidFill>
                <a:latin typeface="Cy Grotesk Key"/>
                <a:ea typeface="Cy Grotesk Key"/>
                <a:cs typeface="Cy Grotesk Key"/>
                <a:sym typeface="Cy Grotesk Key"/>
              </a:endParaRPr>
            </a:p>
          </p:txBody>
        </p:sp>
      </p:grpSp>
      <p:sp>
        <p:nvSpPr>
          <p:cNvPr id="22" name="TextBox 6">
            <a:extLst>
              <a:ext uri="{FF2B5EF4-FFF2-40B4-BE49-F238E27FC236}">
                <a16:creationId xmlns:a16="http://schemas.microsoft.com/office/drawing/2014/main" id="{491822DB-BA4D-9109-14E7-0FB363B0A348}"/>
              </a:ext>
            </a:extLst>
          </p:cNvPr>
          <p:cNvSpPr txBox="1"/>
          <p:nvPr/>
        </p:nvSpPr>
        <p:spPr>
          <a:xfrm>
            <a:off x="10591800" y="425171"/>
            <a:ext cx="9007006" cy="776559"/>
          </a:xfrm>
          <a:prstGeom prst="rect">
            <a:avLst/>
          </a:prstGeom>
        </p:spPr>
        <p:txBody>
          <a:bodyPr lIns="0" tIns="0" rIns="0" bIns="0" rtlCol="0" anchor="t">
            <a:spAutoFit/>
          </a:bodyPr>
          <a:lstStyle/>
          <a:p>
            <a:pPr algn="l">
              <a:lnSpc>
                <a:spcPts val="6720"/>
              </a:lnSpc>
            </a:pPr>
            <a:r>
              <a:rPr lang="en-IN" sz="4000" b="1" dirty="0">
                <a:solidFill>
                  <a:schemeClr val="bg1"/>
                </a:solidFill>
                <a:latin typeface="Times New Roman" panose="02020603050405020304" pitchFamily="18" charset="0"/>
                <a:cs typeface="Times New Roman" panose="02020603050405020304" pitchFamily="18" charset="0"/>
              </a:rPr>
              <a:t>ARMASDS Overview:</a:t>
            </a:r>
            <a:endParaRPr lang="en-US" sz="4000" b="1" dirty="0">
              <a:solidFill>
                <a:schemeClr val="bg1"/>
              </a:solidFill>
              <a:latin typeface="Times New Roman" panose="02020603050405020304" pitchFamily="18" charset="0"/>
              <a:ea typeface="Cy Grotesk Key Bold"/>
              <a:cs typeface="Times New Roman" panose="02020603050405020304" pitchFamily="18" charset="0"/>
              <a:sym typeface="Cy Grotesk Key Bold"/>
            </a:endParaRPr>
          </a:p>
        </p:txBody>
      </p:sp>
    </p:spTree>
    <p:extLst>
      <p:ext uri="{BB962C8B-B14F-4D97-AF65-F5344CB8AC3E}">
        <p14:creationId xmlns:p14="http://schemas.microsoft.com/office/powerpoint/2010/main" val="406570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F4634933-F5C5-C18E-1B8E-03605D0CAA9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2A4FF8F-AE3D-3EE6-4AA7-CC464DF5C0B1}"/>
              </a:ext>
            </a:extLst>
          </p:cNvPr>
          <p:cNvGrpSpPr/>
          <p:nvPr/>
        </p:nvGrpSpPr>
        <p:grpSpPr>
          <a:xfrm>
            <a:off x="0" y="0"/>
            <a:ext cx="18288000" cy="10287000"/>
            <a:chOff x="0" y="0"/>
            <a:chExt cx="2020483" cy="2709333"/>
          </a:xfrm>
        </p:grpSpPr>
        <p:sp>
          <p:nvSpPr>
            <p:cNvPr id="4" name="Freeform 4">
              <a:extLst>
                <a:ext uri="{FF2B5EF4-FFF2-40B4-BE49-F238E27FC236}">
                  <a16:creationId xmlns:a16="http://schemas.microsoft.com/office/drawing/2014/main" id="{11C1394E-6C11-9B03-7182-4BAF206A3872}"/>
                </a:ext>
              </a:extLst>
            </p:cNvPr>
            <p:cNvSpPr/>
            <p:nvPr/>
          </p:nvSpPr>
          <p:spPr>
            <a:xfrm>
              <a:off x="0" y="0"/>
              <a:ext cx="2020483" cy="2709333"/>
            </a:xfrm>
            <a:custGeom>
              <a:avLst/>
              <a:gdLst/>
              <a:ahLst/>
              <a:cxnLst/>
              <a:rect l="l" t="t" r="r" b="b"/>
              <a:pathLst>
                <a:path w="2020483" h="2709333">
                  <a:moveTo>
                    <a:pt x="0" y="0"/>
                  </a:moveTo>
                  <a:lnTo>
                    <a:pt x="2020483" y="0"/>
                  </a:lnTo>
                  <a:lnTo>
                    <a:pt x="2020483" y="2709333"/>
                  </a:lnTo>
                  <a:lnTo>
                    <a:pt x="0" y="2709333"/>
                  </a:lnTo>
                  <a:close/>
                </a:path>
              </a:pathLst>
            </a:custGeom>
            <a:solidFill>
              <a:srgbClr val="FFFFFF"/>
            </a:solidFill>
          </p:spPr>
          <p:txBody>
            <a:bodyPr/>
            <a:lstStyle/>
            <a:p>
              <a:endParaRPr lang="en-IN"/>
            </a:p>
          </p:txBody>
        </p:sp>
        <p:sp>
          <p:nvSpPr>
            <p:cNvPr id="5" name="TextBox 5">
              <a:extLst>
                <a:ext uri="{FF2B5EF4-FFF2-40B4-BE49-F238E27FC236}">
                  <a16:creationId xmlns:a16="http://schemas.microsoft.com/office/drawing/2014/main" id="{7754AD5F-971D-D414-194B-1ACF16B0F5F9}"/>
                </a:ext>
              </a:extLst>
            </p:cNvPr>
            <p:cNvSpPr txBox="1"/>
            <p:nvPr/>
          </p:nvSpPr>
          <p:spPr>
            <a:xfrm>
              <a:off x="0" y="-38100"/>
              <a:ext cx="2020483" cy="2747433"/>
            </a:xfrm>
            <a:prstGeom prst="rect">
              <a:avLst/>
            </a:prstGeom>
          </p:spPr>
          <p:txBody>
            <a:bodyPr lIns="50800" tIns="50800" rIns="50800" bIns="50800" rtlCol="0" anchor="ctr"/>
            <a:lstStyle/>
            <a:p>
              <a:pPr algn="ctr">
                <a:lnSpc>
                  <a:spcPts val="3120"/>
                </a:lnSpc>
              </a:pPr>
              <a:endParaRPr/>
            </a:p>
          </p:txBody>
        </p:sp>
      </p:grpSp>
      <p:sp>
        <p:nvSpPr>
          <p:cNvPr id="8" name="TextBox 8">
            <a:extLst>
              <a:ext uri="{FF2B5EF4-FFF2-40B4-BE49-F238E27FC236}">
                <a16:creationId xmlns:a16="http://schemas.microsoft.com/office/drawing/2014/main" id="{73BD2D73-F66D-2BD4-A340-4BDC1B0628BD}"/>
              </a:ext>
            </a:extLst>
          </p:cNvPr>
          <p:cNvSpPr txBox="1"/>
          <p:nvPr/>
        </p:nvSpPr>
        <p:spPr>
          <a:xfrm>
            <a:off x="131481" y="10034439"/>
            <a:ext cx="1545550" cy="152400"/>
          </a:xfrm>
          <a:prstGeom prst="rect">
            <a:avLst/>
          </a:prstGeom>
        </p:spPr>
        <p:txBody>
          <a:bodyPr lIns="0" tIns="0" rIns="0" bIns="0" rtlCol="0" anchor="t">
            <a:spAutoFit/>
          </a:bodyPr>
          <a:lstStyle/>
          <a:p>
            <a:pPr marL="0" lvl="0" indent="0" algn="l">
              <a:lnSpc>
                <a:spcPts val="1199"/>
              </a:lnSpc>
              <a:spcBef>
                <a:spcPct val="0"/>
              </a:spcBef>
            </a:pPr>
            <a:r>
              <a:rPr lang="en-US" sz="999" dirty="0">
                <a:latin typeface="Cy Grotesk Key"/>
                <a:ea typeface="Cy Grotesk Key"/>
                <a:cs typeface="Cy Grotesk Key"/>
                <a:sym typeface="Cy Grotesk Key"/>
              </a:rPr>
              <a:t>Prattipati Naga Avinash</a:t>
            </a:r>
          </a:p>
        </p:txBody>
      </p:sp>
      <p:sp>
        <p:nvSpPr>
          <p:cNvPr id="17" name="TextBox 17">
            <a:extLst>
              <a:ext uri="{FF2B5EF4-FFF2-40B4-BE49-F238E27FC236}">
                <a16:creationId xmlns:a16="http://schemas.microsoft.com/office/drawing/2014/main" id="{5742CDEF-C951-2895-3880-87D70A002A05}"/>
              </a:ext>
            </a:extLst>
          </p:cNvPr>
          <p:cNvSpPr txBox="1"/>
          <p:nvPr/>
        </p:nvSpPr>
        <p:spPr>
          <a:xfrm>
            <a:off x="9144000" y="775952"/>
            <a:ext cx="6996637" cy="577081"/>
          </a:xfrm>
          <a:prstGeom prst="rect">
            <a:avLst/>
          </a:prstGeom>
        </p:spPr>
        <p:txBody>
          <a:bodyPr lIns="0" tIns="0" rIns="0" bIns="0" rtlCol="0" anchor="t">
            <a:spAutoFit/>
          </a:bodyPr>
          <a:lstStyle/>
          <a:p>
            <a:pPr algn="l">
              <a:lnSpc>
                <a:spcPts val="4455"/>
              </a:lnSpc>
            </a:pPr>
            <a:r>
              <a:rPr lang="en-US" sz="4000" b="1" u="sng" dirty="0">
                <a:solidFill>
                  <a:srgbClr val="000000"/>
                </a:solidFill>
                <a:latin typeface="Cy Grotesk Key Bold"/>
                <a:ea typeface="Cy Grotesk Key Bold"/>
                <a:cs typeface="Cy Grotesk Key Bold"/>
                <a:sym typeface="Cy Grotesk Key Bold"/>
              </a:rPr>
              <a:t>Current Features:</a:t>
            </a:r>
          </a:p>
        </p:txBody>
      </p:sp>
      <p:sp>
        <p:nvSpPr>
          <p:cNvPr id="23" name="TextBox 6">
            <a:extLst>
              <a:ext uri="{FF2B5EF4-FFF2-40B4-BE49-F238E27FC236}">
                <a16:creationId xmlns:a16="http://schemas.microsoft.com/office/drawing/2014/main" id="{F58AC2AF-D164-F3C0-0A7D-D6D0AF2CF785}"/>
              </a:ext>
            </a:extLst>
          </p:cNvPr>
          <p:cNvSpPr txBox="1"/>
          <p:nvPr/>
        </p:nvSpPr>
        <p:spPr>
          <a:xfrm>
            <a:off x="821725" y="775952"/>
            <a:ext cx="7234725" cy="1718419"/>
          </a:xfrm>
          <a:prstGeom prst="rect">
            <a:avLst/>
          </a:prstGeom>
        </p:spPr>
        <p:txBody>
          <a:bodyPr wrap="square" lIns="0" tIns="0" rIns="0" bIns="0" rtlCol="0" anchor="t">
            <a:spAutoFit/>
          </a:bodyPr>
          <a:lstStyle/>
          <a:p>
            <a:pPr algn="l">
              <a:lnSpc>
                <a:spcPts val="6720"/>
              </a:lnSpc>
            </a:pPr>
            <a:r>
              <a:rPr lang="en-IN" sz="6000" b="1" dirty="0">
                <a:latin typeface="Times New Roman" panose="02020603050405020304" pitchFamily="18" charset="0"/>
                <a:cs typeface="Times New Roman" panose="02020603050405020304" pitchFamily="18" charset="0"/>
              </a:rPr>
              <a:t>Working Prototype Overview:</a:t>
            </a:r>
            <a:endParaRPr lang="en-US" sz="6000" b="1" dirty="0">
              <a:solidFill>
                <a:schemeClr val="bg1"/>
              </a:solidFill>
              <a:latin typeface="Times New Roman" panose="02020603050405020304" pitchFamily="18" charset="0"/>
              <a:ea typeface="Cy Grotesk Key Bold"/>
              <a:cs typeface="Times New Roman" panose="02020603050405020304" pitchFamily="18" charset="0"/>
              <a:sym typeface="Cy Grotesk Key Bold"/>
            </a:endParaRPr>
          </a:p>
        </p:txBody>
      </p:sp>
      <p:sp>
        <p:nvSpPr>
          <p:cNvPr id="24" name="TextBox 7">
            <a:extLst>
              <a:ext uri="{FF2B5EF4-FFF2-40B4-BE49-F238E27FC236}">
                <a16:creationId xmlns:a16="http://schemas.microsoft.com/office/drawing/2014/main" id="{1ACA4151-1333-0E3E-B862-24485BF64CDA}"/>
              </a:ext>
            </a:extLst>
          </p:cNvPr>
          <p:cNvSpPr txBox="1"/>
          <p:nvPr/>
        </p:nvSpPr>
        <p:spPr>
          <a:xfrm>
            <a:off x="878770" y="2853820"/>
            <a:ext cx="7420059" cy="2588337"/>
          </a:xfrm>
          <a:prstGeom prst="rect">
            <a:avLst/>
          </a:prstGeom>
        </p:spPr>
        <p:txBody>
          <a:bodyPr wrap="square" lIns="0" tIns="0" rIns="0" bIns="0" rtlCol="0" anchor="t">
            <a:spAutoFit/>
          </a:bodyPr>
          <a:lstStyle/>
          <a:p>
            <a:pPr algn="just">
              <a:lnSpc>
                <a:spcPts val="3359"/>
              </a:lnSpc>
            </a:pPr>
            <a:r>
              <a:rPr lang="en-US" sz="2400" b="1" dirty="0">
                <a:latin typeface="Cy Grotesk Key Bold"/>
                <a:ea typeface="Cy Grotesk Key Bold"/>
                <a:cs typeface="Cy Grotesk Key Bold"/>
                <a:sym typeface="Cy Grotesk Key Bold"/>
              </a:rPr>
              <a:t>The first prototype of the AR Mobility Assistant for Safe Driving System (ARMASDS) demonstrates the foundational functionality of the concept. While the initial version focuses on core features, it serves as a strong proof of concept for how AR can be leveraged to enhance driver awareness and safety.</a:t>
            </a:r>
            <a:endParaRPr lang="en-US" sz="2400" dirty="0">
              <a:latin typeface="Cy Grotesk Key"/>
              <a:ea typeface="Cy Grotesk Key"/>
              <a:cs typeface="Cy Grotesk Key"/>
              <a:sym typeface="Cy Grotesk Key"/>
            </a:endParaRPr>
          </a:p>
        </p:txBody>
      </p:sp>
      <p:sp>
        <p:nvSpPr>
          <p:cNvPr id="25" name="TextBox 7">
            <a:extLst>
              <a:ext uri="{FF2B5EF4-FFF2-40B4-BE49-F238E27FC236}">
                <a16:creationId xmlns:a16="http://schemas.microsoft.com/office/drawing/2014/main" id="{CB92DF48-C034-9023-C0E1-20AE9791F772}"/>
              </a:ext>
            </a:extLst>
          </p:cNvPr>
          <p:cNvSpPr txBox="1"/>
          <p:nvPr/>
        </p:nvSpPr>
        <p:spPr>
          <a:xfrm>
            <a:off x="904256" y="6352401"/>
            <a:ext cx="7420059" cy="3024354"/>
          </a:xfrm>
          <a:prstGeom prst="rect">
            <a:avLst/>
          </a:prstGeom>
        </p:spPr>
        <p:txBody>
          <a:bodyPr wrap="square" lIns="0" tIns="0" rIns="0" bIns="0" rtlCol="0" anchor="t">
            <a:spAutoFit/>
          </a:bodyPr>
          <a:lstStyle/>
          <a:p>
            <a:pPr algn="just">
              <a:lnSpc>
                <a:spcPts val="3359"/>
              </a:lnSpc>
            </a:pPr>
            <a:r>
              <a:rPr lang="en-US" sz="2400" b="1" dirty="0">
                <a:latin typeface="Cy Grotesk Key Bold"/>
                <a:ea typeface="Cy Grotesk Key Bold"/>
                <a:cs typeface="Cy Grotesk Key Bold"/>
                <a:sym typeface="Cy Grotesk Key Bold"/>
              </a:rPr>
              <a:t>The initial prototype serves to validate the usability of AR-based driving assistance, testing user interaction, navigation accuracy, and safety impact.</a:t>
            </a:r>
          </a:p>
          <a:p>
            <a:pPr algn="just">
              <a:lnSpc>
                <a:spcPts val="3359"/>
              </a:lnSpc>
            </a:pPr>
            <a:endParaRPr lang="en-US" sz="2400" b="1" dirty="0">
              <a:latin typeface="Cy Grotesk Key Bold"/>
              <a:ea typeface="Cy Grotesk Key Bold"/>
              <a:cs typeface="Cy Grotesk Key Bold"/>
              <a:sym typeface="Cy Grotesk Key Bold"/>
            </a:endParaRPr>
          </a:p>
          <a:p>
            <a:pPr algn="just">
              <a:lnSpc>
                <a:spcPts val="3359"/>
              </a:lnSpc>
            </a:pPr>
            <a:r>
              <a:rPr lang="en-US" sz="2400" b="1" dirty="0">
                <a:latin typeface="Cy Grotesk Key Bold"/>
                <a:ea typeface="Cy Grotesk Key Bold"/>
                <a:cs typeface="Cy Grotesk Key Bold"/>
                <a:sym typeface="Cy Grotesk Key Bold"/>
              </a:rPr>
              <a:t>It provides a basis for iterative development, allowing feedback collection to enhance future versions of ARMASDS.</a:t>
            </a:r>
            <a:endParaRPr lang="en-US" sz="2400" dirty="0">
              <a:latin typeface="Cy Grotesk Key"/>
              <a:ea typeface="Cy Grotesk Key"/>
              <a:cs typeface="Cy Grotesk Key"/>
              <a:sym typeface="Cy Grotesk Key"/>
            </a:endParaRPr>
          </a:p>
        </p:txBody>
      </p:sp>
      <p:graphicFrame>
        <p:nvGraphicFramePr>
          <p:cNvPr id="29" name="TextBox 18">
            <a:extLst>
              <a:ext uri="{FF2B5EF4-FFF2-40B4-BE49-F238E27FC236}">
                <a16:creationId xmlns:a16="http://schemas.microsoft.com/office/drawing/2014/main" id="{FFD4819B-0446-AC99-6414-AA3A336B8A20}"/>
              </a:ext>
            </a:extLst>
          </p:cNvPr>
          <p:cNvGraphicFramePr/>
          <p:nvPr>
            <p:extLst>
              <p:ext uri="{D42A27DB-BD31-4B8C-83A1-F6EECF244321}">
                <p14:modId xmlns:p14="http://schemas.microsoft.com/office/powerpoint/2010/main" val="4256175914"/>
              </p:ext>
            </p:extLst>
          </p:nvPr>
        </p:nvGraphicFramePr>
        <p:xfrm>
          <a:off x="9144000" y="1716840"/>
          <a:ext cx="8809892" cy="7555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824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3162540"/>
            <a:ext cx="18288000" cy="7132080"/>
          </a:xfrm>
          <a:custGeom>
            <a:avLst/>
            <a:gdLst/>
            <a:ahLst/>
            <a:cxnLst/>
            <a:rect l="l" t="t" r="r" b="b"/>
            <a:pathLst>
              <a:path w="18288000" h="7132080">
                <a:moveTo>
                  <a:pt x="0" y="0"/>
                </a:moveTo>
                <a:lnTo>
                  <a:pt x="18288000" y="0"/>
                </a:lnTo>
                <a:lnTo>
                  <a:pt x="18288000" y="7132080"/>
                </a:lnTo>
                <a:lnTo>
                  <a:pt x="0" y="7132080"/>
                </a:lnTo>
                <a:lnTo>
                  <a:pt x="0" y="0"/>
                </a:lnTo>
                <a:close/>
              </a:path>
            </a:pathLst>
          </a:custGeom>
          <a:blipFill>
            <a:blip r:embed="rId2">
              <a:alphaModFix amt="37000"/>
            </a:blip>
            <a:stretch>
              <a:fillRect t="-42693" r="-40257" b="-50616"/>
            </a:stretch>
          </a:blipFill>
        </p:spPr>
        <p:txBody>
          <a:bodyPr/>
          <a:lstStyle/>
          <a:p>
            <a:r>
              <a:rPr lang="en-US" dirty="0"/>
              <a:t>z</a:t>
            </a:r>
            <a:endParaRPr lang="en-IN" dirty="0"/>
          </a:p>
        </p:txBody>
      </p:sp>
      <p:sp>
        <p:nvSpPr>
          <p:cNvPr id="20" name="TextBox 20"/>
          <p:cNvSpPr txBox="1"/>
          <p:nvPr/>
        </p:nvSpPr>
        <p:spPr>
          <a:xfrm>
            <a:off x="16609731" y="10034439"/>
            <a:ext cx="1545550" cy="152400"/>
          </a:xfrm>
          <a:prstGeom prst="rect">
            <a:avLst/>
          </a:prstGeom>
        </p:spPr>
        <p:txBody>
          <a:bodyPr lIns="0" tIns="0" rIns="0" bIns="0" rtlCol="0" anchor="t">
            <a:spAutoFit/>
          </a:bodyPr>
          <a:lstStyle/>
          <a:p>
            <a:pPr marL="0" lvl="0" indent="0" algn="l">
              <a:lnSpc>
                <a:spcPts val="1199"/>
              </a:lnSpc>
              <a:spcBef>
                <a:spcPct val="0"/>
              </a:spcBef>
            </a:pPr>
            <a:r>
              <a:rPr lang="en-US" sz="999">
                <a:solidFill>
                  <a:srgbClr val="FFFFFF"/>
                </a:solidFill>
                <a:latin typeface="Cy Grotesk Key"/>
                <a:ea typeface="Cy Grotesk Key"/>
                <a:cs typeface="Cy Grotesk Key"/>
                <a:sym typeface="Cy Grotesk Key"/>
              </a:rPr>
              <a:t>Prattipati Naga Avinash</a:t>
            </a:r>
          </a:p>
        </p:txBody>
      </p:sp>
      <p:sp>
        <p:nvSpPr>
          <p:cNvPr id="21" name="TextBox 6">
            <a:extLst>
              <a:ext uri="{FF2B5EF4-FFF2-40B4-BE49-F238E27FC236}">
                <a16:creationId xmlns:a16="http://schemas.microsoft.com/office/drawing/2014/main" id="{3C14F261-D3AF-5763-1A84-E1B8F8D3C658}"/>
              </a:ext>
            </a:extLst>
          </p:cNvPr>
          <p:cNvSpPr txBox="1"/>
          <p:nvPr/>
        </p:nvSpPr>
        <p:spPr>
          <a:xfrm>
            <a:off x="523786" y="365059"/>
            <a:ext cx="7234725" cy="859210"/>
          </a:xfrm>
          <a:prstGeom prst="rect">
            <a:avLst/>
          </a:prstGeom>
        </p:spPr>
        <p:txBody>
          <a:bodyPr wrap="square" lIns="0" tIns="0" rIns="0" bIns="0" rtlCol="0" anchor="t">
            <a:spAutoFit/>
          </a:bodyPr>
          <a:lstStyle/>
          <a:p>
            <a:pPr algn="l">
              <a:lnSpc>
                <a:spcPts val="6720"/>
              </a:lnSpc>
            </a:pPr>
            <a:r>
              <a:rPr lang="en-IN" sz="6000" b="1" dirty="0">
                <a:solidFill>
                  <a:schemeClr val="bg1"/>
                </a:solidFill>
                <a:latin typeface="Times New Roman" panose="02020603050405020304" pitchFamily="18" charset="0"/>
                <a:cs typeface="Times New Roman" panose="02020603050405020304" pitchFamily="18" charset="0"/>
              </a:rPr>
              <a:t>Detailed Architecture:</a:t>
            </a:r>
          </a:p>
        </p:txBody>
      </p:sp>
      <p:sp>
        <p:nvSpPr>
          <p:cNvPr id="23" name="TextBox 7">
            <a:extLst>
              <a:ext uri="{FF2B5EF4-FFF2-40B4-BE49-F238E27FC236}">
                <a16:creationId xmlns:a16="http://schemas.microsoft.com/office/drawing/2014/main" id="{6A6CDFDB-5943-A9CF-80CB-7A607D80C7E9}"/>
              </a:ext>
            </a:extLst>
          </p:cNvPr>
          <p:cNvSpPr txBox="1"/>
          <p:nvPr/>
        </p:nvSpPr>
        <p:spPr>
          <a:xfrm>
            <a:off x="545955" y="1636115"/>
            <a:ext cx="7420059" cy="1716304"/>
          </a:xfrm>
          <a:prstGeom prst="rect">
            <a:avLst/>
          </a:prstGeom>
        </p:spPr>
        <p:txBody>
          <a:bodyPr wrap="square" lIns="0" tIns="0" rIns="0" bIns="0" rtlCol="0" anchor="t">
            <a:spAutoFit/>
          </a:bodyPr>
          <a:lstStyle/>
          <a:p>
            <a:pPr algn="just">
              <a:lnSpc>
                <a:spcPts val="3359"/>
              </a:lnSpc>
            </a:pPr>
            <a:r>
              <a:rPr lang="en-US" sz="2400" b="1" dirty="0">
                <a:solidFill>
                  <a:schemeClr val="bg1"/>
                </a:solidFill>
                <a:latin typeface="Cy Grotesk Key Bold"/>
                <a:ea typeface="Cy Grotesk Key Bold"/>
                <a:cs typeface="Cy Grotesk Key Bold"/>
                <a:sym typeface="Cy Grotesk Key Bold"/>
              </a:rPr>
              <a:t>The architecture of the AR Mobility Assistant for Safe Driving System (ARMASDS) is designed to provide a seamless integration of multiple technologies, creating a robust, intelligent driver-assistance platform.</a:t>
            </a:r>
            <a:endParaRPr lang="en-US" sz="2400" dirty="0">
              <a:solidFill>
                <a:schemeClr val="bg1"/>
              </a:solidFill>
              <a:latin typeface="Cy Grotesk Key"/>
              <a:ea typeface="Cy Grotesk Key"/>
              <a:cs typeface="Cy Grotesk Key"/>
              <a:sym typeface="Cy Grotesk Key"/>
            </a:endParaRPr>
          </a:p>
        </p:txBody>
      </p:sp>
      <p:grpSp>
        <p:nvGrpSpPr>
          <p:cNvPr id="31" name="Group 30">
            <a:extLst>
              <a:ext uri="{FF2B5EF4-FFF2-40B4-BE49-F238E27FC236}">
                <a16:creationId xmlns:a16="http://schemas.microsoft.com/office/drawing/2014/main" id="{5F8BC8A6-6BBC-54D6-8DC2-940C6F26A885}"/>
              </a:ext>
            </a:extLst>
          </p:cNvPr>
          <p:cNvGrpSpPr/>
          <p:nvPr/>
        </p:nvGrpSpPr>
        <p:grpSpPr>
          <a:xfrm>
            <a:off x="401362" y="3997960"/>
            <a:ext cx="10706517" cy="4711348"/>
            <a:chOff x="9448800" y="354679"/>
            <a:chExt cx="10706517" cy="4711348"/>
          </a:xfrm>
        </p:grpSpPr>
        <p:sp>
          <p:nvSpPr>
            <p:cNvPr id="4" name="TextBox 4"/>
            <p:cNvSpPr txBox="1"/>
            <p:nvPr/>
          </p:nvSpPr>
          <p:spPr>
            <a:xfrm>
              <a:off x="10024048" y="354679"/>
              <a:ext cx="10131269" cy="369094"/>
            </a:xfrm>
            <a:prstGeom prst="rect">
              <a:avLst/>
            </a:prstGeom>
          </p:spPr>
          <p:txBody>
            <a:bodyPr lIns="0" tIns="0" rIns="0" bIns="0" rtlCol="0" anchor="t">
              <a:spAutoFit/>
            </a:bodyPr>
            <a:lstStyle/>
            <a:p>
              <a:pPr algn="l">
                <a:lnSpc>
                  <a:spcPts val="2874"/>
                </a:lnSpc>
              </a:pPr>
              <a:r>
                <a:rPr lang="en-US" sz="2395" b="1" u="sng" dirty="0">
                  <a:solidFill>
                    <a:srgbClr val="FFFFFF"/>
                  </a:solidFill>
                  <a:latin typeface="Cy Grotesk Key Bold"/>
                  <a:ea typeface="Cy Grotesk Key Bold"/>
                  <a:cs typeface="Cy Grotesk Key Bold"/>
                  <a:sym typeface="Cy Grotesk Key Bold"/>
                </a:rPr>
                <a:t>System Components Overview:</a:t>
              </a:r>
            </a:p>
          </p:txBody>
        </p:sp>
        <p:sp>
          <p:nvSpPr>
            <p:cNvPr id="5" name="TextBox 5"/>
            <p:cNvSpPr txBox="1"/>
            <p:nvPr/>
          </p:nvSpPr>
          <p:spPr>
            <a:xfrm>
              <a:off x="10024048" y="786137"/>
              <a:ext cx="7806752" cy="4279890"/>
            </a:xfrm>
            <a:prstGeom prst="rect">
              <a:avLst/>
            </a:prstGeom>
          </p:spPr>
          <p:txBody>
            <a:bodyPr wrap="square" lIns="0" tIns="0" rIns="0" bIns="0" rtlCol="0" anchor="t">
              <a:spAutoFit/>
            </a:bodyPr>
            <a:lstStyle/>
            <a:p>
              <a:pPr algn="l">
                <a:lnSpc>
                  <a:spcPts val="2766"/>
                </a:lnSpc>
              </a:pPr>
              <a:r>
                <a:rPr lang="en-US" sz="1796" b="1" dirty="0">
                  <a:solidFill>
                    <a:srgbClr val="8C52FF"/>
                  </a:solidFill>
                  <a:latin typeface="Cy Grotesk Key Bold"/>
                  <a:ea typeface="Cy Grotesk Key Bold"/>
                  <a:cs typeface="Cy Grotesk Key Bold"/>
                  <a:sym typeface="Cy Grotesk Key Bold"/>
                </a:rPr>
                <a:t>Central Processing Unit (CPU): </a:t>
              </a:r>
            </a:p>
            <a:p>
              <a:pPr algn="l">
                <a:lnSpc>
                  <a:spcPts val="2766"/>
                </a:lnSpc>
              </a:pPr>
              <a:r>
                <a:rPr lang="en-US" sz="1796" b="1" dirty="0">
                  <a:solidFill>
                    <a:schemeClr val="bg1"/>
                  </a:solidFill>
                  <a:latin typeface="Cy Grotesk Key Bold"/>
                  <a:ea typeface="Cy Grotesk Key Bold"/>
                  <a:cs typeface="Cy Grotesk Key Bold"/>
                  <a:sym typeface="Cy Grotesk Key Bold"/>
                </a:rPr>
                <a:t>Serves as the control hub, processing input data from various sensors and cameras to generate AR-based outputs.</a:t>
              </a:r>
            </a:p>
            <a:p>
              <a:pPr algn="l">
                <a:lnSpc>
                  <a:spcPts val="2766"/>
                </a:lnSpc>
              </a:pPr>
              <a:r>
                <a:rPr lang="en-US" sz="1796" b="1" dirty="0">
                  <a:solidFill>
                    <a:srgbClr val="8C52FF"/>
                  </a:solidFill>
                  <a:latin typeface="Cy Grotesk Key Bold"/>
                  <a:ea typeface="Cy Grotesk Key Bold"/>
                  <a:cs typeface="Cy Grotesk Key Bold"/>
                  <a:sym typeface="Cy Grotesk Key Bold"/>
                </a:rPr>
                <a:t>LiDAR and High-Definition Cameras: </a:t>
              </a:r>
            </a:p>
            <a:p>
              <a:pPr algn="l">
                <a:lnSpc>
                  <a:spcPts val="2766"/>
                </a:lnSpc>
              </a:pPr>
              <a:r>
                <a:rPr lang="en-US" sz="1796" b="1" dirty="0">
                  <a:solidFill>
                    <a:schemeClr val="bg1"/>
                  </a:solidFill>
                  <a:latin typeface="Cy Grotesk Key Bold"/>
                  <a:ea typeface="Cy Grotesk Key Bold"/>
                  <a:cs typeface="Cy Grotesk Key Bold"/>
                  <a:sym typeface="Cy Grotesk Key Bold"/>
                </a:rPr>
                <a:t>Capture 3D spatial data and detect objects and obstacles in real-time. This data feeds into hazard detection algorithms for immediate response.</a:t>
              </a:r>
            </a:p>
            <a:p>
              <a:pPr algn="l">
                <a:lnSpc>
                  <a:spcPts val="2766"/>
                </a:lnSpc>
              </a:pPr>
              <a:r>
                <a:rPr lang="en-US" sz="1796" b="1" dirty="0">
                  <a:solidFill>
                    <a:srgbClr val="8C52FF"/>
                  </a:solidFill>
                  <a:latin typeface="Cy Grotesk Key Bold"/>
                  <a:ea typeface="Cy Grotesk Key Bold"/>
                  <a:cs typeface="Cy Grotesk Key Bold"/>
                  <a:sym typeface="Cy Grotesk Key Bold"/>
                </a:rPr>
                <a:t>Augmented Reality Head-Up Display (AR HUD): </a:t>
              </a:r>
              <a:r>
                <a:rPr lang="en-US" sz="1796" b="1" dirty="0">
                  <a:solidFill>
                    <a:schemeClr val="bg1"/>
                  </a:solidFill>
                  <a:latin typeface="Cy Grotesk Key Bold"/>
                  <a:ea typeface="Cy Grotesk Key Bold"/>
                  <a:cs typeface="Cy Grotesk Key Bold"/>
                  <a:sym typeface="Cy Grotesk Key Bold"/>
                </a:rPr>
                <a:t>Projects key driving information, navigation cues, and hazard alerts onto the windshield, keeping drivers' attention on the road.</a:t>
              </a:r>
            </a:p>
            <a:p>
              <a:pPr algn="l">
                <a:lnSpc>
                  <a:spcPts val="2766"/>
                </a:lnSpc>
              </a:pPr>
              <a:r>
                <a:rPr lang="en-US" sz="1796" b="1" dirty="0">
                  <a:solidFill>
                    <a:srgbClr val="8C52FF"/>
                  </a:solidFill>
                  <a:latin typeface="Cy Grotesk Key Bold"/>
                  <a:ea typeface="Cy Grotesk Key Bold"/>
                  <a:cs typeface="Cy Grotesk Key Bold"/>
                  <a:sym typeface="Cy Grotesk Key Bold"/>
                </a:rPr>
                <a:t>IoT Integration: </a:t>
              </a:r>
              <a:r>
                <a:rPr lang="en-US" sz="1796" b="1" dirty="0">
                  <a:solidFill>
                    <a:schemeClr val="bg1"/>
                  </a:solidFill>
                  <a:latin typeface="Cy Grotesk Key Bold"/>
                  <a:ea typeface="Cy Grotesk Key Bold"/>
                  <a:cs typeface="Cy Grotesk Key Bold"/>
                  <a:sym typeface="Cy Grotesk Key Bold"/>
                </a:rPr>
                <a:t>Enables connectivity to smart city infrastructure, providing real-time updates on traffic conditions, road hazards, and weather data for dynamic route planning.</a:t>
              </a:r>
              <a:endParaRPr lang="en-US" sz="1796" dirty="0">
                <a:solidFill>
                  <a:schemeClr val="bg1"/>
                </a:solidFill>
                <a:latin typeface="Cy Grotesk Key"/>
                <a:ea typeface="Cy Grotesk Key"/>
                <a:cs typeface="Cy Grotesk Key"/>
                <a:sym typeface="Cy Grotesk Key"/>
              </a:endParaRPr>
            </a:p>
          </p:txBody>
        </p:sp>
        <p:sp>
          <p:nvSpPr>
            <p:cNvPr id="16" name="Freeform 16"/>
            <p:cNvSpPr/>
            <p:nvPr/>
          </p:nvSpPr>
          <p:spPr>
            <a:xfrm>
              <a:off x="9448800" y="361823"/>
              <a:ext cx="432841" cy="432841"/>
            </a:xfrm>
            <a:custGeom>
              <a:avLst/>
              <a:gdLst/>
              <a:ahLst/>
              <a:cxnLst/>
              <a:rect l="l" t="t" r="r" b="b"/>
              <a:pathLst>
                <a:path w="577121" h="577121">
                  <a:moveTo>
                    <a:pt x="0" y="0"/>
                  </a:moveTo>
                  <a:lnTo>
                    <a:pt x="577121" y="0"/>
                  </a:lnTo>
                  <a:lnTo>
                    <a:pt x="577121" y="577121"/>
                  </a:lnTo>
                  <a:lnTo>
                    <a:pt x="0" y="57712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a:p>
          </p:txBody>
        </p:sp>
      </p:grpSp>
      <p:grpSp>
        <p:nvGrpSpPr>
          <p:cNvPr id="34" name="Group 33">
            <a:extLst>
              <a:ext uri="{FF2B5EF4-FFF2-40B4-BE49-F238E27FC236}">
                <a16:creationId xmlns:a16="http://schemas.microsoft.com/office/drawing/2014/main" id="{BC2D32ED-DA83-8F6C-199D-C48CF97409E9}"/>
              </a:ext>
            </a:extLst>
          </p:cNvPr>
          <p:cNvGrpSpPr/>
          <p:nvPr/>
        </p:nvGrpSpPr>
        <p:grpSpPr>
          <a:xfrm>
            <a:off x="9144000" y="647700"/>
            <a:ext cx="10713382" cy="4353658"/>
            <a:chOff x="9144000" y="647700"/>
            <a:chExt cx="10713382" cy="4353658"/>
          </a:xfrm>
        </p:grpSpPr>
        <p:sp>
          <p:nvSpPr>
            <p:cNvPr id="28" name="TextBox 4">
              <a:extLst>
                <a:ext uri="{FF2B5EF4-FFF2-40B4-BE49-F238E27FC236}">
                  <a16:creationId xmlns:a16="http://schemas.microsoft.com/office/drawing/2014/main" id="{D95D2624-3AAF-4858-D425-F66A39F4819A}"/>
                </a:ext>
              </a:extLst>
            </p:cNvPr>
            <p:cNvSpPr txBox="1"/>
            <p:nvPr/>
          </p:nvSpPr>
          <p:spPr>
            <a:xfrm>
              <a:off x="9726113" y="649083"/>
              <a:ext cx="10131269" cy="369094"/>
            </a:xfrm>
            <a:prstGeom prst="rect">
              <a:avLst/>
            </a:prstGeom>
          </p:spPr>
          <p:txBody>
            <a:bodyPr lIns="0" tIns="0" rIns="0" bIns="0" rtlCol="0" anchor="t">
              <a:spAutoFit/>
            </a:bodyPr>
            <a:lstStyle/>
            <a:p>
              <a:pPr algn="l">
                <a:lnSpc>
                  <a:spcPts val="2874"/>
                </a:lnSpc>
              </a:pPr>
              <a:r>
                <a:rPr lang="en-US" sz="2395" b="1" u="sng" dirty="0">
                  <a:solidFill>
                    <a:srgbClr val="FFFFFF"/>
                  </a:solidFill>
                  <a:latin typeface="Cy Grotesk Key Bold"/>
                  <a:ea typeface="Cy Grotesk Key Bold"/>
                  <a:cs typeface="Cy Grotesk Key Bold"/>
                  <a:sym typeface="Cy Grotesk Key Bold"/>
                </a:rPr>
                <a:t> Data Flow &amp; Processes:</a:t>
              </a:r>
            </a:p>
          </p:txBody>
        </p:sp>
        <p:sp>
          <p:nvSpPr>
            <p:cNvPr id="29" name="TextBox 5">
              <a:extLst>
                <a:ext uri="{FF2B5EF4-FFF2-40B4-BE49-F238E27FC236}">
                  <a16:creationId xmlns:a16="http://schemas.microsoft.com/office/drawing/2014/main" id="{52160FAE-259D-4CCF-A91E-958B9A065B7F}"/>
                </a:ext>
              </a:extLst>
            </p:cNvPr>
            <p:cNvSpPr txBox="1"/>
            <p:nvPr/>
          </p:nvSpPr>
          <p:spPr>
            <a:xfrm>
              <a:off x="9726113" y="1080541"/>
              <a:ext cx="7806752" cy="3920817"/>
            </a:xfrm>
            <a:prstGeom prst="rect">
              <a:avLst/>
            </a:prstGeom>
          </p:spPr>
          <p:txBody>
            <a:bodyPr wrap="square" lIns="0" tIns="0" rIns="0" bIns="0" rtlCol="0" anchor="t">
              <a:spAutoFit/>
            </a:bodyPr>
            <a:lstStyle/>
            <a:p>
              <a:pPr algn="l">
                <a:lnSpc>
                  <a:spcPts val="2766"/>
                </a:lnSpc>
              </a:pPr>
              <a:r>
                <a:rPr lang="en-US" sz="1796" b="1" dirty="0">
                  <a:solidFill>
                    <a:srgbClr val="8C52FF"/>
                  </a:solidFill>
                  <a:latin typeface="Cy Grotesk Key Bold"/>
                  <a:ea typeface="Cy Grotesk Key Bold"/>
                  <a:cs typeface="Cy Grotesk Key Bold"/>
                  <a:sym typeface="Cy Grotesk Key Bold"/>
                </a:rPr>
                <a:t>Input Layer: </a:t>
              </a:r>
            </a:p>
            <a:p>
              <a:pPr algn="l">
                <a:lnSpc>
                  <a:spcPts val="2766"/>
                </a:lnSpc>
              </a:pPr>
              <a:r>
                <a:rPr lang="en-US" sz="1796" b="1" dirty="0">
                  <a:solidFill>
                    <a:schemeClr val="bg1"/>
                  </a:solidFill>
                  <a:latin typeface="Cy Grotesk Key Bold"/>
                  <a:ea typeface="Cy Grotesk Key Bold"/>
                  <a:cs typeface="Cy Grotesk Key Bold"/>
                  <a:sym typeface="Cy Grotesk Key Bold"/>
                </a:rPr>
                <a:t>Sensors (LiDAR, cameras) and external sources (IoT-based city data) feed real-time information into the system.</a:t>
              </a:r>
            </a:p>
            <a:p>
              <a:pPr algn="l">
                <a:lnSpc>
                  <a:spcPts val="2766"/>
                </a:lnSpc>
              </a:pPr>
              <a:r>
                <a:rPr lang="en-US" sz="1796" b="1" dirty="0">
                  <a:solidFill>
                    <a:srgbClr val="8C52FF"/>
                  </a:solidFill>
                  <a:latin typeface="Cy Grotesk Key Bold"/>
                  <a:ea typeface="Cy Grotesk Key Bold"/>
                  <a:cs typeface="Cy Grotesk Key Bold"/>
                  <a:sym typeface="Cy Grotesk Key Bold"/>
                </a:rPr>
                <a:t>Processing Layer: </a:t>
              </a:r>
            </a:p>
            <a:p>
              <a:pPr algn="l">
                <a:lnSpc>
                  <a:spcPts val="2766"/>
                </a:lnSpc>
              </a:pPr>
              <a:r>
                <a:rPr lang="en-US" sz="1796" b="1" dirty="0">
                  <a:solidFill>
                    <a:schemeClr val="bg1"/>
                  </a:solidFill>
                  <a:latin typeface="Cy Grotesk Key Bold"/>
                  <a:ea typeface="Cy Grotesk Key Bold"/>
                  <a:cs typeface="Cy Grotesk Key Bold"/>
                  <a:sym typeface="Cy Grotesk Key Bold"/>
                </a:rPr>
                <a:t>Data is processed using AI algorithms, including computer vision for object detection, AR rendering for display, and predictive analytics for hazard recognition.</a:t>
              </a:r>
            </a:p>
            <a:p>
              <a:pPr algn="l">
                <a:lnSpc>
                  <a:spcPts val="2766"/>
                </a:lnSpc>
              </a:pPr>
              <a:r>
                <a:rPr lang="en-US" sz="1796" b="1" dirty="0">
                  <a:solidFill>
                    <a:srgbClr val="8C52FF"/>
                  </a:solidFill>
                  <a:latin typeface="Cy Grotesk Key Bold"/>
                  <a:ea typeface="Cy Grotesk Key Bold"/>
                  <a:cs typeface="Cy Grotesk Key Bold"/>
                  <a:sym typeface="Cy Grotesk Key Bold"/>
                </a:rPr>
                <a:t>Output Layer: </a:t>
              </a:r>
            </a:p>
            <a:p>
              <a:pPr algn="l">
                <a:lnSpc>
                  <a:spcPts val="2766"/>
                </a:lnSpc>
              </a:pPr>
              <a:r>
                <a:rPr lang="en-US" sz="1796" b="1" dirty="0">
                  <a:solidFill>
                    <a:schemeClr val="bg1"/>
                  </a:solidFill>
                  <a:latin typeface="Cy Grotesk Key Bold"/>
                  <a:ea typeface="Cy Grotesk Key Bold"/>
                  <a:cs typeface="Cy Grotesk Key Bold"/>
                  <a:sym typeface="Cy Grotesk Key Bold"/>
                </a:rPr>
                <a:t>The processed data is projected onto the AR HUD as visual alerts, navigation markers, and contextual information, enabling quick and informed driver responses.</a:t>
              </a:r>
              <a:endParaRPr lang="en-US" sz="1796" dirty="0">
                <a:solidFill>
                  <a:schemeClr val="bg1"/>
                </a:solidFill>
                <a:latin typeface="Cy Grotesk Key"/>
                <a:ea typeface="Cy Grotesk Key"/>
                <a:cs typeface="Cy Grotesk Key"/>
                <a:sym typeface="Cy Grotesk Key"/>
              </a:endParaRPr>
            </a:p>
          </p:txBody>
        </p:sp>
        <p:sp>
          <p:nvSpPr>
            <p:cNvPr id="17" name="Freeform 17"/>
            <p:cNvSpPr/>
            <p:nvPr/>
          </p:nvSpPr>
          <p:spPr>
            <a:xfrm>
              <a:off x="9144000" y="647700"/>
              <a:ext cx="432841" cy="432841"/>
            </a:xfrm>
            <a:custGeom>
              <a:avLst/>
              <a:gdLst/>
              <a:ahLst/>
              <a:cxnLst/>
              <a:rect l="l" t="t" r="r" b="b"/>
              <a:pathLst>
                <a:path w="577121" h="577121">
                  <a:moveTo>
                    <a:pt x="0" y="0"/>
                  </a:moveTo>
                  <a:lnTo>
                    <a:pt x="577121" y="0"/>
                  </a:lnTo>
                  <a:lnTo>
                    <a:pt x="577121" y="577121"/>
                  </a:lnTo>
                  <a:lnTo>
                    <a:pt x="0" y="5771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grpSp>
        <p:nvGrpSpPr>
          <p:cNvPr id="37" name="Group 36">
            <a:extLst>
              <a:ext uri="{FF2B5EF4-FFF2-40B4-BE49-F238E27FC236}">
                <a16:creationId xmlns:a16="http://schemas.microsoft.com/office/drawing/2014/main" id="{A3D93F85-D0DF-09F1-B445-3CA284890A63}"/>
              </a:ext>
            </a:extLst>
          </p:cNvPr>
          <p:cNvGrpSpPr/>
          <p:nvPr/>
        </p:nvGrpSpPr>
        <p:grpSpPr>
          <a:xfrm>
            <a:off x="9144000" y="5400389"/>
            <a:ext cx="10762481" cy="1481077"/>
            <a:chOff x="9144000" y="5400389"/>
            <a:chExt cx="10762481" cy="1481077"/>
          </a:xfrm>
        </p:grpSpPr>
        <p:sp>
          <p:nvSpPr>
            <p:cNvPr id="18" name="Freeform 18"/>
            <p:cNvSpPr/>
            <p:nvPr/>
          </p:nvSpPr>
          <p:spPr>
            <a:xfrm>
              <a:off x="9144000" y="5400389"/>
              <a:ext cx="432841" cy="432841"/>
            </a:xfrm>
            <a:custGeom>
              <a:avLst/>
              <a:gdLst/>
              <a:ahLst/>
              <a:cxnLst/>
              <a:rect l="l" t="t" r="r" b="b"/>
              <a:pathLst>
                <a:path w="577121" h="577121">
                  <a:moveTo>
                    <a:pt x="0" y="0"/>
                  </a:moveTo>
                  <a:lnTo>
                    <a:pt x="577121" y="0"/>
                  </a:lnTo>
                  <a:lnTo>
                    <a:pt x="577121" y="577122"/>
                  </a:lnTo>
                  <a:lnTo>
                    <a:pt x="0" y="5771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32" name="TextBox 4">
              <a:extLst>
                <a:ext uri="{FF2B5EF4-FFF2-40B4-BE49-F238E27FC236}">
                  <a16:creationId xmlns:a16="http://schemas.microsoft.com/office/drawing/2014/main" id="{B9ADE5AF-21A4-02AE-99FF-3D8A57B055E3}"/>
                </a:ext>
              </a:extLst>
            </p:cNvPr>
            <p:cNvSpPr txBox="1"/>
            <p:nvPr/>
          </p:nvSpPr>
          <p:spPr>
            <a:xfrm>
              <a:off x="9775212" y="5401772"/>
              <a:ext cx="10131269" cy="369094"/>
            </a:xfrm>
            <a:prstGeom prst="rect">
              <a:avLst/>
            </a:prstGeom>
          </p:spPr>
          <p:txBody>
            <a:bodyPr lIns="0" tIns="0" rIns="0" bIns="0" rtlCol="0" anchor="t">
              <a:spAutoFit/>
            </a:bodyPr>
            <a:lstStyle/>
            <a:p>
              <a:pPr algn="l">
                <a:lnSpc>
                  <a:spcPts val="2874"/>
                </a:lnSpc>
              </a:pPr>
              <a:r>
                <a:rPr lang="en-US" sz="2395" b="1" u="sng" dirty="0">
                  <a:solidFill>
                    <a:srgbClr val="FFFFFF"/>
                  </a:solidFill>
                  <a:latin typeface="Cy Grotesk Key Bold"/>
                  <a:ea typeface="Cy Grotesk Key Bold"/>
                  <a:cs typeface="Cy Grotesk Key Bold"/>
                  <a:sym typeface="Cy Grotesk Key Bold"/>
                </a:rPr>
                <a:t>Real-Time Data Handling:</a:t>
              </a:r>
            </a:p>
          </p:txBody>
        </p:sp>
        <p:sp>
          <p:nvSpPr>
            <p:cNvPr id="33" name="TextBox 5">
              <a:extLst>
                <a:ext uri="{FF2B5EF4-FFF2-40B4-BE49-F238E27FC236}">
                  <a16:creationId xmlns:a16="http://schemas.microsoft.com/office/drawing/2014/main" id="{B02960CD-400A-39EF-4254-66250E75A261}"/>
                </a:ext>
              </a:extLst>
            </p:cNvPr>
            <p:cNvSpPr txBox="1"/>
            <p:nvPr/>
          </p:nvSpPr>
          <p:spPr>
            <a:xfrm>
              <a:off x="9775212" y="5833230"/>
              <a:ext cx="7806752" cy="1048236"/>
            </a:xfrm>
            <a:prstGeom prst="rect">
              <a:avLst/>
            </a:prstGeom>
          </p:spPr>
          <p:txBody>
            <a:bodyPr wrap="square" lIns="0" tIns="0" rIns="0" bIns="0" rtlCol="0" anchor="t">
              <a:spAutoFit/>
            </a:bodyPr>
            <a:lstStyle/>
            <a:p>
              <a:pPr algn="l">
                <a:lnSpc>
                  <a:spcPts val="2766"/>
                </a:lnSpc>
              </a:pPr>
              <a:r>
                <a:rPr lang="en-US" sz="1796" b="1" dirty="0">
                  <a:solidFill>
                    <a:schemeClr val="bg1"/>
                  </a:solidFill>
                  <a:latin typeface="Cy Grotesk Key Bold"/>
                  <a:ea typeface="Cy Grotesk Key Bold"/>
                  <a:cs typeface="Cy Grotesk Key Bold"/>
                  <a:sym typeface="Cy Grotesk Key Bold"/>
                </a:rPr>
                <a:t>The system uses edge computing to minimize latency, ensuring immediate hazard detection and display updates. By processing data locally, ARMASDS maintains performance and responsiveness without relying solely on cloud connectivity.</a:t>
              </a:r>
              <a:endParaRPr lang="en-US" sz="1796" dirty="0">
                <a:solidFill>
                  <a:schemeClr val="bg1"/>
                </a:solidFill>
                <a:latin typeface="Cy Grotesk Key"/>
                <a:ea typeface="Cy Grotesk Key"/>
                <a:cs typeface="Cy Grotesk Key"/>
                <a:sym typeface="Cy Grotesk Key"/>
              </a:endParaRPr>
            </a:p>
          </p:txBody>
        </p:sp>
      </p:grpSp>
      <p:grpSp>
        <p:nvGrpSpPr>
          <p:cNvPr id="38" name="Group 37">
            <a:extLst>
              <a:ext uri="{FF2B5EF4-FFF2-40B4-BE49-F238E27FC236}">
                <a16:creationId xmlns:a16="http://schemas.microsoft.com/office/drawing/2014/main" id="{7B51C41F-6433-B9F6-A07A-8B853871850C}"/>
              </a:ext>
            </a:extLst>
          </p:cNvPr>
          <p:cNvGrpSpPr/>
          <p:nvPr/>
        </p:nvGrpSpPr>
        <p:grpSpPr>
          <a:xfrm>
            <a:off x="9144000" y="7549683"/>
            <a:ext cx="10743862" cy="1479694"/>
            <a:chOff x="9144000" y="7549683"/>
            <a:chExt cx="10743862" cy="1479694"/>
          </a:xfrm>
        </p:grpSpPr>
        <p:sp>
          <p:nvSpPr>
            <p:cNvPr id="19" name="Freeform 19"/>
            <p:cNvSpPr/>
            <p:nvPr/>
          </p:nvSpPr>
          <p:spPr>
            <a:xfrm>
              <a:off x="9144000" y="7557303"/>
              <a:ext cx="432841" cy="432841"/>
            </a:xfrm>
            <a:custGeom>
              <a:avLst/>
              <a:gdLst/>
              <a:ahLst/>
              <a:cxnLst/>
              <a:rect l="l" t="t" r="r" b="b"/>
              <a:pathLst>
                <a:path w="577121" h="577121">
                  <a:moveTo>
                    <a:pt x="0" y="0"/>
                  </a:moveTo>
                  <a:lnTo>
                    <a:pt x="577121" y="0"/>
                  </a:lnTo>
                  <a:lnTo>
                    <a:pt x="577121" y="577121"/>
                  </a:lnTo>
                  <a:lnTo>
                    <a:pt x="0" y="57712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35" name="TextBox 4">
              <a:extLst>
                <a:ext uri="{FF2B5EF4-FFF2-40B4-BE49-F238E27FC236}">
                  <a16:creationId xmlns:a16="http://schemas.microsoft.com/office/drawing/2014/main" id="{FB1CF7A0-F0B2-02B8-9939-70AE48B86FE1}"/>
                </a:ext>
              </a:extLst>
            </p:cNvPr>
            <p:cNvSpPr txBox="1"/>
            <p:nvPr/>
          </p:nvSpPr>
          <p:spPr>
            <a:xfrm>
              <a:off x="9756593" y="7549683"/>
              <a:ext cx="10131269" cy="369094"/>
            </a:xfrm>
            <a:prstGeom prst="rect">
              <a:avLst/>
            </a:prstGeom>
          </p:spPr>
          <p:txBody>
            <a:bodyPr lIns="0" tIns="0" rIns="0" bIns="0" rtlCol="0" anchor="t">
              <a:spAutoFit/>
            </a:bodyPr>
            <a:lstStyle/>
            <a:p>
              <a:pPr algn="l">
                <a:lnSpc>
                  <a:spcPts val="2874"/>
                </a:lnSpc>
              </a:pPr>
              <a:r>
                <a:rPr lang="en-US" sz="2395" b="1" u="sng" dirty="0">
                  <a:solidFill>
                    <a:srgbClr val="FFFFFF"/>
                  </a:solidFill>
                  <a:latin typeface="Cy Grotesk Key Bold"/>
                  <a:ea typeface="Cy Grotesk Key Bold"/>
                  <a:cs typeface="Cy Grotesk Key Bold"/>
                  <a:sym typeface="Cy Grotesk Key Bold"/>
                </a:rPr>
                <a:t>Prototype Flowchart Integration (Refer the Document):</a:t>
              </a:r>
            </a:p>
          </p:txBody>
        </p:sp>
        <p:sp>
          <p:nvSpPr>
            <p:cNvPr id="36" name="TextBox 5">
              <a:extLst>
                <a:ext uri="{FF2B5EF4-FFF2-40B4-BE49-F238E27FC236}">
                  <a16:creationId xmlns:a16="http://schemas.microsoft.com/office/drawing/2014/main" id="{F31AF6CF-EED8-145C-436D-B834A8EAE3A9}"/>
                </a:ext>
              </a:extLst>
            </p:cNvPr>
            <p:cNvSpPr txBox="1"/>
            <p:nvPr/>
          </p:nvSpPr>
          <p:spPr>
            <a:xfrm>
              <a:off x="9756593" y="7981141"/>
              <a:ext cx="7806752" cy="1048236"/>
            </a:xfrm>
            <a:prstGeom prst="rect">
              <a:avLst/>
            </a:prstGeom>
          </p:spPr>
          <p:txBody>
            <a:bodyPr wrap="square" lIns="0" tIns="0" rIns="0" bIns="0" rtlCol="0" anchor="t">
              <a:spAutoFit/>
            </a:bodyPr>
            <a:lstStyle/>
            <a:p>
              <a:pPr algn="l">
                <a:lnSpc>
                  <a:spcPts val="2766"/>
                </a:lnSpc>
              </a:pPr>
              <a:r>
                <a:rPr lang="en-US" sz="1796" b="1" dirty="0">
                  <a:solidFill>
                    <a:schemeClr val="bg1"/>
                  </a:solidFill>
                  <a:latin typeface="Cy Grotesk Key Bold"/>
                  <a:ea typeface="Cy Grotesk Key Bold"/>
                  <a:cs typeface="Cy Grotesk Key Bold"/>
                  <a:sym typeface="Cy Grotesk Key Bold"/>
                </a:rPr>
                <a:t>The architecture is illustrated in the flowchart, showing the end-to-end flow of data from sensors to AR display, highlighting decision-making stages and interactions among system components.</a:t>
              </a:r>
              <a:endParaRPr lang="en-US" sz="1796" dirty="0">
                <a:solidFill>
                  <a:schemeClr val="bg1"/>
                </a:solidFill>
                <a:latin typeface="Cy Grotesk Key"/>
                <a:ea typeface="Cy Grotesk Key"/>
                <a:cs typeface="Cy Grotesk Key"/>
                <a:sym typeface="Cy Grotesk Ke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618170ED-383F-DC18-78E9-C182A730A9B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904C234-7CD0-5B2B-2D9D-BE158DC83DB9}"/>
              </a:ext>
            </a:extLst>
          </p:cNvPr>
          <p:cNvSpPr/>
          <p:nvPr/>
        </p:nvSpPr>
        <p:spPr>
          <a:xfrm>
            <a:off x="-299804" y="6029793"/>
            <a:ext cx="10916282" cy="4257207"/>
          </a:xfrm>
          <a:custGeom>
            <a:avLst/>
            <a:gdLst/>
            <a:ahLst/>
            <a:cxnLst/>
            <a:rect l="l" t="t" r="r" b="b"/>
            <a:pathLst>
              <a:path w="10916282" h="4257207">
                <a:moveTo>
                  <a:pt x="0" y="0"/>
                </a:moveTo>
                <a:lnTo>
                  <a:pt x="10916282" y="0"/>
                </a:lnTo>
                <a:lnTo>
                  <a:pt x="10916282" y="4257207"/>
                </a:lnTo>
                <a:lnTo>
                  <a:pt x="0" y="4257207"/>
                </a:lnTo>
                <a:lnTo>
                  <a:pt x="0" y="0"/>
                </a:lnTo>
                <a:close/>
              </a:path>
            </a:pathLst>
          </a:custGeom>
          <a:blipFill>
            <a:blip r:embed="rId2">
              <a:alphaModFix amt="37000"/>
            </a:blip>
            <a:stretch>
              <a:fillRect t="-42693" r="-40257" b="-50616"/>
            </a:stretch>
          </a:blipFill>
        </p:spPr>
        <p:txBody>
          <a:bodyPr/>
          <a:lstStyle/>
          <a:p>
            <a:endParaRPr lang="en-IN" dirty="0"/>
          </a:p>
        </p:txBody>
      </p:sp>
      <p:grpSp>
        <p:nvGrpSpPr>
          <p:cNvPr id="3" name="Group 3">
            <a:extLst>
              <a:ext uri="{FF2B5EF4-FFF2-40B4-BE49-F238E27FC236}">
                <a16:creationId xmlns:a16="http://schemas.microsoft.com/office/drawing/2014/main" id="{3C2EEA7C-587A-9AFD-12E3-673D472D299F}"/>
              </a:ext>
            </a:extLst>
          </p:cNvPr>
          <p:cNvGrpSpPr/>
          <p:nvPr/>
        </p:nvGrpSpPr>
        <p:grpSpPr>
          <a:xfrm>
            <a:off x="10616478" y="0"/>
            <a:ext cx="7671522" cy="10287000"/>
            <a:chOff x="0" y="0"/>
            <a:chExt cx="2020483" cy="2709333"/>
          </a:xfrm>
        </p:grpSpPr>
        <p:sp>
          <p:nvSpPr>
            <p:cNvPr id="4" name="Freeform 4">
              <a:extLst>
                <a:ext uri="{FF2B5EF4-FFF2-40B4-BE49-F238E27FC236}">
                  <a16:creationId xmlns:a16="http://schemas.microsoft.com/office/drawing/2014/main" id="{7F51F02F-FD5C-B72C-035D-99ECE440D3F1}"/>
                </a:ext>
              </a:extLst>
            </p:cNvPr>
            <p:cNvSpPr/>
            <p:nvPr/>
          </p:nvSpPr>
          <p:spPr>
            <a:xfrm>
              <a:off x="0" y="0"/>
              <a:ext cx="2020483" cy="2709333"/>
            </a:xfrm>
            <a:custGeom>
              <a:avLst/>
              <a:gdLst/>
              <a:ahLst/>
              <a:cxnLst/>
              <a:rect l="l" t="t" r="r" b="b"/>
              <a:pathLst>
                <a:path w="2020483" h="2709333">
                  <a:moveTo>
                    <a:pt x="0" y="0"/>
                  </a:moveTo>
                  <a:lnTo>
                    <a:pt x="2020483" y="0"/>
                  </a:lnTo>
                  <a:lnTo>
                    <a:pt x="2020483" y="2709333"/>
                  </a:lnTo>
                  <a:lnTo>
                    <a:pt x="0" y="2709333"/>
                  </a:lnTo>
                  <a:close/>
                </a:path>
              </a:pathLst>
            </a:custGeom>
            <a:solidFill>
              <a:srgbClr val="FFFFFF"/>
            </a:solidFill>
          </p:spPr>
          <p:txBody>
            <a:bodyPr/>
            <a:lstStyle/>
            <a:p>
              <a:endParaRPr lang="en-IN"/>
            </a:p>
          </p:txBody>
        </p:sp>
        <p:sp>
          <p:nvSpPr>
            <p:cNvPr id="5" name="TextBox 5">
              <a:extLst>
                <a:ext uri="{FF2B5EF4-FFF2-40B4-BE49-F238E27FC236}">
                  <a16:creationId xmlns:a16="http://schemas.microsoft.com/office/drawing/2014/main" id="{17F3C6AE-E66D-A850-A9E3-26F3549632CF}"/>
                </a:ext>
              </a:extLst>
            </p:cNvPr>
            <p:cNvSpPr txBox="1"/>
            <p:nvPr/>
          </p:nvSpPr>
          <p:spPr>
            <a:xfrm>
              <a:off x="0" y="-38100"/>
              <a:ext cx="2020483" cy="2747433"/>
            </a:xfrm>
            <a:prstGeom prst="rect">
              <a:avLst/>
            </a:prstGeom>
          </p:spPr>
          <p:txBody>
            <a:bodyPr lIns="50800" tIns="50800" rIns="50800" bIns="50800" rtlCol="0" anchor="ctr"/>
            <a:lstStyle/>
            <a:p>
              <a:pPr algn="ctr">
                <a:lnSpc>
                  <a:spcPts val="3120"/>
                </a:lnSpc>
              </a:pPr>
              <a:endParaRPr/>
            </a:p>
          </p:txBody>
        </p:sp>
      </p:grpSp>
      <p:sp>
        <p:nvSpPr>
          <p:cNvPr id="6" name="TextBox 6">
            <a:extLst>
              <a:ext uri="{FF2B5EF4-FFF2-40B4-BE49-F238E27FC236}">
                <a16:creationId xmlns:a16="http://schemas.microsoft.com/office/drawing/2014/main" id="{479B6B02-BA2D-3C2C-F50F-9E0B303FEDC3}"/>
              </a:ext>
            </a:extLst>
          </p:cNvPr>
          <p:cNvSpPr txBox="1"/>
          <p:nvPr/>
        </p:nvSpPr>
        <p:spPr>
          <a:xfrm>
            <a:off x="457200" y="318853"/>
            <a:ext cx="9007006" cy="1704975"/>
          </a:xfrm>
          <a:prstGeom prst="rect">
            <a:avLst/>
          </a:prstGeom>
        </p:spPr>
        <p:txBody>
          <a:bodyPr lIns="0" tIns="0" rIns="0" bIns="0" rtlCol="0" anchor="t">
            <a:spAutoFit/>
          </a:bodyPr>
          <a:lstStyle/>
          <a:p>
            <a:pPr algn="l">
              <a:lnSpc>
                <a:spcPts val="6720"/>
              </a:lnSpc>
            </a:pPr>
            <a:r>
              <a:rPr lang="en-US" sz="5600" b="1" dirty="0">
                <a:solidFill>
                  <a:srgbClr val="FFFFFF"/>
                </a:solidFill>
                <a:latin typeface="Cy Grotesk Key Bold"/>
                <a:ea typeface="Cy Grotesk Key Bold"/>
                <a:cs typeface="Cy Grotesk Key Bold"/>
                <a:sym typeface="Cy Grotesk Key Bold"/>
              </a:rPr>
              <a:t>User Flow: Enhancing the Driving Experience</a:t>
            </a:r>
          </a:p>
        </p:txBody>
      </p:sp>
      <p:sp>
        <p:nvSpPr>
          <p:cNvPr id="7" name="TextBox 7">
            <a:extLst>
              <a:ext uri="{FF2B5EF4-FFF2-40B4-BE49-F238E27FC236}">
                <a16:creationId xmlns:a16="http://schemas.microsoft.com/office/drawing/2014/main" id="{F543E3BC-DF61-BD26-63E6-82FF5ABE5A12}"/>
              </a:ext>
            </a:extLst>
          </p:cNvPr>
          <p:cNvSpPr txBox="1"/>
          <p:nvPr/>
        </p:nvSpPr>
        <p:spPr>
          <a:xfrm>
            <a:off x="457200" y="2702877"/>
            <a:ext cx="9737777" cy="1716304"/>
          </a:xfrm>
          <a:prstGeom prst="rect">
            <a:avLst/>
          </a:prstGeom>
        </p:spPr>
        <p:txBody>
          <a:bodyPr lIns="0" tIns="0" rIns="0" bIns="0" rtlCol="0" anchor="t">
            <a:spAutoFit/>
          </a:bodyPr>
          <a:lstStyle/>
          <a:p>
            <a:pPr algn="just">
              <a:lnSpc>
                <a:spcPts val="3359"/>
              </a:lnSpc>
            </a:pPr>
            <a:r>
              <a:rPr lang="en-US" sz="2400" b="1" dirty="0">
                <a:solidFill>
                  <a:schemeClr val="bg1"/>
                </a:solidFill>
                <a:latin typeface="Cy Grotesk Key Bold"/>
                <a:ea typeface="Cy Grotesk Key Bold"/>
                <a:cs typeface="Cy Grotesk Key Bold"/>
                <a:sym typeface="Cy Grotesk Key Bold"/>
              </a:rPr>
              <a:t>The </a:t>
            </a:r>
            <a:r>
              <a:rPr lang="en-US" sz="2400" b="1" dirty="0">
                <a:solidFill>
                  <a:srgbClr val="5B35A6"/>
                </a:solidFill>
                <a:latin typeface="Cy Grotesk Key Bold"/>
                <a:ea typeface="Cy Grotesk Key Bold"/>
                <a:cs typeface="Cy Grotesk Key Bold"/>
                <a:sym typeface="Cy Grotesk Key Bold"/>
              </a:rPr>
              <a:t>AR Mobility Assistant for Safe Driving System (ARMASDS) </a:t>
            </a:r>
            <a:r>
              <a:rPr lang="en-US" sz="2400" b="1" dirty="0">
                <a:solidFill>
                  <a:schemeClr val="bg1"/>
                </a:solidFill>
                <a:latin typeface="Cy Grotesk Key Bold"/>
                <a:ea typeface="Cy Grotesk Key Bold"/>
                <a:cs typeface="Cy Grotesk Key Bold"/>
                <a:sym typeface="Cy Grotesk Key Bold"/>
              </a:rPr>
              <a:t>provides a streamlined and intuitive experience for users, ensuring real-time situational awareness and driver assistance. This user flow outlines the typical process, from system startup to reaching a destination.</a:t>
            </a:r>
          </a:p>
        </p:txBody>
      </p:sp>
      <p:sp>
        <p:nvSpPr>
          <p:cNvPr id="8" name="TextBox 8">
            <a:extLst>
              <a:ext uri="{FF2B5EF4-FFF2-40B4-BE49-F238E27FC236}">
                <a16:creationId xmlns:a16="http://schemas.microsoft.com/office/drawing/2014/main" id="{41A85424-94DA-F2DB-8704-DD449D30E4B5}"/>
              </a:ext>
            </a:extLst>
          </p:cNvPr>
          <p:cNvSpPr txBox="1"/>
          <p:nvPr/>
        </p:nvSpPr>
        <p:spPr>
          <a:xfrm>
            <a:off x="131481" y="10034439"/>
            <a:ext cx="1545550" cy="152400"/>
          </a:xfrm>
          <a:prstGeom prst="rect">
            <a:avLst/>
          </a:prstGeom>
        </p:spPr>
        <p:txBody>
          <a:bodyPr lIns="0" tIns="0" rIns="0" bIns="0" rtlCol="0" anchor="t">
            <a:spAutoFit/>
          </a:bodyPr>
          <a:lstStyle/>
          <a:p>
            <a:pPr marL="0" lvl="0" indent="0" algn="l">
              <a:lnSpc>
                <a:spcPts val="1199"/>
              </a:lnSpc>
              <a:spcBef>
                <a:spcPct val="0"/>
              </a:spcBef>
            </a:pPr>
            <a:r>
              <a:rPr lang="en-US" sz="999">
                <a:solidFill>
                  <a:srgbClr val="FFFFFF"/>
                </a:solidFill>
                <a:latin typeface="Cy Grotesk Key"/>
                <a:ea typeface="Cy Grotesk Key"/>
                <a:cs typeface="Cy Grotesk Key"/>
                <a:sym typeface="Cy Grotesk Key"/>
              </a:rPr>
              <a:t>Prattipati Naga Avinash</a:t>
            </a:r>
          </a:p>
        </p:txBody>
      </p:sp>
      <p:sp>
        <p:nvSpPr>
          <p:cNvPr id="12" name="TextBox 12">
            <a:extLst>
              <a:ext uri="{FF2B5EF4-FFF2-40B4-BE49-F238E27FC236}">
                <a16:creationId xmlns:a16="http://schemas.microsoft.com/office/drawing/2014/main" id="{95007DE3-C9F9-13E2-FB93-E1244EA6BA60}"/>
              </a:ext>
            </a:extLst>
          </p:cNvPr>
          <p:cNvSpPr txBox="1"/>
          <p:nvPr/>
        </p:nvSpPr>
        <p:spPr>
          <a:xfrm>
            <a:off x="11019665" y="564682"/>
            <a:ext cx="6996637" cy="1952714"/>
          </a:xfrm>
          <a:prstGeom prst="rect">
            <a:avLst/>
          </a:prstGeom>
        </p:spPr>
        <p:txBody>
          <a:bodyPr lIns="0" tIns="0" rIns="0" bIns="0" rtlCol="0" anchor="t">
            <a:spAutoFit/>
          </a:bodyPr>
          <a:lstStyle/>
          <a:p>
            <a:pPr algn="l">
              <a:lnSpc>
                <a:spcPts val="3135"/>
              </a:lnSpc>
            </a:pPr>
            <a:r>
              <a:rPr lang="en-US" sz="1900" b="1" dirty="0">
                <a:solidFill>
                  <a:srgbClr val="000000"/>
                </a:solidFill>
                <a:latin typeface="Cy Grotesk Key Bold"/>
                <a:ea typeface="Cy Grotesk Key Bold"/>
                <a:cs typeface="Cy Grotesk Key Bold"/>
                <a:sym typeface="Cy Grotesk Key Bold"/>
              </a:rPr>
              <a:t>System Initialization: </a:t>
            </a:r>
            <a:r>
              <a:rPr lang="en-US" sz="1900" dirty="0">
                <a:solidFill>
                  <a:srgbClr val="000000"/>
                </a:solidFill>
                <a:latin typeface="Cy Grotesk Key Bold"/>
                <a:ea typeface="Cy Grotesk Key Bold"/>
                <a:cs typeface="Cy Grotesk Key Bold"/>
                <a:sym typeface="Cy Grotesk Key Bold"/>
              </a:rPr>
              <a:t>Upon vehicle startup, ARMASDS is activated and begins a self-diagnostic process to ensure all sensors, cameras, and components are fully functional. The AR HUD initializes and displays a startup screen with the current system status, providing visual confirmation to the driver.</a:t>
            </a:r>
          </a:p>
        </p:txBody>
      </p:sp>
      <p:sp>
        <p:nvSpPr>
          <p:cNvPr id="22" name="TextBox 12">
            <a:extLst>
              <a:ext uri="{FF2B5EF4-FFF2-40B4-BE49-F238E27FC236}">
                <a16:creationId xmlns:a16="http://schemas.microsoft.com/office/drawing/2014/main" id="{5DDC74FF-8129-A2A2-7E8B-DD2A52F07652}"/>
              </a:ext>
            </a:extLst>
          </p:cNvPr>
          <p:cNvSpPr txBox="1"/>
          <p:nvPr/>
        </p:nvSpPr>
        <p:spPr>
          <a:xfrm>
            <a:off x="11019666" y="3082077"/>
            <a:ext cx="6996637" cy="1952714"/>
          </a:xfrm>
          <a:prstGeom prst="rect">
            <a:avLst/>
          </a:prstGeom>
        </p:spPr>
        <p:txBody>
          <a:bodyPr lIns="0" tIns="0" rIns="0" bIns="0" rtlCol="0" anchor="t">
            <a:spAutoFit/>
          </a:bodyPr>
          <a:lstStyle/>
          <a:p>
            <a:pPr algn="l">
              <a:lnSpc>
                <a:spcPts val="3135"/>
              </a:lnSpc>
            </a:pPr>
            <a:r>
              <a:rPr lang="en-US" sz="1900" b="1" dirty="0">
                <a:solidFill>
                  <a:srgbClr val="000000"/>
                </a:solidFill>
                <a:latin typeface="Cy Grotesk Key Bold"/>
                <a:ea typeface="Cy Grotesk Key Bold"/>
                <a:cs typeface="Cy Grotesk Key Bold"/>
                <a:sym typeface="Cy Grotesk Key Bold"/>
              </a:rPr>
              <a:t>Navigation and Setup: </a:t>
            </a:r>
            <a:r>
              <a:rPr lang="en-US" sz="1900" dirty="0">
                <a:solidFill>
                  <a:srgbClr val="000000"/>
                </a:solidFill>
                <a:latin typeface="Cy Grotesk Key Bold"/>
                <a:ea typeface="Cy Grotesk Key Bold"/>
                <a:cs typeface="Cy Grotesk Key Bold"/>
                <a:sym typeface="Cy Grotesk Key Bold"/>
              </a:rPr>
              <a:t>Drivers can input their desired destination via voice commands, an interactive touch panel, or through connected mobile apps. ARMASDS fetches real-time traffic data, weather conditions, and potential hazards, generating the optimal route for safe travel.</a:t>
            </a:r>
          </a:p>
        </p:txBody>
      </p:sp>
      <p:sp>
        <p:nvSpPr>
          <p:cNvPr id="23" name="TextBox 12">
            <a:extLst>
              <a:ext uri="{FF2B5EF4-FFF2-40B4-BE49-F238E27FC236}">
                <a16:creationId xmlns:a16="http://schemas.microsoft.com/office/drawing/2014/main" id="{C7E2E954-1AEC-CB83-736D-9044E244D31D}"/>
              </a:ext>
            </a:extLst>
          </p:cNvPr>
          <p:cNvSpPr txBox="1"/>
          <p:nvPr/>
        </p:nvSpPr>
        <p:spPr>
          <a:xfrm>
            <a:off x="10989185" y="5599472"/>
            <a:ext cx="6996637" cy="3940438"/>
          </a:xfrm>
          <a:prstGeom prst="rect">
            <a:avLst/>
          </a:prstGeom>
        </p:spPr>
        <p:txBody>
          <a:bodyPr lIns="0" tIns="0" rIns="0" bIns="0" rtlCol="0" anchor="t">
            <a:spAutoFit/>
          </a:bodyPr>
          <a:lstStyle/>
          <a:p>
            <a:pPr algn="l">
              <a:lnSpc>
                <a:spcPts val="3135"/>
              </a:lnSpc>
            </a:pPr>
            <a:r>
              <a:rPr lang="en-US" sz="1900" b="1" dirty="0">
                <a:solidFill>
                  <a:srgbClr val="000000"/>
                </a:solidFill>
                <a:latin typeface="Cy Grotesk Key Bold"/>
                <a:ea typeface="Cy Grotesk Key Bold"/>
                <a:cs typeface="Cy Grotesk Key Bold"/>
                <a:sym typeface="Cy Grotesk Key Bold"/>
              </a:rPr>
              <a:t>Real-Time Driving Assistance: </a:t>
            </a:r>
            <a:r>
              <a:rPr lang="en-US" sz="1900" dirty="0">
                <a:solidFill>
                  <a:srgbClr val="000000"/>
                </a:solidFill>
                <a:latin typeface="Cy Grotesk Key Bold"/>
                <a:ea typeface="Cy Grotesk Key Bold"/>
                <a:cs typeface="Cy Grotesk Key Bold"/>
                <a:sym typeface="Cy Grotesk Key Bold"/>
              </a:rPr>
              <a:t>As the journey begins, the AR HUD projects navigation cues directly onto the windshield, indicating turns, lane changes, and other navigational instructions.</a:t>
            </a:r>
          </a:p>
          <a:p>
            <a:pPr algn="l">
              <a:lnSpc>
                <a:spcPts val="3135"/>
              </a:lnSpc>
            </a:pPr>
            <a:r>
              <a:rPr lang="en-US" sz="1900" dirty="0">
                <a:solidFill>
                  <a:srgbClr val="000000"/>
                </a:solidFill>
                <a:latin typeface="Cy Grotesk Key Bold"/>
                <a:ea typeface="Cy Grotesk Key Bold"/>
                <a:cs typeface="Cy Grotesk Key Bold"/>
                <a:sym typeface="Cy Grotesk Key Bold"/>
              </a:rPr>
              <a:t>Hazard Detection: The system continuously scans the environment for potential hazards using LiDAR and HD cameras. Identified hazards, such as potholes, sudden debris, or adverse weather conditions, are highlighted on the AR HUD with appropriate visual warnings.</a:t>
            </a:r>
          </a:p>
          <a:p>
            <a:pPr algn="l">
              <a:lnSpc>
                <a:spcPts val="3135"/>
              </a:lnSpc>
            </a:pPr>
            <a:r>
              <a:rPr lang="en-US" sz="1900" dirty="0">
                <a:solidFill>
                  <a:srgbClr val="000000"/>
                </a:solidFill>
                <a:latin typeface="Cy Grotesk Key Bold"/>
                <a:ea typeface="Cy Grotesk Key Bold"/>
                <a:cs typeface="Cy Grotesk Key Bold"/>
                <a:sym typeface="Cy Grotesk Key Bold"/>
              </a:rPr>
              <a:t>Dynamic Adjustments: The system recalculates routes dynamically in response to new hazards or changing traffic conditions, offering safer alternatives.</a:t>
            </a:r>
          </a:p>
        </p:txBody>
      </p:sp>
      <p:sp>
        <p:nvSpPr>
          <p:cNvPr id="24" name="TextBox 12">
            <a:extLst>
              <a:ext uri="{FF2B5EF4-FFF2-40B4-BE49-F238E27FC236}">
                <a16:creationId xmlns:a16="http://schemas.microsoft.com/office/drawing/2014/main" id="{553CA4E3-A2F4-D3CC-16E1-D0E647452DAA}"/>
              </a:ext>
            </a:extLst>
          </p:cNvPr>
          <p:cNvSpPr txBox="1"/>
          <p:nvPr/>
        </p:nvSpPr>
        <p:spPr>
          <a:xfrm>
            <a:off x="457199" y="4994498"/>
            <a:ext cx="9737777" cy="1157625"/>
          </a:xfrm>
          <a:prstGeom prst="rect">
            <a:avLst/>
          </a:prstGeom>
        </p:spPr>
        <p:txBody>
          <a:bodyPr wrap="square" lIns="0" tIns="0" rIns="0" bIns="0" rtlCol="0" anchor="t">
            <a:spAutoFit/>
          </a:bodyPr>
          <a:lstStyle/>
          <a:p>
            <a:pPr algn="just">
              <a:lnSpc>
                <a:spcPts val="3135"/>
              </a:lnSpc>
            </a:pPr>
            <a:r>
              <a:rPr lang="en-US" sz="1900" b="1" u="sng" dirty="0">
                <a:solidFill>
                  <a:srgbClr val="5B35A6"/>
                </a:solidFill>
                <a:latin typeface="Cy Grotesk Key Bold"/>
                <a:ea typeface="Cy Grotesk Key Bold"/>
                <a:cs typeface="Cy Grotesk Key Bold"/>
                <a:sym typeface="Cy Grotesk Key Bold"/>
              </a:rPr>
              <a:t>Alerts and Feedback:</a:t>
            </a:r>
            <a:r>
              <a:rPr lang="en-US" sz="1900" b="1" dirty="0">
                <a:solidFill>
                  <a:schemeClr val="bg1"/>
                </a:solidFill>
                <a:latin typeface="Cy Grotesk Key Bold"/>
                <a:ea typeface="Cy Grotesk Key Bold"/>
                <a:cs typeface="Cy Grotesk Key Bold"/>
                <a:sym typeface="Cy Grotesk Key Bold"/>
              </a:rPr>
              <a:t> </a:t>
            </a:r>
            <a:r>
              <a:rPr lang="en-US" sz="1900" dirty="0">
                <a:solidFill>
                  <a:schemeClr val="bg1"/>
                </a:solidFill>
                <a:latin typeface="Cy Grotesk Key Bold"/>
                <a:ea typeface="Cy Grotesk Key Bold"/>
                <a:cs typeface="Cy Grotesk Key Bold"/>
                <a:sym typeface="Cy Grotesk Key Bold"/>
              </a:rPr>
              <a:t>Real-time alerts, including speed limit reminders, traffic sign recognition, and obstacle warnings, are projected onto the AR HUD. This ensures that drivers are always aware of critical changes in their driving environment without needing to divert their gaze.</a:t>
            </a:r>
          </a:p>
        </p:txBody>
      </p:sp>
      <p:sp>
        <p:nvSpPr>
          <p:cNvPr id="25" name="TextBox 12">
            <a:extLst>
              <a:ext uri="{FF2B5EF4-FFF2-40B4-BE49-F238E27FC236}">
                <a16:creationId xmlns:a16="http://schemas.microsoft.com/office/drawing/2014/main" id="{C9C3EEDE-E226-06B3-82FF-41152A4FF0F0}"/>
              </a:ext>
            </a:extLst>
          </p:cNvPr>
          <p:cNvSpPr txBox="1"/>
          <p:nvPr/>
        </p:nvSpPr>
        <p:spPr>
          <a:xfrm>
            <a:off x="457200" y="6904000"/>
            <a:ext cx="9737776" cy="1157625"/>
          </a:xfrm>
          <a:prstGeom prst="rect">
            <a:avLst/>
          </a:prstGeom>
        </p:spPr>
        <p:txBody>
          <a:bodyPr wrap="square" lIns="0" tIns="0" rIns="0" bIns="0" rtlCol="0" anchor="t">
            <a:spAutoFit/>
          </a:bodyPr>
          <a:lstStyle/>
          <a:p>
            <a:pPr algn="just">
              <a:lnSpc>
                <a:spcPts val="3135"/>
              </a:lnSpc>
            </a:pPr>
            <a:r>
              <a:rPr lang="en-US" sz="1900" b="1" u="sng" dirty="0">
                <a:solidFill>
                  <a:srgbClr val="5B35A6"/>
                </a:solidFill>
                <a:latin typeface="Cy Grotesk Key Bold"/>
                <a:ea typeface="Cy Grotesk Key Bold"/>
                <a:cs typeface="Cy Grotesk Key Bold"/>
                <a:sym typeface="Cy Grotesk Key Bold"/>
              </a:rPr>
              <a:t>System Shutdown:</a:t>
            </a:r>
            <a:r>
              <a:rPr lang="en-US" sz="1900" b="1" dirty="0">
                <a:solidFill>
                  <a:schemeClr val="bg1"/>
                </a:solidFill>
                <a:latin typeface="Cy Grotesk Key Bold"/>
                <a:ea typeface="Cy Grotesk Key Bold"/>
                <a:cs typeface="Cy Grotesk Key Bold"/>
                <a:sym typeface="Cy Grotesk Key Bold"/>
              </a:rPr>
              <a:t> </a:t>
            </a:r>
            <a:r>
              <a:rPr lang="en-US" sz="1900" dirty="0">
                <a:solidFill>
                  <a:schemeClr val="bg1"/>
                </a:solidFill>
                <a:latin typeface="Cy Grotesk Key Bold"/>
                <a:ea typeface="Cy Grotesk Key Bold"/>
                <a:cs typeface="Cy Grotesk Key Bold"/>
                <a:sym typeface="Cy Grotesk Key Bold"/>
              </a:rPr>
              <a:t>When the vehicle is parked and turned off, ARMASDS conducts a final check and prepares itself for future activation, preserving data and updating maps or hazard reports, as necessary.</a:t>
            </a:r>
          </a:p>
        </p:txBody>
      </p:sp>
    </p:spTree>
    <p:extLst>
      <p:ext uri="{BB962C8B-B14F-4D97-AF65-F5344CB8AC3E}">
        <p14:creationId xmlns:p14="http://schemas.microsoft.com/office/powerpoint/2010/main" val="174997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F1A8948B-A3B4-1F37-C3AD-4825ED992CA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2DABB59-69D5-28C5-756B-F3A434DF9B32}"/>
              </a:ext>
            </a:extLst>
          </p:cNvPr>
          <p:cNvSpPr/>
          <p:nvPr/>
        </p:nvSpPr>
        <p:spPr>
          <a:xfrm>
            <a:off x="7321773" y="6042493"/>
            <a:ext cx="10916282" cy="4257207"/>
          </a:xfrm>
          <a:custGeom>
            <a:avLst/>
            <a:gdLst/>
            <a:ahLst/>
            <a:cxnLst/>
            <a:rect l="l" t="t" r="r" b="b"/>
            <a:pathLst>
              <a:path w="10916282" h="4257207">
                <a:moveTo>
                  <a:pt x="0" y="0"/>
                </a:moveTo>
                <a:lnTo>
                  <a:pt x="10916282" y="0"/>
                </a:lnTo>
                <a:lnTo>
                  <a:pt x="10916282" y="4257207"/>
                </a:lnTo>
                <a:lnTo>
                  <a:pt x="0" y="4257207"/>
                </a:lnTo>
                <a:lnTo>
                  <a:pt x="0" y="0"/>
                </a:lnTo>
                <a:close/>
              </a:path>
            </a:pathLst>
          </a:custGeom>
          <a:blipFill>
            <a:blip r:embed="rId2">
              <a:alphaModFix amt="37000"/>
            </a:blip>
            <a:stretch>
              <a:fillRect t="-42693" r="-40257" b="-50616"/>
            </a:stretch>
          </a:blipFill>
        </p:spPr>
        <p:txBody>
          <a:bodyPr/>
          <a:lstStyle/>
          <a:p>
            <a:endParaRPr lang="en-IN"/>
          </a:p>
        </p:txBody>
      </p:sp>
      <p:grpSp>
        <p:nvGrpSpPr>
          <p:cNvPr id="3" name="Group 3">
            <a:extLst>
              <a:ext uri="{FF2B5EF4-FFF2-40B4-BE49-F238E27FC236}">
                <a16:creationId xmlns:a16="http://schemas.microsoft.com/office/drawing/2014/main" id="{E96EA775-660A-383D-1BBF-BF1A952646C4}"/>
              </a:ext>
            </a:extLst>
          </p:cNvPr>
          <p:cNvGrpSpPr>
            <a:grpSpLocks noGrp="1" noUngrp="1" noRot="1" noMove="1" noResize="1"/>
          </p:cNvGrpSpPr>
          <p:nvPr/>
        </p:nvGrpSpPr>
        <p:grpSpPr>
          <a:xfrm>
            <a:off x="10160" y="0"/>
            <a:ext cx="10276840" cy="10287000"/>
            <a:chOff x="0" y="0"/>
            <a:chExt cx="2020483" cy="2709333"/>
          </a:xfrm>
        </p:grpSpPr>
        <p:sp>
          <p:nvSpPr>
            <p:cNvPr id="4" name="Freeform 4">
              <a:extLst>
                <a:ext uri="{FF2B5EF4-FFF2-40B4-BE49-F238E27FC236}">
                  <a16:creationId xmlns:a16="http://schemas.microsoft.com/office/drawing/2014/main" id="{CC6A39E6-BFE9-2095-E625-E26C9352B67F}"/>
                </a:ext>
              </a:extLst>
            </p:cNvPr>
            <p:cNvSpPr>
              <a:spLocks noGrp="1" noRot="1" noMove="1" noResize="1" noEditPoints="1" noAdjustHandles="1" noChangeArrowheads="1" noChangeShapeType="1"/>
            </p:cNvSpPr>
            <p:nvPr/>
          </p:nvSpPr>
          <p:spPr>
            <a:xfrm>
              <a:off x="0" y="0"/>
              <a:ext cx="2020483" cy="2709333"/>
            </a:xfrm>
            <a:custGeom>
              <a:avLst/>
              <a:gdLst/>
              <a:ahLst/>
              <a:cxnLst/>
              <a:rect l="l" t="t" r="r" b="b"/>
              <a:pathLst>
                <a:path w="2020483" h="2709333">
                  <a:moveTo>
                    <a:pt x="0" y="0"/>
                  </a:moveTo>
                  <a:lnTo>
                    <a:pt x="2020483" y="0"/>
                  </a:lnTo>
                  <a:lnTo>
                    <a:pt x="2020483" y="2709333"/>
                  </a:lnTo>
                  <a:lnTo>
                    <a:pt x="0" y="2709333"/>
                  </a:lnTo>
                  <a:close/>
                </a:path>
              </a:pathLst>
            </a:custGeom>
            <a:solidFill>
              <a:srgbClr val="FFFFFF"/>
            </a:solidFill>
          </p:spPr>
          <p:txBody>
            <a:bodyPr/>
            <a:lstStyle/>
            <a:p>
              <a:endParaRPr lang="en-IN"/>
            </a:p>
          </p:txBody>
        </p:sp>
        <p:sp>
          <p:nvSpPr>
            <p:cNvPr id="5" name="TextBox 5">
              <a:extLst>
                <a:ext uri="{FF2B5EF4-FFF2-40B4-BE49-F238E27FC236}">
                  <a16:creationId xmlns:a16="http://schemas.microsoft.com/office/drawing/2014/main" id="{00565D72-E556-1770-9509-3637B1AF3622}"/>
                </a:ext>
              </a:extLst>
            </p:cNvPr>
            <p:cNvSpPr txBox="1">
              <a:spLocks noGrp="1" noRot="1" noMove="1" noResize="1" noEditPoints="1" noAdjustHandles="1" noChangeArrowheads="1" noChangeShapeType="1"/>
            </p:cNvSpPr>
            <p:nvPr/>
          </p:nvSpPr>
          <p:spPr>
            <a:xfrm>
              <a:off x="0" y="-38100"/>
              <a:ext cx="2020483" cy="2747433"/>
            </a:xfrm>
            <a:prstGeom prst="rect">
              <a:avLst/>
            </a:prstGeom>
          </p:spPr>
          <p:txBody>
            <a:bodyPr lIns="50800" tIns="50800" rIns="50800" bIns="50800" rtlCol="0" anchor="ctr"/>
            <a:lstStyle/>
            <a:p>
              <a:pPr algn="ctr">
                <a:lnSpc>
                  <a:spcPts val="3120"/>
                </a:lnSpc>
              </a:pPr>
              <a:endParaRPr/>
            </a:p>
          </p:txBody>
        </p:sp>
      </p:grpSp>
      <p:sp>
        <p:nvSpPr>
          <p:cNvPr id="6" name="TextBox 6">
            <a:extLst>
              <a:ext uri="{FF2B5EF4-FFF2-40B4-BE49-F238E27FC236}">
                <a16:creationId xmlns:a16="http://schemas.microsoft.com/office/drawing/2014/main" id="{5D8A708F-6B76-EC29-72A2-1BCD46F89B63}"/>
              </a:ext>
            </a:extLst>
          </p:cNvPr>
          <p:cNvSpPr txBox="1"/>
          <p:nvPr/>
        </p:nvSpPr>
        <p:spPr>
          <a:xfrm>
            <a:off x="457200" y="202486"/>
            <a:ext cx="9525000" cy="1653914"/>
          </a:xfrm>
          <a:prstGeom prst="rect">
            <a:avLst/>
          </a:prstGeom>
        </p:spPr>
        <p:txBody>
          <a:bodyPr wrap="square" lIns="0" tIns="0" rIns="0" bIns="0" rtlCol="0" anchor="t">
            <a:spAutoFit/>
          </a:bodyPr>
          <a:lstStyle/>
          <a:p>
            <a:pPr algn="l">
              <a:lnSpc>
                <a:spcPts val="6720"/>
              </a:lnSpc>
            </a:pPr>
            <a:r>
              <a:rPr lang="en-US" sz="5000" b="1" dirty="0">
                <a:latin typeface="Times New Roman" panose="02020603050405020304" pitchFamily="18" charset="0"/>
                <a:cs typeface="Times New Roman" panose="02020603050405020304" pitchFamily="18" charset="0"/>
              </a:rPr>
              <a:t>Key Features of the AR Mobility Assistant for Safe Driving System:</a:t>
            </a:r>
          </a:p>
        </p:txBody>
      </p:sp>
      <p:sp>
        <p:nvSpPr>
          <p:cNvPr id="7" name="TextBox 7">
            <a:extLst>
              <a:ext uri="{FF2B5EF4-FFF2-40B4-BE49-F238E27FC236}">
                <a16:creationId xmlns:a16="http://schemas.microsoft.com/office/drawing/2014/main" id="{6E5057B4-8FEA-D2E5-58B6-9AD5C560414E}"/>
              </a:ext>
            </a:extLst>
          </p:cNvPr>
          <p:cNvSpPr txBox="1"/>
          <p:nvPr/>
        </p:nvSpPr>
        <p:spPr>
          <a:xfrm>
            <a:off x="10591800" y="1834799"/>
            <a:ext cx="7420059" cy="2152320"/>
          </a:xfrm>
          <a:prstGeom prst="rect">
            <a:avLst/>
          </a:prstGeom>
        </p:spPr>
        <p:txBody>
          <a:bodyPr wrap="square" lIns="0" tIns="0" rIns="0" bIns="0" rtlCol="0" anchor="t">
            <a:spAutoFit/>
          </a:bodyPr>
          <a:lstStyle/>
          <a:p>
            <a:pPr algn="just">
              <a:lnSpc>
                <a:spcPts val="3359"/>
              </a:lnSpc>
            </a:pPr>
            <a:r>
              <a:rPr lang="en-US" sz="2400" b="1" dirty="0">
                <a:solidFill>
                  <a:srgbClr val="7030A0"/>
                </a:solidFill>
                <a:latin typeface="Cy Grotesk Key Bold"/>
                <a:ea typeface="Cy Grotesk Key Bold"/>
                <a:cs typeface="Cy Grotesk Key Bold"/>
                <a:sym typeface="Cy Grotesk Key Bold"/>
              </a:rPr>
              <a:t>ARMASDS</a:t>
            </a:r>
            <a:r>
              <a:rPr lang="en-US" sz="2400" b="1" dirty="0">
                <a:solidFill>
                  <a:schemeClr val="bg1"/>
                </a:solidFill>
                <a:latin typeface="Cy Grotesk Key Bold"/>
                <a:ea typeface="Cy Grotesk Key Bold"/>
                <a:cs typeface="Cy Grotesk Key Bold"/>
                <a:sym typeface="Cy Grotesk Key Bold"/>
              </a:rPr>
              <a:t> is designed with a suite of advanced features aimed at enhancing driver safety and situational awareness. These core features integrate augmented reality (AR), intelligent sensors, and smart data analysis to create a next-generation driving experience.</a:t>
            </a:r>
            <a:endParaRPr lang="en-US" sz="2400" dirty="0">
              <a:solidFill>
                <a:schemeClr val="bg1"/>
              </a:solidFill>
              <a:latin typeface="Cy Grotesk Key"/>
              <a:ea typeface="Cy Grotesk Key"/>
              <a:cs typeface="Cy Grotesk Key"/>
              <a:sym typeface="Cy Grotesk Key"/>
            </a:endParaRPr>
          </a:p>
        </p:txBody>
      </p:sp>
      <p:sp>
        <p:nvSpPr>
          <p:cNvPr id="8" name="TextBox 8">
            <a:extLst>
              <a:ext uri="{FF2B5EF4-FFF2-40B4-BE49-F238E27FC236}">
                <a16:creationId xmlns:a16="http://schemas.microsoft.com/office/drawing/2014/main" id="{CE42462E-9051-94A2-86F1-8ED1BDE15A7D}"/>
              </a:ext>
            </a:extLst>
          </p:cNvPr>
          <p:cNvSpPr txBox="1"/>
          <p:nvPr/>
        </p:nvSpPr>
        <p:spPr>
          <a:xfrm>
            <a:off x="17008094" y="9971311"/>
            <a:ext cx="1545550" cy="152400"/>
          </a:xfrm>
          <a:prstGeom prst="rect">
            <a:avLst/>
          </a:prstGeom>
        </p:spPr>
        <p:txBody>
          <a:bodyPr lIns="0" tIns="0" rIns="0" bIns="0" rtlCol="0" anchor="t">
            <a:spAutoFit/>
          </a:bodyPr>
          <a:lstStyle/>
          <a:p>
            <a:pPr marL="0" lvl="0" indent="0" algn="l">
              <a:lnSpc>
                <a:spcPts val="1199"/>
              </a:lnSpc>
              <a:spcBef>
                <a:spcPct val="0"/>
              </a:spcBef>
            </a:pPr>
            <a:r>
              <a:rPr lang="en-US" sz="999" dirty="0">
                <a:solidFill>
                  <a:srgbClr val="FFFFFF"/>
                </a:solidFill>
                <a:latin typeface="Cy Grotesk Key"/>
                <a:ea typeface="Cy Grotesk Key"/>
                <a:cs typeface="Cy Grotesk Key"/>
                <a:sym typeface="Cy Grotesk Key"/>
              </a:rPr>
              <a:t>Prattipati Naga Avinash</a:t>
            </a:r>
          </a:p>
        </p:txBody>
      </p:sp>
      <p:sp>
        <p:nvSpPr>
          <p:cNvPr id="12" name="TextBox 12">
            <a:extLst>
              <a:ext uri="{FF2B5EF4-FFF2-40B4-BE49-F238E27FC236}">
                <a16:creationId xmlns:a16="http://schemas.microsoft.com/office/drawing/2014/main" id="{33160996-BAB5-12A7-40DD-55BE5F2E6561}"/>
              </a:ext>
            </a:extLst>
          </p:cNvPr>
          <p:cNvSpPr txBox="1"/>
          <p:nvPr/>
        </p:nvSpPr>
        <p:spPr>
          <a:xfrm>
            <a:off x="457200" y="3444596"/>
            <a:ext cx="9412226" cy="1558504"/>
          </a:xfrm>
          <a:prstGeom prst="rect">
            <a:avLst/>
          </a:prstGeom>
        </p:spPr>
        <p:txBody>
          <a:bodyPr wrap="square" lIns="0" tIns="0" rIns="0" bIns="0" rtlCol="0" anchor="t">
            <a:spAutoFit/>
          </a:bodyPr>
          <a:lstStyle/>
          <a:p>
            <a:pPr algn="just">
              <a:lnSpc>
                <a:spcPts val="3135"/>
              </a:lnSpc>
            </a:pPr>
            <a:r>
              <a:rPr lang="en-IN" sz="2000" b="1" dirty="0"/>
              <a:t>Real-Time AR Hazard Detection</a:t>
            </a:r>
            <a:r>
              <a:rPr lang="en-IN" sz="2000" dirty="0"/>
              <a:t>: </a:t>
            </a:r>
            <a:r>
              <a:rPr lang="en-US" sz="2000" dirty="0"/>
              <a:t>Uses a combination of LiDAR, HD cameras, and environmental sensors to detect hazards such as potholes, debris, sudden obstacles, and adverse weather conditions. Hazards are highlighted in real-time on the AR HUD, allowing drivers to react promptly and safely.</a:t>
            </a:r>
          </a:p>
        </p:txBody>
      </p:sp>
      <p:sp>
        <p:nvSpPr>
          <p:cNvPr id="15" name="TextBox 15">
            <a:extLst>
              <a:ext uri="{FF2B5EF4-FFF2-40B4-BE49-F238E27FC236}">
                <a16:creationId xmlns:a16="http://schemas.microsoft.com/office/drawing/2014/main" id="{B24D046A-61B3-AA10-4057-F2C062136BA1}"/>
              </a:ext>
            </a:extLst>
          </p:cNvPr>
          <p:cNvSpPr txBox="1"/>
          <p:nvPr/>
        </p:nvSpPr>
        <p:spPr>
          <a:xfrm>
            <a:off x="469900" y="1862001"/>
            <a:ext cx="9412226" cy="1558504"/>
          </a:xfrm>
          <a:prstGeom prst="rect">
            <a:avLst/>
          </a:prstGeom>
        </p:spPr>
        <p:txBody>
          <a:bodyPr wrap="square" lIns="0" tIns="0" rIns="0" bIns="0" rtlCol="0" anchor="t">
            <a:spAutoFit/>
          </a:bodyPr>
          <a:lstStyle/>
          <a:p>
            <a:pPr algn="just">
              <a:lnSpc>
                <a:spcPts val="3135"/>
              </a:lnSpc>
            </a:pPr>
            <a:r>
              <a:rPr lang="en-US" sz="2000" b="1" dirty="0"/>
              <a:t>Customizable AR HUD (Head-Up Display)</a:t>
            </a:r>
            <a:r>
              <a:rPr lang="en-IN" sz="2000" dirty="0"/>
              <a:t>: </a:t>
            </a:r>
            <a:r>
              <a:rPr lang="en-US" sz="2000" dirty="0"/>
              <a:t>Projects critical information such as hazard alerts, navigational cues, and speed limits directly onto the windshield. Allows drivers to customize what information is displayed based on their preferences, minimizing distractions and enhancing focus on the road.</a:t>
            </a:r>
            <a:endParaRPr lang="en-US" sz="1900" dirty="0">
              <a:solidFill>
                <a:srgbClr val="000000"/>
              </a:solidFill>
              <a:latin typeface="Cy Grotesk Key"/>
              <a:ea typeface="Cy Grotesk Key"/>
              <a:cs typeface="Cy Grotesk Key"/>
              <a:sym typeface="Cy Grotesk Key"/>
            </a:endParaRPr>
          </a:p>
        </p:txBody>
      </p:sp>
      <p:sp>
        <p:nvSpPr>
          <p:cNvPr id="28" name="TextBox 12">
            <a:extLst>
              <a:ext uri="{FF2B5EF4-FFF2-40B4-BE49-F238E27FC236}">
                <a16:creationId xmlns:a16="http://schemas.microsoft.com/office/drawing/2014/main" id="{32F842F3-8E1F-A033-A4BB-4469D0908B60}"/>
              </a:ext>
            </a:extLst>
          </p:cNvPr>
          <p:cNvSpPr txBox="1"/>
          <p:nvPr/>
        </p:nvSpPr>
        <p:spPr>
          <a:xfrm>
            <a:off x="469900" y="5003100"/>
            <a:ext cx="9412226" cy="1160959"/>
          </a:xfrm>
          <a:prstGeom prst="rect">
            <a:avLst/>
          </a:prstGeom>
        </p:spPr>
        <p:txBody>
          <a:bodyPr wrap="square" lIns="0" tIns="0" rIns="0" bIns="0" rtlCol="0" anchor="t">
            <a:spAutoFit/>
          </a:bodyPr>
          <a:lstStyle/>
          <a:p>
            <a:pPr algn="just">
              <a:lnSpc>
                <a:spcPts val="3135"/>
              </a:lnSpc>
            </a:pPr>
            <a:r>
              <a:rPr lang="en-IN" sz="2000" b="1" dirty="0"/>
              <a:t>Dynamic Route Adjustments</a:t>
            </a:r>
            <a:r>
              <a:rPr lang="en-IN" sz="2000" dirty="0"/>
              <a:t>: </a:t>
            </a:r>
            <a:r>
              <a:rPr lang="en-US" sz="2000" dirty="0"/>
              <a:t>Continuously monitors traffic conditions and hazards to provide real-time rerouting options. Ensures drivers are offered the safest, most efficient routes, reducing the risk of accidents and delays.</a:t>
            </a:r>
          </a:p>
        </p:txBody>
      </p:sp>
      <p:sp>
        <p:nvSpPr>
          <p:cNvPr id="31" name="TextBox 12">
            <a:extLst>
              <a:ext uri="{FF2B5EF4-FFF2-40B4-BE49-F238E27FC236}">
                <a16:creationId xmlns:a16="http://schemas.microsoft.com/office/drawing/2014/main" id="{FFD9714D-2B52-D8F6-877C-13E3FC3B95AF}"/>
              </a:ext>
            </a:extLst>
          </p:cNvPr>
          <p:cNvSpPr txBox="1"/>
          <p:nvPr/>
        </p:nvSpPr>
        <p:spPr>
          <a:xfrm>
            <a:off x="469900" y="6249983"/>
            <a:ext cx="9412226" cy="1160959"/>
          </a:xfrm>
          <a:prstGeom prst="rect">
            <a:avLst/>
          </a:prstGeom>
        </p:spPr>
        <p:txBody>
          <a:bodyPr wrap="square" lIns="0" tIns="0" rIns="0" bIns="0" rtlCol="0" anchor="t">
            <a:spAutoFit/>
          </a:bodyPr>
          <a:lstStyle/>
          <a:p>
            <a:pPr algn="just">
              <a:lnSpc>
                <a:spcPts val="3135"/>
              </a:lnSpc>
            </a:pPr>
            <a:r>
              <a:rPr lang="en-US" sz="2000" b="1" dirty="0"/>
              <a:t>Smart City Integration</a:t>
            </a:r>
            <a:r>
              <a:rPr lang="en-US" sz="2000" dirty="0"/>
              <a:t>: Interfaces with smart city infrastructure to receive real-time updates on road conditions, traffic congestion, and other hazards. Enhances situational awareness by offering data-driven guidance and safety alerts.</a:t>
            </a:r>
          </a:p>
        </p:txBody>
      </p:sp>
      <p:sp>
        <p:nvSpPr>
          <p:cNvPr id="22" name="TextBox 6">
            <a:extLst>
              <a:ext uri="{FF2B5EF4-FFF2-40B4-BE49-F238E27FC236}">
                <a16:creationId xmlns:a16="http://schemas.microsoft.com/office/drawing/2014/main" id="{C91FEA02-D936-994C-EE73-D649534A1747}"/>
              </a:ext>
            </a:extLst>
          </p:cNvPr>
          <p:cNvSpPr txBox="1"/>
          <p:nvPr/>
        </p:nvSpPr>
        <p:spPr>
          <a:xfrm>
            <a:off x="10591800" y="450910"/>
            <a:ext cx="9007006" cy="776559"/>
          </a:xfrm>
          <a:prstGeom prst="rect">
            <a:avLst/>
          </a:prstGeom>
        </p:spPr>
        <p:txBody>
          <a:bodyPr lIns="0" tIns="0" rIns="0" bIns="0" rtlCol="0" anchor="t">
            <a:spAutoFit/>
          </a:bodyPr>
          <a:lstStyle/>
          <a:p>
            <a:pPr algn="l">
              <a:lnSpc>
                <a:spcPts val="6720"/>
              </a:lnSpc>
            </a:pPr>
            <a:r>
              <a:rPr lang="en-IN" sz="4000" b="1" dirty="0">
                <a:solidFill>
                  <a:srgbClr val="7030A0"/>
                </a:solidFill>
                <a:latin typeface="Times New Roman" panose="02020603050405020304" pitchFamily="18" charset="0"/>
                <a:cs typeface="Times New Roman" panose="02020603050405020304" pitchFamily="18" charset="0"/>
              </a:rPr>
              <a:t>ARMASDS</a:t>
            </a:r>
            <a:r>
              <a:rPr lang="en-IN" sz="4000" b="1" dirty="0">
                <a:solidFill>
                  <a:schemeClr val="bg1"/>
                </a:solidFill>
                <a:latin typeface="Times New Roman" panose="02020603050405020304" pitchFamily="18" charset="0"/>
                <a:cs typeface="Times New Roman" panose="02020603050405020304" pitchFamily="18" charset="0"/>
              </a:rPr>
              <a:t> Overview:</a:t>
            </a:r>
            <a:endParaRPr lang="en-US" sz="4000" b="1" dirty="0">
              <a:solidFill>
                <a:schemeClr val="bg1"/>
              </a:solidFill>
              <a:latin typeface="Times New Roman" panose="02020603050405020304" pitchFamily="18" charset="0"/>
              <a:ea typeface="Cy Grotesk Key Bold"/>
              <a:cs typeface="Times New Roman" panose="02020603050405020304" pitchFamily="18" charset="0"/>
              <a:sym typeface="Cy Grotesk Key Bold"/>
            </a:endParaRPr>
          </a:p>
        </p:txBody>
      </p:sp>
      <p:sp>
        <p:nvSpPr>
          <p:cNvPr id="9" name="TextBox 12">
            <a:extLst>
              <a:ext uri="{FF2B5EF4-FFF2-40B4-BE49-F238E27FC236}">
                <a16:creationId xmlns:a16="http://schemas.microsoft.com/office/drawing/2014/main" id="{A93847CD-C08E-11E3-FF81-E3CA4B39606A}"/>
              </a:ext>
            </a:extLst>
          </p:cNvPr>
          <p:cNvSpPr txBox="1"/>
          <p:nvPr/>
        </p:nvSpPr>
        <p:spPr>
          <a:xfrm>
            <a:off x="469900" y="7463074"/>
            <a:ext cx="9412226" cy="1160959"/>
          </a:xfrm>
          <a:prstGeom prst="rect">
            <a:avLst/>
          </a:prstGeom>
        </p:spPr>
        <p:txBody>
          <a:bodyPr wrap="square" lIns="0" tIns="0" rIns="0" bIns="0" rtlCol="0" anchor="t">
            <a:spAutoFit/>
          </a:bodyPr>
          <a:lstStyle/>
          <a:p>
            <a:pPr algn="just">
              <a:lnSpc>
                <a:spcPts val="3135"/>
              </a:lnSpc>
            </a:pPr>
            <a:r>
              <a:rPr lang="en-US" sz="2000" b="1" dirty="0"/>
              <a:t>Weather and Environmental Data Integration</a:t>
            </a:r>
            <a:r>
              <a:rPr lang="en-US" sz="2000" dirty="0"/>
              <a:t>: Provides real-time weather updates and road condition assessments, factoring them into route calculations and hazard alerts. Enables safer driving in adverse conditions, such as fog, rain, or snow.</a:t>
            </a:r>
          </a:p>
        </p:txBody>
      </p:sp>
      <p:sp>
        <p:nvSpPr>
          <p:cNvPr id="11" name="TextBox 12">
            <a:extLst>
              <a:ext uri="{FF2B5EF4-FFF2-40B4-BE49-F238E27FC236}">
                <a16:creationId xmlns:a16="http://schemas.microsoft.com/office/drawing/2014/main" id="{0BDE4B90-A541-8A3A-1B06-2762659D673D}"/>
              </a:ext>
            </a:extLst>
          </p:cNvPr>
          <p:cNvSpPr txBox="1"/>
          <p:nvPr/>
        </p:nvSpPr>
        <p:spPr>
          <a:xfrm>
            <a:off x="457200" y="8644465"/>
            <a:ext cx="9412226" cy="1160959"/>
          </a:xfrm>
          <a:prstGeom prst="rect">
            <a:avLst/>
          </a:prstGeom>
        </p:spPr>
        <p:txBody>
          <a:bodyPr wrap="square" lIns="0" tIns="0" rIns="0" bIns="0" rtlCol="0" anchor="t">
            <a:spAutoFit/>
          </a:bodyPr>
          <a:lstStyle/>
          <a:p>
            <a:pPr algn="just">
              <a:lnSpc>
                <a:spcPts val="3135"/>
              </a:lnSpc>
            </a:pPr>
            <a:r>
              <a:rPr lang="en-US" sz="2000" b="1" dirty="0"/>
              <a:t>Speed Limit and Traffic Sign Recognition</a:t>
            </a:r>
            <a:r>
              <a:rPr lang="en-US" sz="2000" dirty="0"/>
              <a:t>: Uses computer vision to detect and display speed limits and critical traffic signs in real-time. Ensures drivers remain aware of changing road rules and conditions.</a:t>
            </a:r>
          </a:p>
        </p:txBody>
      </p:sp>
    </p:spTree>
    <p:extLst>
      <p:ext uri="{BB962C8B-B14F-4D97-AF65-F5344CB8AC3E}">
        <p14:creationId xmlns:p14="http://schemas.microsoft.com/office/powerpoint/2010/main" val="130285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800313D5-A8F1-995D-C19E-346442EE27B1}"/>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3B39AF6-1C52-B3E2-901E-1C702059D9F6}"/>
              </a:ext>
            </a:extLst>
          </p:cNvPr>
          <p:cNvGrpSpPr/>
          <p:nvPr/>
        </p:nvGrpSpPr>
        <p:grpSpPr>
          <a:xfrm>
            <a:off x="0" y="0"/>
            <a:ext cx="18288000" cy="10287000"/>
            <a:chOff x="0" y="0"/>
            <a:chExt cx="2020483" cy="2709333"/>
          </a:xfrm>
        </p:grpSpPr>
        <p:sp>
          <p:nvSpPr>
            <p:cNvPr id="4" name="Freeform 4">
              <a:extLst>
                <a:ext uri="{FF2B5EF4-FFF2-40B4-BE49-F238E27FC236}">
                  <a16:creationId xmlns:a16="http://schemas.microsoft.com/office/drawing/2014/main" id="{ABA73EBF-FC5F-D2E1-DA00-FCC602FE7861}"/>
                </a:ext>
              </a:extLst>
            </p:cNvPr>
            <p:cNvSpPr/>
            <p:nvPr/>
          </p:nvSpPr>
          <p:spPr>
            <a:xfrm>
              <a:off x="0" y="0"/>
              <a:ext cx="2020483" cy="2709333"/>
            </a:xfrm>
            <a:custGeom>
              <a:avLst/>
              <a:gdLst/>
              <a:ahLst/>
              <a:cxnLst/>
              <a:rect l="l" t="t" r="r" b="b"/>
              <a:pathLst>
                <a:path w="2020483" h="2709333">
                  <a:moveTo>
                    <a:pt x="0" y="0"/>
                  </a:moveTo>
                  <a:lnTo>
                    <a:pt x="2020483" y="0"/>
                  </a:lnTo>
                  <a:lnTo>
                    <a:pt x="2020483" y="2709333"/>
                  </a:lnTo>
                  <a:lnTo>
                    <a:pt x="0" y="2709333"/>
                  </a:lnTo>
                  <a:close/>
                </a:path>
              </a:pathLst>
            </a:custGeom>
            <a:solidFill>
              <a:srgbClr val="FFFFFF"/>
            </a:solidFill>
          </p:spPr>
          <p:txBody>
            <a:bodyPr/>
            <a:lstStyle/>
            <a:p>
              <a:endParaRPr lang="en-IN"/>
            </a:p>
          </p:txBody>
        </p:sp>
        <p:sp>
          <p:nvSpPr>
            <p:cNvPr id="5" name="TextBox 5">
              <a:extLst>
                <a:ext uri="{FF2B5EF4-FFF2-40B4-BE49-F238E27FC236}">
                  <a16:creationId xmlns:a16="http://schemas.microsoft.com/office/drawing/2014/main" id="{1CBB5ADF-989B-9C7D-9960-FC9EC4CF4FAF}"/>
                </a:ext>
              </a:extLst>
            </p:cNvPr>
            <p:cNvSpPr txBox="1"/>
            <p:nvPr/>
          </p:nvSpPr>
          <p:spPr>
            <a:xfrm>
              <a:off x="0" y="-38100"/>
              <a:ext cx="2020483" cy="2747433"/>
            </a:xfrm>
            <a:prstGeom prst="rect">
              <a:avLst/>
            </a:prstGeom>
          </p:spPr>
          <p:txBody>
            <a:bodyPr lIns="50800" tIns="50800" rIns="50800" bIns="50800" rtlCol="0" anchor="ctr"/>
            <a:lstStyle/>
            <a:p>
              <a:pPr algn="ctr">
                <a:lnSpc>
                  <a:spcPts val="3120"/>
                </a:lnSpc>
              </a:pPr>
              <a:endParaRPr/>
            </a:p>
          </p:txBody>
        </p:sp>
      </p:grpSp>
      <p:sp>
        <p:nvSpPr>
          <p:cNvPr id="8" name="TextBox 8">
            <a:extLst>
              <a:ext uri="{FF2B5EF4-FFF2-40B4-BE49-F238E27FC236}">
                <a16:creationId xmlns:a16="http://schemas.microsoft.com/office/drawing/2014/main" id="{B2005691-B823-9D44-4E06-49E0BB055F1D}"/>
              </a:ext>
            </a:extLst>
          </p:cNvPr>
          <p:cNvSpPr txBox="1"/>
          <p:nvPr/>
        </p:nvSpPr>
        <p:spPr>
          <a:xfrm>
            <a:off x="131481" y="10034439"/>
            <a:ext cx="1545550" cy="152400"/>
          </a:xfrm>
          <a:prstGeom prst="rect">
            <a:avLst/>
          </a:prstGeom>
        </p:spPr>
        <p:txBody>
          <a:bodyPr lIns="0" tIns="0" rIns="0" bIns="0" rtlCol="0" anchor="t">
            <a:spAutoFit/>
          </a:bodyPr>
          <a:lstStyle/>
          <a:p>
            <a:pPr marL="0" lvl="0" indent="0" algn="l">
              <a:lnSpc>
                <a:spcPts val="1199"/>
              </a:lnSpc>
              <a:spcBef>
                <a:spcPct val="0"/>
              </a:spcBef>
            </a:pPr>
            <a:r>
              <a:rPr lang="en-US" sz="999" dirty="0">
                <a:latin typeface="Cy Grotesk Key"/>
                <a:ea typeface="Cy Grotesk Key"/>
                <a:cs typeface="Cy Grotesk Key"/>
                <a:sym typeface="Cy Grotesk Key"/>
              </a:rPr>
              <a:t>Prattipati Naga Avinash</a:t>
            </a:r>
          </a:p>
        </p:txBody>
      </p:sp>
      <p:sp>
        <p:nvSpPr>
          <p:cNvPr id="17" name="TextBox 17">
            <a:extLst>
              <a:ext uri="{FF2B5EF4-FFF2-40B4-BE49-F238E27FC236}">
                <a16:creationId xmlns:a16="http://schemas.microsoft.com/office/drawing/2014/main" id="{3939E564-390D-40A0-7D01-88740D28E702}"/>
              </a:ext>
            </a:extLst>
          </p:cNvPr>
          <p:cNvSpPr txBox="1"/>
          <p:nvPr/>
        </p:nvSpPr>
        <p:spPr>
          <a:xfrm>
            <a:off x="9144000" y="775952"/>
            <a:ext cx="6996637" cy="577081"/>
          </a:xfrm>
          <a:prstGeom prst="rect">
            <a:avLst/>
          </a:prstGeom>
        </p:spPr>
        <p:txBody>
          <a:bodyPr lIns="0" tIns="0" rIns="0" bIns="0" rtlCol="0" anchor="t">
            <a:spAutoFit/>
          </a:bodyPr>
          <a:lstStyle/>
          <a:p>
            <a:pPr algn="l">
              <a:lnSpc>
                <a:spcPts val="4455"/>
              </a:lnSpc>
            </a:pPr>
            <a:r>
              <a:rPr lang="en-US" sz="4000" b="1" u="sng" dirty="0">
                <a:solidFill>
                  <a:srgbClr val="000000"/>
                </a:solidFill>
                <a:latin typeface="Cy Grotesk Key Bold"/>
                <a:ea typeface="Cy Grotesk Key Bold"/>
                <a:cs typeface="Cy Grotesk Key Bold"/>
                <a:sym typeface="Cy Grotesk Key Bold"/>
              </a:rPr>
              <a:t>Current Features:</a:t>
            </a:r>
          </a:p>
        </p:txBody>
      </p:sp>
      <p:sp>
        <p:nvSpPr>
          <p:cNvPr id="23" name="TextBox 6">
            <a:extLst>
              <a:ext uri="{FF2B5EF4-FFF2-40B4-BE49-F238E27FC236}">
                <a16:creationId xmlns:a16="http://schemas.microsoft.com/office/drawing/2014/main" id="{1798D101-D7BB-45CF-3B18-74E8FD7383CE}"/>
              </a:ext>
            </a:extLst>
          </p:cNvPr>
          <p:cNvSpPr txBox="1"/>
          <p:nvPr/>
        </p:nvSpPr>
        <p:spPr>
          <a:xfrm>
            <a:off x="821725" y="775952"/>
            <a:ext cx="7234725" cy="859210"/>
          </a:xfrm>
          <a:prstGeom prst="rect">
            <a:avLst/>
          </a:prstGeom>
        </p:spPr>
        <p:txBody>
          <a:bodyPr wrap="square" lIns="0" tIns="0" rIns="0" bIns="0" rtlCol="0" anchor="t">
            <a:spAutoFit/>
          </a:bodyPr>
          <a:lstStyle/>
          <a:p>
            <a:pPr algn="l">
              <a:lnSpc>
                <a:spcPts val="6720"/>
              </a:lnSpc>
            </a:pPr>
            <a:r>
              <a:rPr lang="en-IN" sz="6000" b="1" dirty="0">
                <a:latin typeface="Times New Roman" panose="02020603050405020304" pitchFamily="18" charset="0"/>
                <a:cs typeface="Times New Roman" panose="02020603050405020304" pitchFamily="18" charset="0"/>
              </a:rPr>
              <a:t>Product Features:</a:t>
            </a:r>
            <a:endParaRPr lang="en-US" sz="6000" b="1" dirty="0">
              <a:solidFill>
                <a:schemeClr val="bg1"/>
              </a:solidFill>
              <a:latin typeface="Times New Roman" panose="02020603050405020304" pitchFamily="18" charset="0"/>
              <a:ea typeface="Cy Grotesk Key Bold"/>
              <a:cs typeface="Times New Roman" panose="02020603050405020304" pitchFamily="18" charset="0"/>
              <a:sym typeface="Cy Grotesk Key Bold"/>
            </a:endParaRPr>
          </a:p>
        </p:txBody>
      </p:sp>
      <p:sp>
        <p:nvSpPr>
          <p:cNvPr id="24" name="TextBox 7">
            <a:extLst>
              <a:ext uri="{FF2B5EF4-FFF2-40B4-BE49-F238E27FC236}">
                <a16:creationId xmlns:a16="http://schemas.microsoft.com/office/drawing/2014/main" id="{F31EBBFA-8689-06B2-AD37-CD97C425362B}"/>
              </a:ext>
            </a:extLst>
          </p:cNvPr>
          <p:cNvSpPr txBox="1"/>
          <p:nvPr/>
        </p:nvSpPr>
        <p:spPr>
          <a:xfrm>
            <a:off x="861971" y="2127171"/>
            <a:ext cx="7420059" cy="3896388"/>
          </a:xfrm>
          <a:prstGeom prst="rect">
            <a:avLst/>
          </a:prstGeom>
        </p:spPr>
        <p:txBody>
          <a:bodyPr wrap="square" lIns="0" tIns="0" rIns="0" bIns="0" rtlCol="0" anchor="t">
            <a:spAutoFit/>
          </a:bodyPr>
          <a:lstStyle/>
          <a:p>
            <a:pPr algn="just">
              <a:lnSpc>
                <a:spcPts val="3359"/>
              </a:lnSpc>
            </a:pPr>
            <a:r>
              <a:rPr lang="en-US" sz="2400" b="1" dirty="0">
                <a:latin typeface="Cy Grotesk Key Bold"/>
                <a:ea typeface="Cy Grotesk Key Bold"/>
                <a:cs typeface="Cy Grotesk Key Bold"/>
                <a:sym typeface="Cy Grotesk Key Bold"/>
              </a:rPr>
              <a:t>The ARMASDS (AR Mobility Assistant for Safe Driving System) aims to revolutionize the driving experience by integrating cutting-edge augmented reality (AR) technologies into a seamless, intuitive interface for drivers. The system is designed to improve safety, navigation, and overall situational awareness on the road. While the first prototype showcases a limited set of features, the full system will include an array of capabilities that address key driving challenges.</a:t>
            </a:r>
            <a:endParaRPr lang="en-US" sz="2400" dirty="0">
              <a:latin typeface="Cy Grotesk Key"/>
              <a:ea typeface="Cy Grotesk Key"/>
              <a:cs typeface="Cy Grotesk Key"/>
              <a:sym typeface="Cy Grotesk Key"/>
            </a:endParaRPr>
          </a:p>
        </p:txBody>
      </p:sp>
      <p:graphicFrame>
        <p:nvGraphicFramePr>
          <p:cNvPr id="29" name="TextBox 18">
            <a:extLst>
              <a:ext uri="{FF2B5EF4-FFF2-40B4-BE49-F238E27FC236}">
                <a16:creationId xmlns:a16="http://schemas.microsoft.com/office/drawing/2014/main" id="{FDD17A6E-EE26-46E2-BA9F-EF9C7A7EB0DA}"/>
              </a:ext>
            </a:extLst>
          </p:cNvPr>
          <p:cNvGraphicFramePr/>
          <p:nvPr>
            <p:extLst>
              <p:ext uri="{D42A27DB-BD31-4B8C-83A1-F6EECF244321}">
                <p14:modId xmlns:p14="http://schemas.microsoft.com/office/powerpoint/2010/main" val="2001544253"/>
              </p:ext>
            </p:extLst>
          </p:nvPr>
        </p:nvGraphicFramePr>
        <p:xfrm>
          <a:off x="9144000" y="1716840"/>
          <a:ext cx="8809892" cy="7555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41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6E804E2C-D466-2B34-C58C-9B111589370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2ED6EB1-02E9-1904-C75E-51049A717C5F}"/>
              </a:ext>
            </a:extLst>
          </p:cNvPr>
          <p:cNvSpPr/>
          <p:nvPr/>
        </p:nvSpPr>
        <p:spPr>
          <a:xfrm>
            <a:off x="0" y="3162540"/>
            <a:ext cx="18288000" cy="7132080"/>
          </a:xfrm>
          <a:custGeom>
            <a:avLst/>
            <a:gdLst/>
            <a:ahLst/>
            <a:cxnLst/>
            <a:rect l="l" t="t" r="r" b="b"/>
            <a:pathLst>
              <a:path w="18288000" h="7132080">
                <a:moveTo>
                  <a:pt x="0" y="0"/>
                </a:moveTo>
                <a:lnTo>
                  <a:pt x="18288000" y="0"/>
                </a:lnTo>
                <a:lnTo>
                  <a:pt x="18288000" y="7132080"/>
                </a:lnTo>
                <a:lnTo>
                  <a:pt x="0" y="7132080"/>
                </a:lnTo>
                <a:lnTo>
                  <a:pt x="0" y="0"/>
                </a:lnTo>
                <a:close/>
              </a:path>
            </a:pathLst>
          </a:custGeom>
          <a:blipFill>
            <a:blip r:embed="rId2">
              <a:alphaModFix amt="37000"/>
            </a:blip>
            <a:stretch>
              <a:fillRect t="-42693" r="-40257" b="-50616"/>
            </a:stretch>
          </a:blipFill>
        </p:spPr>
        <p:txBody>
          <a:bodyPr/>
          <a:lstStyle/>
          <a:p>
            <a:r>
              <a:rPr lang="en-US" dirty="0"/>
              <a:t>z</a:t>
            </a:r>
            <a:endParaRPr lang="en-IN" dirty="0"/>
          </a:p>
        </p:txBody>
      </p:sp>
      <p:sp>
        <p:nvSpPr>
          <p:cNvPr id="20" name="TextBox 20">
            <a:extLst>
              <a:ext uri="{FF2B5EF4-FFF2-40B4-BE49-F238E27FC236}">
                <a16:creationId xmlns:a16="http://schemas.microsoft.com/office/drawing/2014/main" id="{D89C511D-C8AD-59B3-E76A-C03D51E00D53}"/>
              </a:ext>
            </a:extLst>
          </p:cNvPr>
          <p:cNvSpPr txBox="1"/>
          <p:nvPr/>
        </p:nvSpPr>
        <p:spPr>
          <a:xfrm>
            <a:off x="16609731" y="10034439"/>
            <a:ext cx="1545550" cy="152400"/>
          </a:xfrm>
          <a:prstGeom prst="rect">
            <a:avLst/>
          </a:prstGeom>
        </p:spPr>
        <p:txBody>
          <a:bodyPr lIns="0" tIns="0" rIns="0" bIns="0" rtlCol="0" anchor="t">
            <a:spAutoFit/>
          </a:bodyPr>
          <a:lstStyle/>
          <a:p>
            <a:pPr marL="0" lvl="0" indent="0" algn="l">
              <a:lnSpc>
                <a:spcPts val="1199"/>
              </a:lnSpc>
              <a:spcBef>
                <a:spcPct val="0"/>
              </a:spcBef>
            </a:pPr>
            <a:r>
              <a:rPr lang="en-US" sz="999">
                <a:solidFill>
                  <a:srgbClr val="FFFFFF"/>
                </a:solidFill>
                <a:latin typeface="Cy Grotesk Key"/>
                <a:ea typeface="Cy Grotesk Key"/>
                <a:cs typeface="Cy Grotesk Key"/>
                <a:sym typeface="Cy Grotesk Key"/>
              </a:rPr>
              <a:t>Prattipati Naga Avinash</a:t>
            </a:r>
          </a:p>
        </p:txBody>
      </p:sp>
      <p:sp>
        <p:nvSpPr>
          <p:cNvPr id="21" name="TextBox 6">
            <a:extLst>
              <a:ext uri="{FF2B5EF4-FFF2-40B4-BE49-F238E27FC236}">
                <a16:creationId xmlns:a16="http://schemas.microsoft.com/office/drawing/2014/main" id="{9EE7F819-6883-9144-F186-3D03CEC64FF0}"/>
              </a:ext>
            </a:extLst>
          </p:cNvPr>
          <p:cNvSpPr txBox="1"/>
          <p:nvPr/>
        </p:nvSpPr>
        <p:spPr>
          <a:xfrm>
            <a:off x="523786" y="365059"/>
            <a:ext cx="7234725" cy="859210"/>
          </a:xfrm>
          <a:prstGeom prst="rect">
            <a:avLst/>
          </a:prstGeom>
        </p:spPr>
        <p:txBody>
          <a:bodyPr wrap="square" lIns="0" tIns="0" rIns="0" bIns="0" rtlCol="0" anchor="t">
            <a:spAutoFit/>
          </a:bodyPr>
          <a:lstStyle/>
          <a:p>
            <a:pPr algn="l">
              <a:lnSpc>
                <a:spcPts val="6720"/>
              </a:lnSpc>
            </a:pPr>
            <a:r>
              <a:rPr lang="en-IN" sz="6000" b="1" dirty="0">
                <a:solidFill>
                  <a:schemeClr val="bg1"/>
                </a:solidFill>
                <a:latin typeface="Times New Roman" panose="02020603050405020304" pitchFamily="18" charset="0"/>
                <a:cs typeface="Times New Roman" panose="02020603050405020304" pitchFamily="18" charset="0"/>
              </a:rPr>
              <a:t>Marketing Strategy:</a:t>
            </a:r>
          </a:p>
        </p:txBody>
      </p:sp>
      <p:sp>
        <p:nvSpPr>
          <p:cNvPr id="23" name="TextBox 7">
            <a:extLst>
              <a:ext uri="{FF2B5EF4-FFF2-40B4-BE49-F238E27FC236}">
                <a16:creationId xmlns:a16="http://schemas.microsoft.com/office/drawing/2014/main" id="{FB1EC443-5351-4522-D520-32F01C25E7C8}"/>
              </a:ext>
            </a:extLst>
          </p:cNvPr>
          <p:cNvSpPr txBox="1"/>
          <p:nvPr/>
        </p:nvSpPr>
        <p:spPr>
          <a:xfrm>
            <a:off x="545955" y="1636115"/>
            <a:ext cx="7420059" cy="4768421"/>
          </a:xfrm>
          <a:prstGeom prst="rect">
            <a:avLst/>
          </a:prstGeom>
        </p:spPr>
        <p:txBody>
          <a:bodyPr wrap="square" lIns="0" tIns="0" rIns="0" bIns="0" rtlCol="0" anchor="t">
            <a:spAutoFit/>
          </a:bodyPr>
          <a:lstStyle/>
          <a:p>
            <a:pPr algn="just">
              <a:lnSpc>
                <a:spcPts val="3359"/>
              </a:lnSpc>
            </a:pPr>
            <a:r>
              <a:rPr lang="en-US" sz="2400" b="1" dirty="0">
                <a:solidFill>
                  <a:schemeClr val="bg1"/>
                </a:solidFill>
                <a:latin typeface="Cy Grotesk Key Bold"/>
                <a:ea typeface="Cy Grotesk Key Bold"/>
                <a:cs typeface="Cy Grotesk Key Bold"/>
                <a:sym typeface="Cy Grotesk Key Bold"/>
              </a:rPr>
              <a:t>The marketing strategy and time to market are crucial for the successful adoption and growth of the ARMASDS (AR Mobility Assistant for Safe Driving System). As an innovative technology, ARMASDS needs to reach its target audience effectively and quickly while ensuring its value proposition resonates with consumers, industry partners, and other stakeholders. The marketing strategy must account for user awareness, product positioning, and long-term sustainability; while minimizing the time it takes to bring the product from concept to commercial availability.</a:t>
            </a:r>
            <a:endParaRPr lang="en-US" sz="2400" dirty="0">
              <a:solidFill>
                <a:schemeClr val="bg1"/>
              </a:solidFill>
              <a:latin typeface="Cy Grotesk Key"/>
              <a:ea typeface="Cy Grotesk Key"/>
              <a:cs typeface="Cy Grotesk Key"/>
              <a:sym typeface="Cy Grotesk Key"/>
            </a:endParaRPr>
          </a:p>
        </p:txBody>
      </p:sp>
      <p:grpSp>
        <p:nvGrpSpPr>
          <p:cNvPr id="31" name="Group 30">
            <a:extLst>
              <a:ext uri="{FF2B5EF4-FFF2-40B4-BE49-F238E27FC236}">
                <a16:creationId xmlns:a16="http://schemas.microsoft.com/office/drawing/2014/main" id="{9F488781-6254-6E4F-2583-87CA56868AFF}"/>
              </a:ext>
            </a:extLst>
          </p:cNvPr>
          <p:cNvGrpSpPr/>
          <p:nvPr/>
        </p:nvGrpSpPr>
        <p:grpSpPr>
          <a:xfrm>
            <a:off x="381000" y="7383810"/>
            <a:ext cx="10706517" cy="1838766"/>
            <a:chOff x="9448800" y="354679"/>
            <a:chExt cx="10706517" cy="1838766"/>
          </a:xfrm>
        </p:grpSpPr>
        <p:sp>
          <p:nvSpPr>
            <p:cNvPr id="4" name="TextBox 4">
              <a:extLst>
                <a:ext uri="{FF2B5EF4-FFF2-40B4-BE49-F238E27FC236}">
                  <a16:creationId xmlns:a16="http://schemas.microsoft.com/office/drawing/2014/main" id="{175BC117-D430-76D3-7E3B-A484C24ED7AA}"/>
                </a:ext>
              </a:extLst>
            </p:cNvPr>
            <p:cNvSpPr txBox="1"/>
            <p:nvPr/>
          </p:nvSpPr>
          <p:spPr>
            <a:xfrm>
              <a:off x="10024048" y="354679"/>
              <a:ext cx="10131269" cy="369094"/>
            </a:xfrm>
            <a:prstGeom prst="rect">
              <a:avLst/>
            </a:prstGeom>
          </p:spPr>
          <p:txBody>
            <a:bodyPr lIns="0" tIns="0" rIns="0" bIns="0" rtlCol="0" anchor="t">
              <a:spAutoFit/>
            </a:bodyPr>
            <a:lstStyle/>
            <a:p>
              <a:pPr algn="l">
                <a:lnSpc>
                  <a:spcPts val="2874"/>
                </a:lnSpc>
              </a:pPr>
              <a:r>
                <a:rPr lang="en-US" sz="2395" b="1" u="sng" dirty="0">
                  <a:solidFill>
                    <a:srgbClr val="5B35A6"/>
                  </a:solidFill>
                  <a:latin typeface="Cy Grotesk Key Bold"/>
                  <a:ea typeface="Cy Grotesk Key Bold"/>
                  <a:cs typeface="Cy Grotesk Key Bold"/>
                  <a:sym typeface="Cy Grotesk Key Bold"/>
                </a:rPr>
                <a:t>Target Audience:</a:t>
              </a:r>
            </a:p>
          </p:txBody>
        </p:sp>
        <p:sp>
          <p:nvSpPr>
            <p:cNvPr id="5" name="TextBox 5">
              <a:extLst>
                <a:ext uri="{FF2B5EF4-FFF2-40B4-BE49-F238E27FC236}">
                  <a16:creationId xmlns:a16="http://schemas.microsoft.com/office/drawing/2014/main" id="{3879D4FF-693D-7CF4-FCF4-07335F1067A6}"/>
                </a:ext>
              </a:extLst>
            </p:cNvPr>
            <p:cNvSpPr txBox="1"/>
            <p:nvPr/>
          </p:nvSpPr>
          <p:spPr>
            <a:xfrm>
              <a:off x="10024048" y="786137"/>
              <a:ext cx="7806752" cy="1407308"/>
            </a:xfrm>
            <a:prstGeom prst="rect">
              <a:avLst/>
            </a:prstGeom>
          </p:spPr>
          <p:txBody>
            <a:bodyPr wrap="square" lIns="0" tIns="0" rIns="0" bIns="0" rtlCol="0" anchor="t">
              <a:spAutoFit/>
            </a:bodyPr>
            <a:lstStyle/>
            <a:p>
              <a:pPr algn="l">
                <a:lnSpc>
                  <a:spcPts val="2766"/>
                </a:lnSpc>
              </a:pPr>
              <a:r>
                <a:rPr lang="en-US" sz="1796" b="1" dirty="0">
                  <a:solidFill>
                    <a:schemeClr val="bg1"/>
                  </a:solidFill>
                  <a:latin typeface="Cy Grotesk Key Bold"/>
                  <a:ea typeface="Cy Grotesk Key Bold"/>
                  <a:cs typeface="Cy Grotesk Key Bold"/>
                  <a:sym typeface="Cy Grotesk Key Bold"/>
                </a:rPr>
                <a:t>Initially focusing on the luxury car segment, particularly high-end automakers and drivers who prioritize safety and cutting-edge technology. As production costs decrease, expanding the target market to mid-range and mass-market vehicles will be a key step.</a:t>
              </a:r>
              <a:endParaRPr lang="en-US" sz="1796" dirty="0">
                <a:solidFill>
                  <a:schemeClr val="bg1"/>
                </a:solidFill>
                <a:latin typeface="Cy Grotesk Key"/>
                <a:ea typeface="Cy Grotesk Key"/>
                <a:cs typeface="Cy Grotesk Key"/>
                <a:sym typeface="Cy Grotesk Key"/>
              </a:endParaRPr>
            </a:p>
          </p:txBody>
        </p:sp>
        <p:sp>
          <p:nvSpPr>
            <p:cNvPr id="16" name="Freeform 16">
              <a:extLst>
                <a:ext uri="{FF2B5EF4-FFF2-40B4-BE49-F238E27FC236}">
                  <a16:creationId xmlns:a16="http://schemas.microsoft.com/office/drawing/2014/main" id="{C88FAD4F-FB7B-48D8-EE5C-F9881F299237}"/>
                </a:ext>
              </a:extLst>
            </p:cNvPr>
            <p:cNvSpPr/>
            <p:nvPr/>
          </p:nvSpPr>
          <p:spPr>
            <a:xfrm>
              <a:off x="9448800" y="361823"/>
              <a:ext cx="432841" cy="432841"/>
            </a:xfrm>
            <a:custGeom>
              <a:avLst/>
              <a:gdLst/>
              <a:ahLst/>
              <a:cxnLst/>
              <a:rect l="l" t="t" r="r" b="b"/>
              <a:pathLst>
                <a:path w="577121" h="577121">
                  <a:moveTo>
                    <a:pt x="0" y="0"/>
                  </a:moveTo>
                  <a:lnTo>
                    <a:pt x="577121" y="0"/>
                  </a:lnTo>
                  <a:lnTo>
                    <a:pt x="577121" y="577121"/>
                  </a:lnTo>
                  <a:lnTo>
                    <a:pt x="0" y="57712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a:p>
          </p:txBody>
        </p:sp>
      </p:grpSp>
      <p:grpSp>
        <p:nvGrpSpPr>
          <p:cNvPr id="34" name="Group 33">
            <a:extLst>
              <a:ext uri="{FF2B5EF4-FFF2-40B4-BE49-F238E27FC236}">
                <a16:creationId xmlns:a16="http://schemas.microsoft.com/office/drawing/2014/main" id="{BC438F42-057E-A71B-C338-F4A7648EA353}"/>
              </a:ext>
            </a:extLst>
          </p:cNvPr>
          <p:cNvGrpSpPr/>
          <p:nvPr/>
        </p:nvGrpSpPr>
        <p:grpSpPr>
          <a:xfrm>
            <a:off x="9144000" y="1282863"/>
            <a:ext cx="10713382" cy="1840149"/>
            <a:chOff x="9144000" y="647700"/>
            <a:chExt cx="10713382" cy="1840149"/>
          </a:xfrm>
        </p:grpSpPr>
        <p:sp>
          <p:nvSpPr>
            <p:cNvPr id="28" name="TextBox 4">
              <a:extLst>
                <a:ext uri="{FF2B5EF4-FFF2-40B4-BE49-F238E27FC236}">
                  <a16:creationId xmlns:a16="http://schemas.microsoft.com/office/drawing/2014/main" id="{55511FE1-5F23-7BA6-71C6-78F1062AB25B}"/>
                </a:ext>
              </a:extLst>
            </p:cNvPr>
            <p:cNvSpPr txBox="1"/>
            <p:nvPr/>
          </p:nvSpPr>
          <p:spPr>
            <a:xfrm>
              <a:off x="9726113" y="649083"/>
              <a:ext cx="10131269" cy="369094"/>
            </a:xfrm>
            <a:prstGeom prst="rect">
              <a:avLst/>
            </a:prstGeom>
          </p:spPr>
          <p:txBody>
            <a:bodyPr lIns="0" tIns="0" rIns="0" bIns="0" rtlCol="0" anchor="t">
              <a:spAutoFit/>
            </a:bodyPr>
            <a:lstStyle/>
            <a:p>
              <a:pPr algn="l">
                <a:lnSpc>
                  <a:spcPts val="2874"/>
                </a:lnSpc>
              </a:pPr>
              <a:r>
                <a:rPr lang="en-US" sz="2395" b="1" u="sng" dirty="0">
                  <a:solidFill>
                    <a:srgbClr val="5B35A6"/>
                  </a:solidFill>
                  <a:latin typeface="Cy Grotesk Key Bold"/>
                  <a:ea typeface="Cy Grotesk Key Bold"/>
                  <a:cs typeface="Cy Grotesk Key Bold"/>
                  <a:sym typeface="Cy Grotesk Key Bold"/>
                </a:rPr>
                <a:t>Strategic Partnerships:</a:t>
              </a:r>
            </a:p>
          </p:txBody>
        </p:sp>
        <p:sp>
          <p:nvSpPr>
            <p:cNvPr id="29" name="TextBox 5">
              <a:extLst>
                <a:ext uri="{FF2B5EF4-FFF2-40B4-BE49-F238E27FC236}">
                  <a16:creationId xmlns:a16="http://schemas.microsoft.com/office/drawing/2014/main" id="{F285EC1D-2B6C-C3CF-691C-83CD185AE19B}"/>
                </a:ext>
              </a:extLst>
            </p:cNvPr>
            <p:cNvSpPr txBox="1"/>
            <p:nvPr/>
          </p:nvSpPr>
          <p:spPr>
            <a:xfrm>
              <a:off x="9726113" y="1080541"/>
              <a:ext cx="7806752" cy="1407308"/>
            </a:xfrm>
            <a:prstGeom prst="rect">
              <a:avLst/>
            </a:prstGeom>
          </p:spPr>
          <p:txBody>
            <a:bodyPr wrap="square" lIns="0" tIns="0" rIns="0" bIns="0" rtlCol="0" anchor="t">
              <a:spAutoFit/>
            </a:bodyPr>
            <a:lstStyle/>
            <a:p>
              <a:pPr algn="l">
                <a:lnSpc>
                  <a:spcPts val="2766"/>
                </a:lnSpc>
              </a:pPr>
              <a:r>
                <a:rPr lang="en-US" sz="1796" b="1" dirty="0">
                  <a:solidFill>
                    <a:schemeClr val="bg1"/>
                  </a:solidFill>
                  <a:latin typeface="Cy Grotesk Key Bold"/>
                  <a:ea typeface="Cy Grotesk Key Bold"/>
                  <a:cs typeface="Cy Grotesk Key Bold"/>
                  <a:sym typeface="Cy Grotesk Key Bold"/>
                </a:rPr>
                <a:t>Collaborating with automotive manufacturers, AR hardware providers, and smart city infrastructure companies will allow ARMASDS to be integrated into the latest vehicle models and urban driving environments. This could involve partnerships with tech companies for sensors, AR displays, and cloud data integration.</a:t>
              </a:r>
              <a:endParaRPr lang="en-US" sz="1796" dirty="0">
                <a:solidFill>
                  <a:schemeClr val="bg1"/>
                </a:solidFill>
                <a:latin typeface="Cy Grotesk Key"/>
                <a:ea typeface="Cy Grotesk Key"/>
                <a:cs typeface="Cy Grotesk Key"/>
                <a:sym typeface="Cy Grotesk Key"/>
              </a:endParaRPr>
            </a:p>
          </p:txBody>
        </p:sp>
        <p:sp>
          <p:nvSpPr>
            <p:cNvPr id="17" name="Freeform 17">
              <a:extLst>
                <a:ext uri="{FF2B5EF4-FFF2-40B4-BE49-F238E27FC236}">
                  <a16:creationId xmlns:a16="http://schemas.microsoft.com/office/drawing/2014/main" id="{9EAC558B-0E22-544E-B9A4-20BD56634E5E}"/>
                </a:ext>
              </a:extLst>
            </p:cNvPr>
            <p:cNvSpPr/>
            <p:nvPr/>
          </p:nvSpPr>
          <p:spPr>
            <a:xfrm>
              <a:off x="9144000" y="647700"/>
              <a:ext cx="432841" cy="432841"/>
            </a:xfrm>
            <a:custGeom>
              <a:avLst/>
              <a:gdLst/>
              <a:ahLst/>
              <a:cxnLst/>
              <a:rect l="l" t="t" r="r" b="b"/>
              <a:pathLst>
                <a:path w="577121" h="577121">
                  <a:moveTo>
                    <a:pt x="0" y="0"/>
                  </a:moveTo>
                  <a:lnTo>
                    <a:pt x="577121" y="0"/>
                  </a:lnTo>
                  <a:lnTo>
                    <a:pt x="577121" y="577121"/>
                  </a:lnTo>
                  <a:lnTo>
                    <a:pt x="0" y="5771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grpSp>
      <p:grpSp>
        <p:nvGrpSpPr>
          <p:cNvPr id="37" name="Group 36">
            <a:extLst>
              <a:ext uri="{FF2B5EF4-FFF2-40B4-BE49-F238E27FC236}">
                <a16:creationId xmlns:a16="http://schemas.microsoft.com/office/drawing/2014/main" id="{FEA0393F-594C-CF37-D0DE-019F75119DCE}"/>
              </a:ext>
            </a:extLst>
          </p:cNvPr>
          <p:cNvGrpSpPr/>
          <p:nvPr/>
        </p:nvGrpSpPr>
        <p:grpSpPr>
          <a:xfrm>
            <a:off x="8991600" y="4223425"/>
            <a:ext cx="10762481" cy="1840149"/>
            <a:chOff x="9144000" y="5400389"/>
            <a:chExt cx="10762481" cy="1840149"/>
          </a:xfrm>
        </p:grpSpPr>
        <p:sp>
          <p:nvSpPr>
            <p:cNvPr id="18" name="Freeform 18">
              <a:extLst>
                <a:ext uri="{FF2B5EF4-FFF2-40B4-BE49-F238E27FC236}">
                  <a16:creationId xmlns:a16="http://schemas.microsoft.com/office/drawing/2014/main" id="{6DDDF190-326B-D6B1-EEF5-BD3CA407C4FC}"/>
                </a:ext>
              </a:extLst>
            </p:cNvPr>
            <p:cNvSpPr/>
            <p:nvPr/>
          </p:nvSpPr>
          <p:spPr>
            <a:xfrm>
              <a:off x="9144000" y="5400389"/>
              <a:ext cx="432841" cy="432841"/>
            </a:xfrm>
            <a:custGeom>
              <a:avLst/>
              <a:gdLst/>
              <a:ahLst/>
              <a:cxnLst/>
              <a:rect l="l" t="t" r="r" b="b"/>
              <a:pathLst>
                <a:path w="577121" h="577121">
                  <a:moveTo>
                    <a:pt x="0" y="0"/>
                  </a:moveTo>
                  <a:lnTo>
                    <a:pt x="577121" y="0"/>
                  </a:lnTo>
                  <a:lnTo>
                    <a:pt x="577121" y="577122"/>
                  </a:lnTo>
                  <a:lnTo>
                    <a:pt x="0" y="5771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32" name="TextBox 4">
              <a:extLst>
                <a:ext uri="{FF2B5EF4-FFF2-40B4-BE49-F238E27FC236}">
                  <a16:creationId xmlns:a16="http://schemas.microsoft.com/office/drawing/2014/main" id="{180A669C-8A60-3527-B705-CC02666E572F}"/>
                </a:ext>
              </a:extLst>
            </p:cNvPr>
            <p:cNvSpPr txBox="1"/>
            <p:nvPr/>
          </p:nvSpPr>
          <p:spPr>
            <a:xfrm>
              <a:off x="9775212" y="5401772"/>
              <a:ext cx="10131269" cy="369094"/>
            </a:xfrm>
            <a:prstGeom prst="rect">
              <a:avLst/>
            </a:prstGeom>
          </p:spPr>
          <p:txBody>
            <a:bodyPr lIns="0" tIns="0" rIns="0" bIns="0" rtlCol="0" anchor="t">
              <a:spAutoFit/>
            </a:bodyPr>
            <a:lstStyle/>
            <a:p>
              <a:pPr algn="l">
                <a:lnSpc>
                  <a:spcPts val="2874"/>
                </a:lnSpc>
              </a:pPr>
              <a:r>
                <a:rPr lang="en-US" sz="2395" b="1" u="sng" dirty="0">
                  <a:solidFill>
                    <a:srgbClr val="5B35A6"/>
                  </a:solidFill>
                  <a:latin typeface="Cy Grotesk Key Bold"/>
                  <a:ea typeface="Cy Grotesk Key Bold"/>
                  <a:cs typeface="Cy Grotesk Key Bold"/>
                  <a:sym typeface="Cy Grotesk Key Bold"/>
                </a:rPr>
                <a:t>Consumer Education:</a:t>
              </a:r>
            </a:p>
          </p:txBody>
        </p:sp>
        <p:sp>
          <p:nvSpPr>
            <p:cNvPr id="33" name="TextBox 5">
              <a:extLst>
                <a:ext uri="{FF2B5EF4-FFF2-40B4-BE49-F238E27FC236}">
                  <a16:creationId xmlns:a16="http://schemas.microsoft.com/office/drawing/2014/main" id="{1C461179-FA3F-C5DF-BBF1-267A4CD06047}"/>
                </a:ext>
              </a:extLst>
            </p:cNvPr>
            <p:cNvSpPr txBox="1"/>
            <p:nvPr/>
          </p:nvSpPr>
          <p:spPr>
            <a:xfrm>
              <a:off x="9775212" y="5833230"/>
              <a:ext cx="7806752" cy="1407308"/>
            </a:xfrm>
            <a:prstGeom prst="rect">
              <a:avLst/>
            </a:prstGeom>
          </p:spPr>
          <p:txBody>
            <a:bodyPr wrap="square" lIns="0" tIns="0" rIns="0" bIns="0" rtlCol="0" anchor="t">
              <a:spAutoFit/>
            </a:bodyPr>
            <a:lstStyle/>
            <a:p>
              <a:pPr algn="l">
                <a:lnSpc>
                  <a:spcPts val="2766"/>
                </a:lnSpc>
              </a:pPr>
              <a:r>
                <a:rPr lang="en-US" sz="1796" b="1" dirty="0">
                  <a:solidFill>
                    <a:schemeClr val="bg1"/>
                  </a:solidFill>
                  <a:latin typeface="Cy Grotesk Key Bold"/>
                  <a:ea typeface="Cy Grotesk Key Bold"/>
                  <a:cs typeface="Cy Grotesk Key Bold"/>
                  <a:sym typeface="Cy Grotesk Key Bold"/>
                </a:rPr>
                <a:t>A key aspect of marketing will involve educating consumers about the importance of proactive driving technologies and the advantages of ARMASDS over traditional systems. Digital campaigns, demonstrations at auto expos, and media partnerships will help promote the unique benefits of the system.</a:t>
              </a:r>
              <a:endParaRPr lang="en-US" sz="1796" dirty="0">
                <a:solidFill>
                  <a:schemeClr val="bg1"/>
                </a:solidFill>
                <a:latin typeface="Cy Grotesk Key"/>
                <a:ea typeface="Cy Grotesk Key"/>
                <a:cs typeface="Cy Grotesk Key"/>
                <a:sym typeface="Cy Grotesk Key"/>
              </a:endParaRPr>
            </a:p>
          </p:txBody>
        </p:sp>
      </p:grpSp>
      <p:grpSp>
        <p:nvGrpSpPr>
          <p:cNvPr id="38" name="Group 37">
            <a:extLst>
              <a:ext uri="{FF2B5EF4-FFF2-40B4-BE49-F238E27FC236}">
                <a16:creationId xmlns:a16="http://schemas.microsoft.com/office/drawing/2014/main" id="{4CBB09AF-C4C8-0EA8-6AE2-622FAF2C968B}"/>
              </a:ext>
            </a:extLst>
          </p:cNvPr>
          <p:cNvGrpSpPr/>
          <p:nvPr/>
        </p:nvGrpSpPr>
        <p:grpSpPr>
          <a:xfrm>
            <a:off x="9113520" y="7093877"/>
            <a:ext cx="10743862" cy="1479694"/>
            <a:chOff x="9144000" y="7549683"/>
            <a:chExt cx="10743862" cy="1479694"/>
          </a:xfrm>
        </p:grpSpPr>
        <p:sp>
          <p:nvSpPr>
            <p:cNvPr id="19" name="Freeform 19">
              <a:extLst>
                <a:ext uri="{FF2B5EF4-FFF2-40B4-BE49-F238E27FC236}">
                  <a16:creationId xmlns:a16="http://schemas.microsoft.com/office/drawing/2014/main" id="{914FB924-9B30-B40A-BBAE-DD36EA5FCD13}"/>
                </a:ext>
              </a:extLst>
            </p:cNvPr>
            <p:cNvSpPr/>
            <p:nvPr/>
          </p:nvSpPr>
          <p:spPr>
            <a:xfrm>
              <a:off x="9144000" y="7557303"/>
              <a:ext cx="432841" cy="432841"/>
            </a:xfrm>
            <a:custGeom>
              <a:avLst/>
              <a:gdLst/>
              <a:ahLst/>
              <a:cxnLst/>
              <a:rect l="l" t="t" r="r" b="b"/>
              <a:pathLst>
                <a:path w="577121" h="577121">
                  <a:moveTo>
                    <a:pt x="0" y="0"/>
                  </a:moveTo>
                  <a:lnTo>
                    <a:pt x="577121" y="0"/>
                  </a:lnTo>
                  <a:lnTo>
                    <a:pt x="577121" y="577121"/>
                  </a:lnTo>
                  <a:lnTo>
                    <a:pt x="0" y="57712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35" name="TextBox 4">
              <a:extLst>
                <a:ext uri="{FF2B5EF4-FFF2-40B4-BE49-F238E27FC236}">
                  <a16:creationId xmlns:a16="http://schemas.microsoft.com/office/drawing/2014/main" id="{3DF5ABB3-E82F-9CA8-6D7F-11CC102B90C4}"/>
                </a:ext>
              </a:extLst>
            </p:cNvPr>
            <p:cNvSpPr txBox="1"/>
            <p:nvPr/>
          </p:nvSpPr>
          <p:spPr>
            <a:xfrm>
              <a:off x="9756593" y="7549683"/>
              <a:ext cx="10131269" cy="369094"/>
            </a:xfrm>
            <a:prstGeom prst="rect">
              <a:avLst/>
            </a:prstGeom>
          </p:spPr>
          <p:txBody>
            <a:bodyPr lIns="0" tIns="0" rIns="0" bIns="0" rtlCol="0" anchor="t">
              <a:spAutoFit/>
            </a:bodyPr>
            <a:lstStyle/>
            <a:p>
              <a:pPr algn="l">
                <a:lnSpc>
                  <a:spcPts val="2874"/>
                </a:lnSpc>
              </a:pPr>
              <a:r>
                <a:rPr lang="en-US" sz="2395" b="1" u="sng" dirty="0">
                  <a:solidFill>
                    <a:srgbClr val="5B35A6"/>
                  </a:solidFill>
                  <a:latin typeface="Cy Grotesk Key Bold"/>
                  <a:ea typeface="Cy Grotesk Key Bold"/>
                  <a:cs typeface="Cy Grotesk Key Bold"/>
                  <a:sym typeface="Cy Grotesk Key Bold"/>
                </a:rPr>
                <a:t>Market Launch:</a:t>
              </a:r>
            </a:p>
          </p:txBody>
        </p:sp>
        <p:sp>
          <p:nvSpPr>
            <p:cNvPr id="36" name="TextBox 5">
              <a:extLst>
                <a:ext uri="{FF2B5EF4-FFF2-40B4-BE49-F238E27FC236}">
                  <a16:creationId xmlns:a16="http://schemas.microsoft.com/office/drawing/2014/main" id="{83D79918-70B9-1AB5-8E1B-7E1CE8AA1879}"/>
                </a:ext>
              </a:extLst>
            </p:cNvPr>
            <p:cNvSpPr txBox="1"/>
            <p:nvPr/>
          </p:nvSpPr>
          <p:spPr>
            <a:xfrm>
              <a:off x="9756593" y="7981141"/>
              <a:ext cx="7806752" cy="1048236"/>
            </a:xfrm>
            <a:prstGeom prst="rect">
              <a:avLst/>
            </a:prstGeom>
          </p:spPr>
          <p:txBody>
            <a:bodyPr wrap="square" lIns="0" tIns="0" rIns="0" bIns="0" rtlCol="0" anchor="t">
              <a:spAutoFit/>
            </a:bodyPr>
            <a:lstStyle/>
            <a:p>
              <a:pPr algn="l">
                <a:lnSpc>
                  <a:spcPts val="2766"/>
                </a:lnSpc>
              </a:pPr>
              <a:r>
                <a:rPr lang="en-US" sz="1796" b="1" dirty="0">
                  <a:solidFill>
                    <a:schemeClr val="bg1"/>
                  </a:solidFill>
                  <a:latin typeface="Cy Grotesk Key Bold"/>
                  <a:ea typeface="Cy Grotesk Key Bold"/>
                  <a:cs typeface="Cy Grotesk Key Bold"/>
                  <a:sym typeface="Cy Grotesk Key Bold"/>
                </a:rPr>
                <a:t>Aimed at a soft launch in select markets within 2 years, targeting high-end vehicle models. The broader rollout will occur after another 1-2 years as production scales up and technology costs decrease.</a:t>
              </a:r>
              <a:endParaRPr lang="en-US" sz="1796" dirty="0">
                <a:solidFill>
                  <a:schemeClr val="bg1"/>
                </a:solidFill>
                <a:latin typeface="Cy Grotesk Key"/>
                <a:ea typeface="Cy Grotesk Key"/>
                <a:cs typeface="Cy Grotesk Key"/>
                <a:sym typeface="Cy Grotesk Key"/>
              </a:endParaRPr>
            </a:p>
          </p:txBody>
        </p:sp>
      </p:grpSp>
    </p:spTree>
    <p:extLst>
      <p:ext uri="{BB962C8B-B14F-4D97-AF65-F5344CB8AC3E}">
        <p14:creationId xmlns:p14="http://schemas.microsoft.com/office/powerpoint/2010/main" val="218104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8A565C91-B3C4-A753-AFF2-6B74D132C78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D9507239-5323-293E-0742-C7270C1E3762}"/>
              </a:ext>
            </a:extLst>
          </p:cNvPr>
          <p:cNvGrpSpPr/>
          <p:nvPr/>
        </p:nvGrpSpPr>
        <p:grpSpPr>
          <a:xfrm>
            <a:off x="0" y="0"/>
            <a:ext cx="18288000" cy="10287000"/>
            <a:chOff x="0" y="0"/>
            <a:chExt cx="2020483" cy="2709333"/>
          </a:xfrm>
        </p:grpSpPr>
        <p:sp>
          <p:nvSpPr>
            <p:cNvPr id="4" name="Freeform 4">
              <a:extLst>
                <a:ext uri="{FF2B5EF4-FFF2-40B4-BE49-F238E27FC236}">
                  <a16:creationId xmlns:a16="http://schemas.microsoft.com/office/drawing/2014/main" id="{17AE48EE-1D57-8497-066B-B6DFACB429FB}"/>
                </a:ext>
              </a:extLst>
            </p:cNvPr>
            <p:cNvSpPr/>
            <p:nvPr/>
          </p:nvSpPr>
          <p:spPr>
            <a:xfrm>
              <a:off x="0" y="0"/>
              <a:ext cx="2020483" cy="2709333"/>
            </a:xfrm>
            <a:custGeom>
              <a:avLst/>
              <a:gdLst/>
              <a:ahLst/>
              <a:cxnLst/>
              <a:rect l="l" t="t" r="r" b="b"/>
              <a:pathLst>
                <a:path w="2020483" h="2709333">
                  <a:moveTo>
                    <a:pt x="0" y="0"/>
                  </a:moveTo>
                  <a:lnTo>
                    <a:pt x="2020483" y="0"/>
                  </a:lnTo>
                  <a:lnTo>
                    <a:pt x="2020483" y="2709333"/>
                  </a:lnTo>
                  <a:lnTo>
                    <a:pt x="0" y="2709333"/>
                  </a:lnTo>
                  <a:close/>
                </a:path>
              </a:pathLst>
            </a:custGeom>
            <a:solidFill>
              <a:srgbClr val="FFFFFF"/>
            </a:solidFill>
          </p:spPr>
          <p:txBody>
            <a:bodyPr/>
            <a:lstStyle/>
            <a:p>
              <a:endParaRPr lang="en-IN"/>
            </a:p>
          </p:txBody>
        </p:sp>
        <p:sp>
          <p:nvSpPr>
            <p:cNvPr id="5" name="TextBox 5">
              <a:extLst>
                <a:ext uri="{FF2B5EF4-FFF2-40B4-BE49-F238E27FC236}">
                  <a16:creationId xmlns:a16="http://schemas.microsoft.com/office/drawing/2014/main" id="{2826843B-60DC-A92B-3416-3F2D06366591}"/>
                </a:ext>
              </a:extLst>
            </p:cNvPr>
            <p:cNvSpPr txBox="1"/>
            <p:nvPr/>
          </p:nvSpPr>
          <p:spPr>
            <a:xfrm>
              <a:off x="0" y="-38100"/>
              <a:ext cx="2020483" cy="2747433"/>
            </a:xfrm>
            <a:prstGeom prst="rect">
              <a:avLst/>
            </a:prstGeom>
          </p:spPr>
          <p:txBody>
            <a:bodyPr lIns="50800" tIns="50800" rIns="50800" bIns="50800" rtlCol="0" anchor="ctr"/>
            <a:lstStyle/>
            <a:p>
              <a:pPr algn="ctr">
                <a:lnSpc>
                  <a:spcPts val="3120"/>
                </a:lnSpc>
              </a:pPr>
              <a:endParaRPr/>
            </a:p>
          </p:txBody>
        </p:sp>
      </p:grpSp>
      <p:sp>
        <p:nvSpPr>
          <p:cNvPr id="8" name="TextBox 8">
            <a:extLst>
              <a:ext uri="{FF2B5EF4-FFF2-40B4-BE49-F238E27FC236}">
                <a16:creationId xmlns:a16="http://schemas.microsoft.com/office/drawing/2014/main" id="{D49370E1-CDAD-5678-CC16-E1F05C3DA693}"/>
              </a:ext>
            </a:extLst>
          </p:cNvPr>
          <p:cNvSpPr txBox="1"/>
          <p:nvPr/>
        </p:nvSpPr>
        <p:spPr>
          <a:xfrm>
            <a:off x="131481" y="10034439"/>
            <a:ext cx="1545550" cy="152400"/>
          </a:xfrm>
          <a:prstGeom prst="rect">
            <a:avLst/>
          </a:prstGeom>
        </p:spPr>
        <p:txBody>
          <a:bodyPr lIns="0" tIns="0" rIns="0" bIns="0" rtlCol="0" anchor="t">
            <a:spAutoFit/>
          </a:bodyPr>
          <a:lstStyle/>
          <a:p>
            <a:pPr marL="0" lvl="0" indent="0" algn="l">
              <a:lnSpc>
                <a:spcPts val="1199"/>
              </a:lnSpc>
              <a:spcBef>
                <a:spcPct val="0"/>
              </a:spcBef>
            </a:pPr>
            <a:r>
              <a:rPr lang="en-US" sz="999" dirty="0">
                <a:latin typeface="Cy Grotesk Key"/>
                <a:ea typeface="Cy Grotesk Key"/>
                <a:cs typeface="Cy Grotesk Key"/>
                <a:sym typeface="Cy Grotesk Key"/>
              </a:rPr>
              <a:t>Prattipati Naga Avinash</a:t>
            </a:r>
          </a:p>
        </p:txBody>
      </p:sp>
      <p:sp>
        <p:nvSpPr>
          <p:cNvPr id="23" name="TextBox 6">
            <a:extLst>
              <a:ext uri="{FF2B5EF4-FFF2-40B4-BE49-F238E27FC236}">
                <a16:creationId xmlns:a16="http://schemas.microsoft.com/office/drawing/2014/main" id="{4D83177B-92CB-ECE0-6523-1870757DAC9D}"/>
              </a:ext>
            </a:extLst>
          </p:cNvPr>
          <p:cNvSpPr txBox="1"/>
          <p:nvPr/>
        </p:nvSpPr>
        <p:spPr>
          <a:xfrm>
            <a:off x="821725" y="775952"/>
            <a:ext cx="7234725" cy="859210"/>
          </a:xfrm>
          <a:prstGeom prst="rect">
            <a:avLst/>
          </a:prstGeom>
        </p:spPr>
        <p:txBody>
          <a:bodyPr wrap="square" lIns="0" tIns="0" rIns="0" bIns="0" rtlCol="0" anchor="t">
            <a:spAutoFit/>
          </a:bodyPr>
          <a:lstStyle/>
          <a:p>
            <a:pPr algn="l">
              <a:lnSpc>
                <a:spcPts val="6720"/>
              </a:lnSpc>
            </a:pPr>
            <a:r>
              <a:rPr lang="en-IN" sz="6000" b="1" dirty="0">
                <a:latin typeface="Times New Roman" panose="02020603050405020304" pitchFamily="18" charset="0"/>
                <a:cs typeface="Times New Roman" panose="02020603050405020304" pitchFamily="18" charset="0"/>
              </a:rPr>
              <a:t>Conclusion:</a:t>
            </a:r>
            <a:endParaRPr lang="en-US" sz="6000" b="1" dirty="0">
              <a:solidFill>
                <a:schemeClr val="bg1"/>
              </a:solidFill>
              <a:latin typeface="Times New Roman" panose="02020603050405020304" pitchFamily="18" charset="0"/>
              <a:ea typeface="Cy Grotesk Key Bold"/>
              <a:cs typeface="Times New Roman" panose="02020603050405020304" pitchFamily="18" charset="0"/>
              <a:sym typeface="Cy Grotesk Key Bold"/>
            </a:endParaRPr>
          </a:p>
        </p:txBody>
      </p:sp>
      <p:sp>
        <p:nvSpPr>
          <p:cNvPr id="24" name="TextBox 7">
            <a:extLst>
              <a:ext uri="{FF2B5EF4-FFF2-40B4-BE49-F238E27FC236}">
                <a16:creationId xmlns:a16="http://schemas.microsoft.com/office/drawing/2014/main" id="{DE845949-3CC5-0AF6-C565-963AC7E5D168}"/>
              </a:ext>
            </a:extLst>
          </p:cNvPr>
          <p:cNvSpPr txBox="1"/>
          <p:nvPr/>
        </p:nvSpPr>
        <p:spPr>
          <a:xfrm>
            <a:off x="861971" y="2127171"/>
            <a:ext cx="7420059" cy="5204438"/>
          </a:xfrm>
          <a:prstGeom prst="rect">
            <a:avLst/>
          </a:prstGeom>
        </p:spPr>
        <p:txBody>
          <a:bodyPr wrap="square" lIns="0" tIns="0" rIns="0" bIns="0" rtlCol="0" anchor="t">
            <a:spAutoFit/>
          </a:bodyPr>
          <a:lstStyle/>
          <a:p>
            <a:pPr algn="just">
              <a:lnSpc>
                <a:spcPts val="3359"/>
              </a:lnSpc>
            </a:pPr>
            <a:r>
              <a:rPr lang="en-US" sz="2400" b="1" dirty="0">
                <a:latin typeface="Cy Grotesk Key Bold"/>
                <a:ea typeface="Cy Grotesk Key Bold"/>
                <a:cs typeface="Cy Grotesk Key Bold"/>
                <a:sym typeface="Cy Grotesk Key Bold"/>
              </a:rPr>
              <a:t>The AR Mobility Assistant for Safe Driving System (ARMASDS) represents a significant step forward in the integration of augmented reality with vehicular safety and navigation. With its innovative features, such as real-time hazard detection, dynamic route adjustments, and seamless integration with smart city infrastructure, ARMASDS aims to revolutionize how drivers interact with their environment on the road. By providing real-time alerts, hazard warnings, and navigation assistance directly within the driver’s line of sight, the system enhances situational awareness, minimizes risks, and improves decision-making during critical driving moments.</a:t>
            </a:r>
            <a:endParaRPr lang="en-US" sz="2400" dirty="0">
              <a:latin typeface="Cy Grotesk Key"/>
              <a:ea typeface="Cy Grotesk Key"/>
              <a:cs typeface="Cy Grotesk Key"/>
              <a:sym typeface="Cy Grotesk Key"/>
            </a:endParaRPr>
          </a:p>
        </p:txBody>
      </p:sp>
      <p:graphicFrame>
        <p:nvGraphicFramePr>
          <p:cNvPr id="29" name="TextBox 18">
            <a:extLst>
              <a:ext uri="{FF2B5EF4-FFF2-40B4-BE49-F238E27FC236}">
                <a16:creationId xmlns:a16="http://schemas.microsoft.com/office/drawing/2014/main" id="{96AE92E6-0618-80C6-DCF4-8BB51CCE1C37}"/>
              </a:ext>
            </a:extLst>
          </p:cNvPr>
          <p:cNvGraphicFramePr/>
          <p:nvPr>
            <p:extLst>
              <p:ext uri="{D42A27DB-BD31-4B8C-83A1-F6EECF244321}">
                <p14:modId xmlns:p14="http://schemas.microsoft.com/office/powerpoint/2010/main" val="3871429867"/>
              </p:ext>
            </p:extLst>
          </p:nvPr>
        </p:nvGraphicFramePr>
        <p:xfrm>
          <a:off x="9144000" y="647700"/>
          <a:ext cx="8809892" cy="8624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334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d60ef41-ff6e-4b18-8ec3-3e1fc226a9f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58CCBB2A6B00E478B2897CD47B7451A" ma:contentTypeVersion="10" ma:contentTypeDescription="Create a new document." ma:contentTypeScope="" ma:versionID="ffcf6499c7b83161f644066256eef50c">
  <xsd:schema xmlns:xsd="http://www.w3.org/2001/XMLSchema" xmlns:xs="http://www.w3.org/2001/XMLSchema" xmlns:p="http://schemas.microsoft.com/office/2006/metadata/properties" xmlns:ns3="ad60ef41-ff6e-4b18-8ec3-3e1fc226a9f3" xmlns:ns4="425ea2a0-539a-411e-94bc-ec519cf94cc2" targetNamespace="http://schemas.microsoft.com/office/2006/metadata/properties" ma:root="true" ma:fieldsID="d0a73208576816ff11b9506a8620dbf7" ns3:_="" ns4:_="">
    <xsd:import namespace="ad60ef41-ff6e-4b18-8ec3-3e1fc226a9f3"/>
    <xsd:import namespace="425ea2a0-539a-411e-94bc-ec519cf94c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ObjectDetectorVersions"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60ef41-ff6e-4b18-8ec3-3e1fc226a9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25ea2a0-539a-411e-94bc-ec519cf94cc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1E4934-E39E-45C2-9795-CD163724C11B}">
  <ds:schemaRefs>
    <ds:schemaRef ds:uri="http://purl.org/dc/elements/1.1/"/>
    <ds:schemaRef ds:uri="http://schemas.openxmlformats.org/package/2006/metadata/core-properties"/>
    <ds:schemaRef ds:uri="425ea2a0-539a-411e-94bc-ec519cf94cc2"/>
    <ds:schemaRef ds:uri="http://purl.org/dc/dcmitype/"/>
    <ds:schemaRef ds:uri="http://www.w3.org/XML/1998/namespace"/>
    <ds:schemaRef ds:uri="http://schemas.microsoft.com/office/2006/documentManagement/types"/>
    <ds:schemaRef ds:uri="http://purl.org/dc/terms/"/>
    <ds:schemaRef ds:uri="http://schemas.microsoft.com/office/infopath/2007/PartnerControls"/>
    <ds:schemaRef ds:uri="ad60ef41-ff6e-4b18-8ec3-3e1fc226a9f3"/>
    <ds:schemaRef ds:uri="http://schemas.microsoft.com/office/2006/metadata/properties"/>
  </ds:schemaRefs>
</ds:datastoreItem>
</file>

<file path=customXml/itemProps2.xml><?xml version="1.0" encoding="utf-8"?>
<ds:datastoreItem xmlns:ds="http://schemas.openxmlformats.org/officeDocument/2006/customXml" ds:itemID="{A6C751D7-44F3-4E35-879E-39E7E90AC236}">
  <ds:schemaRefs>
    <ds:schemaRef ds:uri="http://schemas.microsoft.com/sharepoint/v3/contenttype/forms"/>
  </ds:schemaRefs>
</ds:datastoreItem>
</file>

<file path=customXml/itemProps3.xml><?xml version="1.0" encoding="utf-8"?>
<ds:datastoreItem xmlns:ds="http://schemas.openxmlformats.org/officeDocument/2006/customXml" ds:itemID="{5FFD61DE-30D4-4A80-8DDC-CC641D366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60ef41-ff6e-4b18-8ec3-3e1fc226a9f3"/>
    <ds:schemaRef ds:uri="425ea2a0-539a-411e-94bc-ec519cf94c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181</TotalTime>
  <Words>2427</Words>
  <Application>Microsoft Office PowerPoint</Application>
  <PresentationFormat>Custom</PresentationFormat>
  <Paragraphs>116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Cy Grotesk Key</vt:lpstr>
      <vt:lpstr>Times New Roman</vt:lpstr>
      <vt:lpstr>Cy Grotesk Key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Mobility Assistant for Safe Driving System</dc:title>
  <dc:creator>Prattipati Naga Avinash</dc:creator>
  <cp:lastModifiedBy>PRATTIPATI NAGA AVINASH</cp:lastModifiedBy>
  <cp:revision>4</cp:revision>
  <dcterms:created xsi:type="dcterms:W3CDTF">2006-08-16T00:00:00Z</dcterms:created>
  <dcterms:modified xsi:type="dcterms:W3CDTF">2024-11-17T09:00:04Z</dcterms:modified>
  <dc:identifier>DAGTdh-1ukA</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0x010100358CCBB2A6B00E478B2897CD47B7451A</vt:lpwstr>
  </property>
</Properties>
</file>