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9914"/>
            <a:ext cx="17078325" cy="8506460"/>
          </a:xfrm>
          <a:custGeom>
            <a:avLst/>
            <a:gdLst/>
            <a:ahLst/>
            <a:cxnLst/>
            <a:rect l="l" t="t" r="r" b="b"/>
            <a:pathLst>
              <a:path w="17078325" h="8506460">
                <a:moveTo>
                  <a:pt x="17078325" y="0"/>
                </a:moveTo>
                <a:lnTo>
                  <a:pt x="0" y="0"/>
                </a:lnTo>
                <a:lnTo>
                  <a:pt x="0" y="8505974"/>
                </a:lnTo>
                <a:lnTo>
                  <a:pt x="8539162" y="8505974"/>
                </a:lnTo>
                <a:lnTo>
                  <a:pt x="17078325" y="8505974"/>
                </a:lnTo>
                <a:lnTo>
                  <a:pt x="17078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079086" y="9123836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079086" y="847584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079086" y="782856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392336" y="889180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60">
                <a:moveTo>
                  <a:pt x="895675" y="5597916"/>
                </a:moveTo>
                <a:lnTo>
                  <a:pt x="0" y="5597916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9631440"/>
            <a:ext cx="5295265" cy="654685"/>
          </a:xfrm>
          <a:custGeom>
            <a:avLst/>
            <a:gdLst/>
            <a:ahLst/>
            <a:cxnLst/>
            <a:rect l="l" t="t" r="r" b="b"/>
            <a:pathLst>
              <a:path w="5295265" h="654684">
                <a:moveTo>
                  <a:pt x="5295175" y="0"/>
                </a:moveTo>
                <a:lnTo>
                  <a:pt x="0" y="0"/>
                </a:lnTo>
                <a:lnTo>
                  <a:pt x="0" y="654397"/>
                </a:lnTo>
                <a:lnTo>
                  <a:pt x="5295175" y="654397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7254" y="1163580"/>
            <a:ext cx="6981190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9914"/>
            <a:ext cx="17078325" cy="8506460"/>
          </a:xfrm>
          <a:custGeom>
            <a:avLst/>
            <a:gdLst/>
            <a:ahLst/>
            <a:cxnLst/>
            <a:rect l="l" t="t" r="r" b="b"/>
            <a:pathLst>
              <a:path w="17078325" h="8506460">
                <a:moveTo>
                  <a:pt x="17078325" y="0"/>
                </a:moveTo>
                <a:lnTo>
                  <a:pt x="0" y="0"/>
                </a:lnTo>
                <a:lnTo>
                  <a:pt x="0" y="8505980"/>
                </a:lnTo>
                <a:lnTo>
                  <a:pt x="8539162" y="8505980"/>
                </a:lnTo>
                <a:lnTo>
                  <a:pt x="17078325" y="8505980"/>
                </a:lnTo>
                <a:lnTo>
                  <a:pt x="17078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640" y="1088656"/>
            <a:ext cx="8242300" cy="8119109"/>
          </a:xfrm>
          <a:custGeom>
            <a:avLst/>
            <a:gdLst/>
            <a:ahLst/>
            <a:cxnLst/>
            <a:rect l="l" t="t" r="r" b="b"/>
            <a:pathLst>
              <a:path w="8242300" h="8119109">
                <a:moveTo>
                  <a:pt x="4121237" y="8118650"/>
                </a:moveTo>
                <a:lnTo>
                  <a:pt x="0" y="8118650"/>
                </a:lnTo>
                <a:lnTo>
                  <a:pt x="0" y="0"/>
                </a:lnTo>
                <a:lnTo>
                  <a:pt x="8241743" y="0"/>
                </a:lnTo>
                <a:lnTo>
                  <a:pt x="8241743" y="8118650"/>
                </a:lnTo>
                <a:lnTo>
                  <a:pt x="4121237" y="8118650"/>
                </a:lnTo>
                <a:close/>
              </a:path>
            </a:pathLst>
          </a:custGeom>
          <a:ln w="38159">
            <a:solidFill>
              <a:srgbClr val="292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848955"/>
            <a:ext cx="16861155" cy="6589395"/>
          </a:xfrm>
          <a:custGeom>
            <a:avLst/>
            <a:gdLst/>
            <a:ahLst/>
            <a:cxnLst/>
            <a:rect l="l" t="t" r="r" b="b"/>
            <a:pathLst>
              <a:path w="16861155" h="6589395">
                <a:moveTo>
                  <a:pt x="16860901" y="0"/>
                </a:moveTo>
                <a:lnTo>
                  <a:pt x="0" y="0"/>
                </a:lnTo>
                <a:lnTo>
                  <a:pt x="0" y="6589369"/>
                </a:lnTo>
                <a:lnTo>
                  <a:pt x="8430437" y="6589369"/>
                </a:lnTo>
                <a:lnTo>
                  <a:pt x="16860901" y="6589369"/>
                </a:lnTo>
                <a:lnTo>
                  <a:pt x="16860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285" y="887609"/>
            <a:ext cx="8124602" cy="2310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44" y="2964319"/>
            <a:ext cx="15758160" cy="3323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818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99" y="3998277"/>
            <a:ext cx="13920469" cy="23552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75285">
              <a:lnSpc>
                <a:spcPct val="100499"/>
              </a:lnSpc>
              <a:spcBef>
                <a:spcPts val="70"/>
              </a:spcBef>
            </a:pPr>
            <a:r>
              <a:rPr sz="5100" b="1" spc="-400" dirty="0">
                <a:solidFill>
                  <a:srgbClr val="18181A"/>
                </a:solidFill>
                <a:latin typeface="Verdana"/>
                <a:cs typeface="Verdana"/>
              </a:rPr>
              <a:t>Player</a:t>
            </a:r>
            <a:r>
              <a:rPr sz="5100" b="1" spc="-62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245" dirty="0">
                <a:solidFill>
                  <a:srgbClr val="18181A"/>
                </a:solidFill>
                <a:latin typeface="Verdana"/>
                <a:cs typeface="Verdana"/>
              </a:rPr>
              <a:t>Classification</a:t>
            </a:r>
            <a:r>
              <a:rPr sz="5100" b="1" spc="-61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330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5100" b="1" spc="-61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484" dirty="0">
                <a:solidFill>
                  <a:srgbClr val="18181A"/>
                </a:solidFill>
                <a:latin typeface="Verdana"/>
                <a:cs typeface="Verdana"/>
              </a:rPr>
              <a:t>Random</a:t>
            </a:r>
            <a:r>
              <a:rPr sz="5100" b="1" spc="-61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385" dirty="0">
                <a:solidFill>
                  <a:srgbClr val="18181A"/>
                </a:solidFill>
                <a:latin typeface="Verdana"/>
                <a:cs typeface="Verdana"/>
              </a:rPr>
              <a:t>Forest </a:t>
            </a:r>
            <a:r>
              <a:rPr sz="5100" b="1" spc="-290" dirty="0">
                <a:solidFill>
                  <a:srgbClr val="18181A"/>
                </a:solidFill>
                <a:latin typeface="Verdana"/>
                <a:cs typeface="Verdana"/>
              </a:rPr>
              <a:t>Machine</a:t>
            </a:r>
            <a:r>
              <a:rPr sz="5100" b="1" spc="-6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380" dirty="0">
                <a:solidFill>
                  <a:srgbClr val="18181A"/>
                </a:solidFill>
                <a:latin typeface="Verdana"/>
                <a:cs typeface="Verdana"/>
              </a:rPr>
              <a:t>Learning</a:t>
            </a:r>
            <a:r>
              <a:rPr sz="5100" b="1" spc="-6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300" dirty="0">
                <a:solidFill>
                  <a:srgbClr val="18181A"/>
                </a:solidFill>
                <a:latin typeface="Verdana"/>
                <a:cs typeface="Verdana"/>
              </a:rPr>
              <a:t>Model</a:t>
            </a:r>
            <a:endParaRPr sz="5100">
              <a:latin typeface="Verdana"/>
              <a:cs typeface="Verdana"/>
            </a:endParaRPr>
          </a:p>
          <a:p>
            <a:pPr marL="7818120">
              <a:lnSpc>
                <a:spcPts val="6075"/>
              </a:lnSpc>
            </a:pPr>
            <a:r>
              <a:rPr sz="5100" b="1" spc="-55" dirty="0">
                <a:solidFill>
                  <a:srgbClr val="18181A"/>
                </a:solidFill>
                <a:latin typeface="Verdana"/>
                <a:cs typeface="Verdana"/>
              </a:rPr>
              <a:t>-</a:t>
            </a:r>
            <a:r>
              <a:rPr sz="5100" b="1" spc="-310" dirty="0">
                <a:solidFill>
                  <a:srgbClr val="18181A"/>
                </a:solidFill>
                <a:latin typeface="Verdana"/>
                <a:cs typeface="Verdana"/>
              </a:rPr>
              <a:t>NAGA</a:t>
            </a:r>
            <a:r>
              <a:rPr sz="5100" b="1" spc="-6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5100" b="1" spc="-250" dirty="0">
                <a:solidFill>
                  <a:srgbClr val="18181A"/>
                </a:solidFill>
                <a:latin typeface="Verdana"/>
                <a:cs typeface="Verdana"/>
              </a:rPr>
              <a:t>BH</a:t>
            </a:r>
            <a:r>
              <a:rPr sz="5100" b="1" spc="-43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5100" b="1" spc="-380" dirty="0">
                <a:solidFill>
                  <a:srgbClr val="18181A"/>
                </a:solidFill>
                <a:latin typeface="Verdana"/>
                <a:cs typeface="Verdana"/>
              </a:rPr>
              <a:t>G</a:t>
            </a:r>
            <a:r>
              <a:rPr sz="5100" b="1" spc="-76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5100" b="1" spc="-805" dirty="0">
                <a:solidFill>
                  <a:srgbClr val="18181A"/>
                </a:solidFill>
                <a:latin typeface="Verdana"/>
                <a:cs typeface="Verdana"/>
              </a:rPr>
              <a:t>V</a:t>
            </a:r>
            <a:r>
              <a:rPr sz="5100" b="1" spc="-250" dirty="0">
                <a:solidFill>
                  <a:srgbClr val="18181A"/>
                </a:solidFill>
                <a:latin typeface="Verdana"/>
                <a:cs typeface="Verdana"/>
              </a:rPr>
              <a:t>AN</a:t>
            </a:r>
            <a:endParaRPr sz="5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7390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461" y="5163019"/>
                </a:moveTo>
                <a:lnTo>
                  <a:pt x="0" y="5163019"/>
                </a:lnTo>
                <a:lnTo>
                  <a:pt x="0" y="0"/>
                </a:lnTo>
              </a:path>
              <a:path w="1807209" h="5163185">
                <a:moveTo>
                  <a:pt x="1807050" y="0"/>
                </a:moveTo>
                <a:lnTo>
                  <a:pt x="1807050" y="5163019"/>
                </a:lnTo>
                <a:lnTo>
                  <a:pt x="903461" y="5163019"/>
                </a:lnTo>
              </a:path>
            </a:pathLst>
          </a:custGeom>
          <a:ln w="76317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80693" y="9778318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80693" y="9233279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673122"/>
            <a:ext cx="5295265" cy="1614170"/>
          </a:xfrm>
          <a:custGeom>
            <a:avLst/>
            <a:gdLst/>
            <a:ahLst/>
            <a:cxnLst/>
            <a:rect l="l" t="t" r="r" b="b"/>
            <a:pathLst>
              <a:path w="5295265" h="1614170">
                <a:moveTo>
                  <a:pt x="0" y="1613875"/>
                </a:moveTo>
                <a:lnTo>
                  <a:pt x="0" y="0"/>
                </a:lnTo>
                <a:lnTo>
                  <a:pt x="5295175" y="0"/>
                </a:lnTo>
                <a:lnTo>
                  <a:pt x="5295175" y="1613875"/>
                </a:lnTo>
                <a:lnTo>
                  <a:pt x="0" y="1613875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9" y="1065259"/>
            <a:ext cx="17127220" cy="8157209"/>
            <a:chOff x="719" y="1065259"/>
            <a:chExt cx="17127220" cy="8157209"/>
          </a:xfrm>
        </p:grpSpPr>
        <p:sp>
          <p:nvSpPr>
            <p:cNvPr id="4" name="object 4"/>
            <p:cNvSpPr/>
            <p:nvPr/>
          </p:nvSpPr>
          <p:spPr>
            <a:xfrm>
              <a:off x="8866804" y="1084338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0570" y="0"/>
                  </a:moveTo>
                  <a:lnTo>
                    <a:pt x="8241712" y="0"/>
                  </a:lnTo>
                  <a:lnTo>
                    <a:pt x="8241712" y="8118647"/>
                  </a:lnTo>
                  <a:lnTo>
                    <a:pt x="0" y="8118647"/>
                  </a:lnTo>
                  <a:lnTo>
                    <a:pt x="0" y="0"/>
                  </a:lnTo>
                  <a:lnTo>
                    <a:pt x="4120570" y="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43" y="0"/>
                  </a:moveTo>
                  <a:lnTo>
                    <a:pt x="8430442" y="0"/>
                  </a:lnTo>
                  <a:lnTo>
                    <a:pt x="0" y="0"/>
                  </a:lnTo>
                  <a:lnTo>
                    <a:pt x="0" y="6589369"/>
                  </a:lnTo>
                  <a:lnTo>
                    <a:pt x="16860943" y="6589369"/>
                  </a:lnTo>
                  <a:lnTo>
                    <a:pt x="16860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528287" y="9557279"/>
            <a:ext cx="1590040" cy="394970"/>
            <a:chOff x="15528287" y="9557279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6883888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83948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531" y="0"/>
                  </a:moveTo>
                  <a:lnTo>
                    <a:pt x="33019" y="375822"/>
                  </a:lnTo>
                  <a:lnTo>
                    <a:pt x="0" y="375822"/>
                  </a:lnTo>
                  <a:lnTo>
                    <a:pt x="192147" y="0"/>
                  </a:lnTo>
                  <a:lnTo>
                    <a:pt x="224531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59225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59289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58" y="0"/>
                  </a:moveTo>
                  <a:lnTo>
                    <a:pt x="33146" y="375822"/>
                  </a:lnTo>
                  <a:lnTo>
                    <a:pt x="0" y="375822"/>
                  </a:lnTo>
                  <a:lnTo>
                    <a:pt x="192147" y="0"/>
                  </a:lnTo>
                  <a:lnTo>
                    <a:pt x="224658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5324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35393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531" y="0"/>
                  </a:moveTo>
                  <a:lnTo>
                    <a:pt x="33146" y="375822"/>
                  </a:lnTo>
                  <a:lnTo>
                    <a:pt x="0" y="375822"/>
                  </a:lnTo>
                  <a:lnTo>
                    <a:pt x="192147" y="0"/>
                  </a:lnTo>
                  <a:lnTo>
                    <a:pt x="224531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10788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536" y="0"/>
                  </a:moveTo>
                  <a:lnTo>
                    <a:pt x="192151" y="0"/>
                  </a:lnTo>
                  <a:lnTo>
                    <a:pt x="0" y="375820"/>
                  </a:lnTo>
                  <a:lnTo>
                    <a:pt x="33020" y="375820"/>
                  </a:lnTo>
                  <a:lnTo>
                    <a:pt x="224536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10734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58" y="0"/>
                  </a:moveTo>
                  <a:lnTo>
                    <a:pt x="33146" y="375822"/>
                  </a:lnTo>
                  <a:lnTo>
                    <a:pt x="0" y="375822"/>
                  </a:lnTo>
                  <a:lnTo>
                    <a:pt x="192274" y="0"/>
                  </a:lnTo>
                  <a:lnTo>
                    <a:pt x="224658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86125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86075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58" y="0"/>
                  </a:moveTo>
                  <a:lnTo>
                    <a:pt x="33146" y="375822"/>
                  </a:lnTo>
                  <a:lnTo>
                    <a:pt x="0" y="375822"/>
                  </a:lnTo>
                  <a:lnTo>
                    <a:pt x="192274" y="0"/>
                  </a:lnTo>
                  <a:lnTo>
                    <a:pt x="224658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62224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62178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58" y="0"/>
                  </a:moveTo>
                  <a:lnTo>
                    <a:pt x="33146" y="375822"/>
                  </a:lnTo>
                  <a:lnTo>
                    <a:pt x="0" y="375822"/>
                  </a:lnTo>
                  <a:lnTo>
                    <a:pt x="192274" y="0"/>
                  </a:lnTo>
                  <a:lnTo>
                    <a:pt x="224658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37561" y="9566639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63" y="0"/>
                  </a:moveTo>
                  <a:lnTo>
                    <a:pt x="192278" y="0"/>
                  </a:lnTo>
                  <a:lnTo>
                    <a:pt x="0" y="375820"/>
                  </a:lnTo>
                  <a:lnTo>
                    <a:pt x="33147" y="375820"/>
                  </a:lnTo>
                  <a:lnTo>
                    <a:pt x="22466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37647" y="956663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531" y="0"/>
                  </a:moveTo>
                  <a:lnTo>
                    <a:pt x="33019" y="375822"/>
                  </a:lnTo>
                  <a:lnTo>
                    <a:pt x="0" y="375822"/>
                  </a:lnTo>
                  <a:lnTo>
                    <a:pt x="192147" y="0"/>
                  </a:lnTo>
                  <a:lnTo>
                    <a:pt x="224531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794817"/>
            <a:ext cx="4605655" cy="268605"/>
          </a:xfrm>
          <a:custGeom>
            <a:avLst/>
            <a:gdLst/>
            <a:ahLst/>
            <a:cxnLst/>
            <a:rect l="l" t="t" r="r" b="b"/>
            <a:pathLst>
              <a:path w="4605655" h="268605">
                <a:moveTo>
                  <a:pt x="0" y="268579"/>
                </a:moveTo>
                <a:lnTo>
                  <a:pt x="0" y="0"/>
                </a:lnTo>
                <a:lnTo>
                  <a:pt x="4605070" y="0"/>
                </a:lnTo>
                <a:lnTo>
                  <a:pt x="4605070" y="268579"/>
                </a:lnTo>
                <a:lnTo>
                  <a:pt x="0" y="26857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719" y="234721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80">
                <a:moveTo>
                  <a:pt x="4605790" y="0"/>
                </a:moveTo>
                <a:lnTo>
                  <a:pt x="0" y="0"/>
                </a:lnTo>
                <a:lnTo>
                  <a:pt x="0" y="271411"/>
                </a:lnTo>
                <a:lnTo>
                  <a:pt x="2303254" y="271411"/>
                </a:lnTo>
                <a:lnTo>
                  <a:pt x="4605790" y="271411"/>
                </a:lnTo>
                <a:lnTo>
                  <a:pt x="4605790" y="0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39926"/>
            <a:ext cx="4605655" cy="266700"/>
          </a:xfrm>
          <a:custGeom>
            <a:avLst/>
            <a:gdLst/>
            <a:ahLst/>
            <a:cxnLst/>
            <a:rect l="l" t="t" r="r" b="b"/>
            <a:pathLst>
              <a:path w="4605655" h="266700">
                <a:moveTo>
                  <a:pt x="0" y="266699"/>
                </a:moveTo>
                <a:lnTo>
                  <a:pt x="0" y="0"/>
                </a:lnTo>
                <a:lnTo>
                  <a:pt x="4605070" y="0"/>
                </a:lnTo>
                <a:lnTo>
                  <a:pt x="4605070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86638" y="0"/>
            <a:ext cx="5295900" cy="1612265"/>
          </a:xfrm>
          <a:custGeom>
            <a:avLst/>
            <a:gdLst/>
            <a:ahLst/>
            <a:cxnLst/>
            <a:rect l="l" t="t" r="r" b="b"/>
            <a:pathLst>
              <a:path w="5295900" h="1612265">
                <a:moveTo>
                  <a:pt x="5295899" y="0"/>
                </a:moveTo>
                <a:lnTo>
                  <a:pt x="0" y="0"/>
                </a:lnTo>
                <a:lnTo>
                  <a:pt x="0" y="1611934"/>
                </a:lnTo>
                <a:lnTo>
                  <a:pt x="5295899" y="1611934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696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Classification</a:t>
            </a:r>
            <a:r>
              <a:rPr spc="-645" dirty="0"/>
              <a:t> </a:t>
            </a:r>
            <a:r>
              <a:rPr spc="-505" dirty="0"/>
              <a:t>Report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7368" y="3293618"/>
            <a:ext cx="9105265" cy="2202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5080" indent="-374650" algn="just">
              <a:lnSpc>
                <a:spcPct val="99800"/>
              </a:lnSpc>
              <a:spcBef>
                <a:spcPts val="105"/>
              </a:spcBef>
              <a:buAutoNum type="arabicPeriod"/>
              <a:tabLst>
                <a:tab pos="382270" algn="l"/>
              </a:tabLst>
            </a:pPr>
            <a:r>
              <a:rPr sz="2850" dirty="0">
                <a:latin typeface="Verdana"/>
                <a:cs typeface="Verdana"/>
              </a:rPr>
              <a:t>Present</a:t>
            </a:r>
            <a:r>
              <a:rPr sz="2850" spc="-150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the</a:t>
            </a:r>
            <a:r>
              <a:rPr sz="2850" spc="-150" dirty="0">
                <a:latin typeface="Verdana"/>
                <a:cs typeface="Verdana"/>
              </a:rPr>
              <a:t> </a:t>
            </a:r>
            <a:r>
              <a:rPr sz="2850" spc="-45" dirty="0">
                <a:latin typeface="Verdana"/>
                <a:cs typeface="Verdana"/>
              </a:rPr>
              <a:t>classification</a:t>
            </a:r>
            <a:r>
              <a:rPr sz="2850" spc="-145" dirty="0">
                <a:latin typeface="Verdana"/>
                <a:cs typeface="Verdana"/>
              </a:rPr>
              <a:t> </a:t>
            </a:r>
            <a:r>
              <a:rPr sz="2850" spc="-25" dirty="0">
                <a:latin typeface="Verdana"/>
                <a:cs typeface="Verdana"/>
              </a:rPr>
              <a:t>report</a:t>
            </a:r>
            <a:r>
              <a:rPr sz="2850" spc="-150" dirty="0">
                <a:latin typeface="Verdana"/>
                <a:cs typeface="Verdana"/>
              </a:rPr>
              <a:t> </a:t>
            </a:r>
            <a:r>
              <a:rPr sz="2850" spc="-80" dirty="0">
                <a:latin typeface="Verdana"/>
                <a:cs typeface="Verdana"/>
              </a:rPr>
              <a:t>generated</a:t>
            </a:r>
            <a:r>
              <a:rPr sz="2850" spc="-14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by</a:t>
            </a:r>
            <a:r>
              <a:rPr sz="2850" spc="-150" dirty="0">
                <a:latin typeface="Verdana"/>
                <a:cs typeface="Verdana"/>
              </a:rPr>
              <a:t> </a:t>
            </a:r>
            <a:r>
              <a:rPr sz="2850" spc="-25" dirty="0">
                <a:latin typeface="Verdana"/>
                <a:cs typeface="Verdana"/>
              </a:rPr>
              <a:t>the 	</a:t>
            </a:r>
            <a:r>
              <a:rPr sz="2850" dirty="0">
                <a:latin typeface="Verdana"/>
                <a:cs typeface="Verdana"/>
              </a:rPr>
              <a:t>model.Explain</a:t>
            </a:r>
            <a:r>
              <a:rPr sz="2850" spc="-95" dirty="0">
                <a:latin typeface="Verdana"/>
                <a:cs typeface="Verdana"/>
              </a:rPr>
              <a:t>  </a:t>
            </a:r>
            <a:r>
              <a:rPr sz="2850" dirty="0">
                <a:latin typeface="Verdana"/>
                <a:cs typeface="Verdana"/>
              </a:rPr>
              <a:t>the</a:t>
            </a:r>
            <a:r>
              <a:rPr sz="2850" spc="-90" dirty="0">
                <a:latin typeface="Verdana"/>
                <a:cs typeface="Verdana"/>
              </a:rPr>
              <a:t>  </a:t>
            </a:r>
            <a:r>
              <a:rPr sz="2850" dirty="0">
                <a:latin typeface="Verdana"/>
                <a:cs typeface="Verdana"/>
              </a:rPr>
              <a:t>different</a:t>
            </a:r>
            <a:r>
              <a:rPr sz="2850" spc="-95" dirty="0">
                <a:latin typeface="Verdana"/>
                <a:cs typeface="Verdana"/>
              </a:rPr>
              <a:t>  </a:t>
            </a:r>
            <a:r>
              <a:rPr sz="2850" dirty="0">
                <a:latin typeface="Verdana"/>
                <a:cs typeface="Verdana"/>
              </a:rPr>
              <a:t>metrics</a:t>
            </a:r>
            <a:r>
              <a:rPr sz="2850" spc="-90" dirty="0">
                <a:latin typeface="Verdana"/>
                <a:cs typeface="Verdana"/>
              </a:rPr>
              <a:t>  </a:t>
            </a:r>
            <a:r>
              <a:rPr sz="2850" spc="-125" dirty="0">
                <a:latin typeface="Verdana"/>
                <a:cs typeface="Verdana"/>
              </a:rPr>
              <a:t>(precision, 	</a:t>
            </a:r>
            <a:r>
              <a:rPr sz="2850" spc="-150" dirty="0">
                <a:latin typeface="Verdana"/>
                <a:cs typeface="Verdana"/>
              </a:rPr>
              <a:t>recall,</a:t>
            </a:r>
            <a:r>
              <a:rPr sz="2850" spc="-350" dirty="0">
                <a:latin typeface="Verdana"/>
                <a:cs typeface="Verdana"/>
              </a:rPr>
              <a:t> </a:t>
            </a:r>
            <a:r>
              <a:rPr sz="2850" spc="-130" dirty="0">
                <a:latin typeface="Verdana"/>
                <a:cs typeface="Verdana"/>
              </a:rPr>
              <a:t>f1-</a:t>
            </a:r>
            <a:r>
              <a:rPr sz="2850" spc="-170" dirty="0">
                <a:latin typeface="Verdana"/>
                <a:cs typeface="Verdana"/>
              </a:rPr>
              <a:t>score,</a:t>
            </a:r>
            <a:r>
              <a:rPr sz="2850" spc="-345" dirty="0">
                <a:latin typeface="Verdana"/>
                <a:cs typeface="Verdana"/>
              </a:rPr>
              <a:t> </a:t>
            </a:r>
            <a:r>
              <a:rPr sz="2850" spc="-130" dirty="0">
                <a:latin typeface="Verdana"/>
                <a:cs typeface="Verdana"/>
              </a:rPr>
              <a:t>support)</a:t>
            </a:r>
            <a:r>
              <a:rPr sz="2850" spc="-345" dirty="0">
                <a:latin typeface="Verdana"/>
                <a:cs typeface="Verdana"/>
              </a:rPr>
              <a:t> </a:t>
            </a:r>
            <a:r>
              <a:rPr sz="2850" spc="-50" dirty="0">
                <a:latin typeface="Verdana"/>
                <a:cs typeface="Verdana"/>
              </a:rPr>
              <a:t>for</a:t>
            </a:r>
            <a:r>
              <a:rPr sz="2850" spc="-345" dirty="0">
                <a:latin typeface="Verdana"/>
                <a:cs typeface="Verdana"/>
              </a:rPr>
              <a:t> </a:t>
            </a:r>
            <a:r>
              <a:rPr sz="2850" spc="-90" dirty="0">
                <a:latin typeface="Verdana"/>
                <a:cs typeface="Verdana"/>
              </a:rPr>
              <a:t>each</a:t>
            </a:r>
            <a:r>
              <a:rPr sz="2850" spc="-345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class.</a:t>
            </a:r>
            <a:endParaRPr sz="2850">
              <a:latin typeface="Verdana"/>
              <a:cs typeface="Verdana"/>
            </a:endParaRPr>
          </a:p>
          <a:p>
            <a:pPr marL="381000" marR="5080" indent="-374650" algn="just">
              <a:lnSpc>
                <a:spcPct val="100899"/>
              </a:lnSpc>
              <a:buAutoNum type="arabicPeriod"/>
              <a:tabLst>
                <a:tab pos="382270" algn="l"/>
              </a:tabLst>
            </a:pPr>
            <a:r>
              <a:rPr sz="2850" dirty="0">
                <a:latin typeface="Verdana"/>
                <a:cs typeface="Verdana"/>
              </a:rPr>
              <a:t>Discuss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the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spc="-35" dirty="0">
                <a:latin typeface="Verdana"/>
                <a:cs typeface="Verdana"/>
              </a:rPr>
              <a:t>overall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accuracy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and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the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macro</a:t>
            </a:r>
            <a:r>
              <a:rPr sz="2850" spc="35" dirty="0">
                <a:latin typeface="Verdana"/>
                <a:cs typeface="Verdana"/>
              </a:rPr>
              <a:t> </a:t>
            </a:r>
            <a:r>
              <a:rPr sz="2850" spc="-50" dirty="0">
                <a:latin typeface="Verdana"/>
                <a:cs typeface="Verdana"/>
              </a:rPr>
              <a:t>and 	</a:t>
            </a:r>
            <a:r>
              <a:rPr sz="2850" spc="-100" dirty="0">
                <a:latin typeface="Verdana"/>
                <a:cs typeface="Verdana"/>
              </a:rPr>
              <a:t>weighted</a:t>
            </a:r>
            <a:r>
              <a:rPr sz="2850" spc="-330" dirty="0">
                <a:latin typeface="Verdana"/>
                <a:cs typeface="Verdana"/>
              </a:rPr>
              <a:t> </a:t>
            </a:r>
            <a:r>
              <a:rPr sz="2850" spc="-50" dirty="0">
                <a:latin typeface="Verdana"/>
                <a:cs typeface="Verdana"/>
              </a:rPr>
              <a:t>averages.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075" y="2667000"/>
            <a:ext cx="6553200" cy="3095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4" name="object 4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50"/>
                  </a:moveTo>
                  <a:lnTo>
                    <a:pt x="0" y="8118650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50"/>
                  </a:lnTo>
                  <a:lnTo>
                    <a:pt x="4121237" y="811865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9279" y="346308"/>
            <a:ext cx="1590040" cy="394970"/>
            <a:chOff x="1169279" y="346308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178640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21" y="0"/>
                  </a:moveTo>
                  <a:lnTo>
                    <a:pt x="191512" y="0"/>
                  </a:lnTo>
                  <a:lnTo>
                    <a:pt x="0" y="375831"/>
                  </a:lnTo>
                  <a:lnTo>
                    <a:pt x="32393" y="375831"/>
                  </a:lnTo>
                  <a:lnTo>
                    <a:pt x="224621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63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4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61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325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62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56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33" y="0"/>
                  </a:lnTo>
                  <a:lnTo>
                    <a:pt x="32409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7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78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399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37" y="0"/>
                  </a:moveTo>
                  <a:lnTo>
                    <a:pt x="191516" y="0"/>
                  </a:lnTo>
                  <a:lnTo>
                    <a:pt x="0" y="375831"/>
                  </a:lnTo>
                  <a:lnTo>
                    <a:pt x="32410" y="375831"/>
                  </a:lnTo>
                  <a:lnTo>
                    <a:pt x="22463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6410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12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0307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37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85" y="375831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4928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3"/>
                </a:lnTo>
                <a:lnTo>
                  <a:pt x="2303272" y="271433"/>
                </a:lnTo>
                <a:lnTo>
                  <a:pt x="4605782" y="271433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57390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461" y="5163006"/>
                </a:moveTo>
                <a:lnTo>
                  <a:pt x="0" y="5163006"/>
                </a:lnTo>
                <a:lnTo>
                  <a:pt x="0" y="0"/>
                </a:lnTo>
              </a:path>
              <a:path w="1807209" h="5163185">
                <a:moveTo>
                  <a:pt x="1807050" y="0"/>
                </a:moveTo>
                <a:lnTo>
                  <a:pt x="1807050" y="5163006"/>
                </a:lnTo>
                <a:lnTo>
                  <a:pt x="903461" y="5163006"/>
                </a:lnTo>
              </a:path>
            </a:pathLst>
          </a:custGeom>
          <a:ln w="76317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8673122"/>
            <a:ext cx="5295265" cy="1614170"/>
          </a:xfrm>
          <a:custGeom>
            <a:avLst/>
            <a:gdLst/>
            <a:ahLst/>
            <a:cxnLst/>
            <a:rect l="l" t="t" r="r" b="b"/>
            <a:pathLst>
              <a:path w="5295265" h="1614170">
                <a:moveTo>
                  <a:pt x="0" y="1613875"/>
                </a:moveTo>
                <a:lnTo>
                  <a:pt x="0" y="0"/>
                </a:lnTo>
                <a:lnTo>
                  <a:pt x="5295175" y="0"/>
                </a:lnTo>
                <a:lnTo>
                  <a:pt x="5295175" y="1613875"/>
                </a:lnTo>
                <a:lnTo>
                  <a:pt x="0" y="1613875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58825" y="2071751"/>
            <a:ext cx="497840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-335" dirty="0">
                <a:solidFill>
                  <a:srgbClr val="000000"/>
                </a:solidFill>
              </a:rPr>
              <a:t>Conclusion</a:t>
            </a:r>
            <a:endParaRPr sz="6900"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" y="3371850"/>
            <a:ext cx="123825" cy="12382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93935" y="3149600"/>
            <a:ext cx="7981315" cy="283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800"/>
              </a:lnSpc>
              <a:spcBef>
                <a:spcPts val="95"/>
              </a:spcBef>
            </a:pPr>
            <a:r>
              <a:rPr sz="3050" dirty="0">
                <a:latin typeface="Verdana"/>
                <a:cs typeface="Verdana"/>
              </a:rPr>
              <a:t>The</a:t>
            </a:r>
            <a:r>
              <a:rPr sz="3050" spc="-195" dirty="0">
                <a:latin typeface="Verdana"/>
                <a:cs typeface="Verdana"/>
              </a:rPr>
              <a:t> </a:t>
            </a:r>
            <a:r>
              <a:rPr sz="3050" spc="-130" dirty="0">
                <a:latin typeface="Verdana"/>
                <a:cs typeface="Verdana"/>
              </a:rPr>
              <a:t>Random</a:t>
            </a:r>
            <a:r>
              <a:rPr sz="3050" spc="-190" dirty="0">
                <a:latin typeface="Verdana"/>
                <a:cs typeface="Verdana"/>
              </a:rPr>
              <a:t> </a:t>
            </a:r>
            <a:r>
              <a:rPr sz="3050" spc="-75" dirty="0">
                <a:latin typeface="Verdana"/>
                <a:cs typeface="Verdana"/>
              </a:rPr>
              <a:t>Forest</a:t>
            </a:r>
            <a:r>
              <a:rPr sz="3050" spc="-190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model</a:t>
            </a:r>
            <a:r>
              <a:rPr sz="3050" spc="-19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accurately </a:t>
            </a:r>
            <a:r>
              <a:rPr sz="3050" spc="-30" dirty="0">
                <a:latin typeface="Verdana"/>
                <a:cs typeface="Verdana"/>
              </a:rPr>
              <a:t>classified</a:t>
            </a:r>
            <a:r>
              <a:rPr sz="3050" spc="-185" dirty="0">
                <a:latin typeface="Verdana"/>
                <a:cs typeface="Verdana"/>
              </a:rPr>
              <a:t> </a:t>
            </a:r>
            <a:r>
              <a:rPr sz="3050" spc="-95" dirty="0">
                <a:latin typeface="Verdana"/>
                <a:cs typeface="Verdana"/>
              </a:rPr>
              <a:t>players</a:t>
            </a:r>
            <a:r>
              <a:rPr sz="3050" spc="-185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into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-155" dirty="0">
                <a:latin typeface="Verdana"/>
                <a:cs typeface="Verdana"/>
              </a:rPr>
              <a:t>'Best',</a:t>
            </a:r>
            <a:r>
              <a:rPr sz="3050" spc="-185" dirty="0">
                <a:latin typeface="Verdana"/>
                <a:cs typeface="Verdana"/>
              </a:rPr>
              <a:t> </a:t>
            </a:r>
            <a:r>
              <a:rPr sz="3050" spc="-135" dirty="0">
                <a:latin typeface="Verdana"/>
                <a:cs typeface="Verdana"/>
              </a:rPr>
              <a:t>'Good',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and </a:t>
            </a:r>
            <a:r>
              <a:rPr sz="3050" spc="-110" dirty="0">
                <a:latin typeface="Verdana"/>
                <a:cs typeface="Verdana"/>
              </a:rPr>
              <a:t>'Bowler'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50" dirty="0">
                <a:latin typeface="Verdana"/>
                <a:cs typeface="Verdana"/>
              </a:rPr>
              <a:t>categories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40" dirty="0">
                <a:latin typeface="Verdana"/>
                <a:cs typeface="Verdana"/>
              </a:rPr>
              <a:t>primarily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based</a:t>
            </a:r>
            <a:r>
              <a:rPr sz="3050" spc="-170" dirty="0">
                <a:latin typeface="Verdana"/>
                <a:cs typeface="Verdana"/>
              </a:rPr>
              <a:t> </a:t>
            </a:r>
            <a:r>
              <a:rPr sz="3050" spc="-85" dirty="0">
                <a:latin typeface="Verdana"/>
                <a:cs typeface="Verdana"/>
              </a:rPr>
              <a:t>on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their </a:t>
            </a:r>
            <a:r>
              <a:rPr sz="3050" spc="-80" dirty="0">
                <a:latin typeface="Verdana"/>
                <a:cs typeface="Verdana"/>
              </a:rPr>
              <a:t>batting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14" dirty="0">
                <a:latin typeface="Verdana"/>
                <a:cs typeface="Verdana"/>
              </a:rPr>
              <a:t>averages,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85" dirty="0">
                <a:latin typeface="Verdana"/>
                <a:cs typeface="Verdana"/>
              </a:rPr>
              <a:t>with</a:t>
            </a:r>
            <a:r>
              <a:rPr sz="3050" spc="-170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high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averages </a:t>
            </a:r>
            <a:r>
              <a:rPr sz="3050" spc="-80" dirty="0">
                <a:latin typeface="Verdana"/>
                <a:cs typeface="Verdana"/>
              </a:rPr>
              <a:t>indicating</a:t>
            </a:r>
            <a:r>
              <a:rPr sz="3050" spc="-170" dirty="0">
                <a:latin typeface="Verdana"/>
                <a:cs typeface="Verdana"/>
              </a:rPr>
              <a:t> </a:t>
            </a:r>
            <a:r>
              <a:rPr sz="3050" spc="-75" dirty="0">
                <a:latin typeface="Verdana"/>
                <a:cs typeface="Verdana"/>
              </a:rPr>
              <a:t>better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75" dirty="0">
                <a:latin typeface="Verdana"/>
                <a:cs typeface="Verdana"/>
              </a:rPr>
              <a:t>batters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90" dirty="0">
                <a:latin typeface="Verdana"/>
                <a:cs typeface="Verdana"/>
              </a:rPr>
              <a:t>and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75" dirty="0">
                <a:latin typeface="Verdana"/>
                <a:cs typeface="Verdana"/>
              </a:rPr>
              <a:t>low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averages </a:t>
            </a:r>
            <a:r>
              <a:rPr sz="3050" spc="-90" dirty="0">
                <a:latin typeface="Verdana"/>
                <a:cs typeface="Verdana"/>
              </a:rPr>
              <a:t>representing</a:t>
            </a:r>
            <a:r>
              <a:rPr sz="3050" spc="-18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bowlers.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7300" y="2621280"/>
            <a:ext cx="7848600" cy="390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9350" y="1158418"/>
            <a:ext cx="6324599" cy="213776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6900" b="0" spc="-3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THANK</a:t>
            </a:r>
            <a:r>
              <a:rPr lang="en-IN" sz="6900" b="0" spc="3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 </a:t>
            </a:r>
            <a:br>
              <a:rPr lang="en-IN" sz="6900" b="0" spc="35" dirty="0">
                <a:solidFill>
                  <a:srgbClr val="000000"/>
                </a:solidFill>
                <a:latin typeface="Liberation Sans Narrow"/>
                <a:cs typeface="Liberation Sans Narrow"/>
              </a:rPr>
            </a:br>
            <a:r>
              <a:rPr lang="en-IN" sz="6900" b="0" spc="3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      </a:t>
            </a:r>
            <a:r>
              <a:rPr lang="en-IN" sz="6900" b="0" spc="-62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YOU</a:t>
            </a:r>
            <a:endParaRPr sz="69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4" name="object 4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50"/>
                  </a:moveTo>
                  <a:lnTo>
                    <a:pt x="0" y="8118650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50"/>
                  </a:lnTo>
                  <a:lnTo>
                    <a:pt x="4121237" y="811865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9279" y="9591838"/>
            <a:ext cx="1590040" cy="394970"/>
            <a:chOff x="1169279" y="9591838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17864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32393" y="0"/>
                  </a:moveTo>
                  <a:lnTo>
                    <a:pt x="0" y="0"/>
                  </a:lnTo>
                  <a:lnTo>
                    <a:pt x="191512" y="375826"/>
                  </a:lnTo>
                  <a:lnTo>
                    <a:pt x="224621" y="375826"/>
                  </a:lnTo>
                  <a:lnTo>
                    <a:pt x="3239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63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4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61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325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6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56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33" y="375825"/>
                  </a:lnTo>
                  <a:lnTo>
                    <a:pt x="32409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78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39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410" y="0"/>
                  </a:moveTo>
                  <a:lnTo>
                    <a:pt x="0" y="0"/>
                  </a:lnTo>
                  <a:lnTo>
                    <a:pt x="191516" y="375826"/>
                  </a:lnTo>
                  <a:lnTo>
                    <a:pt x="224637" y="375826"/>
                  </a:lnTo>
                  <a:lnTo>
                    <a:pt x="32410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641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1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030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3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85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4928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5295265" cy="1612265"/>
          </a:xfrm>
          <a:custGeom>
            <a:avLst/>
            <a:gdLst/>
            <a:ahLst/>
            <a:cxnLst/>
            <a:rect l="l" t="t" r="r" b="b"/>
            <a:pathLst>
              <a:path w="5295265" h="1612265">
                <a:moveTo>
                  <a:pt x="5295175" y="0"/>
                </a:moveTo>
                <a:lnTo>
                  <a:pt x="0" y="0"/>
                </a:lnTo>
                <a:lnTo>
                  <a:pt x="0" y="1611998"/>
                </a:lnTo>
                <a:lnTo>
                  <a:pt x="5295175" y="1611998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57295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597" y="5163019"/>
                </a:moveTo>
                <a:lnTo>
                  <a:pt x="0" y="5163019"/>
                </a:lnTo>
                <a:lnTo>
                  <a:pt x="0" y="0"/>
                </a:lnTo>
              </a:path>
              <a:path w="1807209" h="5163185">
                <a:moveTo>
                  <a:pt x="1807195" y="0"/>
                </a:moveTo>
                <a:lnTo>
                  <a:pt x="1807195" y="5163019"/>
                </a:lnTo>
                <a:lnTo>
                  <a:pt x="903597" y="5163019"/>
                </a:lnTo>
              </a:path>
            </a:pathLst>
          </a:custGeom>
          <a:ln w="76318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25716" y="161252"/>
            <a:ext cx="1548130" cy="1525270"/>
          </a:xfrm>
          <a:custGeom>
            <a:avLst/>
            <a:gdLst/>
            <a:ahLst/>
            <a:cxnLst/>
            <a:rect l="l" t="t" r="r" b="b"/>
            <a:pathLst>
              <a:path w="1548130" h="1525270">
                <a:moveTo>
                  <a:pt x="773931" y="1524929"/>
                </a:moveTo>
                <a:lnTo>
                  <a:pt x="0" y="1524929"/>
                </a:lnTo>
                <a:lnTo>
                  <a:pt x="0" y="0"/>
                </a:lnTo>
                <a:lnTo>
                  <a:pt x="1547863" y="0"/>
                </a:lnTo>
                <a:lnTo>
                  <a:pt x="1547863" y="1524929"/>
                </a:lnTo>
                <a:lnTo>
                  <a:pt x="773931" y="1524929"/>
                </a:lnTo>
                <a:close/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6285" y="1800834"/>
            <a:ext cx="5208980" cy="8854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-520" dirty="0"/>
              <a:t>Introduction</a:t>
            </a:r>
            <a:r>
              <a:rPr lang="en-IN" sz="5650" spc="-520" dirty="0"/>
              <a:t> :</a:t>
            </a:r>
            <a:endParaRPr sz="5650" dirty="0"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771" y="3057461"/>
            <a:ext cx="2023033" cy="22877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80" y="4146372"/>
            <a:ext cx="7362825" cy="41595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5550" y="4485297"/>
            <a:ext cx="104775" cy="10477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5550" y="5656872"/>
            <a:ext cx="104775" cy="104775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3862070">
              <a:lnSpc>
                <a:spcPct val="99200"/>
              </a:lnSpc>
              <a:spcBef>
                <a:spcPts val="140"/>
              </a:spcBef>
              <a:tabLst>
                <a:tab pos="8240395" algn="l"/>
              </a:tabLst>
            </a:pPr>
            <a:r>
              <a:rPr spc="-204" dirty="0"/>
              <a:t>In</a:t>
            </a:r>
            <a:r>
              <a:rPr spc="-275" dirty="0"/>
              <a:t> </a:t>
            </a:r>
            <a:r>
              <a:rPr spc="-65" dirty="0"/>
              <a:t>this</a:t>
            </a:r>
            <a:r>
              <a:rPr spc="-275" dirty="0"/>
              <a:t> </a:t>
            </a:r>
            <a:r>
              <a:rPr spc="-95" dirty="0"/>
              <a:t>presentation,</a:t>
            </a:r>
            <a:r>
              <a:rPr spc="-275" dirty="0"/>
              <a:t> </a:t>
            </a:r>
            <a:r>
              <a:rPr spc="-60" dirty="0"/>
              <a:t>we</a:t>
            </a:r>
            <a:r>
              <a:rPr spc="-275" dirty="0"/>
              <a:t> </a:t>
            </a:r>
            <a:r>
              <a:rPr spc="-75" dirty="0"/>
              <a:t>will</a:t>
            </a:r>
            <a:r>
              <a:rPr spc="-275" dirty="0"/>
              <a:t> </a:t>
            </a:r>
            <a:r>
              <a:rPr spc="-80" dirty="0"/>
              <a:t>explore</a:t>
            </a:r>
            <a:r>
              <a:rPr spc="-275" dirty="0"/>
              <a:t> </a:t>
            </a:r>
            <a:r>
              <a:rPr spc="-60" dirty="0"/>
              <a:t>the</a:t>
            </a:r>
            <a:r>
              <a:rPr spc="-275" dirty="0"/>
              <a:t> </a:t>
            </a:r>
            <a:r>
              <a:rPr spc="-65" dirty="0"/>
              <a:t>use</a:t>
            </a:r>
            <a:r>
              <a:rPr spc="-27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80" dirty="0"/>
              <a:t>machine</a:t>
            </a:r>
            <a:r>
              <a:rPr spc="-265" dirty="0"/>
              <a:t> </a:t>
            </a:r>
            <a:r>
              <a:rPr spc="-90" dirty="0"/>
              <a:t>learning</a:t>
            </a:r>
            <a:r>
              <a:rPr spc="-265" dirty="0"/>
              <a:t> </a:t>
            </a:r>
            <a:r>
              <a:rPr spc="-70" dirty="0"/>
              <a:t>model</a:t>
            </a:r>
            <a:r>
              <a:rPr spc="-260" dirty="0"/>
              <a:t> </a:t>
            </a:r>
            <a:r>
              <a:rPr spc="-25" dirty="0"/>
              <a:t>for </a:t>
            </a:r>
            <a:r>
              <a:rPr sz="2350" i="1" spc="-160" dirty="0">
                <a:latin typeface="Verdana"/>
                <a:cs typeface="Verdana"/>
              </a:rPr>
              <a:t>player</a:t>
            </a:r>
            <a:r>
              <a:rPr sz="2350" i="1" spc="-295" dirty="0">
                <a:latin typeface="Verdana"/>
                <a:cs typeface="Verdana"/>
              </a:rPr>
              <a:t> </a:t>
            </a:r>
            <a:r>
              <a:rPr sz="2350" i="1" spc="-114" dirty="0">
                <a:latin typeface="Verdana"/>
                <a:cs typeface="Verdana"/>
              </a:rPr>
              <a:t>classification</a:t>
            </a:r>
            <a:r>
              <a:rPr spc="-114" dirty="0"/>
              <a:t>.</a:t>
            </a:r>
            <a:r>
              <a:rPr spc="-254" dirty="0"/>
              <a:t> </a:t>
            </a:r>
            <a:r>
              <a:rPr spc="-30" dirty="0"/>
              <a:t>We</a:t>
            </a:r>
            <a:r>
              <a:rPr spc="-260" dirty="0"/>
              <a:t> </a:t>
            </a:r>
            <a:r>
              <a:rPr spc="-75" dirty="0"/>
              <a:t>will</a:t>
            </a:r>
            <a:r>
              <a:rPr spc="-254" dirty="0"/>
              <a:t> </a:t>
            </a:r>
            <a:r>
              <a:rPr spc="-50" dirty="0"/>
              <a:t>discuss</a:t>
            </a:r>
            <a:r>
              <a:rPr spc="-254" dirty="0"/>
              <a:t> </a:t>
            </a:r>
            <a:r>
              <a:rPr spc="-60" dirty="0"/>
              <a:t>the</a:t>
            </a:r>
            <a:r>
              <a:rPr spc="-260" dirty="0"/>
              <a:t> </a:t>
            </a:r>
            <a:r>
              <a:rPr spc="-45" dirty="0"/>
              <a:t>process</a:t>
            </a:r>
            <a:r>
              <a:rPr spc="-254" dirty="0"/>
              <a:t> </a:t>
            </a:r>
            <a:r>
              <a:rPr dirty="0"/>
              <a:t>of</a:t>
            </a:r>
            <a:r>
              <a:rPr spc="-260" dirty="0"/>
              <a:t> </a:t>
            </a:r>
            <a:r>
              <a:rPr spc="-70" dirty="0"/>
              <a:t>feature</a:t>
            </a:r>
            <a:r>
              <a:rPr spc="-254" dirty="0"/>
              <a:t> </a:t>
            </a:r>
            <a:r>
              <a:rPr spc="-80" dirty="0"/>
              <a:t>selection,</a:t>
            </a:r>
            <a:r>
              <a:rPr spc="-254" dirty="0"/>
              <a:t> </a:t>
            </a:r>
            <a:r>
              <a:rPr spc="-70" dirty="0"/>
              <a:t>model</a:t>
            </a:r>
            <a:r>
              <a:rPr spc="-260" dirty="0"/>
              <a:t> </a:t>
            </a:r>
            <a:r>
              <a:rPr spc="-120" dirty="0"/>
              <a:t>training,</a:t>
            </a:r>
            <a:r>
              <a:rPr spc="-254" dirty="0"/>
              <a:t> </a:t>
            </a:r>
            <a:r>
              <a:rPr spc="-25" dirty="0"/>
              <a:t>and </a:t>
            </a:r>
            <a:r>
              <a:rPr spc="-120" dirty="0"/>
              <a:t>evaluation.</a:t>
            </a:r>
            <a:r>
              <a:rPr spc="-270" dirty="0"/>
              <a:t> </a:t>
            </a:r>
            <a:r>
              <a:rPr spc="-45" dirty="0"/>
              <a:t>Let's</a:t>
            </a:r>
            <a:r>
              <a:rPr spc="-270" dirty="0"/>
              <a:t> </a:t>
            </a:r>
            <a:r>
              <a:rPr spc="-85" dirty="0"/>
              <a:t>dive</a:t>
            </a:r>
            <a:r>
              <a:rPr spc="-270" dirty="0"/>
              <a:t> </a:t>
            </a:r>
            <a:r>
              <a:rPr spc="-75" dirty="0"/>
              <a:t>into</a:t>
            </a:r>
            <a:r>
              <a:rPr spc="-265" dirty="0"/>
              <a:t> </a:t>
            </a:r>
            <a:r>
              <a:rPr spc="-60" dirty="0"/>
              <a:t>the</a:t>
            </a:r>
            <a:r>
              <a:rPr spc="-270" dirty="0"/>
              <a:t> </a:t>
            </a:r>
            <a:r>
              <a:rPr spc="-70" dirty="0"/>
              <a:t>world</a:t>
            </a:r>
            <a:r>
              <a:rPr spc="-270" dirty="0"/>
              <a:t> </a:t>
            </a:r>
            <a:r>
              <a:rPr dirty="0"/>
              <a:t>of</a:t>
            </a:r>
            <a:r>
              <a:rPr spc="-265" dirty="0"/>
              <a:t> </a:t>
            </a:r>
            <a:r>
              <a:rPr spc="-50" dirty="0"/>
              <a:t>sports</a:t>
            </a:r>
            <a:r>
              <a:rPr spc="-270" dirty="0"/>
              <a:t> </a:t>
            </a:r>
            <a:r>
              <a:rPr spc="-75" dirty="0"/>
              <a:t>analytics</a:t>
            </a:r>
            <a:r>
              <a:rPr spc="-270" dirty="0"/>
              <a:t> </a:t>
            </a:r>
            <a:r>
              <a:rPr spc="-95" dirty="0"/>
              <a:t>and</a:t>
            </a:r>
            <a:r>
              <a:rPr spc="-265" dirty="0"/>
              <a:t> </a:t>
            </a:r>
            <a:r>
              <a:rPr spc="-85" dirty="0"/>
              <a:t>machine</a:t>
            </a:r>
            <a:r>
              <a:rPr spc="-270" dirty="0"/>
              <a:t> </a:t>
            </a:r>
            <a:r>
              <a:rPr spc="-10" dirty="0"/>
              <a:t>learning.</a:t>
            </a:r>
            <a:endParaRPr sz="2350">
              <a:latin typeface="Verdana"/>
              <a:cs typeface="Verdana"/>
            </a:endParaRPr>
          </a:p>
          <a:p>
            <a:pPr marL="7823200" marR="5080" algn="ctr">
              <a:lnSpc>
                <a:spcPct val="100499"/>
              </a:lnSpc>
              <a:spcBef>
                <a:spcPts val="2250"/>
              </a:spcBef>
            </a:pPr>
            <a:r>
              <a:rPr sz="2550" spc="-55" dirty="0">
                <a:solidFill>
                  <a:srgbClr val="000000"/>
                </a:solidFill>
              </a:rPr>
              <a:t>Problem</a:t>
            </a:r>
            <a:r>
              <a:rPr sz="2550" spc="-295" dirty="0">
                <a:solidFill>
                  <a:srgbClr val="000000"/>
                </a:solidFill>
              </a:rPr>
              <a:t> </a:t>
            </a:r>
            <a:r>
              <a:rPr sz="2550" spc="-155" dirty="0">
                <a:solidFill>
                  <a:srgbClr val="000000"/>
                </a:solidFill>
              </a:rPr>
              <a:t>Statement:</a:t>
            </a:r>
            <a:r>
              <a:rPr sz="2550" spc="-295" dirty="0">
                <a:solidFill>
                  <a:srgbClr val="000000"/>
                </a:solidFill>
              </a:rPr>
              <a:t> </a:t>
            </a:r>
            <a:r>
              <a:rPr sz="2550" spc="-60" dirty="0">
                <a:solidFill>
                  <a:srgbClr val="000000"/>
                </a:solidFill>
              </a:rPr>
              <a:t>Classify</a:t>
            </a:r>
            <a:r>
              <a:rPr sz="2550" spc="-295" dirty="0">
                <a:solidFill>
                  <a:srgbClr val="000000"/>
                </a:solidFill>
              </a:rPr>
              <a:t> </a:t>
            </a:r>
            <a:r>
              <a:rPr sz="2550" spc="-60" dirty="0">
                <a:solidFill>
                  <a:srgbClr val="000000"/>
                </a:solidFill>
              </a:rPr>
              <a:t>cricket</a:t>
            </a:r>
            <a:r>
              <a:rPr sz="2550" spc="-295" dirty="0">
                <a:solidFill>
                  <a:srgbClr val="000000"/>
                </a:solidFill>
              </a:rPr>
              <a:t> </a:t>
            </a:r>
            <a:r>
              <a:rPr sz="2550" spc="-114" dirty="0">
                <a:solidFill>
                  <a:srgbClr val="000000"/>
                </a:solidFill>
              </a:rPr>
              <a:t>players</a:t>
            </a:r>
            <a:r>
              <a:rPr sz="2550" spc="-290" dirty="0">
                <a:solidFill>
                  <a:srgbClr val="000000"/>
                </a:solidFill>
              </a:rPr>
              <a:t> </a:t>
            </a:r>
            <a:r>
              <a:rPr sz="2550" spc="-85" dirty="0">
                <a:solidFill>
                  <a:srgbClr val="000000"/>
                </a:solidFill>
              </a:rPr>
              <a:t>into</a:t>
            </a:r>
            <a:r>
              <a:rPr sz="2550" spc="-295" dirty="0">
                <a:solidFill>
                  <a:srgbClr val="000000"/>
                </a:solidFill>
              </a:rPr>
              <a:t> </a:t>
            </a:r>
            <a:r>
              <a:rPr sz="2550" spc="-20" dirty="0">
                <a:solidFill>
                  <a:srgbClr val="000000"/>
                </a:solidFill>
              </a:rPr>
              <a:t>four </a:t>
            </a:r>
            <a:r>
              <a:rPr sz="2550" spc="-70" dirty="0">
                <a:solidFill>
                  <a:srgbClr val="000000"/>
                </a:solidFill>
              </a:rPr>
              <a:t>categories</a:t>
            </a:r>
            <a:r>
              <a:rPr sz="2550" spc="-290" dirty="0">
                <a:solidFill>
                  <a:srgbClr val="000000"/>
                </a:solidFill>
              </a:rPr>
              <a:t> </a:t>
            </a:r>
            <a:r>
              <a:rPr sz="2550" spc="-140" dirty="0">
                <a:solidFill>
                  <a:srgbClr val="000000"/>
                </a:solidFill>
              </a:rPr>
              <a:t>('Best',</a:t>
            </a:r>
            <a:r>
              <a:rPr sz="2550" spc="-290" dirty="0">
                <a:solidFill>
                  <a:srgbClr val="000000"/>
                </a:solidFill>
              </a:rPr>
              <a:t> </a:t>
            </a:r>
            <a:r>
              <a:rPr sz="2550" spc="-114" dirty="0">
                <a:solidFill>
                  <a:srgbClr val="000000"/>
                </a:solidFill>
              </a:rPr>
              <a:t>'Good',</a:t>
            </a:r>
            <a:r>
              <a:rPr sz="2550" spc="-285" dirty="0">
                <a:solidFill>
                  <a:srgbClr val="000000"/>
                </a:solidFill>
              </a:rPr>
              <a:t> </a:t>
            </a:r>
            <a:r>
              <a:rPr sz="2550" spc="-165" dirty="0">
                <a:solidFill>
                  <a:srgbClr val="000000"/>
                </a:solidFill>
              </a:rPr>
              <a:t>'Average',</a:t>
            </a:r>
            <a:r>
              <a:rPr sz="2550" spc="-290" dirty="0">
                <a:solidFill>
                  <a:srgbClr val="000000"/>
                </a:solidFill>
              </a:rPr>
              <a:t> </a:t>
            </a:r>
            <a:r>
              <a:rPr sz="2550" spc="-120" dirty="0">
                <a:solidFill>
                  <a:srgbClr val="000000"/>
                </a:solidFill>
              </a:rPr>
              <a:t>and</a:t>
            </a:r>
            <a:r>
              <a:rPr sz="2550" spc="-290" dirty="0">
                <a:solidFill>
                  <a:srgbClr val="000000"/>
                </a:solidFill>
              </a:rPr>
              <a:t> </a:t>
            </a:r>
            <a:r>
              <a:rPr sz="2550" spc="-10" dirty="0">
                <a:solidFill>
                  <a:srgbClr val="000000"/>
                </a:solidFill>
              </a:rPr>
              <a:t>'Bowler') </a:t>
            </a:r>
            <a:r>
              <a:rPr sz="2550" spc="-75" dirty="0">
                <a:solidFill>
                  <a:srgbClr val="000000"/>
                </a:solidFill>
              </a:rPr>
              <a:t>based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80" dirty="0">
                <a:solidFill>
                  <a:srgbClr val="000000"/>
                </a:solidFill>
              </a:rPr>
              <a:t>on</a:t>
            </a:r>
            <a:r>
              <a:rPr sz="2550" spc="-315" dirty="0">
                <a:solidFill>
                  <a:srgbClr val="000000"/>
                </a:solidFill>
              </a:rPr>
              <a:t> </a:t>
            </a:r>
            <a:r>
              <a:rPr sz="2550" spc="-85" dirty="0">
                <a:solidFill>
                  <a:srgbClr val="000000"/>
                </a:solidFill>
              </a:rPr>
              <a:t>their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85" dirty="0">
                <a:solidFill>
                  <a:srgbClr val="000000"/>
                </a:solidFill>
              </a:rPr>
              <a:t>batting</a:t>
            </a:r>
            <a:r>
              <a:rPr sz="2550" spc="-315" dirty="0">
                <a:solidFill>
                  <a:srgbClr val="000000"/>
                </a:solidFill>
              </a:rPr>
              <a:t> </a:t>
            </a:r>
            <a:r>
              <a:rPr sz="2550" spc="-10" dirty="0">
                <a:solidFill>
                  <a:srgbClr val="000000"/>
                </a:solidFill>
              </a:rPr>
              <a:t>statistics.</a:t>
            </a:r>
            <a:endParaRPr sz="2550"/>
          </a:p>
          <a:p>
            <a:pPr marL="8121015" marR="302260" indent="-635" algn="ctr">
              <a:lnSpc>
                <a:spcPct val="100499"/>
              </a:lnSpc>
            </a:pPr>
            <a:r>
              <a:rPr sz="2550" spc="-125" dirty="0">
                <a:solidFill>
                  <a:srgbClr val="000000"/>
                </a:solidFill>
              </a:rPr>
              <a:t>Approach: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50" dirty="0">
                <a:solidFill>
                  <a:srgbClr val="000000"/>
                </a:solidFill>
              </a:rPr>
              <a:t>Use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145" dirty="0">
                <a:solidFill>
                  <a:srgbClr val="000000"/>
                </a:solidFill>
              </a:rPr>
              <a:t>a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100" dirty="0">
                <a:solidFill>
                  <a:srgbClr val="000000"/>
                </a:solidFill>
              </a:rPr>
              <a:t>Random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75" dirty="0">
                <a:solidFill>
                  <a:srgbClr val="000000"/>
                </a:solidFill>
              </a:rPr>
              <a:t>Forest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60" dirty="0">
                <a:solidFill>
                  <a:srgbClr val="000000"/>
                </a:solidFill>
              </a:rPr>
              <a:t>Classifier</a:t>
            </a:r>
            <a:r>
              <a:rPr sz="2550" spc="-300" dirty="0">
                <a:solidFill>
                  <a:srgbClr val="000000"/>
                </a:solidFill>
              </a:rPr>
              <a:t> </a:t>
            </a:r>
            <a:r>
              <a:rPr sz="2550" spc="-20" dirty="0">
                <a:solidFill>
                  <a:srgbClr val="000000"/>
                </a:solidFill>
              </a:rPr>
              <a:t>from </a:t>
            </a:r>
            <a:r>
              <a:rPr sz="2550" spc="-70" dirty="0">
                <a:solidFill>
                  <a:srgbClr val="000000"/>
                </a:solidFill>
              </a:rPr>
              <a:t>scikit-</a:t>
            </a:r>
            <a:r>
              <a:rPr sz="2550" spc="-110" dirty="0">
                <a:solidFill>
                  <a:srgbClr val="000000"/>
                </a:solidFill>
              </a:rPr>
              <a:t>learn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40" dirty="0">
                <a:solidFill>
                  <a:srgbClr val="000000"/>
                </a:solidFill>
              </a:rPr>
              <a:t>to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105" dirty="0">
                <a:solidFill>
                  <a:srgbClr val="000000"/>
                </a:solidFill>
              </a:rPr>
              <a:t>train</a:t>
            </a:r>
            <a:r>
              <a:rPr sz="2550" spc="-315" dirty="0">
                <a:solidFill>
                  <a:srgbClr val="000000"/>
                </a:solidFill>
              </a:rPr>
              <a:t> </a:t>
            </a:r>
            <a:r>
              <a:rPr sz="2550" spc="-145" dirty="0">
                <a:solidFill>
                  <a:srgbClr val="000000"/>
                </a:solidFill>
              </a:rPr>
              <a:t>a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90" dirty="0">
                <a:solidFill>
                  <a:srgbClr val="000000"/>
                </a:solidFill>
              </a:rPr>
              <a:t>model</a:t>
            </a:r>
            <a:r>
              <a:rPr sz="2550" spc="-315" dirty="0">
                <a:solidFill>
                  <a:srgbClr val="000000"/>
                </a:solidFill>
              </a:rPr>
              <a:t> </a:t>
            </a:r>
            <a:r>
              <a:rPr sz="2550" spc="-80" dirty="0">
                <a:solidFill>
                  <a:srgbClr val="000000"/>
                </a:solidFill>
              </a:rPr>
              <a:t>on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70" dirty="0">
                <a:solidFill>
                  <a:srgbClr val="000000"/>
                </a:solidFill>
              </a:rPr>
              <a:t>the</a:t>
            </a:r>
            <a:r>
              <a:rPr sz="2550" spc="-315" dirty="0">
                <a:solidFill>
                  <a:srgbClr val="000000"/>
                </a:solidFill>
              </a:rPr>
              <a:t> </a:t>
            </a:r>
            <a:r>
              <a:rPr sz="2550" spc="-110" dirty="0">
                <a:solidFill>
                  <a:srgbClr val="000000"/>
                </a:solidFill>
              </a:rPr>
              <a:t>given</a:t>
            </a:r>
            <a:r>
              <a:rPr sz="2550" spc="-320" dirty="0">
                <a:solidFill>
                  <a:srgbClr val="000000"/>
                </a:solidFill>
              </a:rPr>
              <a:t> </a:t>
            </a:r>
            <a:r>
              <a:rPr sz="2550" spc="-80" dirty="0">
                <a:solidFill>
                  <a:srgbClr val="000000"/>
                </a:solidFill>
              </a:rPr>
              <a:t>dataset.</a:t>
            </a:r>
            <a:endParaRPr sz="2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3" name="object 3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50"/>
                  </a:moveTo>
                  <a:lnTo>
                    <a:pt x="0" y="8118650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50"/>
                  </a:lnTo>
                  <a:lnTo>
                    <a:pt x="4121237" y="811865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69279" y="9591838"/>
            <a:ext cx="1590040" cy="394970"/>
            <a:chOff x="1169279" y="9591838"/>
            <a:chExt cx="1590040" cy="394970"/>
          </a:xfrm>
        </p:grpSpPr>
        <p:sp>
          <p:nvSpPr>
            <p:cNvPr id="6" name="object 6"/>
            <p:cNvSpPr/>
            <p:nvPr/>
          </p:nvSpPr>
          <p:spPr>
            <a:xfrm>
              <a:off x="117864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32393" y="0"/>
                  </a:moveTo>
                  <a:lnTo>
                    <a:pt x="0" y="0"/>
                  </a:lnTo>
                  <a:lnTo>
                    <a:pt x="191512" y="375826"/>
                  </a:lnTo>
                  <a:lnTo>
                    <a:pt x="224621" y="375826"/>
                  </a:lnTo>
                  <a:lnTo>
                    <a:pt x="3239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863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4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3261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5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716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56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33" y="375825"/>
                  </a:lnTo>
                  <a:lnTo>
                    <a:pt x="32409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178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639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410" y="0"/>
                  </a:moveTo>
                  <a:lnTo>
                    <a:pt x="0" y="0"/>
                  </a:lnTo>
                  <a:lnTo>
                    <a:pt x="191516" y="375826"/>
                  </a:lnTo>
                  <a:lnTo>
                    <a:pt x="224637" y="375826"/>
                  </a:lnTo>
                  <a:lnTo>
                    <a:pt x="32410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41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031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0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493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85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28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1771751"/>
            <a:ext cx="16861790" cy="6666230"/>
            <a:chOff x="0" y="1771751"/>
            <a:chExt cx="16861790" cy="666623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49107"/>
              <a:ext cx="4076700" cy="28860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1004" y="3446907"/>
              <a:ext cx="3667124" cy="25784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8724" y="5143500"/>
              <a:ext cx="4524374" cy="25778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4839" y="5080228"/>
              <a:ext cx="3390899" cy="33575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94488" y="1771751"/>
              <a:ext cx="4067175" cy="2961525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881321" y="1810785"/>
            <a:ext cx="7402830" cy="197421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0" marR="5080" indent="-2566035">
              <a:lnSpc>
                <a:spcPts val="7650"/>
              </a:lnSpc>
              <a:spcBef>
                <a:spcPts val="240"/>
              </a:spcBef>
            </a:pPr>
            <a:r>
              <a:rPr sz="6400" spc="-815" dirty="0">
                <a:solidFill>
                  <a:srgbClr val="000000"/>
                </a:solidFill>
              </a:rPr>
              <a:t>T</a:t>
            </a:r>
            <a:r>
              <a:rPr sz="6400" spc="-305" dirty="0">
                <a:solidFill>
                  <a:srgbClr val="000000"/>
                </a:solidFill>
              </a:rPr>
              <a:t>oo</a:t>
            </a:r>
            <a:r>
              <a:rPr sz="6400" spc="-295" dirty="0">
                <a:solidFill>
                  <a:srgbClr val="000000"/>
                </a:solidFill>
              </a:rPr>
              <a:t>ls</a:t>
            </a:r>
            <a:r>
              <a:rPr sz="6400" spc="-785" dirty="0">
                <a:solidFill>
                  <a:srgbClr val="000000"/>
                </a:solidFill>
              </a:rPr>
              <a:t> </a:t>
            </a:r>
            <a:r>
              <a:rPr sz="6400" spc="-490" dirty="0">
                <a:solidFill>
                  <a:srgbClr val="000000"/>
                </a:solidFill>
              </a:rPr>
              <a:t>and</a:t>
            </a:r>
            <a:r>
              <a:rPr sz="6400" spc="-785" dirty="0">
                <a:solidFill>
                  <a:srgbClr val="000000"/>
                </a:solidFill>
              </a:rPr>
              <a:t> </a:t>
            </a:r>
            <a:r>
              <a:rPr sz="6400" spc="-434" dirty="0">
                <a:solidFill>
                  <a:srgbClr val="000000"/>
                </a:solidFill>
              </a:rPr>
              <a:t>libraries </a:t>
            </a:r>
            <a:r>
              <a:rPr sz="6400" spc="-450" dirty="0">
                <a:solidFill>
                  <a:srgbClr val="000000"/>
                </a:solidFill>
              </a:rPr>
              <a:t>used:</a:t>
            </a:r>
            <a:endParaRPr sz="6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26B4-7AF5-8C93-2138-2A430CEA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5" y="887609"/>
            <a:ext cx="8124602" cy="1846659"/>
          </a:xfrm>
        </p:spPr>
        <p:txBody>
          <a:bodyPr/>
          <a:lstStyle/>
          <a:p>
            <a:r>
              <a:rPr lang="en-US" dirty="0"/>
              <a:t>Data Set Info :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D878C-270D-0A08-3EEB-B4002F4ED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50" y="1810938"/>
            <a:ext cx="8610600" cy="60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4" name="object 4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50"/>
                  </a:moveTo>
                  <a:lnTo>
                    <a:pt x="0" y="8118650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50"/>
                  </a:lnTo>
                  <a:lnTo>
                    <a:pt x="4121237" y="811865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9279" y="9591843"/>
            <a:ext cx="1590040" cy="394970"/>
            <a:chOff x="1169279" y="9591843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178640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32393" y="0"/>
                  </a:moveTo>
                  <a:lnTo>
                    <a:pt x="0" y="0"/>
                  </a:lnTo>
                  <a:lnTo>
                    <a:pt x="191512" y="375820"/>
                  </a:lnTo>
                  <a:lnTo>
                    <a:pt x="224621" y="375820"/>
                  </a:lnTo>
                  <a:lnTo>
                    <a:pt x="3239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639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0"/>
                  </a:moveTo>
                  <a:lnTo>
                    <a:pt x="191512" y="375820"/>
                  </a:lnTo>
                  <a:lnTo>
                    <a:pt x="224620" y="375820"/>
                  </a:lnTo>
                  <a:lnTo>
                    <a:pt x="32394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61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0"/>
                  </a:lnTo>
                  <a:lnTo>
                    <a:pt x="224624" y="375820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3259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0"/>
                  </a:lnTo>
                  <a:lnTo>
                    <a:pt x="224620" y="375820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62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0"/>
                  </a:lnTo>
                  <a:lnTo>
                    <a:pt x="224624" y="375820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56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0"/>
                  </a:lnTo>
                  <a:lnTo>
                    <a:pt x="224633" y="375820"/>
                  </a:lnTo>
                  <a:lnTo>
                    <a:pt x="32409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7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0"/>
                  </a:lnTo>
                  <a:lnTo>
                    <a:pt x="224612" y="375820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789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0"/>
                  </a:lnTo>
                  <a:lnTo>
                    <a:pt x="224620" y="375820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399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410" y="0"/>
                  </a:moveTo>
                  <a:lnTo>
                    <a:pt x="0" y="0"/>
                  </a:lnTo>
                  <a:lnTo>
                    <a:pt x="191516" y="375820"/>
                  </a:lnTo>
                  <a:lnTo>
                    <a:pt x="224637" y="375820"/>
                  </a:lnTo>
                  <a:lnTo>
                    <a:pt x="32410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6410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0"/>
                  </a:lnTo>
                  <a:lnTo>
                    <a:pt x="224620" y="375820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12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0"/>
                  </a:lnTo>
                  <a:lnTo>
                    <a:pt x="224624" y="375820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0307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0"/>
                  </a:lnTo>
                  <a:lnTo>
                    <a:pt x="224620" y="375820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37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85" y="0"/>
                  </a:moveTo>
                  <a:lnTo>
                    <a:pt x="0" y="0"/>
                  </a:lnTo>
                  <a:lnTo>
                    <a:pt x="191503" y="375820"/>
                  </a:lnTo>
                  <a:lnTo>
                    <a:pt x="224612" y="375820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4928" y="9601202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0"/>
                  </a:lnTo>
                  <a:lnTo>
                    <a:pt x="224620" y="375820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3"/>
                </a:lnTo>
                <a:lnTo>
                  <a:pt x="2303272" y="271433"/>
                </a:lnTo>
                <a:lnTo>
                  <a:pt x="4605782" y="271433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5295265" cy="1612265"/>
          </a:xfrm>
          <a:custGeom>
            <a:avLst/>
            <a:gdLst/>
            <a:ahLst/>
            <a:cxnLst/>
            <a:rect l="l" t="t" r="r" b="b"/>
            <a:pathLst>
              <a:path w="5295265" h="1612265">
                <a:moveTo>
                  <a:pt x="5295175" y="0"/>
                </a:moveTo>
                <a:lnTo>
                  <a:pt x="0" y="0"/>
                </a:lnTo>
                <a:lnTo>
                  <a:pt x="0" y="1611998"/>
                </a:lnTo>
                <a:lnTo>
                  <a:pt x="5295175" y="1611998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57295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597" y="5163007"/>
                </a:moveTo>
                <a:lnTo>
                  <a:pt x="0" y="5163007"/>
                </a:lnTo>
                <a:lnTo>
                  <a:pt x="0" y="0"/>
                </a:lnTo>
              </a:path>
              <a:path w="1807209" h="5163185">
                <a:moveTo>
                  <a:pt x="1807195" y="0"/>
                </a:moveTo>
                <a:lnTo>
                  <a:pt x="1807195" y="5163007"/>
                </a:lnTo>
                <a:lnTo>
                  <a:pt x="903597" y="5163007"/>
                </a:lnTo>
              </a:path>
            </a:pathLst>
          </a:custGeom>
          <a:ln w="76318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25716" y="161252"/>
            <a:ext cx="1548130" cy="1525270"/>
          </a:xfrm>
          <a:custGeom>
            <a:avLst/>
            <a:gdLst/>
            <a:ahLst/>
            <a:cxnLst/>
            <a:rect l="l" t="t" r="r" b="b"/>
            <a:pathLst>
              <a:path w="1548130" h="1525270">
                <a:moveTo>
                  <a:pt x="773931" y="1524929"/>
                </a:moveTo>
                <a:lnTo>
                  <a:pt x="0" y="1524929"/>
                </a:lnTo>
                <a:lnTo>
                  <a:pt x="0" y="0"/>
                </a:lnTo>
                <a:lnTo>
                  <a:pt x="1547863" y="0"/>
                </a:lnTo>
                <a:lnTo>
                  <a:pt x="1547863" y="1524929"/>
                </a:lnTo>
                <a:lnTo>
                  <a:pt x="773931" y="1524929"/>
                </a:lnTo>
                <a:close/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699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pc="-550" dirty="0"/>
              <a:t>Data</a:t>
            </a:r>
            <a:r>
              <a:rPr spc="-655" dirty="0"/>
              <a:t> </a:t>
            </a:r>
            <a:r>
              <a:rPr spc="-440" dirty="0"/>
              <a:t>Preprocessing</a:t>
            </a:r>
            <a:r>
              <a:rPr lang="en-IN" spc="-440" dirty="0"/>
              <a:t> :</a:t>
            </a:r>
            <a:endParaRPr spc="-440" dirty="0"/>
          </a:p>
        </p:txBody>
      </p:sp>
      <p:sp>
        <p:nvSpPr>
          <p:cNvPr id="32" name="object 32"/>
          <p:cNvSpPr txBox="1"/>
          <p:nvPr/>
        </p:nvSpPr>
        <p:spPr>
          <a:xfrm>
            <a:off x="8677414" y="3444126"/>
            <a:ext cx="7034530" cy="24402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635" marR="44450" indent="-457200" algn="ctr">
              <a:lnSpc>
                <a:spcPts val="315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600" spc="-70" dirty="0">
                <a:latin typeface="Verdana"/>
                <a:cs typeface="Verdana"/>
              </a:rPr>
              <a:t>Data preprocessing involved identifying and removing outliers, ensuring data integrity and reliability for subsequent analyses.</a:t>
            </a:r>
            <a:endParaRPr sz="2600" dirty="0">
              <a:latin typeface="Verdana"/>
              <a:cs typeface="Verdana"/>
            </a:endParaRPr>
          </a:p>
          <a:p>
            <a:pPr marL="838200" marR="373380" indent="-457200" algn="ctr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sz="2600" spc="-50" dirty="0">
                <a:latin typeface="Verdana"/>
                <a:cs typeface="Verdana"/>
              </a:rPr>
              <a:t>Apply</a:t>
            </a:r>
            <a:r>
              <a:rPr sz="2600" spc="-32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the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function</a:t>
            </a:r>
            <a:r>
              <a:rPr sz="2600" spc="-32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to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the</a:t>
            </a:r>
            <a:r>
              <a:rPr sz="2600" spc="-320" dirty="0">
                <a:latin typeface="Verdana"/>
                <a:cs typeface="Verdana"/>
              </a:rPr>
              <a:t> </a:t>
            </a:r>
            <a:r>
              <a:rPr sz="2600" spc="-114" dirty="0">
                <a:latin typeface="Verdana"/>
                <a:cs typeface="Verdana"/>
              </a:rPr>
              <a:t>DataFrame</a:t>
            </a:r>
            <a:r>
              <a:rPr sz="2600" spc="-32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and </a:t>
            </a:r>
            <a:r>
              <a:rPr sz="2600" spc="-65" dirty="0">
                <a:latin typeface="Verdana"/>
                <a:cs typeface="Verdana"/>
              </a:rPr>
              <a:t>create</a:t>
            </a:r>
            <a:r>
              <a:rPr sz="2600" spc="-335" dirty="0">
                <a:latin typeface="Verdana"/>
                <a:cs typeface="Verdana"/>
              </a:rPr>
              <a:t> </a:t>
            </a:r>
            <a:r>
              <a:rPr sz="2600" spc="-125" dirty="0">
                <a:latin typeface="Verdana"/>
                <a:cs typeface="Verdana"/>
              </a:rPr>
              <a:t>a</a:t>
            </a:r>
            <a:r>
              <a:rPr sz="2600" spc="-330" dirty="0">
                <a:latin typeface="Verdana"/>
                <a:cs typeface="Verdana"/>
              </a:rPr>
              <a:t> </a:t>
            </a:r>
            <a:r>
              <a:rPr sz="2600" spc="-85" dirty="0">
                <a:latin typeface="Verdana"/>
                <a:cs typeface="Verdana"/>
              </a:rPr>
              <a:t>new</a:t>
            </a:r>
            <a:r>
              <a:rPr sz="2600" spc="-33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column</a:t>
            </a:r>
            <a:r>
              <a:rPr sz="2600" spc="-3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'Category'.</a:t>
            </a:r>
            <a:endParaRPr sz="2600" dirty="0">
              <a:latin typeface="Verdana"/>
              <a:cs typeface="Verdan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7DE7EA6-6575-1CD5-0F72-57115681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9" y="3161104"/>
            <a:ext cx="7034530" cy="45795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CAD83C-12BA-F13D-44E4-28F0C0F38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23" y="6070873"/>
            <a:ext cx="6745393" cy="1887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7350" y="1172008"/>
            <a:ext cx="15621000" cy="89406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635">
              <a:lnSpc>
                <a:spcPct val="101000"/>
              </a:lnSpc>
              <a:spcBef>
                <a:spcPts val="60"/>
              </a:spcBef>
            </a:pPr>
            <a:r>
              <a:rPr sz="6250" spc="-555" dirty="0"/>
              <a:t>Feature</a:t>
            </a:r>
            <a:r>
              <a:rPr sz="6250" spc="-625" dirty="0"/>
              <a:t> </a:t>
            </a:r>
            <a:r>
              <a:rPr sz="6250" spc="-415" dirty="0"/>
              <a:t>Selection</a:t>
            </a:r>
            <a:r>
              <a:rPr lang="en-IN" sz="6250" spc="-415" dirty="0"/>
              <a:t> </a:t>
            </a:r>
            <a:r>
              <a:rPr sz="6250" spc="-515" dirty="0"/>
              <a:t>and</a:t>
            </a:r>
            <a:r>
              <a:rPr sz="6250" spc="-680" dirty="0"/>
              <a:t> </a:t>
            </a:r>
            <a:r>
              <a:rPr sz="6250" spc="-545" dirty="0"/>
              <a:t>Data</a:t>
            </a:r>
            <a:r>
              <a:rPr sz="6250" spc="-680" dirty="0"/>
              <a:t> </a:t>
            </a:r>
            <a:r>
              <a:rPr sz="6250" spc="-465" dirty="0"/>
              <a:t>Splitting</a:t>
            </a:r>
            <a:r>
              <a:rPr lang="en-IN" sz="6250" spc="-465" dirty="0"/>
              <a:t> :</a:t>
            </a:r>
            <a:endParaRPr sz="6250" dirty="0"/>
          </a:p>
        </p:txBody>
      </p:sp>
      <p:sp>
        <p:nvSpPr>
          <p:cNvPr id="4" name="object 4"/>
          <p:cNvSpPr txBox="1"/>
          <p:nvPr/>
        </p:nvSpPr>
        <p:spPr>
          <a:xfrm>
            <a:off x="506610" y="2863850"/>
            <a:ext cx="8719940" cy="1147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1200"/>
              </a:lnSpc>
              <a:spcBef>
                <a:spcPts val="100"/>
              </a:spcBef>
            </a:pPr>
            <a:r>
              <a:rPr sz="2500" spc="-90" dirty="0">
                <a:solidFill>
                  <a:srgbClr val="18181A"/>
                </a:solidFill>
                <a:latin typeface="Verdana"/>
                <a:cs typeface="Verdana"/>
              </a:rPr>
              <a:t>Define</a:t>
            </a:r>
            <a:r>
              <a:rPr sz="2500" spc="-13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spc="-12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500" spc="-9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18181A"/>
                </a:solidFill>
                <a:latin typeface="Verdana"/>
                <a:cs typeface="Verdana"/>
              </a:rPr>
              <a:t>features</a:t>
            </a:r>
            <a:r>
              <a:rPr sz="2500" spc="-13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spc="-459" dirty="0">
                <a:solidFill>
                  <a:srgbClr val="18181A"/>
                </a:solidFill>
                <a:latin typeface="Verdana"/>
                <a:cs typeface="Verdana"/>
              </a:rPr>
              <a:t>(X)</a:t>
            </a:r>
            <a:r>
              <a:rPr sz="2500" spc="2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315" baseline="1111" dirty="0">
                <a:solidFill>
                  <a:srgbClr val="18181A"/>
                </a:solidFill>
                <a:latin typeface="Verdana"/>
                <a:cs typeface="Verdana"/>
              </a:rPr>
              <a:t>and</a:t>
            </a:r>
            <a:r>
              <a:rPr sz="3750" spc="-15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187" baseline="1111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3750" spc="-135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150" baseline="1111" dirty="0">
                <a:solidFill>
                  <a:srgbClr val="18181A"/>
                </a:solidFill>
                <a:latin typeface="Verdana"/>
                <a:cs typeface="Verdana"/>
              </a:rPr>
              <a:t>target</a:t>
            </a:r>
            <a:r>
              <a:rPr sz="3750" spc="-52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187" baseline="1111" dirty="0">
                <a:solidFill>
                  <a:srgbClr val="18181A"/>
                </a:solidFill>
                <a:latin typeface="Verdana"/>
                <a:cs typeface="Verdana"/>
              </a:rPr>
              <a:t>variable</a:t>
            </a:r>
            <a:r>
              <a:rPr sz="3750" spc="-52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540" baseline="1111" dirty="0">
                <a:solidFill>
                  <a:srgbClr val="18181A"/>
                </a:solidFill>
                <a:latin typeface="Verdana"/>
                <a:cs typeface="Verdana"/>
              </a:rPr>
              <a:t>(y). </a:t>
            </a:r>
            <a:r>
              <a:rPr sz="2500" dirty="0">
                <a:solidFill>
                  <a:srgbClr val="18181A"/>
                </a:solidFill>
                <a:latin typeface="Verdana"/>
                <a:cs typeface="Verdana"/>
              </a:rPr>
              <a:t>Split</a:t>
            </a:r>
            <a:r>
              <a:rPr sz="2500" spc="1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500" spc="1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18181A"/>
                </a:solidFill>
                <a:latin typeface="Verdana"/>
                <a:cs typeface="Verdana"/>
              </a:rPr>
              <a:t>data</a:t>
            </a:r>
            <a:r>
              <a:rPr sz="2500" spc="1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18181A"/>
                </a:solidFill>
                <a:latin typeface="Verdana"/>
                <a:cs typeface="Verdana"/>
              </a:rPr>
              <a:t>into</a:t>
            </a:r>
            <a:r>
              <a:rPr sz="2500" spc="1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18181A"/>
                </a:solidFill>
                <a:latin typeface="Verdana"/>
                <a:cs typeface="Verdana"/>
              </a:rPr>
              <a:t>tr</a:t>
            </a:r>
            <a:r>
              <a:rPr sz="3750" baseline="1111" dirty="0">
                <a:solidFill>
                  <a:srgbClr val="18181A"/>
                </a:solidFill>
                <a:latin typeface="Verdana"/>
                <a:cs typeface="Verdana"/>
              </a:rPr>
              <a:t>aining</a:t>
            </a:r>
            <a:r>
              <a:rPr sz="3750" spc="254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baseline="1111" dirty="0">
                <a:solidFill>
                  <a:srgbClr val="18181A"/>
                </a:solidFill>
                <a:latin typeface="Verdana"/>
                <a:cs typeface="Verdana"/>
              </a:rPr>
              <a:t>and</a:t>
            </a:r>
            <a:r>
              <a:rPr sz="3750" spc="247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baseline="1111" dirty="0">
                <a:solidFill>
                  <a:srgbClr val="18181A"/>
                </a:solidFill>
                <a:latin typeface="Verdana"/>
                <a:cs typeface="Verdana"/>
              </a:rPr>
              <a:t>testing</a:t>
            </a:r>
            <a:r>
              <a:rPr sz="3750" spc="247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30" baseline="1111" dirty="0">
                <a:solidFill>
                  <a:srgbClr val="18181A"/>
                </a:solidFill>
                <a:latin typeface="Verdana"/>
                <a:cs typeface="Verdana"/>
              </a:rPr>
              <a:t>sets </a:t>
            </a:r>
            <a:r>
              <a:rPr sz="2500" spc="-75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500" spc="-27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18181A"/>
                </a:solidFill>
                <a:latin typeface="Verdana"/>
                <a:cs typeface="Verdana"/>
              </a:rPr>
              <a:t>train_test_split</a:t>
            </a:r>
            <a:r>
              <a:rPr sz="2500" spc="-27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18181A"/>
                </a:solidFill>
                <a:latin typeface="Verdana"/>
                <a:cs typeface="Verdana"/>
              </a:rPr>
              <a:t>fr</a:t>
            </a:r>
            <a:r>
              <a:rPr sz="3750" spc="-89" baseline="1111" dirty="0">
                <a:solidFill>
                  <a:srgbClr val="18181A"/>
                </a:solidFill>
                <a:latin typeface="Verdana"/>
                <a:cs typeface="Verdana"/>
              </a:rPr>
              <a:t>om</a:t>
            </a:r>
            <a:r>
              <a:rPr sz="3750" spc="-412" baseline="1111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3750" spc="-142" baseline="1111" dirty="0">
                <a:solidFill>
                  <a:srgbClr val="18181A"/>
                </a:solidFill>
                <a:latin typeface="Verdana"/>
                <a:cs typeface="Verdana"/>
              </a:rPr>
              <a:t>scikit-</a:t>
            </a:r>
            <a:r>
              <a:rPr sz="3750" spc="-15" baseline="1111" dirty="0">
                <a:solidFill>
                  <a:srgbClr val="18181A"/>
                </a:solidFill>
                <a:latin typeface="Verdana"/>
                <a:cs typeface="Verdana"/>
              </a:rPr>
              <a:t>learn.</a:t>
            </a:r>
            <a:endParaRPr sz="3750" baseline="1111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0" y="5149735"/>
            <a:ext cx="10677524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2184476"/>
            <a:ext cx="1208405" cy="267335"/>
          </a:xfrm>
          <a:custGeom>
            <a:avLst/>
            <a:gdLst/>
            <a:ahLst/>
            <a:cxnLst/>
            <a:rect l="l" t="t" r="r" b="b"/>
            <a:pathLst>
              <a:path w="1208405" h="267335">
                <a:moveTo>
                  <a:pt x="1208023" y="266826"/>
                </a:moveTo>
                <a:lnTo>
                  <a:pt x="0" y="266826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826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7" y="1537195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7" y="889203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3797258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59">
                <a:moveTo>
                  <a:pt x="895675" y="5597919"/>
                </a:moveTo>
                <a:lnTo>
                  <a:pt x="0" y="5597919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86638" y="9631440"/>
            <a:ext cx="5295900" cy="654685"/>
          </a:xfrm>
          <a:custGeom>
            <a:avLst/>
            <a:gdLst/>
            <a:ahLst/>
            <a:cxnLst/>
            <a:rect l="l" t="t" r="r" b="b"/>
            <a:pathLst>
              <a:path w="5295900" h="654684">
                <a:moveTo>
                  <a:pt x="5295899" y="0"/>
                </a:moveTo>
                <a:lnTo>
                  <a:pt x="0" y="0"/>
                </a:lnTo>
                <a:lnTo>
                  <a:pt x="0" y="654397"/>
                </a:lnTo>
                <a:lnTo>
                  <a:pt x="5295899" y="654397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575" y="887609"/>
            <a:ext cx="556450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35" marR="5080" indent="-2667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Model</a:t>
            </a:r>
            <a:r>
              <a:rPr spc="-645" dirty="0"/>
              <a:t> </a:t>
            </a:r>
            <a:r>
              <a:rPr spc="-515" dirty="0"/>
              <a:t>Training and</a:t>
            </a:r>
            <a:r>
              <a:rPr spc="-655" dirty="0"/>
              <a:t> </a:t>
            </a:r>
            <a:r>
              <a:rPr spc="-505" dirty="0"/>
              <a:t>Evaluation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330" y="937260"/>
            <a:ext cx="7762875" cy="4762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37" y="3186569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37" y="4148594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37" y="5110619"/>
            <a:ext cx="133350" cy="1333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507" y="2964319"/>
            <a:ext cx="8689975" cy="2905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5"/>
              </a:spcBef>
            </a:pPr>
            <a:r>
              <a:rPr sz="3150" spc="-135" dirty="0">
                <a:latin typeface="Verdana"/>
                <a:cs typeface="Verdana"/>
              </a:rPr>
              <a:t>Initialize</a:t>
            </a:r>
            <a:r>
              <a:rPr sz="3150" spc="-14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a</a:t>
            </a:r>
            <a:r>
              <a:rPr sz="3150" spc="-195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Random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spc="-55" dirty="0">
                <a:latin typeface="Verdana"/>
                <a:cs typeface="Verdana"/>
              </a:rPr>
              <a:t>Forest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Classifier</a:t>
            </a:r>
            <a:r>
              <a:rPr sz="3150" spc="-16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with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100 </a:t>
            </a:r>
            <a:r>
              <a:rPr sz="3150" spc="-114" dirty="0">
                <a:latin typeface="Verdana"/>
                <a:cs typeface="Verdana"/>
              </a:rPr>
              <a:t>estimators</a:t>
            </a:r>
            <a:r>
              <a:rPr sz="3150" spc="-350" dirty="0">
                <a:latin typeface="Verdana"/>
                <a:cs typeface="Verdana"/>
              </a:rPr>
              <a:t> </a:t>
            </a:r>
            <a:r>
              <a:rPr sz="3150" spc="-135" dirty="0">
                <a:latin typeface="Verdana"/>
                <a:cs typeface="Verdana"/>
              </a:rPr>
              <a:t>(decision</a:t>
            </a:r>
            <a:r>
              <a:rPr sz="3150" spc="-350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trees).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750"/>
              </a:lnSpc>
              <a:spcBef>
                <a:spcPts val="120"/>
              </a:spcBef>
              <a:tabLst>
                <a:tab pos="1416050" algn="l"/>
                <a:tab pos="2516505" algn="l"/>
                <a:tab pos="4665345" algn="l"/>
                <a:tab pos="6151880" algn="l"/>
                <a:tab pos="7252334" algn="l"/>
              </a:tabLst>
            </a:pPr>
            <a:r>
              <a:rPr sz="3150" spc="-10" dirty="0">
                <a:latin typeface="Verdana"/>
                <a:cs typeface="Verdana"/>
              </a:rPr>
              <a:t>Train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25" dirty="0">
                <a:latin typeface="Verdana"/>
                <a:cs typeface="Verdana"/>
              </a:rPr>
              <a:t>the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10" dirty="0">
                <a:latin typeface="Verdana"/>
                <a:cs typeface="Verdana"/>
              </a:rPr>
              <a:t>classifier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10" dirty="0">
                <a:latin typeface="Verdana"/>
                <a:cs typeface="Verdana"/>
              </a:rPr>
              <a:t>using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25" dirty="0">
                <a:latin typeface="Verdana"/>
                <a:cs typeface="Verdana"/>
              </a:rPr>
              <a:t>the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125" dirty="0">
                <a:latin typeface="Verdana"/>
                <a:cs typeface="Verdana"/>
              </a:rPr>
              <a:t>training </a:t>
            </a:r>
            <a:r>
              <a:rPr sz="3150" spc="-140" dirty="0">
                <a:latin typeface="Verdana"/>
                <a:cs typeface="Verdana"/>
              </a:rPr>
              <a:t>data.Make</a:t>
            </a:r>
            <a:r>
              <a:rPr sz="3150" spc="-400" dirty="0">
                <a:latin typeface="Verdana"/>
                <a:cs typeface="Verdana"/>
              </a:rPr>
              <a:t> </a:t>
            </a:r>
            <a:r>
              <a:rPr sz="3150" spc="-90" dirty="0">
                <a:latin typeface="Verdana"/>
                <a:cs typeface="Verdana"/>
              </a:rPr>
              <a:t>predictions</a:t>
            </a:r>
            <a:r>
              <a:rPr sz="3150" spc="-395" dirty="0">
                <a:latin typeface="Verdana"/>
                <a:cs typeface="Verdana"/>
              </a:rPr>
              <a:t> </a:t>
            </a:r>
            <a:r>
              <a:rPr sz="3150" spc="-105" dirty="0">
                <a:latin typeface="Verdana"/>
                <a:cs typeface="Verdana"/>
              </a:rPr>
              <a:t>on</a:t>
            </a:r>
            <a:r>
              <a:rPr sz="3150" spc="-395" dirty="0">
                <a:latin typeface="Verdana"/>
                <a:cs typeface="Verdana"/>
              </a:rPr>
              <a:t> </a:t>
            </a:r>
            <a:r>
              <a:rPr sz="3150" spc="-85" dirty="0">
                <a:latin typeface="Verdana"/>
                <a:cs typeface="Verdana"/>
              </a:rPr>
              <a:t>the</a:t>
            </a:r>
            <a:r>
              <a:rPr sz="3150" spc="-400" dirty="0">
                <a:latin typeface="Verdana"/>
                <a:cs typeface="Verdana"/>
              </a:rPr>
              <a:t> </a:t>
            </a:r>
            <a:r>
              <a:rPr sz="3150" spc="-60" dirty="0">
                <a:latin typeface="Verdana"/>
                <a:cs typeface="Verdana"/>
              </a:rPr>
              <a:t>test</a:t>
            </a:r>
            <a:r>
              <a:rPr sz="3150" spc="-39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data.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3750"/>
              </a:lnSpc>
              <a:spcBef>
                <a:spcPts val="55"/>
              </a:spcBef>
              <a:tabLst>
                <a:tab pos="2240915" algn="l"/>
                <a:tab pos="3352165" algn="l"/>
                <a:tab pos="5518150" algn="l"/>
                <a:tab pos="6395085" algn="l"/>
                <a:tab pos="7506334" algn="l"/>
              </a:tabLst>
            </a:pPr>
            <a:r>
              <a:rPr sz="3150" spc="-10" dirty="0">
                <a:latin typeface="Verdana"/>
                <a:cs typeface="Verdana"/>
              </a:rPr>
              <a:t>Calculate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25" dirty="0">
                <a:latin typeface="Verdana"/>
                <a:cs typeface="Verdana"/>
              </a:rPr>
              <a:t>the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10" dirty="0">
                <a:latin typeface="Verdana"/>
                <a:cs typeface="Verdana"/>
              </a:rPr>
              <a:t>accuracy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25" dirty="0">
                <a:latin typeface="Verdana"/>
                <a:cs typeface="Verdana"/>
              </a:rPr>
              <a:t>of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25" dirty="0">
                <a:latin typeface="Verdana"/>
                <a:cs typeface="Verdana"/>
              </a:rPr>
              <a:t>the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105" dirty="0">
                <a:latin typeface="Verdana"/>
                <a:cs typeface="Verdana"/>
              </a:rPr>
              <a:t>model </a:t>
            </a:r>
            <a:r>
              <a:rPr sz="3150" spc="-125" dirty="0">
                <a:latin typeface="Verdana"/>
                <a:cs typeface="Verdana"/>
              </a:rPr>
              <a:t>using</a:t>
            </a:r>
            <a:r>
              <a:rPr sz="3150" spc="-365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accuracy_score</a:t>
            </a:r>
            <a:r>
              <a:rPr sz="3150" spc="-365" dirty="0">
                <a:latin typeface="Verdana"/>
                <a:cs typeface="Verdana"/>
              </a:rPr>
              <a:t> </a:t>
            </a:r>
            <a:r>
              <a:rPr sz="3150" spc="-100" dirty="0">
                <a:latin typeface="Verdana"/>
                <a:cs typeface="Verdana"/>
              </a:rPr>
              <a:t>from</a:t>
            </a:r>
            <a:r>
              <a:rPr sz="3150" spc="-360" dirty="0">
                <a:latin typeface="Verdana"/>
                <a:cs typeface="Verdana"/>
              </a:rPr>
              <a:t> </a:t>
            </a:r>
            <a:r>
              <a:rPr sz="3150" spc="-130" dirty="0">
                <a:latin typeface="Verdana"/>
                <a:cs typeface="Verdana"/>
              </a:rPr>
              <a:t>scikit-</a:t>
            </a:r>
            <a:r>
              <a:rPr sz="3150" spc="-10" dirty="0">
                <a:latin typeface="Verdana"/>
                <a:cs typeface="Verdana"/>
              </a:rPr>
              <a:t>learn.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37" y="6072644"/>
            <a:ext cx="133350" cy="1333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47724" y="5869444"/>
            <a:ext cx="1166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Verdana"/>
                <a:cs typeface="Verdana"/>
              </a:rPr>
              <a:t>matrix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507" y="5869444"/>
            <a:ext cx="7237730" cy="9588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50"/>
              </a:spcBef>
              <a:tabLst>
                <a:tab pos="2074545" algn="l"/>
                <a:tab pos="3141345" algn="l"/>
                <a:tab pos="4378325" algn="l"/>
                <a:tab pos="5376545" algn="l"/>
              </a:tabLst>
            </a:pPr>
            <a:r>
              <a:rPr sz="3000" spc="-10" dirty="0">
                <a:latin typeface="Verdana"/>
                <a:cs typeface="Verdana"/>
              </a:rPr>
              <a:t>Calculate</a:t>
            </a:r>
            <a:r>
              <a:rPr sz="3000" dirty="0">
                <a:latin typeface="Verdana"/>
                <a:cs typeface="Verdana"/>
              </a:rPr>
              <a:t>	</a:t>
            </a:r>
            <a:r>
              <a:rPr sz="3000" spc="-25" dirty="0">
                <a:latin typeface="Verdana"/>
                <a:cs typeface="Verdana"/>
              </a:rPr>
              <a:t>and</a:t>
            </a:r>
            <a:r>
              <a:rPr sz="3000" dirty="0">
                <a:latin typeface="Verdana"/>
                <a:cs typeface="Verdana"/>
              </a:rPr>
              <a:t>	</a:t>
            </a:r>
            <a:r>
              <a:rPr sz="3000" spc="-10" dirty="0">
                <a:latin typeface="Verdana"/>
                <a:cs typeface="Verdana"/>
              </a:rPr>
              <a:t>print</a:t>
            </a:r>
            <a:r>
              <a:rPr sz="3000" dirty="0">
                <a:latin typeface="Verdana"/>
                <a:cs typeface="Verdana"/>
              </a:rPr>
              <a:t>	</a:t>
            </a:r>
            <a:r>
              <a:rPr sz="3000" spc="-25" dirty="0">
                <a:latin typeface="Verdana"/>
                <a:cs typeface="Verdana"/>
              </a:rPr>
              <a:t>the</a:t>
            </a:r>
            <a:r>
              <a:rPr sz="3000" dirty="0">
                <a:latin typeface="Verdana"/>
                <a:cs typeface="Verdana"/>
              </a:rPr>
              <a:t>	</a:t>
            </a:r>
            <a:r>
              <a:rPr sz="3000" spc="-10" dirty="0">
                <a:latin typeface="Verdana"/>
                <a:cs typeface="Verdana"/>
              </a:rPr>
              <a:t>confusion </a:t>
            </a:r>
            <a:r>
              <a:rPr sz="3000" spc="-120" dirty="0">
                <a:latin typeface="Verdana"/>
                <a:cs typeface="Verdana"/>
              </a:rPr>
              <a:t>using</a:t>
            </a:r>
            <a:r>
              <a:rPr sz="3000" spc="-340" dirty="0">
                <a:latin typeface="Verdana"/>
                <a:cs typeface="Verdana"/>
              </a:rPr>
              <a:t> </a:t>
            </a:r>
            <a:r>
              <a:rPr sz="3000" spc="-114" dirty="0">
                <a:latin typeface="Verdana"/>
                <a:cs typeface="Verdana"/>
              </a:rPr>
              <a:t>confusion_matrix</a:t>
            </a:r>
            <a:r>
              <a:rPr sz="3000" spc="-33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from</a:t>
            </a:r>
            <a:r>
              <a:rPr sz="3000" spc="-335" dirty="0">
                <a:latin typeface="Verdana"/>
                <a:cs typeface="Verdana"/>
              </a:rPr>
              <a:t> </a:t>
            </a:r>
            <a:r>
              <a:rPr sz="3000" spc="-125" dirty="0">
                <a:latin typeface="Verdana"/>
                <a:cs typeface="Verdana"/>
              </a:rPr>
              <a:t>scikit-</a:t>
            </a:r>
            <a:r>
              <a:rPr sz="3000" spc="-114" dirty="0">
                <a:latin typeface="Verdana"/>
                <a:cs typeface="Verdana"/>
              </a:rPr>
              <a:t>learn.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9123841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6" y="847584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6" y="782856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889180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60">
                <a:moveTo>
                  <a:pt x="895675" y="5597916"/>
                </a:moveTo>
                <a:lnTo>
                  <a:pt x="0" y="5597916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31440"/>
            <a:ext cx="5295265" cy="654685"/>
          </a:xfrm>
          <a:custGeom>
            <a:avLst/>
            <a:gdLst/>
            <a:ahLst/>
            <a:cxnLst/>
            <a:rect l="l" t="t" r="r" b="b"/>
            <a:pathLst>
              <a:path w="5295265" h="654684">
                <a:moveTo>
                  <a:pt x="5295175" y="0"/>
                </a:moveTo>
                <a:lnTo>
                  <a:pt x="0" y="0"/>
                </a:lnTo>
                <a:lnTo>
                  <a:pt x="0" y="654397"/>
                </a:lnTo>
                <a:lnTo>
                  <a:pt x="5295175" y="654397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48" rIns="0" bIns="0" rtlCol="0">
            <a:spAutoFit/>
          </a:bodyPr>
          <a:lstStyle/>
          <a:p>
            <a:pPr marL="2601595" marR="5080" indent="-1651000">
              <a:lnSpc>
                <a:spcPct val="101200"/>
              </a:lnSpc>
              <a:spcBef>
                <a:spcPts val="20"/>
              </a:spcBef>
            </a:pPr>
            <a:r>
              <a:rPr sz="6300" spc="-390" dirty="0"/>
              <a:t>Confusion</a:t>
            </a:r>
            <a:r>
              <a:rPr sz="6300" spc="-650" dirty="0"/>
              <a:t> </a:t>
            </a:r>
            <a:r>
              <a:rPr sz="6300" spc="-495" dirty="0"/>
              <a:t>Matrix </a:t>
            </a:r>
            <a:r>
              <a:rPr sz="6300" spc="-445" dirty="0"/>
              <a:t>Visualization</a:t>
            </a:r>
            <a:endParaRPr sz="63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663962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4711712"/>
            <a:ext cx="95250" cy="95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6678" y="3494100"/>
            <a:ext cx="7087234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100"/>
              </a:spcBef>
            </a:pPr>
            <a:r>
              <a:rPr sz="2250" spc="-95" dirty="0">
                <a:solidFill>
                  <a:srgbClr val="18181A"/>
                </a:solidFill>
                <a:latin typeface="Verdana"/>
                <a:cs typeface="Verdana"/>
              </a:rPr>
              <a:t>Import</a:t>
            </a:r>
            <a:r>
              <a:rPr sz="2250" spc="3479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250" spc="3479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80" dirty="0">
                <a:solidFill>
                  <a:srgbClr val="18181A"/>
                </a:solidFill>
                <a:latin typeface="Verdana"/>
                <a:cs typeface="Verdana"/>
              </a:rPr>
              <a:t>matplotlib.pyplot</a:t>
            </a:r>
            <a:r>
              <a:rPr sz="2250" spc="3479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85" dirty="0">
                <a:solidFill>
                  <a:srgbClr val="18181A"/>
                </a:solidFill>
                <a:latin typeface="Verdana"/>
                <a:cs typeface="Verdana"/>
              </a:rPr>
              <a:t>library</a:t>
            </a:r>
            <a:r>
              <a:rPr sz="2250" spc="3479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18181A"/>
                </a:solidFill>
                <a:latin typeface="Verdana"/>
                <a:cs typeface="Verdana"/>
              </a:rPr>
              <a:t>for</a:t>
            </a:r>
            <a:r>
              <a:rPr sz="2250" spc="-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65" dirty="0">
                <a:solidFill>
                  <a:srgbClr val="18181A"/>
                </a:solidFill>
                <a:latin typeface="Verdana"/>
                <a:cs typeface="Verdana"/>
              </a:rPr>
              <a:t>visualization.Plot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35" dirty="0">
                <a:solidFill>
                  <a:srgbClr val="18181A"/>
                </a:solidFill>
                <a:latin typeface="Verdana"/>
                <a:cs typeface="Verdana"/>
              </a:rPr>
              <a:t>confusion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85" dirty="0">
                <a:solidFill>
                  <a:srgbClr val="18181A"/>
                </a:solidFill>
                <a:latin typeface="Verdana"/>
                <a:cs typeface="Verdana"/>
              </a:rPr>
              <a:t>matrix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55" dirty="0">
                <a:solidFill>
                  <a:srgbClr val="18181A"/>
                </a:solidFill>
                <a:latin typeface="Verdana"/>
                <a:cs typeface="Verdana"/>
              </a:rPr>
              <a:t>as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11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2250" spc="-19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80" dirty="0">
                <a:solidFill>
                  <a:srgbClr val="18181A"/>
                </a:solidFill>
                <a:latin typeface="Verdana"/>
                <a:cs typeface="Verdana"/>
              </a:rPr>
              <a:t>heatmap</a:t>
            </a:r>
            <a:r>
              <a:rPr sz="2250" spc="-4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65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250" spc="-30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120" dirty="0">
                <a:solidFill>
                  <a:srgbClr val="18181A"/>
                </a:solidFill>
                <a:latin typeface="Verdana"/>
                <a:cs typeface="Verdana"/>
              </a:rPr>
              <a:t>plt.imshow.</a:t>
            </a:r>
            <a:endParaRPr sz="225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75"/>
              </a:spcBef>
            </a:pP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Customize</a:t>
            </a:r>
            <a:r>
              <a:rPr sz="2250" spc="4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250" spc="48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plot</a:t>
            </a:r>
            <a:r>
              <a:rPr sz="2250" spc="47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with</a:t>
            </a:r>
            <a:r>
              <a:rPr sz="2250" spc="47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labels,</a:t>
            </a:r>
            <a:r>
              <a:rPr sz="2250" spc="47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title,</a:t>
            </a:r>
            <a:r>
              <a:rPr sz="2250" spc="48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8181A"/>
                </a:solidFill>
                <a:latin typeface="Verdana"/>
                <a:cs typeface="Verdana"/>
              </a:rPr>
              <a:t>and</a:t>
            </a:r>
            <a:r>
              <a:rPr sz="2250" spc="47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8181A"/>
                </a:solidFill>
                <a:latin typeface="Verdana"/>
                <a:cs typeface="Verdana"/>
              </a:rPr>
              <a:t>color </a:t>
            </a:r>
            <a:r>
              <a:rPr sz="2250" spc="-114" dirty="0">
                <a:solidFill>
                  <a:srgbClr val="18181A"/>
                </a:solidFill>
                <a:latin typeface="Verdana"/>
                <a:cs typeface="Verdana"/>
              </a:rPr>
              <a:t>map.Display</a:t>
            </a:r>
            <a:r>
              <a:rPr sz="225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4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25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45" dirty="0">
                <a:solidFill>
                  <a:srgbClr val="18181A"/>
                </a:solidFill>
                <a:latin typeface="Verdana"/>
                <a:cs typeface="Verdana"/>
              </a:rPr>
              <a:t>plot</a:t>
            </a:r>
            <a:r>
              <a:rPr sz="225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25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250" spc="-60" dirty="0">
                <a:solidFill>
                  <a:srgbClr val="18181A"/>
                </a:solidFill>
                <a:latin typeface="Verdana"/>
                <a:cs typeface="Verdana"/>
              </a:rPr>
              <a:t>plt.show().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1" y="1133475"/>
            <a:ext cx="8769350" cy="3254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7DB60B-57FF-ECAE-7BC2-98E003B30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51" y="4445165"/>
            <a:ext cx="5638800" cy="47352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2184476"/>
            <a:ext cx="1208405" cy="267335"/>
          </a:xfrm>
          <a:custGeom>
            <a:avLst/>
            <a:gdLst/>
            <a:ahLst/>
            <a:cxnLst/>
            <a:rect l="l" t="t" r="r" b="b"/>
            <a:pathLst>
              <a:path w="1208405" h="267335">
                <a:moveTo>
                  <a:pt x="1208023" y="266826"/>
                </a:moveTo>
                <a:lnTo>
                  <a:pt x="0" y="266826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826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7" y="1537195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7" y="889203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3797258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59">
                <a:moveTo>
                  <a:pt x="895675" y="5597919"/>
                </a:moveTo>
                <a:lnTo>
                  <a:pt x="0" y="5597919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86638" y="9631440"/>
            <a:ext cx="5295900" cy="654685"/>
          </a:xfrm>
          <a:custGeom>
            <a:avLst/>
            <a:gdLst/>
            <a:ahLst/>
            <a:cxnLst/>
            <a:rect l="l" t="t" r="r" b="b"/>
            <a:pathLst>
              <a:path w="5295900" h="654684">
                <a:moveTo>
                  <a:pt x="5295899" y="0"/>
                </a:moveTo>
                <a:lnTo>
                  <a:pt x="0" y="0"/>
                </a:lnTo>
                <a:lnTo>
                  <a:pt x="0" y="654397"/>
                </a:lnTo>
                <a:lnTo>
                  <a:pt x="5295899" y="654397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070" rIns="0" bIns="0" rtlCol="0">
            <a:spAutoFit/>
          </a:bodyPr>
          <a:lstStyle/>
          <a:p>
            <a:pPr marL="75565" marR="5080">
              <a:lnSpc>
                <a:spcPts val="7730"/>
              </a:lnSpc>
              <a:spcBef>
                <a:spcPts val="254"/>
              </a:spcBef>
            </a:pPr>
            <a:r>
              <a:rPr sz="6500" spc="-434" dirty="0"/>
              <a:t>Decision</a:t>
            </a:r>
            <a:r>
              <a:rPr sz="6500" spc="-715" dirty="0"/>
              <a:t> </a:t>
            </a:r>
            <a:r>
              <a:rPr sz="6500" spc="-565" dirty="0"/>
              <a:t>Tree </a:t>
            </a:r>
            <a:r>
              <a:rPr sz="6500" spc="-465" dirty="0"/>
              <a:t>Visualization</a:t>
            </a:r>
            <a:endParaRPr sz="6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" y="3560673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" y="4522698"/>
            <a:ext cx="85725" cy="85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3570" y="3413576"/>
            <a:ext cx="6948170" cy="2270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0820" marR="202565" indent="-635" algn="ctr">
              <a:lnSpc>
                <a:spcPct val="101200"/>
              </a:lnSpc>
              <a:spcBef>
                <a:spcPts val="75"/>
              </a:spcBef>
            </a:pPr>
            <a:r>
              <a:rPr sz="2100" spc="-105" dirty="0">
                <a:solidFill>
                  <a:srgbClr val="18181A"/>
                </a:solidFill>
                <a:latin typeface="Verdana"/>
                <a:cs typeface="Verdana"/>
              </a:rPr>
              <a:t>Import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100" spc="-2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necessary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18181A"/>
                </a:solidFill>
                <a:latin typeface="Verdana"/>
                <a:cs typeface="Verdana"/>
              </a:rPr>
              <a:t>libraries</a:t>
            </a:r>
            <a:r>
              <a:rPr sz="2100" spc="-2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18181A"/>
                </a:solidFill>
                <a:latin typeface="Verdana"/>
                <a:cs typeface="Verdana"/>
              </a:rPr>
              <a:t>for</a:t>
            </a:r>
            <a:r>
              <a:rPr sz="2100" spc="-2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18181A"/>
                </a:solidFill>
                <a:latin typeface="Verdana"/>
                <a:cs typeface="Verdana"/>
              </a:rPr>
              <a:t>decision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18181A"/>
                </a:solidFill>
                <a:latin typeface="Verdana"/>
                <a:cs typeface="Verdana"/>
              </a:rPr>
              <a:t>tree </a:t>
            </a:r>
            <a:r>
              <a:rPr sz="2100" spc="-95" dirty="0">
                <a:solidFill>
                  <a:srgbClr val="18181A"/>
                </a:solidFill>
                <a:latin typeface="Verdana"/>
                <a:cs typeface="Verdana"/>
              </a:rPr>
              <a:t>visualization.Extract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18181A"/>
                </a:solidFill>
                <a:latin typeface="Verdana"/>
                <a:cs typeface="Verdana"/>
              </a:rPr>
              <a:t>specific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18181A"/>
                </a:solidFill>
                <a:latin typeface="Verdana"/>
                <a:cs typeface="Verdana"/>
              </a:rPr>
              <a:t>decision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18181A"/>
                </a:solidFill>
                <a:latin typeface="Verdana"/>
                <a:cs typeface="Verdana"/>
              </a:rPr>
              <a:t>tree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from</a:t>
            </a:r>
            <a:r>
              <a:rPr sz="2100" spc="-23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18181A"/>
                </a:solidFill>
                <a:latin typeface="Verdana"/>
                <a:cs typeface="Verdana"/>
              </a:rPr>
              <a:t>the </a:t>
            </a:r>
            <a:r>
              <a:rPr sz="2100" spc="-80" dirty="0">
                <a:solidFill>
                  <a:srgbClr val="18181A"/>
                </a:solidFill>
                <a:latin typeface="Verdana"/>
                <a:cs typeface="Verdana"/>
              </a:rPr>
              <a:t>Random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Forest</a:t>
            </a:r>
            <a:r>
              <a:rPr sz="2100" spc="-24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18181A"/>
                </a:solidFill>
                <a:latin typeface="Verdana"/>
                <a:cs typeface="Verdana"/>
              </a:rPr>
              <a:t>model.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ts val="2475"/>
              </a:lnSpc>
            </a:pP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Export</a:t>
            </a:r>
            <a:r>
              <a:rPr sz="2100" spc="-26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18181A"/>
                </a:solidFill>
                <a:latin typeface="Verdana"/>
                <a:cs typeface="Verdana"/>
              </a:rPr>
              <a:t>decision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18181A"/>
                </a:solidFill>
                <a:latin typeface="Verdana"/>
                <a:cs typeface="Verdana"/>
              </a:rPr>
              <a:t>tree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18181A"/>
                </a:solidFill>
                <a:latin typeface="Verdana"/>
                <a:cs typeface="Verdana"/>
              </a:rPr>
              <a:t>to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35" dirty="0">
                <a:solidFill>
                  <a:srgbClr val="18181A"/>
                </a:solidFill>
                <a:latin typeface="Verdana"/>
                <a:cs typeface="Verdana"/>
              </a:rPr>
              <a:t>.dot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18181A"/>
                </a:solidFill>
                <a:latin typeface="Verdana"/>
                <a:cs typeface="Verdana"/>
              </a:rPr>
              <a:t>file</a:t>
            </a:r>
            <a:endParaRPr sz="2100">
              <a:latin typeface="Verdana"/>
              <a:cs typeface="Verdana"/>
            </a:endParaRPr>
          </a:p>
          <a:p>
            <a:pPr marL="12700" marR="5080" algn="ctr">
              <a:lnSpc>
                <a:spcPct val="99700"/>
              </a:lnSpc>
              <a:spcBef>
                <a:spcPts val="40"/>
              </a:spcBef>
            </a:pPr>
            <a:r>
              <a:rPr sz="2100" spc="-75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100" spc="-22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18181A"/>
                </a:solidFill>
                <a:latin typeface="Verdana"/>
                <a:cs typeface="Verdana"/>
              </a:rPr>
              <a:t>export_graphviz</a:t>
            </a:r>
            <a:r>
              <a:rPr sz="2100" spc="-22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from</a:t>
            </a:r>
            <a:r>
              <a:rPr sz="2100" spc="-22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18181A"/>
                </a:solidFill>
                <a:latin typeface="Verdana"/>
                <a:cs typeface="Verdana"/>
              </a:rPr>
              <a:t>scikit-</a:t>
            </a:r>
            <a:r>
              <a:rPr sz="2100" spc="-105" dirty="0">
                <a:solidFill>
                  <a:srgbClr val="18181A"/>
                </a:solidFill>
                <a:latin typeface="Verdana"/>
                <a:cs typeface="Verdana"/>
              </a:rPr>
              <a:t>learn.Convert</a:t>
            </a:r>
            <a:r>
              <a:rPr sz="2100" spc="-225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100" spc="-22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18181A"/>
                </a:solidFill>
                <a:latin typeface="Verdana"/>
                <a:cs typeface="Verdana"/>
              </a:rPr>
              <a:t>.dot </a:t>
            </a:r>
            <a:r>
              <a:rPr sz="2100" spc="-40" dirty="0">
                <a:solidFill>
                  <a:srgbClr val="18181A"/>
                </a:solidFill>
                <a:latin typeface="Verdana"/>
                <a:cs typeface="Verdana"/>
              </a:rPr>
              <a:t>file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18181A"/>
                </a:solidFill>
                <a:latin typeface="Verdana"/>
                <a:cs typeface="Verdana"/>
              </a:rPr>
              <a:t>to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18181A"/>
                </a:solidFill>
                <a:latin typeface="Verdana"/>
                <a:cs typeface="Verdana"/>
              </a:rPr>
              <a:t>a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35" dirty="0">
                <a:solidFill>
                  <a:srgbClr val="18181A"/>
                </a:solidFill>
                <a:latin typeface="Verdana"/>
                <a:cs typeface="Verdana"/>
              </a:rPr>
              <a:t>.png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18181A"/>
                </a:solidFill>
                <a:latin typeface="Verdana"/>
                <a:cs typeface="Verdana"/>
              </a:rPr>
              <a:t>image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10" dirty="0">
                <a:solidFill>
                  <a:srgbClr val="18181A"/>
                </a:solidFill>
                <a:latin typeface="Verdana"/>
                <a:cs typeface="Verdana"/>
              </a:rPr>
              <a:t>pydot.Display</a:t>
            </a:r>
            <a:r>
              <a:rPr sz="2100" spc="-26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18181A"/>
                </a:solidFill>
                <a:latin typeface="Verdana"/>
                <a:cs typeface="Verdana"/>
              </a:rPr>
              <a:t>the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18181A"/>
                </a:solidFill>
                <a:latin typeface="Verdana"/>
                <a:cs typeface="Verdana"/>
              </a:rPr>
              <a:t>decision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18181A"/>
                </a:solidFill>
                <a:latin typeface="Verdana"/>
                <a:cs typeface="Verdana"/>
              </a:rPr>
              <a:t>tree </a:t>
            </a:r>
            <a:r>
              <a:rPr sz="2100" spc="-95" dirty="0">
                <a:solidFill>
                  <a:srgbClr val="18181A"/>
                </a:solidFill>
                <a:latin typeface="Verdana"/>
                <a:cs typeface="Verdana"/>
              </a:rPr>
              <a:t>image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18181A"/>
                </a:solidFill>
                <a:latin typeface="Verdana"/>
                <a:cs typeface="Verdana"/>
              </a:rPr>
              <a:t>using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145" dirty="0">
                <a:solidFill>
                  <a:srgbClr val="18181A"/>
                </a:solidFill>
                <a:latin typeface="Verdana"/>
                <a:cs typeface="Verdana"/>
              </a:rPr>
              <a:t>Image</a:t>
            </a:r>
            <a:r>
              <a:rPr sz="2100" spc="-254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18181A"/>
                </a:solidFill>
                <a:latin typeface="Verdana"/>
                <a:cs typeface="Verdana"/>
              </a:rPr>
              <a:t>from</a:t>
            </a:r>
            <a:r>
              <a:rPr sz="2100" spc="-250" dirty="0">
                <a:solidFill>
                  <a:srgbClr val="18181A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18181A"/>
                </a:solidFill>
                <a:latin typeface="Verdana"/>
                <a:cs typeface="Verdana"/>
              </a:rPr>
              <a:t>IPython.display.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1925" y="1133475"/>
            <a:ext cx="9163050" cy="4562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441</Words>
  <Application>Microsoft Office PowerPoint</Application>
  <PresentationFormat>Custom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Liberation Sans Narrow</vt:lpstr>
      <vt:lpstr>Verdana</vt:lpstr>
      <vt:lpstr>Office Theme</vt:lpstr>
      <vt:lpstr>PowerPoint Presentation</vt:lpstr>
      <vt:lpstr>Introduction :</vt:lpstr>
      <vt:lpstr>Tools and libraries used:</vt:lpstr>
      <vt:lpstr>Data Set Info : </vt:lpstr>
      <vt:lpstr>Data Preprocessing :</vt:lpstr>
      <vt:lpstr>Feature Selection and Data Splitting :</vt:lpstr>
      <vt:lpstr>Model Training and Evaluation</vt:lpstr>
      <vt:lpstr>Confusion Matrix Visualization</vt:lpstr>
      <vt:lpstr>Decision Tree Visualization</vt:lpstr>
      <vt:lpstr>Classification Report</vt:lpstr>
      <vt:lpstr>Conclusion</vt:lpstr>
      <vt:lpstr>THANK 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Naga Bhagavan</cp:lastModifiedBy>
  <cp:revision>5</cp:revision>
  <dcterms:created xsi:type="dcterms:W3CDTF">2024-03-21T01:55:35Z</dcterms:created>
  <dcterms:modified xsi:type="dcterms:W3CDTF">2024-04-10T08:18:25Z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2024-03-21T00:00:00Z</vt:filetime>
  </property>
  <property fmtid="{D5CDD505-2E9C-101B-9397-08002B2CF9AE}" pid="5" name="Producer">
    <vt:lpwstr>3-Heights(TM) PDF Security Shell 4.8.25.2 (http://www.pdf-tools.com)</vt:lpwstr>
  </property>
</Properties>
</file>