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Garet" panose="020B0604020202020204" charset="0"/>
      <p:regular r:id="rId7"/>
    </p:embeddedFont>
    <p:embeddedFont>
      <p:font typeface="Garet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869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026"/>
          <a:stretch>
            <a:fillRect/>
          </a:stretch>
        </p:blipFill>
        <p:spPr>
          <a:xfrm flipH="1">
            <a:off x="-2229597" y="7657018"/>
            <a:ext cx="5240113" cy="299193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9515874"/>
            <a:ext cx="16578648" cy="1542251"/>
            <a:chOff x="0" y="0"/>
            <a:chExt cx="57748150" cy="53721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748153" cy="5372100"/>
            </a:xfrm>
            <a:custGeom>
              <a:avLst/>
              <a:gdLst/>
              <a:ahLst/>
              <a:cxnLst/>
              <a:rect l="l" t="t" r="r" b="b"/>
              <a:pathLst>
                <a:path w="57748153" h="5372100">
                  <a:moveTo>
                    <a:pt x="5619748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6197481" y="5372100"/>
                  </a:lnTo>
                  <a:lnTo>
                    <a:pt x="57748153" y="2686050"/>
                  </a:lnTo>
                  <a:lnTo>
                    <a:pt x="56197481" y="0"/>
                  </a:lnTo>
                  <a:close/>
                </a:path>
              </a:pathLst>
            </a:custGeom>
            <a:solidFill>
              <a:srgbClr val="12121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897559" y="6411058"/>
            <a:ext cx="12840930" cy="3123134"/>
            <a:chOff x="0" y="0"/>
            <a:chExt cx="17121240" cy="4164179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7121240" cy="4164179"/>
              <a:chOff x="0" y="0"/>
              <a:chExt cx="3917130" cy="95271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917130" cy="952713"/>
              </a:xfrm>
              <a:custGeom>
                <a:avLst/>
                <a:gdLst/>
                <a:ahLst/>
                <a:cxnLst/>
                <a:rect l="l" t="t" r="r" b="b"/>
                <a:pathLst>
                  <a:path w="3917130" h="952713">
                    <a:moveTo>
                      <a:pt x="0" y="0"/>
                    </a:moveTo>
                    <a:lnTo>
                      <a:pt x="3917130" y="0"/>
                    </a:lnTo>
                    <a:lnTo>
                      <a:pt x="3917130" y="952713"/>
                    </a:lnTo>
                    <a:lnTo>
                      <a:pt x="0" y="952713"/>
                    </a:lnTo>
                    <a:close/>
                  </a:path>
                </a:pathLst>
              </a:custGeom>
              <a:solidFill>
                <a:srgbClr val="170044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16903168" cy="4164179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257800" y="470387"/>
            <a:ext cx="5943660" cy="419111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405713" y="1934708"/>
            <a:ext cx="6588566" cy="416518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026"/>
          <a:stretch>
            <a:fillRect/>
          </a:stretch>
        </p:blipFill>
        <p:spPr>
          <a:xfrm rot="-10800000" flipH="1">
            <a:off x="14639244" y="-1192114"/>
            <a:ext cx="5240113" cy="2991932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304800" y="1028700"/>
            <a:ext cx="4578701" cy="4771448"/>
            <a:chOff x="0" y="0"/>
            <a:chExt cx="1853157" cy="19311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853157" cy="1931169"/>
            </a:xfrm>
            <a:custGeom>
              <a:avLst/>
              <a:gdLst/>
              <a:ahLst/>
              <a:cxnLst/>
              <a:rect l="l" t="t" r="r" b="b"/>
              <a:pathLst>
                <a:path w="1853157" h="1931169">
                  <a:moveTo>
                    <a:pt x="0" y="0"/>
                  </a:moveTo>
                  <a:lnTo>
                    <a:pt x="0" y="1931169"/>
                  </a:lnTo>
                  <a:lnTo>
                    <a:pt x="1853157" y="1931169"/>
                  </a:lnTo>
                  <a:lnTo>
                    <a:pt x="1853157" y="0"/>
                  </a:lnTo>
                  <a:lnTo>
                    <a:pt x="0" y="0"/>
                  </a:lnTo>
                  <a:close/>
                  <a:moveTo>
                    <a:pt x="1792197" y="1870209"/>
                  </a:moveTo>
                  <a:lnTo>
                    <a:pt x="59690" y="1870209"/>
                  </a:lnTo>
                  <a:lnTo>
                    <a:pt x="59690" y="59690"/>
                  </a:lnTo>
                  <a:lnTo>
                    <a:pt x="1792197" y="59690"/>
                  </a:lnTo>
                  <a:lnTo>
                    <a:pt x="1792197" y="1870209"/>
                  </a:lnTo>
                  <a:close/>
                </a:path>
              </a:pathLst>
            </a:custGeom>
            <a:solidFill>
              <a:srgbClr val="431B92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5080579" y="4859560"/>
            <a:ext cx="5943660" cy="115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52"/>
              </a:lnSpc>
            </a:pPr>
            <a:r>
              <a:rPr lang="en-US" sz="2299" u="sng">
                <a:solidFill>
                  <a:srgbClr val="7C18B2"/>
                </a:solidFill>
                <a:latin typeface="Garet Bold"/>
              </a:rPr>
              <a:t>Accuracy From RandomForest: 85.39</a:t>
            </a:r>
          </a:p>
          <a:p>
            <a:pPr>
              <a:lnSpc>
                <a:spcPts val="4852"/>
              </a:lnSpc>
            </a:pPr>
            <a:r>
              <a:rPr lang="en-US" sz="2299" u="sng">
                <a:solidFill>
                  <a:srgbClr val="7C18B2"/>
                </a:solidFill>
                <a:latin typeface="Garet Bold"/>
              </a:rPr>
              <a:t>AUC Score: 0.57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27877" y="1449924"/>
            <a:ext cx="3932547" cy="3852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4"/>
              </a:lnSpc>
            </a:pPr>
            <a:r>
              <a:rPr lang="en-US" sz="2499">
                <a:solidFill>
                  <a:srgbClr val="7C18B2"/>
                </a:solidFill>
                <a:latin typeface="Garet Bold"/>
              </a:rPr>
              <a:t>Top 5 Features which influence customer behaviour: </a:t>
            </a:r>
          </a:p>
          <a:p>
            <a:pPr>
              <a:lnSpc>
                <a:spcPts val="3472"/>
              </a:lnSpc>
            </a:pPr>
            <a:endParaRPr lang="en-US" sz="2499">
              <a:solidFill>
                <a:srgbClr val="7C18B2"/>
              </a:solidFill>
              <a:latin typeface="Garet Bold"/>
            </a:endParaRPr>
          </a:p>
          <a:p>
            <a:pPr marL="453388" lvl="1" indent="-226694">
              <a:lnSpc>
                <a:spcPts val="3170"/>
              </a:lnSpc>
              <a:buFont typeface="Arial"/>
              <a:buChar char="•"/>
            </a:pPr>
            <a:r>
              <a:rPr lang="en-US" sz="2099">
                <a:solidFill>
                  <a:srgbClr val="D86ED8"/>
                </a:solidFill>
                <a:latin typeface="Garet"/>
              </a:rPr>
              <a:t>route</a:t>
            </a:r>
          </a:p>
          <a:p>
            <a:pPr marL="453388" lvl="1" indent="-226694">
              <a:lnSpc>
                <a:spcPts val="3170"/>
              </a:lnSpc>
              <a:buFont typeface="Arial"/>
              <a:buChar char="•"/>
            </a:pPr>
            <a:r>
              <a:rPr lang="en-US" sz="2099">
                <a:solidFill>
                  <a:srgbClr val="D86ED8"/>
                </a:solidFill>
                <a:latin typeface="Garet"/>
              </a:rPr>
              <a:t>booking_origin</a:t>
            </a:r>
          </a:p>
          <a:p>
            <a:pPr marL="453388" lvl="1" indent="-226694">
              <a:lnSpc>
                <a:spcPts val="3170"/>
              </a:lnSpc>
              <a:buFont typeface="Arial"/>
              <a:buChar char="•"/>
            </a:pPr>
            <a:r>
              <a:rPr lang="en-US" sz="2099">
                <a:solidFill>
                  <a:srgbClr val="D86ED8"/>
                </a:solidFill>
                <a:latin typeface="Garet"/>
              </a:rPr>
              <a:t>flight duration</a:t>
            </a:r>
          </a:p>
          <a:p>
            <a:pPr marL="453388" lvl="1" indent="-226694">
              <a:lnSpc>
                <a:spcPts val="3170"/>
              </a:lnSpc>
              <a:buFont typeface="Arial"/>
              <a:buChar char="•"/>
            </a:pPr>
            <a:r>
              <a:rPr lang="en-US" sz="2099">
                <a:solidFill>
                  <a:srgbClr val="D86ED8"/>
                </a:solidFill>
                <a:latin typeface="Garet"/>
              </a:rPr>
              <a:t>wants_extra_baggage</a:t>
            </a:r>
          </a:p>
          <a:p>
            <a:pPr marL="453388" lvl="1" indent="-226694">
              <a:lnSpc>
                <a:spcPts val="3170"/>
              </a:lnSpc>
              <a:buFont typeface="Arial"/>
              <a:buChar char="•"/>
            </a:pPr>
            <a:r>
              <a:rPr lang="en-US" sz="2099">
                <a:solidFill>
                  <a:srgbClr val="D86ED8"/>
                </a:solidFill>
                <a:latin typeface="Garet"/>
              </a:rPr>
              <a:t>length_stay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Garet Bold</vt:lpstr>
      <vt:lpstr>Arial</vt:lpstr>
      <vt:lpstr>Garet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Task2</dc:title>
  <dc:creator>Shams Reza</dc:creator>
  <cp:lastModifiedBy>Shams Sajid</cp:lastModifiedBy>
  <cp:revision>2</cp:revision>
  <dcterms:created xsi:type="dcterms:W3CDTF">2006-08-16T00:00:00Z</dcterms:created>
  <dcterms:modified xsi:type="dcterms:W3CDTF">2023-01-27T23:04:44Z</dcterms:modified>
  <dc:identifier>DAFY5kngWik</dc:identifier>
</cp:coreProperties>
</file>